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8" r:id="rId2"/>
    <p:sldId id="276" r:id="rId3"/>
    <p:sldId id="266" r:id="rId4"/>
    <p:sldId id="278" r:id="rId5"/>
    <p:sldId id="277" r:id="rId6"/>
    <p:sldId id="261" r:id="rId7"/>
    <p:sldId id="259" r:id="rId8"/>
    <p:sldId id="260" r:id="rId9"/>
    <p:sldId id="282" r:id="rId10"/>
    <p:sldId id="283" r:id="rId11"/>
    <p:sldId id="284" r:id="rId12"/>
    <p:sldId id="285" r:id="rId13"/>
    <p:sldId id="262" r:id="rId14"/>
    <p:sldId id="292" r:id="rId15"/>
    <p:sldId id="293" r:id="rId16"/>
    <p:sldId id="263" r:id="rId17"/>
    <p:sldId id="264" r:id="rId18"/>
    <p:sldId id="286" r:id="rId19"/>
    <p:sldId id="265" r:id="rId20"/>
    <p:sldId id="280" r:id="rId21"/>
    <p:sldId id="269" r:id="rId22"/>
    <p:sldId id="272" r:id="rId23"/>
    <p:sldId id="273" r:id="rId24"/>
    <p:sldId id="279" r:id="rId25"/>
    <p:sldId id="281" r:id="rId26"/>
    <p:sldId id="287" r:id="rId27"/>
    <p:sldId id="288" r:id="rId28"/>
    <p:sldId id="289" r:id="rId29"/>
    <p:sldId id="290" r:id="rId30"/>
    <p:sldId id="294" r:id="rId31"/>
    <p:sldId id="295" r:id="rId32"/>
    <p:sldId id="267" r:id="rId33"/>
    <p:sldId id="268" r:id="rId34"/>
    <p:sldId id="291" r:id="rId35"/>
    <p:sldId id="274" r:id="rId36"/>
    <p:sldId id="275" r:id="rId3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6600"/>
    <a:srgbClr val="C6A7A9"/>
    <a:srgbClr val="691638"/>
    <a:srgbClr val="45637A"/>
    <a:srgbClr val="AB8C0A"/>
    <a:srgbClr val="F4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0" autoAdjust="0"/>
    <p:restoredTop sz="94624" autoAdjust="0"/>
  </p:normalViewPr>
  <p:slideViewPr>
    <p:cSldViewPr>
      <p:cViewPr varScale="1">
        <p:scale>
          <a:sx n="109" d="100"/>
          <a:sy n="109" d="100"/>
        </p:scale>
        <p:origin x="162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35CE0-98E6-4507-BE21-E43240A0E96A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8387A-F76C-49C3-9141-76A7271CF9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96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4F73A7D-C693-4DE1-9A54-351111C71E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848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2" name="Picture 36" descr="powerpoint_cover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457200"/>
            <a:ext cx="7696200" cy="762000"/>
          </a:xfrm>
          <a:effectLst/>
        </p:spPr>
        <p:txBody>
          <a:bodyPr anchor="t"/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486400"/>
            <a:ext cx="4267200" cy="38100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Arial Narrow" pitchFamily="116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122" name="Picture 26" descr="vt_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5943600"/>
            <a:ext cx="2133600" cy="484188"/>
          </a:xfrm>
          <a:prstGeom prst="rect">
            <a:avLst/>
          </a:prstGeom>
          <a:noFill/>
        </p:spPr>
      </p:pic>
      <p:sp>
        <p:nvSpPr>
          <p:cNvPr id="4125" name="Line 29"/>
          <p:cNvSpPr>
            <a:spLocks noChangeShapeType="1"/>
          </p:cNvSpPr>
          <p:nvPr userDrawn="1"/>
        </p:nvSpPr>
        <p:spPr bwMode="auto">
          <a:xfrm>
            <a:off x="838200" y="457200"/>
            <a:ext cx="0" cy="6096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6" name="Line 30"/>
          <p:cNvSpPr>
            <a:spLocks noChangeShapeType="1"/>
          </p:cNvSpPr>
          <p:nvPr userDrawn="1"/>
        </p:nvSpPr>
        <p:spPr bwMode="auto">
          <a:xfrm>
            <a:off x="838200" y="6553200"/>
            <a:ext cx="792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7" name="Line 31"/>
          <p:cNvSpPr>
            <a:spLocks noChangeShapeType="1"/>
          </p:cNvSpPr>
          <p:nvPr userDrawn="1"/>
        </p:nvSpPr>
        <p:spPr bwMode="auto">
          <a:xfrm flipV="1">
            <a:off x="8763000" y="5791200"/>
            <a:ext cx="0" cy="762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8" name="Line 32"/>
          <p:cNvSpPr>
            <a:spLocks noChangeShapeType="1"/>
          </p:cNvSpPr>
          <p:nvPr userDrawn="1"/>
        </p:nvSpPr>
        <p:spPr bwMode="auto">
          <a:xfrm flipH="1">
            <a:off x="6477000" y="5791200"/>
            <a:ext cx="2286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130" name="Picture 34" descr="burruss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143000"/>
            <a:ext cx="6948488" cy="4279900"/>
          </a:xfrm>
          <a:prstGeom prst="rect">
            <a:avLst/>
          </a:prstGeom>
          <a:noFill/>
        </p:spPr>
      </p:pic>
      <p:sp>
        <p:nvSpPr>
          <p:cNvPr id="4131" name="Line 35"/>
          <p:cNvSpPr>
            <a:spLocks noChangeShapeType="1"/>
          </p:cNvSpPr>
          <p:nvPr userDrawn="1"/>
        </p:nvSpPr>
        <p:spPr bwMode="auto">
          <a:xfrm>
            <a:off x="838200" y="457200"/>
            <a:ext cx="1295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369C77-B30D-4965-B1C5-E35E6662417D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048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048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59974F-16FB-4958-ABBA-627592F55ED1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7A838D-72BD-409D-8E11-20F8F09239C0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638CB6-4F93-4E7F-BAF3-D4132EF3AF8F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45A88A-82A5-411C-BD9F-4EA447F23E9C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0C977C-6B9F-4E17-B766-BB7F854D89F6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C93DEB-CDC2-4E18-860C-8E641DED190B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0A1ED6-7744-4E35-A37D-DCBE738FB8C0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11FE22-2FDC-4C8A-A504-A849604B8117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0A45C7-DACC-40E3-8955-E2D8222CBDB3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6" name="Picture 22" descr="column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639763" cy="68595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chemeClr val="bg2">
                <a:alpha val="31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8839200" y="6129338"/>
            <a:ext cx="0" cy="503237"/>
          </a:xfrm>
          <a:prstGeom prst="line">
            <a:avLst/>
          </a:prstGeom>
          <a:noFill/>
          <a:ln w="9525">
            <a:solidFill>
              <a:srgbClr val="C9C9C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609600" y="6629400"/>
            <a:ext cx="8229600" cy="0"/>
          </a:xfrm>
          <a:prstGeom prst="line">
            <a:avLst/>
          </a:prstGeom>
          <a:noFill/>
          <a:ln w="9525">
            <a:solidFill>
              <a:srgbClr val="C9C9C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38" name="Picture 14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39000" y="6205538"/>
            <a:ext cx="149542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Line 15"/>
          <p:cNvSpPr>
            <a:spLocks noChangeShapeType="1"/>
          </p:cNvSpPr>
          <p:nvPr userDrawn="1"/>
        </p:nvSpPr>
        <p:spPr bwMode="auto">
          <a:xfrm>
            <a:off x="7239000" y="6129338"/>
            <a:ext cx="1600200" cy="0"/>
          </a:xfrm>
          <a:prstGeom prst="line">
            <a:avLst/>
          </a:prstGeom>
          <a:noFill/>
          <a:ln w="9525">
            <a:solidFill>
              <a:srgbClr val="C9C9C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538" y="628808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74BCC919-FA3D-4913-A9AB-2EA210D3946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42" name="Line 18"/>
          <p:cNvSpPr>
            <a:spLocks noChangeShapeType="1"/>
          </p:cNvSpPr>
          <p:nvPr userDrawn="1"/>
        </p:nvSpPr>
        <p:spPr bwMode="auto">
          <a:xfrm>
            <a:off x="152400" y="6629400"/>
            <a:ext cx="533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3" name="Line 19"/>
          <p:cNvSpPr>
            <a:spLocks noChangeShapeType="1"/>
          </p:cNvSpPr>
          <p:nvPr userDrawn="1"/>
        </p:nvSpPr>
        <p:spPr bwMode="auto">
          <a:xfrm flipV="1">
            <a:off x="152400" y="6400800"/>
            <a:ext cx="0" cy="228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4" name="Line 20"/>
          <p:cNvSpPr>
            <a:spLocks noChangeShapeType="1"/>
          </p:cNvSpPr>
          <p:nvPr userDrawn="1"/>
        </p:nvSpPr>
        <p:spPr bwMode="auto">
          <a:xfrm>
            <a:off x="152400" y="6400800"/>
            <a:ext cx="228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27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27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27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2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27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27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27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27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691638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DC5A21"/>
        </a:buClr>
        <a:buFont typeface="Times" pitchFamily="116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87ADB0"/>
        </a:buClr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aoverbay@vt.edu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"/>
            <a:ext cx="7696200" cy="762000"/>
          </a:xfrm>
        </p:spPr>
        <p:txBody>
          <a:bodyPr/>
          <a:lstStyle/>
          <a:p>
            <a:r>
              <a:rPr lang="en-US" sz="3600"/>
              <a:t>Virginia Master Cattlemen’s Program</a:t>
            </a:r>
            <a:br>
              <a:rPr lang="en-US" sz="3600"/>
            </a:br>
            <a:r>
              <a:rPr lang="en-US" sz="3600"/>
              <a:t>  </a:t>
            </a:r>
            <a:r>
              <a:rPr lang="en-US" sz="2400"/>
              <a:t>Southwest District, Virginia Cooperative Extension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5486400"/>
            <a:ext cx="6400800" cy="1752600"/>
          </a:xfrm>
        </p:spPr>
        <p:txBody>
          <a:bodyPr/>
          <a:lstStyle/>
          <a:p>
            <a:r>
              <a:rPr lang="en-US" dirty="0" smtClean="0"/>
              <a:t>Presented by :	Dr. Andy Overbay	</a:t>
            </a:r>
          </a:p>
          <a:p>
            <a:r>
              <a:rPr lang="en-US" dirty="0" smtClean="0"/>
              <a:t>		ANR Extension Agent</a:t>
            </a:r>
          </a:p>
          <a:p>
            <a:r>
              <a:rPr lang="en-US" dirty="0" smtClean="0"/>
              <a:t>		Smyth County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Correct Answer….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They both do but different reasons…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10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 descr="carib_india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2438400"/>
            <a:ext cx="2265426" cy="3387852"/>
          </a:xfrm>
          <a:prstGeom prst="rect">
            <a:avLst/>
          </a:prstGeom>
        </p:spPr>
      </p:pic>
      <p:pic>
        <p:nvPicPr>
          <p:cNvPr id="10" name="Picture 9" descr="Pinta_and_Santa_Maria_Ni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2590800"/>
            <a:ext cx="3810000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 Question  of Exposure</a:t>
            </a:r>
            <a:endParaRPr lang="en-US" dirty="0"/>
          </a:p>
        </p:txBody>
      </p:sp>
      <p:pic>
        <p:nvPicPr>
          <p:cNvPr id="5" name="Content Placeholder 4" descr="pmm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9010" y="1676400"/>
            <a:ext cx="5630779" cy="41148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11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cattle are most healthy?</a:t>
            </a:r>
            <a:endParaRPr lang="en-US" dirty="0"/>
          </a:p>
        </p:txBody>
      </p:sp>
      <p:pic>
        <p:nvPicPr>
          <p:cNvPr id="5" name="Content Placeholder 4" descr="BeefCattl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76400"/>
            <a:ext cx="2286000" cy="244144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12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 descr="beef-catt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3962400"/>
            <a:ext cx="4270489" cy="2198511"/>
          </a:xfrm>
          <a:prstGeom prst="rect">
            <a:avLst/>
          </a:prstGeom>
        </p:spPr>
      </p:pic>
      <p:pic>
        <p:nvPicPr>
          <p:cNvPr id="7" name="Picture 6" descr="beef-cattle-grazin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4343400"/>
            <a:ext cx="2334703" cy="2129532"/>
          </a:xfrm>
          <a:prstGeom prst="rect">
            <a:avLst/>
          </a:prstGeom>
        </p:spPr>
      </p:pic>
      <p:pic>
        <p:nvPicPr>
          <p:cNvPr id="8" name="Picture 7" descr="beefcattle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53000" y="1828800"/>
            <a:ext cx="2997200" cy="198096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96C85-F608-45BB-885A-310FA3A8C277}" type="slidenum">
              <a:rPr lang="en-US"/>
              <a:pPr/>
              <a:t>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General Management Procedures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ID of all animals should be established</a:t>
            </a:r>
          </a:p>
          <a:p>
            <a:r>
              <a:rPr lang="en-US" dirty="0" smtClean="0"/>
              <a:t>Segregate </a:t>
            </a:r>
            <a:r>
              <a:rPr lang="en-US" dirty="0"/>
              <a:t>animals </a:t>
            </a:r>
            <a:r>
              <a:rPr lang="en-US" dirty="0" smtClean="0"/>
              <a:t>into like groups</a:t>
            </a:r>
            <a:endParaRPr lang="en-US" dirty="0"/>
          </a:p>
          <a:p>
            <a:r>
              <a:rPr lang="en-US" dirty="0"/>
              <a:t>Keep stocking density to minimum levels</a:t>
            </a:r>
          </a:p>
          <a:p>
            <a:r>
              <a:rPr lang="en-US" dirty="0"/>
              <a:t>Limit areas of congregation</a:t>
            </a:r>
          </a:p>
          <a:p>
            <a:r>
              <a:rPr lang="en-US" dirty="0" smtClean="0"/>
              <a:t>Reduce </a:t>
            </a:r>
            <a:r>
              <a:rPr lang="en-US" dirty="0"/>
              <a:t>stress when </a:t>
            </a:r>
            <a:r>
              <a:rPr lang="en-US" dirty="0" smtClean="0"/>
              <a:t>handling</a:t>
            </a:r>
          </a:p>
          <a:p>
            <a:r>
              <a:rPr lang="en-US" b="1" dirty="0" smtClean="0"/>
              <a:t>Keep Records</a:t>
            </a:r>
          </a:p>
          <a:p>
            <a:endParaRPr lang="en-US" dirty="0"/>
          </a:p>
        </p:txBody>
      </p:sp>
      <p:sp>
        <p:nvSpPr>
          <p:cNvPr id="5" name="Curved Right Arrow 4"/>
          <p:cNvSpPr/>
          <p:nvPr/>
        </p:nvSpPr>
        <p:spPr bwMode="auto">
          <a:xfrm rot="12574941">
            <a:off x="5621236" y="2028187"/>
            <a:ext cx="2781441" cy="3967312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Records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Hoof and Mouth Disease Outbreak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14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 descr="barack-obama-212324580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2590800"/>
            <a:ext cx="2230722" cy="3014662"/>
          </a:xfrm>
          <a:prstGeom prst="rect">
            <a:avLst/>
          </a:prstGeom>
        </p:spPr>
      </p:pic>
      <p:pic>
        <p:nvPicPr>
          <p:cNvPr id="6" name="Picture 5" descr="600px-I-81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514600"/>
            <a:ext cx="3314700" cy="331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Records Continued..</a:t>
            </a:r>
            <a:endParaRPr lang="en-US" dirty="0"/>
          </a:p>
        </p:txBody>
      </p:sp>
      <p:pic>
        <p:nvPicPr>
          <p:cNvPr id="5" name="Content Placeholder 4" descr="virgin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524000"/>
            <a:ext cx="5791200" cy="454726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15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581400" y="4572000"/>
            <a:ext cx="228600" cy="228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7" charset="-128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3276600" y="4495800"/>
            <a:ext cx="609600" cy="609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7" charset="-128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2819400" y="4495800"/>
            <a:ext cx="609600" cy="609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7" charset="-128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67000" y="4191000"/>
            <a:ext cx="609600" cy="609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7" charset="-128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362200" y="4495800"/>
            <a:ext cx="609600" cy="609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7" charset="-128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2209800" y="4114800"/>
            <a:ext cx="609600" cy="609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7" charset="-128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1905000" y="4648200"/>
            <a:ext cx="609600" cy="609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7" charset="-128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3124200" y="4038600"/>
            <a:ext cx="609600" cy="609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7CFFB-9F68-4342-864C-B2B4F4363E7A}" type="slidenum">
              <a:rPr lang="en-US"/>
              <a:pPr/>
              <a:t>16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General Management for the Cow/Calf Producer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Keep a good clean calving environment</a:t>
            </a:r>
          </a:p>
          <a:p>
            <a:r>
              <a:rPr lang="en-US" dirty="0"/>
              <a:t>Calve heifers prior to mature cows</a:t>
            </a:r>
          </a:p>
          <a:p>
            <a:r>
              <a:rPr lang="en-US" dirty="0"/>
              <a:t>Keep foster calving to a </a:t>
            </a:r>
            <a:r>
              <a:rPr lang="en-US" dirty="0" smtClean="0"/>
              <a:t>minimum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120428newcal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3391870"/>
            <a:ext cx="3533775" cy="3103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63D9-7BE6-4F88-928C-85509629075F}" type="slidenum">
              <a:rPr lang="en-US"/>
              <a:pPr/>
              <a:t>17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Commingling/Introducing New Cattle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“Closed </a:t>
            </a:r>
            <a:r>
              <a:rPr lang="en-US" sz="2400" dirty="0"/>
              <a:t>H</a:t>
            </a:r>
            <a:r>
              <a:rPr lang="en-US" sz="2400" dirty="0" smtClean="0"/>
              <a:t>erds</a:t>
            </a:r>
            <a:r>
              <a:rPr lang="en-US" sz="2400" dirty="0"/>
              <a:t>” are cleanest, but usually not </a:t>
            </a:r>
            <a:r>
              <a:rPr lang="en-US" sz="2400" dirty="0" smtClean="0"/>
              <a:t>feasible</a:t>
            </a:r>
          </a:p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Limit animal traffic and new </a:t>
            </a:r>
            <a:r>
              <a:rPr lang="en-US" sz="2400" dirty="0" smtClean="0"/>
              <a:t>introductions</a:t>
            </a:r>
          </a:p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Returning animals are just like new </a:t>
            </a:r>
            <a:r>
              <a:rPr lang="en-US" sz="2400" dirty="0" smtClean="0"/>
              <a:t>introductions</a:t>
            </a:r>
          </a:p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Receiving pins should be close to the perimeter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Commingling/Introducing New Cattle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Clean trailers after use</a:t>
            </a:r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Animals should be quarantined for at least 3 weeks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Try to limit new introductions….the fewer times and from fewer sources….the better</a:t>
            </a:r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Vaccinate to herd protocol prior to release from quarantine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18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41BED-9C3A-455D-8D48-E725FCBABE76}" type="slidenum">
              <a:rPr lang="en-US"/>
              <a:pPr/>
              <a:t>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Human traffic, visitors, and pests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en-US" dirty="0"/>
              <a:t>Limit as much as feasible</a:t>
            </a:r>
          </a:p>
          <a:p>
            <a:pPr marL="533400" indent="-533400"/>
            <a:r>
              <a:rPr lang="en-US" dirty="0"/>
              <a:t>Have a visitors log and mark restricted areas</a:t>
            </a:r>
          </a:p>
          <a:p>
            <a:pPr marL="533400" indent="-533400"/>
            <a:r>
              <a:rPr lang="en-US" dirty="0"/>
              <a:t>Footwear and clothes should be clean</a:t>
            </a:r>
          </a:p>
          <a:p>
            <a:pPr marL="914400" lvl="1" indent="-457200"/>
            <a:r>
              <a:rPr lang="en-US" dirty="0"/>
              <a:t>Disposable </a:t>
            </a:r>
            <a:r>
              <a:rPr lang="en-US" dirty="0" err="1"/>
              <a:t>overboots</a:t>
            </a:r>
            <a:r>
              <a:rPr lang="en-US" dirty="0"/>
              <a:t> are cheap</a:t>
            </a:r>
          </a:p>
          <a:p>
            <a:pPr marL="914400" lvl="1" indent="-457200"/>
            <a:r>
              <a:rPr lang="en-US" dirty="0"/>
              <a:t>Footbaths are good if they are kept </a:t>
            </a:r>
            <a:r>
              <a:rPr lang="en-US" dirty="0" smtClean="0"/>
              <a:t>clean</a:t>
            </a:r>
            <a:endParaRPr lang="en-US" dirty="0"/>
          </a:p>
          <a:p>
            <a:pPr marL="533400" indent="-533400"/>
            <a:r>
              <a:rPr lang="en-US" dirty="0" smtClean="0"/>
              <a:t>Pests </a:t>
            </a:r>
            <a:r>
              <a:rPr lang="en-US" dirty="0"/>
              <a:t>also can serve as a vector (anything that can spread disease</a:t>
            </a:r>
            <a:r>
              <a:rPr lang="en-US" dirty="0" smtClean="0"/>
              <a:t>)</a:t>
            </a:r>
          </a:p>
          <a:p>
            <a:pPr marL="933450" lvl="1" indent="-533400"/>
            <a:r>
              <a:rPr lang="en-US" dirty="0" smtClean="0"/>
              <a:t>Rodents</a:t>
            </a:r>
          </a:p>
          <a:p>
            <a:pPr marL="933450" lvl="1" indent="-533400"/>
            <a:r>
              <a:rPr lang="en-US" dirty="0" smtClean="0"/>
              <a:t>Birds</a:t>
            </a:r>
          </a:p>
          <a:p>
            <a:pPr marL="933450" lvl="1" indent="-533400"/>
            <a:r>
              <a:rPr lang="en-US" dirty="0" smtClean="0"/>
              <a:t>Strays</a:t>
            </a:r>
          </a:p>
          <a:p>
            <a:pPr marL="933450" lvl="1" indent="-533400"/>
            <a:endParaRPr lang="en-US" dirty="0"/>
          </a:p>
          <a:p>
            <a:pPr marL="914400" lvl="1" indent="-45720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BF83-77F7-4276-9199-5F2D1D8B57A0}" type="slidenum">
              <a:rPr lang="en-US"/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590800"/>
            <a:ext cx="7772400" cy="1143000"/>
          </a:xfrm>
        </p:spPr>
        <p:txBody>
          <a:bodyPr/>
          <a:lstStyle/>
          <a:p>
            <a:r>
              <a:rPr lang="en-US" sz="4800" dirty="0" smtClean="0">
                <a:solidFill>
                  <a:srgbClr val="CC3300"/>
                </a:solidFill>
              </a:rPr>
              <a:t>Biosecurity</a:t>
            </a:r>
            <a:r>
              <a:rPr lang="en-US" sz="4000" dirty="0" smtClean="0">
                <a:solidFill>
                  <a:srgbClr val="CC3300"/>
                </a:solidFill>
              </a:rPr>
              <a:t>….</a:t>
            </a:r>
            <a:br>
              <a:rPr lang="en-US" sz="4000" dirty="0" smtClean="0">
                <a:solidFill>
                  <a:srgbClr val="CC3300"/>
                </a:solidFill>
              </a:rPr>
            </a:br>
            <a:r>
              <a:rPr lang="en-US" sz="4000" dirty="0" smtClean="0">
                <a:solidFill>
                  <a:srgbClr val="CC3300"/>
                </a:solidFill>
              </a:rPr>
              <a:t>What does it mean and should you be concerned?</a:t>
            </a:r>
            <a:endParaRPr lang="en-US" sz="4000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Terrible Example</a:t>
            </a:r>
            <a:endParaRPr lang="en-US" dirty="0"/>
          </a:p>
        </p:txBody>
      </p:sp>
      <p:pic>
        <p:nvPicPr>
          <p:cNvPr id="5" name="Content Placeholder 4" descr="Holloddon%20Freeman%20Laura%201842%20reduc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295400"/>
            <a:ext cx="4023360" cy="287382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20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 descr="bullk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1808" y="1524000"/>
            <a:ext cx="3212592" cy="2362200"/>
          </a:xfrm>
          <a:prstGeom prst="rect">
            <a:avLst/>
          </a:prstGeom>
        </p:spPr>
      </p:pic>
      <p:pic>
        <p:nvPicPr>
          <p:cNvPr id="7" name="Picture 6" descr="starl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4343400"/>
            <a:ext cx="1952625" cy="221153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C9A13-1475-45E5-8921-1B0C76708EEC}" type="slidenum">
              <a:rPr lang="en-US"/>
              <a:pPr/>
              <a:t>21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Routes of Transmission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Aerosol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Oral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Direct Contact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Fomites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DB5F4-5530-4893-8113-D24BFE52EB15}" type="slidenum">
              <a:rPr lang="en-US"/>
              <a:pPr/>
              <a:t>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Routes of Transmission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Fomites (</a:t>
            </a:r>
            <a:r>
              <a:rPr lang="en-US" sz="2400" dirty="0"/>
              <a:t>Inanimate objects that carry a pathogen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Handle/treat sick animals after other groups</a:t>
            </a:r>
          </a:p>
          <a:p>
            <a:pPr lvl="1"/>
            <a:r>
              <a:rPr lang="en-US" dirty="0"/>
              <a:t>Sanitize equipment used in </a:t>
            </a:r>
            <a:r>
              <a:rPr lang="en-US" dirty="0" smtClean="0"/>
              <a:t>treatment</a:t>
            </a:r>
          </a:p>
          <a:p>
            <a:pPr lvl="2"/>
            <a:r>
              <a:rPr lang="en-US" dirty="0" smtClean="0"/>
              <a:t>Cleaning supplies can be carriers too!</a:t>
            </a:r>
            <a:endParaRPr lang="en-US" dirty="0"/>
          </a:p>
          <a:p>
            <a:pPr lvl="1"/>
            <a:r>
              <a:rPr lang="en-US" dirty="0"/>
              <a:t>Vehicles, fence panels, buildings, etc. can transfer pathogens</a:t>
            </a:r>
          </a:p>
          <a:p>
            <a:pPr lvl="1"/>
            <a:r>
              <a:rPr lang="en-US" dirty="0"/>
              <a:t>SOP’s (standard operating procedures) should be in place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B0FBE-B9AC-4019-966C-7C7BDA1931DE}" type="slidenum">
              <a:rPr lang="en-US"/>
              <a:pPr/>
              <a:t>23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Routes of Transmission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Vectors</a:t>
            </a:r>
            <a:endParaRPr lang="en-US" dirty="0"/>
          </a:p>
          <a:p>
            <a:pPr lvl="1"/>
            <a:r>
              <a:rPr lang="en-US" dirty="0"/>
              <a:t>Can be controlled by elimination (chemical or biological) or preventing access to the animal</a:t>
            </a:r>
          </a:p>
          <a:p>
            <a:pPr lvl="1"/>
            <a:r>
              <a:rPr lang="en-US" dirty="0"/>
              <a:t>Eliminate access to wet/muddy areas and manure piles</a:t>
            </a:r>
          </a:p>
          <a:p>
            <a:pPr lvl="1">
              <a:buFont typeface="Times" pitchFamily="116" charset="0"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An Easy (and often overlooked) Path to Trouble</a:t>
            </a:r>
            <a:endParaRPr lang="en-US" sz="3600" dirty="0"/>
          </a:p>
        </p:txBody>
      </p:sp>
      <p:pic>
        <p:nvPicPr>
          <p:cNvPr id="5" name="Content Placeholder 4" descr="714682-load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828800"/>
            <a:ext cx="3810000" cy="25336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24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Content Placeholder 4" descr="IMG_83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00600" y="2895600"/>
            <a:ext cx="416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25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Content Placeholder 4" descr="silage-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381000"/>
            <a:ext cx="7620000" cy="5712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Gosh!  This is Overwhelming!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26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aoverbay\Local Settings\Temporary Internet Files\Content.IE5\60XLWX8T\MP90040743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95400"/>
            <a:ext cx="6400800" cy="4267200"/>
          </a:xfrm>
          <a:prstGeom prst="rect">
            <a:avLst/>
          </a:prstGeom>
          <a:noFill/>
        </p:spPr>
      </p:pic>
      <p:pic>
        <p:nvPicPr>
          <p:cNvPr id="2051" name="Picture 3" descr="C:\Documents and Settings\aoverbay\Local Settings\Temporary Internet Files\Content.IE5\60XLWX8T\MP90040743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752600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a Plan!</a:t>
            </a:r>
            <a:endParaRPr lang="en-US" dirty="0"/>
          </a:p>
        </p:txBody>
      </p:sp>
      <p:pic>
        <p:nvPicPr>
          <p:cNvPr id="5" name="Content Placeholder 4" descr="220px-John_Wood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371600"/>
            <a:ext cx="3048000" cy="4003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27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Wooden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28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Content Placeholder 4" descr="220px-John_Wood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24600" y="3200400"/>
            <a:ext cx="2095500" cy="2752725"/>
          </a:xfrm>
        </p:spPr>
      </p:pic>
      <p:sp>
        <p:nvSpPr>
          <p:cNvPr id="6" name="TextBox 5"/>
          <p:cNvSpPr txBox="1"/>
          <p:nvPr/>
        </p:nvSpPr>
        <p:spPr>
          <a:xfrm>
            <a:off x="1447800" y="21336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“Failing to plan is</a:t>
            </a:r>
          </a:p>
          <a:p>
            <a:pPr algn="ctr"/>
            <a:r>
              <a:rPr lang="en-US" sz="4800" dirty="0" smtClean="0"/>
              <a:t>planning to fail!”</a:t>
            </a:r>
            <a:endParaRPr lang="en-US" sz="4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 “Andy-ism”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dirty="0" smtClean="0"/>
              <a:t>You CAN take it with you!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29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 descr="David Overbay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2667000"/>
            <a:ext cx="44704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947DA-0CEF-4F49-A676-A1EAF4E5585F}" type="slidenum">
              <a:rPr lang="en-US"/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Biosecurity defined….according to John Shutske, author “</a:t>
            </a:r>
            <a:r>
              <a:rPr lang="en-US" sz="4000" b="1"/>
              <a:t>Beef Magazine</a:t>
            </a:r>
            <a:r>
              <a:rPr lang="en-US" sz="4000"/>
              <a:t>”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Tx/>
              <a:buNone/>
            </a:pPr>
            <a:endParaRPr lang="en-US" dirty="0"/>
          </a:p>
          <a:p>
            <a:pPr marL="533400" indent="-533400">
              <a:buFontTx/>
              <a:buNone/>
            </a:pPr>
            <a:endParaRPr lang="en-US" dirty="0"/>
          </a:p>
          <a:p>
            <a:pPr marL="533400" indent="-533400">
              <a:buFontTx/>
              <a:buNone/>
            </a:pPr>
            <a:r>
              <a:rPr lang="en-US" dirty="0"/>
              <a:t>…..</a:t>
            </a:r>
            <a:r>
              <a:rPr lang="en-US" dirty="0">
                <a:solidFill>
                  <a:srgbClr val="CC3300"/>
                </a:solidFill>
              </a:rPr>
              <a:t>specific </a:t>
            </a:r>
            <a:r>
              <a:rPr lang="en-US" b="1" i="1" u="sng" dirty="0">
                <a:solidFill>
                  <a:srgbClr val="CC3300"/>
                </a:solidFill>
              </a:rPr>
              <a:t>actions</a:t>
            </a:r>
            <a:r>
              <a:rPr lang="en-US" dirty="0">
                <a:solidFill>
                  <a:srgbClr val="CC3300"/>
                </a:solidFill>
              </a:rPr>
              <a:t> a producer can take to  </a:t>
            </a:r>
            <a:r>
              <a:rPr lang="en-US" b="1" u="sng" dirty="0">
                <a:solidFill>
                  <a:srgbClr val="CC3300"/>
                </a:solidFill>
              </a:rPr>
              <a:t>reduce</a:t>
            </a:r>
            <a:r>
              <a:rPr lang="en-US" dirty="0">
                <a:solidFill>
                  <a:srgbClr val="CC3300"/>
                </a:solidFill>
              </a:rPr>
              <a:t> the chances of animal diseases or harm to their herd caused by contamination of water, feed, or facilities where done intentionally or unintentionally.</a:t>
            </a:r>
            <a:endParaRPr lang="en-US" i="1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Journal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447800"/>
            <a:ext cx="6083821" cy="469911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30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434340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Sold</a:t>
            </a:r>
          </a:p>
          <a:p>
            <a:r>
              <a:rPr lang="en-US" sz="1600" dirty="0" smtClean="0"/>
              <a:t>28 steers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209800" y="32004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Water froze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324100" y="2405257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48 calves in Well Field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678483" y="2405257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67 calves at old dairy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495800" y="434340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Sold</a:t>
            </a:r>
          </a:p>
          <a:p>
            <a:r>
              <a:rPr lang="en-US" sz="1600" dirty="0" smtClean="0"/>
              <a:t>26 heifers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0395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Better Records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95400"/>
            <a:ext cx="4496656" cy="449103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31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1295400"/>
            <a:ext cx="3020805" cy="449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8269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DFF35-1470-4C05-B929-A21417396F0A}" type="slidenum">
              <a:rPr lang="en-US"/>
              <a:pPr/>
              <a:t>32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if something happens?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action!  Sooner the Better</a:t>
            </a:r>
            <a:endParaRPr lang="en-US" dirty="0"/>
          </a:p>
          <a:p>
            <a:r>
              <a:rPr lang="en-US" dirty="0"/>
              <a:t>Hopefully you have a plan in place </a:t>
            </a:r>
            <a:r>
              <a:rPr lang="en-US" b="1" i="1" dirty="0">
                <a:solidFill>
                  <a:srgbClr val="CC3300"/>
                </a:solidFill>
              </a:rPr>
              <a:t>prior</a:t>
            </a:r>
            <a:r>
              <a:rPr lang="en-US" dirty="0"/>
              <a:t> to</a:t>
            </a:r>
          </a:p>
          <a:p>
            <a:r>
              <a:rPr lang="en-US" dirty="0"/>
              <a:t>Do your employees know what the plan is?</a:t>
            </a:r>
          </a:p>
          <a:p>
            <a:r>
              <a:rPr lang="en-US" dirty="0"/>
              <a:t>A good plan can minimize damage as well as bring awareness to potential threats</a:t>
            </a:r>
          </a:p>
          <a:p>
            <a:r>
              <a:rPr lang="en-US" dirty="0"/>
              <a:t>Post contact information to key personnel </a:t>
            </a:r>
            <a:r>
              <a:rPr lang="en-US" sz="2400" dirty="0">
                <a:solidFill>
                  <a:srgbClr val="CC3300"/>
                </a:solidFill>
              </a:rPr>
              <a:t>(veterinarian, VDACS, law enforcement, and extension service)</a:t>
            </a:r>
            <a:r>
              <a:rPr lang="en-US" dirty="0"/>
              <a:t>                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0D2F4-B204-4B1C-861C-D27B13879A38}" type="slidenum">
              <a:rPr lang="en-US"/>
              <a:pPr/>
              <a:t>33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3300"/>
                </a:solidFill>
              </a:rPr>
              <a:t>Biosecurity </a:t>
            </a:r>
            <a:r>
              <a:rPr lang="en-US" b="1" dirty="0">
                <a:solidFill>
                  <a:srgbClr val="CC3300"/>
                </a:solidFill>
              </a:rPr>
              <a:t>is an essential component </a:t>
            </a:r>
            <a:r>
              <a:rPr lang="en-US" dirty="0">
                <a:solidFill>
                  <a:srgbClr val="CC3300"/>
                </a:solidFill>
              </a:rPr>
              <a:t>of keeping any beef cattle operation secure and </a:t>
            </a:r>
            <a:r>
              <a:rPr lang="en-US" dirty="0" smtClean="0">
                <a:solidFill>
                  <a:srgbClr val="CC3300"/>
                </a:solidFill>
              </a:rPr>
              <a:t>successful</a:t>
            </a:r>
          </a:p>
          <a:p>
            <a:endParaRPr lang="en-US" b="1" dirty="0" smtClean="0">
              <a:solidFill>
                <a:srgbClr val="CC3300"/>
              </a:solidFill>
            </a:endParaRPr>
          </a:p>
          <a:p>
            <a:r>
              <a:rPr lang="en-US" b="1" dirty="0" smtClean="0">
                <a:solidFill>
                  <a:srgbClr val="CC3300"/>
                </a:solidFill>
              </a:rPr>
              <a:t>No </a:t>
            </a:r>
            <a:r>
              <a:rPr lang="en-US" b="1" dirty="0">
                <a:solidFill>
                  <a:srgbClr val="CC3300"/>
                </a:solidFill>
              </a:rPr>
              <a:t>risk can be completely </a:t>
            </a:r>
            <a:r>
              <a:rPr lang="en-US" b="1" dirty="0" smtClean="0">
                <a:solidFill>
                  <a:srgbClr val="CC3300"/>
                </a:solidFill>
              </a:rPr>
              <a:t>eliminated</a:t>
            </a:r>
          </a:p>
          <a:p>
            <a:pPr>
              <a:buNone/>
            </a:pPr>
            <a:endParaRPr lang="en-US" b="1" dirty="0" smtClean="0">
              <a:solidFill>
                <a:srgbClr val="CC3300"/>
              </a:solidFill>
            </a:endParaRPr>
          </a:p>
          <a:p>
            <a:r>
              <a:rPr lang="en-US" b="1" u="sng" dirty="0" smtClean="0">
                <a:solidFill>
                  <a:srgbClr val="CC3300"/>
                </a:solidFill>
              </a:rPr>
              <a:t>No vaccination protocol can overcome a lack of planning (carelessness)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Homework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or refine your farm’s biosecurity plan</a:t>
            </a:r>
          </a:p>
          <a:p>
            <a:pPr lvl="1"/>
            <a:r>
              <a:rPr lang="en-US" dirty="0" smtClean="0"/>
              <a:t>Contact numbers</a:t>
            </a:r>
          </a:p>
          <a:p>
            <a:pPr lvl="1"/>
            <a:r>
              <a:rPr lang="en-US" dirty="0" smtClean="0"/>
              <a:t>Possible exposure points</a:t>
            </a:r>
          </a:p>
          <a:p>
            <a:pPr lvl="1"/>
            <a:r>
              <a:rPr lang="en-US" dirty="0" smtClean="0"/>
              <a:t>Quarantine areas</a:t>
            </a:r>
          </a:p>
          <a:p>
            <a:pPr lvl="1"/>
            <a:r>
              <a:rPr lang="en-US" dirty="0" smtClean="0"/>
              <a:t>Cleanliness issues?</a:t>
            </a:r>
          </a:p>
          <a:p>
            <a:pPr lvl="1"/>
            <a:r>
              <a:rPr lang="en-US" dirty="0" smtClean="0"/>
              <a:t>Records….</a:t>
            </a:r>
          </a:p>
          <a:p>
            <a:pPr lvl="1"/>
            <a:r>
              <a:rPr lang="en-US" dirty="0" smtClean="0"/>
              <a:t>Plan? ….where is it and who knows where it 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34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5B27A-B4CE-4ABE-B768-9A511112709F}" type="slidenum">
              <a:rPr lang="en-US"/>
              <a:pPr/>
              <a:t>35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“Beef Biological Risk Management”  from the Center for Food Security and Public Health</a:t>
            </a:r>
          </a:p>
          <a:p>
            <a:r>
              <a:rPr lang="en-US"/>
              <a:t>“Biosecurity on the Farm”  John Shutske, University of Minnesota Beef Team </a:t>
            </a:r>
          </a:p>
          <a:p>
            <a:r>
              <a:rPr lang="en-US"/>
              <a:t>“Biosecurity for the Livestock Enterprise” Dr. Matt Herson, Extension Beef Cattle Specialist, University of Florida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		Thank You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562600"/>
            <a:ext cx="4267200" cy="91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 dirty="0" smtClean="0"/>
              <a:t>Questions: 	Andy Overbay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	</a:t>
            </a:r>
            <a:r>
              <a:rPr lang="en-US" sz="1600" dirty="0" smtClean="0">
                <a:hlinkClick r:id="rId2"/>
              </a:rPr>
              <a:t>aoverbay@vt.edu</a:t>
            </a: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	(276) 783-5175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Problem for the Unprepared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for the Equation: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 descr="smith10_15_9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2286000"/>
            <a:ext cx="2836718" cy="346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smtClean="0"/>
              <a:t>the easiest </a:t>
            </a:r>
            <a:r>
              <a:rPr lang="en-US" dirty="0" smtClean="0"/>
              <a:t>problem to solve???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8001000" cy="4114800"/>
          </a:xfrm>
        </p:spPr>
        <p:txBody>
          <a:bodyPr/>
          <a:lstStyle/>
          <a:p>
            <a:pPr>
              <a:buNone/>
            </a:pP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The one you don’t have….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0A72B-EEF1-4B88-9EA3-547C6F008CAD}" type="slidenum">
              <a:rPr lang="en-US"/>
              <a:pPr/>
              <a:t>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Importance of Biosecurity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Disease Prevention ($$$$$$)</a:t>
            </a:r>
          </a:p>
          <a:p>
            <a:pPr lvl="1"/>
            <a:r>
              <a:rPr lang="en-US" dirty="0"/>
              <a:t>     morbidity and death</a:t>
            </a:r>
          </a:p>
          <a:p>
            <a:pPr lvl="1"/>
            <a:r>
              <a:rPr lang="en-US" dirty="0"/>
              <a:t>     Lower treatment costs</a:t>
            </a:r>
          </a:p>
          <a:p>
            <a:pPr lvl="1"/>
            <a:r>
              <a:rPr lang="en-US" dirty="0"/>
              <a:t>     Marketing Options</a:t>
            </a:r>
          </a:p>
          <a:p>
            <a:pPr lvl="1">
              <a:buFont typeface="Times" pitchFamily="116" charset="0"/>
              <a:buNone/>
            </a:pPr>
            <a:endParaRPr lang="en-US" dirty="0"/>
          </a:p>
          <a:p>
            <a:r>
              <a:rPr lang="en-US" dirty="0"/>
              <a:t>Legal/Ethical </a:t>
            </a:r>
            <a:r>
              <a:rPr lang="en-US" dirty="0" smtClean="0"/>
              <a:t>Incentives</a:t>
            </a:r>
            <a:endParaRPr lang="en-US" dirty="0"/>
          </a:p>
          <a:p>
            <a:pPr lvl="1"/>
            <a:r>
              <a:rPr lang="en-US" dirty="0"/>
              <a:t>Help keep your neighbors safe</a:t>
            </a:r>
          </a:p>
          <a:p>
            <a:pPr lvl="1"/>
            <a:r>
              <a:rPr lang="en-US" dirty="0"/>
              <a:t>Reduce likelihood of disease spread to </a:t>
            </a:r>
            <a:r>
              <a:rPr lang="en-US" dirty="0" smtClean="0"/>
              <a:t>wildlife</a:t>
            </a:r>
          </a:p>
          <a:p>
            <a:pPr lvl="1"/>
            <a:r>
              <a:rPr lang="en-US" dirty="0" smtClean="0"/>
              <a:t>Lowers your litigation risks</a:t>
            </a:r>
            <a:endParaRPr lang="en-US" dirty="0"/>
          </a:p>
          <a:p>
            <a:pPr lvl="1">
              <a:buFont typeface="Times" pitchFamily="116" charset="0"/>
              <a:buNone/>
            </a:pPr>
            <a:r>
              <a:rPr lang="en-US" dirty="0"/>
              <a:t>	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676400" y="3200400"/>
            <a:ext cx="257175" cy="381000"/>
          </a:xfrm>
          <a:prstGeom prst="upArrow">
            <a:avLst>
              <a:gd name="adj1" fmla="val 50000"/>
              <a:gd name="adj2" fmla="val 370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1676400" y="26670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1676400" y="22098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003B1-4561-417C-ADB4-E3FBEFB4CE5C}" type="slidenum">
              <a:rPr lang="en-US"/>
              <a:pPr/>
              <a:t>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295400"/>
            <a:ext cx="7772400" cy="1143000"/>
          </a:xfrm>
        </p:spPr>
        <p:txBody>
          <a:bodyPr/>
          <a:lstStyle/>
          <a:p>
            <a:pPr algn="ctr"/>
            <a:r>
              <a:rPr lang="en-US" sz="4000" dirty="0"/>
              <a:t>Biosecurity </a:t>
            </a:r>
            <a:r>
              <a:rPr lang="en-US" sz="4000" dirty="0" smtClean="0"/>
              <a:t>is Important!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6000" dirty="0" smtClean="0"/>
              <a:t>Why Don’t Producers Do It?</a:t>
            </a:r>
            <a:endParaRPr lang="en-US" sz="6000" dirty="0"/>
          </a:p>
        </p:txBody>
      </p:sp>
      <p:pic>
        <p:nvPicPr>
          <p:cNvPr id="10244" name="Picture 5" descr="BS-sign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0400" y="3352800"/>
            <a:ext cx="3175000" cy="30861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34213-A770-4631-955C-98012FB76615}" type="slidenum">
              <a:rPr lang="en-US"/>
              <a:pPr/>
              <a:t>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Attitudes of many producers…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Producers perceptions</a:t>
            </a:r>
          </a:p>
          <a:p>
            <a:pPr lvl="1"/>
            <a:r>
              <a:rPr lang="en-US" dirty="0"/>
              <a:t>We’ve always done it this </a:t>
            </a:r>
            <a:r>
              <a:rPr lang="en-US" dirty="0" smtClean="0"/>
              <a:t>way</a:t>
            </a:r>
            <a:endParaRPr lang="en-US" dirty="0"/>
          </a:p>
          <a:p>
            <a:pPr lvl="1"/>
            <a:r>
              <a:rPr lang="en-US" dirty="0"/>
              <a:t>This is too </a:t>
            </a:r>
            <a:r>
              <a:rPr lang="en-US" dirty="0" smtClean="0"/>
              <a:t>complicated</a:t>
            </a:r>
          </a:p>
          <a:p>
            <a:pPr lvl="1"/>
            <a:r>
              <a:rPr lang="en-US" dirty="0" smtClean="0"/>
              <a:t>We are just too small…we don’t have the space</a:t>
            </a:r>
            <a:endParaRPr lang="en-US" dirty="0"/>
          </a:p>
          <a:p>
            <a:pPr lvl="1"/>
            <a:r>
              <a:rPr lang="en-US" dirty="0"/>
              <a:t>It won’t make a difference…..we’ve already had about every disease </a:t>
            </a:r>
            <a:r>
              <a:rPr lang="en-US" dirty="0" smtClean="0"/>
              <a:t>anyway</a:t>
            </a:r>
            <a:endParaRPr lang="en-US" dirty="0"/>
          </a:p>
          <a:p>
            <a:pPr lvl="1"/>
            <a:r>
              <a:rPr lang="en-US" dirty="0"/>
              <a:t>Our farm is safe and this is too expensive!</a:t>
            </a:r>
          </a:p>
          <a:p>
            <a:pPr lvl="1">
              <a:buFont typeface="Times" pitchFamily="116" charset="0"/>
              <a:buNone/>
            </a:pPr>
            <a:endParaRPr lang="en-US" dirty="0"/>
          </a:p>
          <a:p>
            <a:pPr lvl="1">
              <a:buFont typeface="Times" pitchFamily="116" charset="0"/>
              <a:buNone/>
            </a:pPr>
            <a:r>
              <a:rPr lang="en-US" b="1" dirty="0">
                <a:solidFill>
                  <a:srgbClr val="FF6600"/>
                </a:solidFill>
              </a:rPr>
              <a:t>BUT…..Prevention is always less costly than treatment!!!!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Farm is Safe…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en-US" dirty="0" smtClean="0"/>
              <a:t>Which herd needs a more stringent vaccination program?</a:t>
            </a:r>
          </a:p>
          <a:p>
            <a:pPr indent="0">
              <a:buNone/>
            </a:pPr>
            <a:endParaRPr lang="en-US" dirty="0" smtClean="0"/>
          </a:p>
          <a:p>
            <a:pPr indent="0">
              <a:buNone/>
            </a:pPr>
            <a:r>
              <a:rPr lang="en-US" dirty="0" smtClean="0"/>
              <a:t>	A.  A Closed Herd</a:t>
            </a:r>
          </a:p>
          <a:p>
            <a:pPr indent="0">
              <a:buNone/>
            </a:pPr>
            <a:endParaRPr lang="en-US" dirty="0" smtClean="0"/>
          </a:p>
          <a:p>
            <a:pPr indent="0">
              <a:buNone/>
            </a:pPr>
            <a:r>
              <a:rPr lang="en-US" dirty="0" smtClean="0"/>
              <a:t>	B.  A Feedlot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A838D-72BD-409D-8E11-20F8F09239C0}" type="slidenum">
              <a:rPr lang="en-US" smtClean="0"/>
              <a:pPr/>
              <a:t>9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7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7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</TotalTime>
  <Words>783</Words>
  <Application>Microsoft Office PowerPoint</Application>
  <PresentationFormat>On-screen Show (4:3)</PresentationFormat>
  <Paragraphs>186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ＭＳ Ｐゴシック</vt:lpstr>
      <vt:lpstr>Arial</vt:lpstr>
      <vt:lpstr>Arial Narrow</vt:lpstr>
      <vt:lpstr>Times</vt:lpstr>
      <vt:lpstr>Blank Presentation</vt:lpstr>
      <vt:lpstr>Virginia Master Cattlemen’s Program   Southwest District, Virginia Cooperative Extension</vt:lpstr>
      <vt:lpstr>Biosecurity…. What does it mean and should you be concerned?</vt:lpstr>
      <vt:lpstr>Biosecurity defined….according to John Shutske, author “Beef Magazine”</vt:lpstr>
      <vt:lpstr>A Problem for the Unprepared</vt:lpstr>
      <vt:lpstr>What is the easiest problem to solve???</vt:lpstr>
      <vt:lpstr>Importance of Biosecurity</vt:lpstr>
      <vt:lpstr>Biosecurity is Important!  Why Don’t Producers Do It?</vt:lpstr>
      <vt:lpstr>Attitudes of many producers…</vt:lpstr>
      <vt:lpstr>Our Farm is Safe…</vt:lpstr>
      <vt:lpstr>Most Correct Answer….</vt:lpstr>
      <vt:lpstr>It’s a Question  of Exposure</vt:lpstr>
      <vt:lpstr>Which cattle are most healthy?</vt:lpstr>
      <vt:lpstr>General Management Procedures</vt:lpstr>
      <vt:lpstr>Why Records Matter</vt:lpstr>
      <vt:lpstr>Records Continued..</vt:lpstr>
      <vt:lpstr>General Management for the Cow/Calf Producer</vt:lpstr>
      <vt:lpstr>Commingling/Introducing New Cattle</vt:lpstr>
      <vt:lpstr>Commingling/Introducing New Cattle</vt:lpstr>
      <vt:lpstr>Human traffic, visitors, and pests</vt:lpstr>
      <vt:lpstr>A Terrible Example</vt:lpstr>
      <vt:lpstr>Routes of Transmission</vt:lpstr>
      <vt:lpstr>Routes of Transmission</vt:lpstr>
      <vt:lpstr>Routes of Transmission</vt:lpstr>
      <vt:lpstr>An Easy (and often overlooked) Path to Trouble</vt:lpstr>
      <vt:lpstr>PowerPoint Presentation</vt:lpstr>
      <vt:lpstr>Gosh!  This is Overwhelming!</vt:lpstr>
      <vt:lpstr>Have a Plan!</vt:lpstr>
      <vt:lpstr>John Wooden</vt:lpstr>
      <vt:lpstr>One more “Andy-ism”</vt:lpstr>
      <vt:lpstr>A Simple Journal</vt:lpstr>
      <vt:lpstr>Better Records</vt:lpstr>
      <vt:lpstr>What if something happens?</vt:lpstr>
      <vt:lpstr>Conclusion</vt:lpstr>
      <vt:lpstr>Your Homework Assignment</vt:lpstr>
      <vt:lpstr>Resources</vt:lpstr>
      <vt:lpstr>  Thank You</vt:lpstr>
    </vt:vector>
  </TitlesOfParts>
  <Manager/>
  <Company>Virginia Tech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PowerPoint Template2</dc:title>
  <dc:subject/>
  <dc:creator>David Stanley</dc:creator>
  <cp:keywords/>
  <dc:description/>
  <cp:lastModifiedBy>Overbay, Andrew</cp:lastModifiedBy>
  <cp:revision>39</cp:revision>
  <dcterms:created xsi:type="dcterms:W3CDTF">2006-10-23T16:36:06Z</dcterms:created>
  <dcterms:modified xsi:type="dcterms:W3CDTF">2016-10-26T11:56:24Z</dcterms:modified>
  <cp:category/>
</cp:coreProperties>
</file>