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</p:sldIdLst>
  <p:sldSz cy="5143500" cx="9144000"/>
  <p:notesSz cx="6858000" cy="9144000"/>
  <p:embeddedFontLst>
    <p:embeddedFont>
      <p:font typeface="Economica"/>
      <p:regular r:id="rId32"/>
      <p:bold r:id="rId33"/>
      <p:italic r:id="rId34"/>
      <p:boldItalic r:id="rId35"/>
    </p:embeddedFont>
    <p:embeddedFont>
      <p:font typeface="Open Sans"/>
      <p:regular r:id="rId36"/>
      <p:bold r:id="rId37"/>
      <p:italic r:id="rId38"/>
      <p:boldItalic r:id="rId3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font" Target="fonts/Economica-bold.fntdata"/><Relationship Id="rId10" Type="http://schemas.openxmlformats.org/officeDocument/2006/relationships/slide" Target="slides/slide5.xml"/><Relationship Id="rId32" Type="http://schemas.openxmlformats.org/officeDocument/2006/relationships/font" Target="fonts/Economica-regular.fntdata"/><Relationship Id="rId13" Type="http://schemas.openxmlformats.org/officeDocument/2006/relationships/slide" Target="slides/slide8.xml"/><Relationship Id="rId35" Type="http://schemas.openxmlformats.org/officeDocument/2006/relationships/font" Target="fonts/Economica-boldItalic.fntdata"/><Relationship Id="rId12" Type="http://schemas.openxmlformats.org/officeDocument/2006/relationships/slide" Target="slides/slide7.xml"/><Relationship Id="rId34" Type="http://schemas.openxmlformats.org/officeDocument/2006/relationships/font" Target="fonts/Economica-italic.fntdata"/><Relationship Id="rId15" Type="http://schemas.openxmlformats.org/officeDocument/2006/relationships/slide" Target="slides/slide10.xml"/><Relationship Id="rId37" Type="http://schemas.openxmlformats.org/officeDocument/2006/relationships/font" Target="fonts/OpenSans-bold.fntdata"/><Relationship Id="rId14" Type="http://schemas.openxmlformats.org/officeDocument/2006/relationships/slide" Target="slides/slide9.xml"/><Relationship Id="rId36" Type="http://schemas.openxmlformats.org/officeDocument/2006/relationships/font" Target="fonts/OpenSans-regular.fntdata"/><Relationship Id="rId17" Type="http://schemas.openxmlformats.org/officeDocument/2006/relationships/slide" Target="slides/slide12.xml"/><Relationship Id="rId39" Type="http://schemas.openxmlformats.org/officeDocument/2006/relationships/font" Target="fonts/OpenSans-boldItalic.fntdata"/><Relationship Id="rId16" Type="http://schemas.openxmlformats.org/officeDocument/2006/relationships/slide" Target="slides/slide11.xml"/><Relationship Id="rId38" Type="http://schemas.openxmlformats.org/officeDocument/2006/relationships/font" Target="fonts/OpenSans-italic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1b95cf4f36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1b95cf4f36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222222"/>
                </a:solidFill>
                <a:highlight>
                  <a:srgbClr val="FFFFFF"/>
                </a:highlight>
              </a:rPr>
              <a:t>Project title</a:t>
            </a:r>
            <a:endParaRPr sz="12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222222"/>
                </a:solidFill>
                <a:highlight>
                  <a:srgbClr val="FFFFFF"/>
                </a:highlight>
              </a:rPr>
              <a:t>full names of all team members</a:t>
            </a:r>
            <a:endParaRPr sz="12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222222"/>
                </a:solidFill>
                <a:highlight>
                  <a:srgbClr val="FFFFFF"/>
                </a:highlight>
              </a:rPr>
              <a:t>course number and name, instructor</a:t>
            </a:r>
            <a:endParaRPr sz="12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222222"/>
                </a:solidFill>
                <a:highlight>
                  <a:srgbClr val="FFFFFF"/>
                </a:highlight>
              </a:rPr>
              <a:t>Virginia Tech, Blacksburg VA 24061</a:t>
            </a:r>
            <a:endParaRPr sz="12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222222"/>
                </a:solidFill>
                <a:highlight>
                  <a:srgbClr val="FFFFFF"/>
                </a:highlight>
              </a:rPr>
              <a:t>date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2f2952273d_1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2f2952273d_1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2f2952273d_1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22f2952273d_1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-Needed something where we could easily read in when we later have to attach each piece to the object itself</a:t>
            </a:r>
            <a:endParaRPr sz="1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2f2952273d_1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22f2952273d_1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2f79334a8c_1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22f79334a8c_1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2f2952273d_1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22f2952273d_1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22f2952273d_2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22f2952273d_2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1c2c6ae12f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21c2c6ae12f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21c2c6ae12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21c2c6ae12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22f7572795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22f7572795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22f7572795c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22f7572795c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1b95cf4f36_0_3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21b95cf4f36_0_3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22f7572795c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22f7572795c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22f7572795c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22f7572795c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22f79334a8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22f79334a8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22f7572795c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22f7572795c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22f2952273d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22f2952273d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21d13b5f03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21d13b5f03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21d13b5f039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21d13b5f039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1b95cf4f36_0_3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1b95cf4f36_0_3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1b95cf4f36_0_3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21b95cf4f36_0_3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1c61085c8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1c61085c8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Hoverable tooltips for objects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2f79334a8c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22f79334a8c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1d1932c23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1d1932c23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Added a title tag to a object 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1db3b79c32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21db3b79c32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1db3b79c32_1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21db3b79c32_1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The parsing from the document page is already done. 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We have to figure out a way to add parts for inlet and outlet and </a:t>
            </a:r>
            <a:r>
              <a:rPr lang="en"/>
              <a:t>separate</a:t>
            </a:r>
            <a:r>
              <a:rPr lang="en"/>
              <a:t> them by something like pipe(|) and so then it will be easy to get access to them.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44013" y="756700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5318350" y="32667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11"/>
          <p:cNvSpPr txBox="1"/>
          <p:nvPr>
            <p:ph hasCustomPrompt="1"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/>
          <p:nvPr>
            <p:ph idx="1" type="body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flipH="1">
            <a:off x="7595938" y="4602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7" name="Google Shape;17;p3"/>
          <p:cNvSpPr/>
          <p:nvPr/>
        </p:nvSpPr>
        <p:spPr>
          <a:xfrm flipH="1" rot="10800000">
            <a:off x="466425" y="35583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8" name="Google Shape;18;p3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" type="body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2" type="body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5" name="Google Shape;35;p7"/>
          <p:cNvSpPr txBox="1"/>
          <p:nvPr>
            <p:ph idx="1" type="body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8"/>
          <p:cNvSpPr txBox="1"/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" name="Google Shape;43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4" name="Google Shape;44;p9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" type="subTitle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46" name="Google Shape;46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/>
          <p:nvPr>
            <p:ph idx="1" type="body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/>
        </p:txBody>
      </p:sp>
      <p:sp>
        <p:nvSpPr>
          <p:cNvPr id="50" name="Google Shape;5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lux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Relationship Id="rId4" Type="http://schemas.openxmlformats.org/officeDocument/2006/relationships/image" Target="../media/image7.png"/><Relationship Id="rId5" Type="http://schemas.openxmlformats.org/officeDocument/2006/relationships/image" Target="../media/image29.png"/><Relationship Id="rId6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2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20.png"/><Relationship Id="rId6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Relationship Id="rId4" Type="http://schemas.openxmlformats.org/officeDocument/2006/relationships/image" Target="../media/image15.png"/><Relationship Id="rId5" Type="http://schemas.openxmlformats.org/officeDocument/2006/relationships/image" Target="../media/image2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7.png"/><Relationship Id="rId4" Type="http://schemas.openxmlformats.org/officeDocument/2006/relationships/image" Target="../media/image14.png"/><Relationship Id="rId5" Type="http://schemas.openxmlformats.org/officeDocument/2006/relationships/image" Target="../media/image40.png"/><Relationship Id="rId6" Type="http://schemas.openxmlformats.org/officeDocument/2006/relationships/image" Target="../media/image1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2.png"/><Relationship Id="rId4" Type="http://schemas.openxmlformats.org/officeDocument/2006/relationships/image" Target="../media/image30.png"/><Relationship Id="rId5" Type="http://schemas.openxmlformats.org/officeDocument/2006/relationships/image" Target="../media/image2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6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8.png"/><Relationship Id="rId4" Type="http://schemas.openxmlformats.org/officeDocument/2006/relationships/image" Target="../media/image2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1.png"/><Relationship Id="rId4" Type="http://schemas.openxmlformats.org/officeDocument/2006/relationships/image" Target="../media/image35.png"/><Relationship Id="rId5" Type="http://schemas.openxmlformats.org/officeDocument/2006/relationships/image" Target="../media/image37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9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2.png"/><Relationship Id="rId4" Type="http://schemas.openxmlformats.org/officeDocument/2006/relationships/image" Target="../media/image38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4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9.png"/><Relationship Id="rId4" Type="http://schemas.openxmlformats.org/officeDocument/2006/relationships/image" Target="../media/image41.png"/><Relationship Id="rId5" Type="http://schemas.openxmlformats.org/officeDocument/2006/relationships/image" Target="../media/image33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hyperlink" Target="https://sopa.vt.edu/faculty_staff/music-faculty/comp-and-creative-tech-faculty/ivica-ico-bukvic.html" TargetMode="External"/><Relationship Id="rId4" Type="http://schemas.openxmlformats.org/officeDocument/2006/relationships/hyperlink" Target="https://l2ork.music.vt.edu/main/make-your-own-l2ork/software/" TargetMode="External"/><Relationship Id="rId5" Type="http://schemas.openxmlformats.org/officeDocument/2006/relationships/hyperlink" Target="https://github.com/pd-l2ork/pd-l2ork/" TargetMode="External"/><Relationship Id="rId6" Type="http://schemas.openxmlformats.org/officeDocument/2006/relationships/hyperlink" Target="https://github.com/cuinjune/PdWebParty" TargetMode="External"/><Relationship Id="rId7" Type="http://schemas.openxmlformats.org/officeDocument/2006/relationships/hyperlink" Target="https://git.purrdata.net/jwilkes/purr-data/-/tree/emscripten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3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2.png"/><Relationship Id="rId4" Type="http://schemas.openxmlformats.org/officeDocument/2006/relationships/image" Target="../media/image13.png"/><Relationship Id="rId5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5.png"/><Relationship Id="rId4" Type="http://schemas.openxmlformats.org/officeDocument/2006/relationships/image" Target="../media/image2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/>
          <p:nvPr>
            <p:ph type="ctrTitle"/>
          </p:nvPr>
        </p:nvSpPr>
        <p:spPr>
          <a:xfrm>
            <a:off x="311700" y="602925"/>
            <a:ext cx="8520600" cy="123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Pd-L2Ork</a:t>
            </a:r>
            <a:endParaRPr/>
          </a:p>
        </p:txBody>
      </p:sp>
      <p:sp>
        <p:nvSpPr>
          <p:cNvPr id="63" name="Google Shape;63;p13"/>
          <p:cNvSpPr txBox="1"/>
          <p:nvPr>
            <p:ph idx="1" type="subTitle"/>
          </p:nvPr>
        </p:nvSpPr>
        <p:spPr>
          <a:xfrm>
            <a:off x="1075650" y="2858950"/>
            <a:ext cx="6992700" cy="183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Team Members: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Drew Bowman, Sahar Farzanehpour, 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Ethan Springs, Lily Khochareun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Virginia Tech, Blacksburg VA 24061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April 18, 2023</a:t>
            </a:r>
            <a:endParaRPr sz="1800"/>
          </a:p>
        </p:txBody>
      </p:sp>
      <p:sp>
        <p:nvSpPr>
          <p:cNvPr id="64" name="Google Shape;64;p13"/>
          <p:cNvSpPr txBox="1"/>
          <p:nvPr>
            <p:ph idx="1" type="subTitle"/>
          </p:nvPr>
        </p:nvSpPr>
        <p:spPr>
          <a:xfrm>
            <a:off x="1250550" y="1834425"/>
            <a:ext cx="6642900" cy="92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CS 4624: Multimedia, Hypertext and Information Access</a:t>
            </a:r>
            <a:endParaRPr sz="2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Instructor: Edward A. Fox</a:t>
            </a:r>
            <a:endParaRPr sz="2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2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Parsing the Help files</a:t>
            </a:r>
            <a:endParaRPr/>
          </a:p>
        </p:txBody>
      </p:sp>
      <p:pic>
        <p:nvPicPr>
          <p:cNvPr id="141" name="Google Shape;14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2250" y="2282586"/>
            <a:ext cx="3746425" cy="2653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8425" y="1332650"/>
            <a:ext cx="4054076" cy="76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2"/>
          <p:cNvPicPr preferRelativeResize="0"/>
          <p:nvPr/>
        </p:nvPicPr>
        <p:blipFill rotWithShape="1">
          <a:blip r:embed="rId5">
            <a:alphaModFix/>
          </a:blip>
          <a:srcRect b="25267" l="0" r="21054" t="0"/>
          <a:stretch/>
        </p:blipFill>
        <p:spPr>
          <a:xfrm>
            <a:off x="4924175" y="2010000"/>
            <a:ext cx="3746427" cy="2926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50763" y="315937"/>
            <a:ext cx="2693225" cy="161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3"/>
          <p:cNvSpPr txBox="1"/>
          <p:nvPr>
            <p:ph type="title"/>
          </p:nvPr>
        </p:nvSpPr>
        <p:spPr>
          <a:xfrm>
            <a:off x="290675" y="610350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Extracting inlet/outlet info for each object and adding to search.index file</a:t>
            </a:r>
            <a:endParaRPr/>
          </a:p>
        </p:txBody>
      </p:sp>
      <p:pic>
        <p:nvPicPr>
          <p:cNvPr id="150" name="Google Shape;15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775" y="1441650"/>
            <a:ext cx="3134976" cy="3065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58725" y="1711600"/>
            <a:ext cx="6072207" cy="3065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Regex for the extracted Inlet/Outlet Strings</a:t>
            </a:r>
            <a:endParaRPr/>
          </a:p>
        </p:txBody>
      </p:sp>
      <p:pic>
        <p:nvPicPr>
          <p:cNvPr id="157" name="Google Shape;157;p24"/>
          <p:cNvPicPr preferRelativeResize="0"/>
          <p:nvPr/>
        </p:nvPicPr>
        <p:blipFill rotWithShape="1">
          <a:blip r:embed="rId3">
            <a:alphaModFix/>
          </a:blip>
          <a:srcRect b="0" l="0" r="18005" t="0"/>
          <a:stretch/>
        </p:blipFill>
        <p:spPr>
          <a:xfrm>
            <a:off x="5443175" y="1403225"/>
            <a:ext cx="3577551" cy="299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8825" y="2549250"/>
            <a:ext cx="4849626" cy="9101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8825" y="1403225"/>
            <a:ext cx="4849625" cy="8648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4"/>
          <p:cNvPicPr preferRelativeResize="0"/>
          <p:nvPr/>
        </p:nvPicPr>
        <p:blipFill rotWithShape="1">
          <a:blip r:embed="rId6">
            <a:alphaModFix/>
          </a:blip>
          <a:srcRect b="24471" l="0" r="1565" t="0"/>
          <a:stretch/>
        </p:blipFill>
        <p:spPr>
          <a:xfrm>
            <a:off x="338825" y="3681550"/>
            <a:ext cx="4849626" cy="931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1" name="Google Shape;161;p24"/>
          <p:cNvCxnSpPr/>
          <p:nvPr/>
        </p:nvCxnSpPr>
        <p:spPr>
          <a:xfrm>
            <a:off x="1385250" y="1620400"/>
            <a:ext cx="4699800" cy="13314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2" name="Google Shape;162;p24"/>
          <p:cNvCxnSpPr/>
          <p:nvPr/>
        </p:nvCxnSpPr>
        <p:spPr>
          <a:xfrm>
            <a:off x="1464150" y="2813825"/>
            <a:ext cx="4556700" cy="3453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3" name="Google Shape;163;p24"/>
          <p:cNvCxnSpPr/>
          <p:nvPr/>
        </p:nvCxnSpPr>
        <p:spPr>
          <a:xfrm flipH="1" rot="10800000">
            <a:off x="1513450" y="3361125"/>
            <a:ext cx="4571400" cy="5820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5"/>
          <p:cNvSpPr txBox="1"/>
          <p:nvPr>
            <p:ph type="title"/>
          </p:nvPr>
        </p:nvSpPr>
        <p:spPr>
          <a:xfrm>
            <a:off x="311700" y="172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Matching the IDs with the inlet/outlet IDs of the object</a:t>
            </a:r>
            <a:endParaRPr/>
          </a:p>
        </p:txBody>
      </p:sp>
      <p:pic>
        <p:nvPicPr>
          <p:cNvPr id="169" name="Google Shape;16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88" y="1082188"/>
            <a:ext cx="7496175" cy="885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92625" y="1968025"/>
            <a:ext cx="3831726" cy="3047825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5"/>
          <p:cNvSpPr/>
          <p:nvPr/>
        </p:nvSpPr>
        <p:spPr>
          <a:xfrm>
            <a:off x="5350775" y="1028600"/>
            <a:ext cx="226800" cy="2220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25"/>
          <p:cNvSpPr/>
          <p:nvPr/>
        </p:nvSpPr>
        <p:spPr>
          <a:xfrm>
            <a:off x="5424275" y="1367425"/>
            <a:ext cx="226800" cy="2220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25"/>
          <p:cNvSpPr/>
          <p:nvPr/>
        </p:nvSpPr>
        <p:spPr>
          <a:xfrm>
            <a:off x="5404075" y="1706250"/>
            <a:ext cx="226800" cy="2220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4" name="Google Shape;174;p25"/>
          <p:cNvPicPr preferRelativeResize="0"/>
          <p:nvPr/>
        </p:nvPicPr>
        <p:blipFill rotWithShape="1">
          <a:blip r:embed="rId5">
            <a:alphaModFix/>
          </a:blip>
          <a:srcRect b="0" l="0" r="65504" t="0"/>
          <a:stretch/>
        </p:blipFill>
        <p:spPr>
          <a:xfrm>
            <a:off x="891650" y="2532825"/>
            <a:ext cx="2204801" cy="12940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5" name="Google Shape;175;p25"/>
          <p:cNvCxnSpPr/>
          <p:nvPr/>
        </p:nvCxnSpPr>
        <p:spPr>
          <a:xfrm flipH="1" rot="10800000">
            <a:off x="1809350" y="2172750"/>
            <a:ext cx="2840400" cy="7101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5500" y="1392375"/>
            <a:ext cx="3785249" cy="3194275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6"/>
          <p:cNvSpPr txBox="1"/>
          <p:nvPr>
            <p:ph type="title"/>
          </p:nvPr>
        </p:nvSpPr>
        <p:spPr>
          <a:xfrm>
            <a:off x="105125" y="113550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Inlets/Outlets Tooltips</a:t>
            </a:r>
            <a:endParaRPr/>
          </a:p>
        </p:txBody>
      </p:sp>
      <p:pic>
        <p:nvPicPr>
          <p:cNvPr id="182" name="Google Shape;182;p26"/>
          <p:cNvPicPr preferRelativeResize="0"/>
          <p:nvPr/>
        </p:nvPicPr>
        <p:blipFill rotWithShape="1">
          <a:blip r:embed="rId4">
            <a:alphaModFix/>
          </a:blip>
          <a:srcRect b="32037" l="0" r="0" t="0"/>
          <a:stretch/>
        </p:blipFill>
        <p:spPr>
          <a:xfrm>
            <a:off x="5730550" y="356000"/>
            <a:ext cx="2356650" cy="12462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3" name="Google Shape;183;p26"/>
          <p:cNvCxnSpPr/>
          <p:nvPr/>
        </p:nvCxnSpPr>
        <p:spPr>
          <a:xfrm flipH="1" rot="10800000">
            <a:off x="6476650" y="1210625"/>
            <a:ext cx="116700" cy="2517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4" name="Google Shape;184;p26"/>
          <p:cNvCxnSpPr/>
          <p:nvPr/>
        </p:nvCxnSpPr>
        <p:spPr>
          <a:xfrm flipH="1" rot="10800000">
            <a:off x="1365800" y="1485600"/>
            <a:ext cx="5297400" cy="8394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85" name="Google Shape;185;p26"/>
          <p:cNvPicPr preferRelativeResize="0"/>
          <p:nvPr/>
        </p:nvPicPr>
        <p:blipFill rotWithShape="1">
          <a:blip r:embed="rId5">
            <a:alphaModFix/>
          </a:blip>
          <a:srcRect b="31195" l="0" r="0" t="0"/>
          <a:stretch/>
        </p:blipFill>
        <p:spPr>
          <a:xfrm>
            <a:off x="5730550" y="3536925"/>
            <a:ext cx="2356650" cy="124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6"/>
          <p:cNvPicPr preferRelativeResize="0"/>
          <p:nvPr/>
        </p:nvPicPr>
        <p:blipFill rotWithShape="1">
          <a:blip r:embed="rId6">
            <a:alphaModFix/>
          </a:blip>
          <a:srcRect b="26567" l="1409" r="0" t="0"/>
          <a:stretch/>
        </p:blipFill>
        <p:spPr>
          <a:xfrm>
            <a:off x="5730550" y="1955833"/>
            <a:ext cx="2356650" cy="134966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7" name="Google Shape;187;p26"/>
          <p:cNvCxnSpPr/>
          <p:nvPr/>
        </p:nvCxnSpPr>
        <p:spPr>
          <a:xfrm rot="10800000">
            <a:off x="6709725" y="2810425"/>
            <a:ext cx="74700" cy="2607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8" name="Google Shape;188;p26"/>
          <p:cNvCxnSpPr/>
          <p:nvPr/>
        </p:nvCxnSpPr>
        <p:spPr>
          <a:xfrm>
            <a:off x="1897400" y="2478900"/>
            <a:ext cx="4616400" cy="466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9" name="Google Shape;189;p26"/>
          <p:cNvCxnSpPr/>
          <p:nvPr/>
        </p:nvCxnSpPr>
        <p:spPr>
          <a:xfrm flipH="1" rot="10800000">
            <a:off x="6532625" y="4430025"/>
            <a:ext cx="60600" cy="2499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0" name="Google Shape;190;p26"/>
          <p:cNvCxnSpPr/>
          <p:nvPr/>
        </p:nvCxnSpPr>
        <p:spPr>
          <a:xfrm>
            <a:off x="2186525" y="2665425"/>
            <a:ext cx="4122300" cy="17301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7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Next Step for Toolti</a:t>
            </a:r>
            <a:r>
              <a:rPr lang="en"/>
              <a:t>p</a:t>
            </a:r>
            <a:r>
              <a:rPr lang="en"/>
              <a:t>s</a:t>
            </a:r>
            <a:endParaRPr/>
          </a:p>
        </p:txBody>
      </p:sp>
      <p:sp>
        <p:nvSpPr>
          <p:cNvPr id="196" name="Google Shape;196;p27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Inconsistencies of the naming of objects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Example:  “toggle” being named as “tgl”.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Address other outlying cases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Browser Patch Implementation</a:t>
            </a:r>
            <a:endParaRPr/>
          </a:p>
        </p:txBody>
      </p:sp>
      <p:sp>
        <p:nvSpPr>
          <p:cNvPr id="202" name="Google Shape;202;p28"/>
          <p:cNvSpPr txBox="1"/>
          <p:nvPr>
            <p:ph idx="1" type="body"/>
          </p:nvPr>
        </p:nvSpPr>
        <p:spPr>
          <a:xfrm>
            <a:off x="311700" y="1225225"/>
            <a:ext cx="8520600" cy="188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Steps we wanted to complete:</a:t>
            </a:r>
            <a:endParaRPr/>
          </a:p>
          <a:p>
            <a:pPr indent="-336550" lvl="0" marL="457200" rtl="0" algn="l">
              <a:spcBef>
                <a:spcPts val="1200"/>
              </a:spcBef>
              <a:spcAft>
                <a:spcPts val="0"/>
              </a:spcAft>
              <a:buSzPts val="1700"/>
              <a:buAutoNum type="arabicPeriod"/>
            </a:pPr>
            <a:r>
              <a:rPr lang="en" sz="1700"/>
              <a:t>Compile</a:t>
            </a:r>
            <a:r>
              <a:rPr lang="en" sz="1700"/>
              <a:t> Pd-L2Ork (C) to WebAssembly using </a:t>
            </a:r>
            <a:r>
              <a:rPr i="1" lang="en" sz="1700"/>
              <a:t>Emscripten</a:t>
            </a:r>
            <a:endParaRPr i="1"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700"/>
              <a:buAutoNum type="arabicPeriod"/>
            </a:pPr>
            <a:r>
              <a:rPr lang="en" sz="1700">
                <a:solidFill>
                  <a:srgbClr val="222222"/>
                </a:solidFill>
                <a:highlight>
                  <a:srgbClr val="FFFFFF"/>
                </a:highlight>
              </a:rPr>
              <a:t>Correct some C code to make it emscripten compatible (in progress)</a:t>
            </a:r>
            <a:endParaRPr sz="17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700"/>
              <a:buAutoNum type="arabicPeriod"/>
            </a:pPr>
            <a:r>
              <a:rPr lang="en" sz="1700">
                <a:solidFill>
                  <a:srgbClr val="222222"/>
                </a:solidFill>
                <a:highlight>
                  <a:srgbClr val="FFFFFF"/>
                </a:highlight>
              </a:rPr>
              <a:t>Include the </a:t>
            </a:r>
            <a:r>
              <a:rPr lang="en" sz="1700">
                <a:solidFill>
                  <a:srgbClr val="222222"/>
                </a:solidFill>
                <a:highlight>
                  <a:srgbClr val="FFFFFF"/>
                </a:highlight>
              </a:rPr>
              <a:t>generated</a:t>
            </a:r>
            <a:r>
              <a:rPr lang="en" sz="1700">
                <a:solidFill>
                  <a:srgbClr val="222222"/>
                </a:solidFill>
                <a:highlight>
                  <a:srgbClr val="FFFFFF"/>
                </a:highlight>
              </a:rPr>
              <a:t> main.js file in index.html</a:t>
            </a:r>
            <a:endParaRPr sz="17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700"/>
              <a:buAutoNum type="arabicPeriod"/>
            </a:pPr>
            <a:r>
              <a:rPr lang="en" sz="1700">
                <a:solidFill>
                  <a:srgbClr val="222222"/>
                </a:solidFill>
                <a:highlight>
                  <a:srgbClr val="FFFFFF"/>
                </a:highlight>
              </a:rPr>
              <a:t>Link the front-end (GUI) inside the browser and the backend</a:t>
            </a:r>
            <a:endParaRPr sz="1700">
              <a:solidFill>
                <a:srgbClr val="222222"/>
              </a:solidFill>
              <a:highlight>
                <a:srgbClr val="FFFFFF"/>
              </a:highlight>
            </a:endParaRPr>
          </a:p>
        </p:txBody>
      </p:sp>
      <p:pic>
        <p:nvPicPr>
          <p:cNvPr id="203" name="Google Shape;20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5350" y="3112878"/>
            <a:ext cx="6869726" cy="181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16825" y="1637438"/>
            <a:ext cx="444099" cy="444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28"/>
          <p:cNvPicPr preferRelativeResize="0"/>
          <p:nvPr/>
        </p:nvPicPr>
        <p:blipFill rotWithShape="1">
          <a:blip r:embed="rId4">
            <a:alphaModFix/>
          </a:blip>
          <a:srcRect b="14308" l="0" r="0" t="12010"/>
          <a:stretch/>
        </p:blipFill>
        <p:spPr>
          <a:xfrm>
            <a:off x="5809000" y="2356987"/>
            <a:ext cx="444099" cy="327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15625" y="2571750"/>
            <a:ext cx="444099" cy="444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30975" y="2015325"/>
            <a:ext cx="383400" cy="37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9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Browser Patch Implementation</a:t>
            </a:r>
            <a:endParaRPr/>
          </a:p>
        </p:txBody>
      </p:sp>
      <p:pic>
        <p:nvPicPr>
          <p:cNvPr id="213" name="Google Shape;213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13375" y="988800"/>
            <a:ext cx="6517250" cy="380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0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Compiling with Emscripten</a:t>
            </a:r>
            <a:endParaRPr/>
          </a:p>
        </p:txBody>
      </p:sp>
      <p:sp>
        <p:nvSpPr>
          <p:cNvPr id="219" name="Google Shape;219;p30"/>
          <p:cNvSpPr txBox="1"/>
          <p:nvPr>
            <p:ph idx="1" type="body"/>
          </p:nvPr>
        </p:nvSpPr>
        <p:spPr>
          <a:xfrm>
            <a:off x="311700" y="1225225"/>
            <a:ext cx="40014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Referencing Purr-Data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Addressed</a:t>
            </a:r>
            <a:r>
              <a:rPr lang="en"/>
              <a:t> errors as they arose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Fundamental differences between Pd-L2Ork and Purr-Data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Did not want to fully merge because Purr-Data: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Has new functions/variables that Pd-L2Ork doesn’t define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Creates editor and graphics differently</a:t>
            </a:r>
            <a:endParaRPr/>
          </a:p>
        </p:txBody>
      </p:sp>
      <p:pic>
        <p:nvPicPr>
          <p:cNvPr id="220" name="Google Shape;220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13000" y="1052075"/>
            <a:ext cx="4711352" cy="29446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Compiling with Emscripten: Examples</a:t>
            </a:r>
            <a:endParaRPr/>
          </a:p>
        </p:txBody>
      </p:sp>
      <p:pic>
        <p:nvPicPr>
          <p:cNvPr id="226" name="Google Shape;22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15012" y="1532301"/>
            <a:ext cx="6917289" cy="831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3634401"/>
            <a:ext cx="8839198" cy="477494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31"/>
          <p:cNvSpPr txBox="1"/>
          <p:nvPr/>
        </p:nvSpPr>
        <p:spPr>
          <a:xfrm>
            <a:off x="378375" y="1747850"/>
            <a:ext cx="1390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Special Flags: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70" name="Google Shape;70;p14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Recap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Timeline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Implementation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Tooltips Implementation 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Tooltips for Objects and Inlets/Outlets  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Next Steps for Tooltips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Single button automation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Browser Patch Implementation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Future Work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Acknowledgements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References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2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Compiling with Emscripten: Function Pointer Example</a:t>
            </a:r>
            <a:endParaRPr/>
          </a:p>
        </p:txBody>
      </p:sp>
      <p:pic>
        <p:nvPicPr>
          <p:cNvPr id="234" name="Google Shape;234;p32"/>
          <p:cNvPicPr preferRelativeResize="0"/>
          <p:nvPr/>
        </p:nvPicPr>
        <p:blipFill rotWithShape="1">
          <a:blip r:embed="rId3">
            <a:alphaModFix/>
          </a:blip>
          <a:srcRect b="0" l="0" r="49261" t="0"/>
          <a:stretch/>
        </p:blipFill>
        <p:spPr>
          <a:xfrm>
            <a:off x="257425" y="1411850"/>
            <a:ext cx="8629148" cy="663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3450575"/>
            <a:ext cx="8839200" cy="495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75171" y="2074925"/>
            <a:ext cx="993652" cy="9936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3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Running in PdWebParty</a:t>
            </a:r>
            <a:endParaRPr/>
          </a:p>
        </p:txBody>
      </p:sp>
      <p:sp>
        <p:nvSpPr>
          <p:cNvPr id="242" name="Google Shape;242;p33"/>
          <p:cNvSpPr txBox="1"/>
          <p:nvPr>
            <p:ph idx="1" type="body"/>
          </p:nvPr>
        </p:nvSpPr>
        <p:spPr>
          <a:xfrm>
            <a:off x="311700" y="1225225"/>
            <a:ext cx="41304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New features break PdWebParty</a:t>
            </a:r>
            <a:endParaRPr/>
          </a:p>
        </p:txBody>
      </p:sp>
      <p:pic>
        <p:nvPicPr>
          <p:cNvPr id="243" name="Google Shape;243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6925" y="2001600"/>
            <a:ext cx="6750126" cy="2577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4"/>
          <p:cNvSpPr txBox="1"/>
          <p:nvPr>
            <p:ph type="title"/>
          </p:nvPr>
        </p:nvSpPr>
        <p:spPr>
          <a:xfrm>
            <a:off x="311700" y="14057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Fixes</a:t>
            </a:r>
            <a:endParaRPr/>
          </a:p>
        </p:txBody>
      </p:sp>
      <p:pic>
        <p:nvPicPr>
          <p:cNvPr id="249" name="Google Shape;249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5000" y="1052337"/>
            <a:ext cx="6433999" cy="2070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7238" y="3203375"/>
            <a:ext cx="7469524" cy="146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Status</a:t>
            </a:r>
            <a:endParaRPr/>
          </a:p>
        </p:txBody>
      </p:sp>
      <p:pic>
        <p:nvPicPr>
          <p:cNvPr id="256" name="Google Shape;256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26250" y="1147225"/>
            <a:ext cx="3691477" cy="36914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262" name="Google Shape;262;p36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Fix remaining bugs keeping </a:t>
            </a:r>
            <a:r>
              <a:rPr lang="en"/>
              <a:t>frontend</a:t>
            </a:r>
            <a:r>
              <a:rPr lang="en"/>
              <a:t> from running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Modify build script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Testing and integration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7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268" name="Google Shape;268;p37"/>
          <p:cNvSpPr txBox="1"/>
          <p:nvPr>
            <p:ph idx="1" type="body"/>
          </p:nvPr>
        </p:nvSpPr>
        <p:spPr>
          <a:xfrm>
            <a:off x="311700" y="1592225"/>
            <a:ext cx="3429000" cy="318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Dr. Ivica Ico Bukvic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Dr. Edward Fox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Zack Lee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Previous Pd-L2Ork teams</a:t>
            </a:r>
            <a:endParaRPr/>
          </a:p>
        </p:txBody>
      </p:sp>
      <p:pic>
        <p:nvPicPr>
          <p:cNvPr id="269" name="Google Shape;269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38125" y="400800"/>
            <a:ext cx="1785650" cy="1191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64225" y="1801713"/>
            <a:ext cx="1540075" cy="154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71300" y="3500050"/>
            <a:ext cx="1319300" cy="13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8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277" name="Google Shape;277;p38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u="sng">
                <a:solidFill>
                  <a:schemeClr val="hlink"/>
                </a:solidFill>
                <a:hlinkClick r:id="rId3"/>
              </a:rPr>
              <a:t>https://sopa.vt.edu/faculty_staff/music-faculty/comp-and-creative-tech-faculty/ivica-ico-bukvic.html</a:t>
            </a:r>
            <a:r>
              <a:rPr lang="en" sz="1500"/>
              <a:t> </a:t>
            </a:r>
            <a:endParaRPr sz="15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u="sng">
                <a:solidFill>
                  <a:schemeClr val="hlink"/>
                </a:solidFill>
                <a:hlinkClick r:id="rId4"/>
              </a:rPr>
              <a:t>https://l2ork.music.vt.edu/main/make-your-own-l2ork/software/</a:t>
            </a:r>
            <a:r>
              <a:rPr lang="en" sz="1500"/>
              <a:t> </a:t>
            </a:r>
            <a:endParaRPr sz="15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u="sng">
                <a:solidFill>
                  <a:schemeClr val="hlink"/>
                </a:solidFill>
                <a:hlinkClick r:id="rId5"/>
              </a:rPr>
              <a:t>https://github.com/pd-l2ork/pd-l2ork/</a:t>
            </a:r>
            <a:r>
              <a:rPr lang="en" sz="1500"/>
              <a:t> </a:t>
            </a:r>
            <a:endParaRPr sz="15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u="sng">
                <a:solidFill>
                  <a:schemeClr val="hlink"/>
                </a:solidFill>
                <a:hlinkClick r:id="rId6"/>
              </a:rPr>
              <a:t>https://github.com/cuinjune/PdWebParty</a:t>
            </a:r>
            <a:r>
              <a:rPr lang="en" sz="1500"/>
              <a:t> </a:t>
            </a:r>
            <a:endParaRPr sz="15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u="sng">
                <a:solidFill>
                  <a:schemeClr val="hlink"/>
                </a:solidFill>
                <a:hlinkClick r:id="rId7"/>
              </a:rPr>
              <a:t>https://git.purrdata.net/jwilkes/purr-data/-/tree/emscripten</a:t>
            </a:r>
            <a:r>
              <a:rPr lang="en" sz="1500"/>
              <a:t> </a:t>
            </a:r>
            <a:endParaRPr sz="15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5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Recap</a:t>
            </a:r>
            <a:endParaRPr/>
          </a:p>
        </p:txBody>
      </p:sp>
      <p:sp>
        <p:nvSpPr>
          <p:cNvPr id="76" name="Google Shape;76;p15"/>
          <p:cNvSpPr txBox="1"/>
          <p:nvPr>
            <p:ph idx="1" type="body"/>
          </p:nvPr>
        </p:nvSpPr>
        <p:spPr>
          <a:xfrm>
            <a:off x="740325" y="1272850"/>
            <a:ext cx="4689900" cy="347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33A44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233A44"/>
                </a:solidFill>
              </a:rPr>
              <a:t>Dr. Ivica Ico Bukvic</a:t>
            </a:r>
            <a:endParaRPr sz="1600">
              <a:solidFill>
                <a:srgbClr val="233A44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233A44"/>
                </a:solidFill>
              </a:rPr>
              <a:t>Founder and Director of the Digital Interactive Sound and Intermedia Studio (DISIS) and Linux Laptop Orchestra (L2Ork)</a:t>
            </a:r>
            <a:endParaRPr sz="1600">
              <a:solidFill>
                <a:srgbClr val="233A44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233A44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233A44"/>
                </a:solidFill>
              </a:rPr>
              <a:t>Tasks given:</a:t>
            </a:r>
            <a:endParaRPr sz="1600">
              <a:solidFill>
                <a:srgbClr val="233A44"/>
              </a:solidFill>
            </a:endParaRPr>
          </a:p>
          <a:p>
            <a:pPr indent="-3302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rgbClr val="233A44"/>
              </a:buClr>
              <a:buSzPts val="1600"/>
              <a:buAutoNum type="arabicPeriod"/>
            </a:pPr>
            <a:r>
              <a:rPr lang="en" sz="1600">
                <a:solidFill>
                  <a:srgbClr val="233A44"/>
                </a:solidFill>
              </a:rPr>
              <a:t>Tooltips</a:t>
            </a:r>
            <a:endParaRPr sz="1600">
              <a:solidFill>
                <a:srgbClr val="233A44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Single button automation</a:t>
            </a:r>
            <a:endParaRPr sz="1600">
              <a:solidFill>
                <a:srgbClr val="233A44"/>
              </a:solidFill>
            </a:endParaRPr>
          </a:p>
        </p:txBody>
      </p:sp>
      <p:pic>
        <p:nvPicPr>
          <p:cNvPr id="77" name="Google Shape;7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31100" y="632875"/>
            <a:ext cx="2799149" cy="1867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59100" y="2778188"/>
            <a:ext cx="2143125" cy="214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pic>
        <p:nvPicPr>
          <p:cNvPr id="84" name="Google Shape;8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5550" y="1230975"/>
            <a:ext cx="8472902" cy="346287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6"/>
          <p:cNvSpPr/>
          <p:nvPr/>
        </p:nvSpPr>
        <p:spPr>
          <a:xfrm>
            <a:off x="4413850" y="1466500"/>
            <a:ext cx="3583200" cy="13365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Tooltips</a:t>
            </a:r>
            <a:endParaRPr/>
          </a:p>
        </p:txBody>
      </p:sp>
      <p:pic>
        <p:nvPicPr>
          <p:cNvPr id="91" name="Google Shape;9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4150" y="1288450"/>
            <a:ext cx="4269000" cy="3273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2" name="Google Shape;92;p17"/>
          <p:cNvCxnSpPr/>
          <p:nvPr/>
        </p:nvCxnSpPr>
        <p:spPr>
          <a:xfrm rot="10800000">
            <a:off x="5731638" y="2901149"/>
            <a:ext cx="163200" cy="2286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93" name="Google Shape;9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2300" y="1242338"/>
            <a:ext cx="4134174" cy="3386175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7"/>
          <p:cNvSpPr/>
          <p:nvPr/>
        </p:nvSpPr>
        <p:spPr>
          <a:xfrm>
            <a:off x="311700" y="2194075"/>
            <a:ext cx="3136200" cy="2286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/>
          <p:nvPr>
            <p:ph type="title"/>
          </p:nvPr>
        </p:nvSpPr>
        <p:spPr>
          <a:xfrm>
            <a:off x="169175" y="560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Adding title tag to each object</a:t>
            </a:r>
            <a:endParaRPr/>
          </a:p>
        </p:txBody>
      </p:sp>
      <p:pic>
        <p:nvPicPr>
          <p:cNvPr id="100" name="Google Shape;100;p18"/>
          <p:cNvPicPr preferRelativeResize="0"/>
          <p:nvPr/>
        </p:nvPicPr>
        <p:blipFill rotWithShape="1">
          <a:blip r:embed="rId3">
            <a:alphaModFix/>
          </a:blip>
          <a:srcRect b="0" l="-1820" r="1820" t="0"/>
          <a:stretch/>
        </p:blipFill>
        <p:spPr>
          <a:xfrm>
            <a:off x="1578861" y="978638"/>
            <a:ext cx="5844825" cy="153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51800" y="2609475"/>
            <a:ext cx="2987859" cy="232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67425" y="2609473"/>
            <a:ext cx="2914425" cy="23253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3" name="Google Shape;103;p18"/>
          <p:cNvCxnSpPr/>
          <p:nvPr/>
        </p:nvCxnSpPr>
        <p:spPr>
          <a:xfrm rot="10800000">
            <a:off x="6016688" y="3626349"/>
            <a:ext cx="163200" cy="2286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4" name="Google Shape;104;p18"/>
          <p:cNvSpPr/>
          <p:nvPr/>
        </p:nvSpPr>
        <p:spPr>
          <a:xfrm>
            <a:off x="2074550" y="3347625"/>
            <a:ext cx="1718700" cy="1341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05" name="Google Shape;105;p18"/>
          <p:cNvCxnSpPr>
            <a:stCxn id="104" idx="3"/>
          </p:cNvCxnSpPr>
          <p:nvPr/>
        </p:nvCxnSpPr>
        <p:spPr>
          <a:xfrm>
            <a:off x="3793250" y="3414675"/>
            <a:ext cx="2230200" cy="5283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9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Tooltips Implementation</a:t>
            </a:r>
            <a:endParaRPr/>
          </a:p>
        </p:txBody>
      </p:sp>
      <p:pic>
        <p:nvPicPr>
          <p:cNvPr id="111" name="Google Shape;11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2175" y="1214250"/>
            <a:ext cx="6439644" cy="3691476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9"/>
          <p:cNvSpPr/>
          <p:nvPr/>
        </p:nvSpPr>
        <p:spPr>
          <a:xfrm>
            <a:off x="1795500" y="3002688"/>
            <a:ext cx="2776500" cy="1146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0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Object with Multiple inlet/outlets</a:t>
            </a:r>
            <a:endParaRPr/>
          </a:p>
        </p:txBody>
      </p:sp>
      <p:pic>
        <p:nvPicPr>
          <p:cNvPr id="118" name="Google Shape;11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12" y="1064275"/>
            <a:ext cx="3506188" cy="3911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60600" y="1553151"/>
            <a:ext cx="3706500" cy="2830175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0"/>
          <p:cNvSpPr/>
          <p:nvPr/>
        </p:nvSpPr>
        <p:spPr>
          <a:xfrm>
            <a:off x="360552" y="3190258"/>
            <a:ext cx="3367800" cy="11583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20"/>
          <p:cNvSpPr/>
          <p:nvPr/>
        </p:nvSpPr>
        <p:spPr>
          <a:xfrm>
            <a:off x="939900" y="1103851"/>
            <a:ext cx="2200500" cy="1701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20"/>
          <p:cNvSpPr/>
          <p:nvPr/>
        </p:nvSpPr>
        <p:spPr>
          <a:xfrm>
            <a:off x="5721425" y="2839050"/>
            <a:ext cx="1155900" cy="2673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20"/>
          <p:cNvSpPr/>
          <p:nvPr/>
        </p:nvSpPr>
        <p:spPr>
          <a:xfrm>
            <a:off x="5620325" y="3146900"/>
            <a:ext cx="1358100" cy="1701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20"/>
          <p:cNvSpPr txBox="1"/>
          <p:nvPr/>
        </p:nvSpPr>
        <p:spPr>
          <a:xfrm>
            <a:off x="6855600" y="2535625"/>
            <a:ext cx="1358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Inlets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5" name="Google Shape;125;p20"/>
          <p:cNvSpPr txBox="1"/>
          <p:nvPr/>
        </p:nvSpPr>
        <p:spPr>
          <a:xfrm>
            <a:off x="6914075" y="3359850"/>
            <a:ext cx="1358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Outlets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6" name="Google Shape;126;p20"/>
          <p:cNvCxnSpPr>
            <a:stCxn id="125" idx="0"/>
          </p:cNvCxnSpPr>
          <p:nvPr/>
        </p:nvCxnSpPr>
        <p:spPr>
          <a:xfrm rot="10800000">
            <a:off x="6978425" y="3272550"/>
            <a:ext cx="614700" cy="873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7" name="Google Shape;127;p20"/>
          <p:cNvCxnSpPr>
            <a:stCxn id="124" idx="1"/>
            <a:endCxn id="122" idx="0"/>
          </p:cNvCxnSpPr>
          <p:nvPr/>
        </p:nvCxnSpPr>
        <p:spPr>
          <a:xfrm flipH="1">
            <a:off x="6299400" y="2735725"/>
            <a:ext cx="556200" cy="1032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8511" y="1229625"/>
            <a:ext cx="7446999" cy="3771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21"/>
          <p:cNvSpPr/>
          <p:nvPr/>
        </p:nvSpPr>
        <p:spPr>
          <a:xfrm>
            <a:off x="1495525" y="2608002"/>
            <a:ext cx="6185100" cy="5925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34" name="Google Shape;134;p21"/>
          <p:cNvCxnSpPr/>
          <p:nvPr/>
        </p:nvCxnSpPr>
        <p:spPr>
          <a:xfrm rot="10800000">
            <a:off x="3537000" y="2244583"/>
            <a:ext cx="385200" cy="4977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135" name="Google Shape;135;p2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Change the search.index file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57BB8A"/>
      </a:accent3>
      <a:accent4>
        <a:srgbClr val="78909C"/>
      </a:accent4>
      <a:accent5>
        <a:srgbClr val="607D8B"/>
      </a:accent5>
      <a:accent6>
        <a:srgbClr val="DCE755"/>
      </a:accent6>
      <a:hlink>
        <a:srgbClr val="607D8B"/>
      </a:hlink>
      <a:folHlink>
        <a:srgbClr val="607D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