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891200" cy="3291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18" autoAdjust="0"/>
    <p:restoredTop sz="94660"/>
  </p:normalViewPr>
  <p:slideViewPr>
    <p:cSldViewPr snapToGrid="0">
      <p:cViewPr varScale="1">
        <p:scale>
          <a:sx n="21" d="100"/>
          <a:sy n="21" d="100"/>
        </p:scale>
        <p:origin x="459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4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4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7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0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1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2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2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1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5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1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EE15D-6FAA-4CF4-9EE7-BBF728347D7A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2A2F9-9428-4D96-8145-EBD0CB381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1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82232-4D45-4D47-8BB0-2CE26425DF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058" y="754379"/>
            <a:ext cx="42771060" cy="4353957"/>
          </a:xfrm>
        </p:spPr>
        <p:txBody>
          <a:bodyPr>
            <a:normAutofit/>
          </a:bodyPr>
          <a:lstStyle/>
          <a:p>
            <a:r>
              <a:rPr lang="en-US" sz="20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Twitter Role Classification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603AC-7347-49E5-8242-0BADDC11B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46736" y="5141318"/>
            <a:ext cx="16797725" cy="1392356"/>
          </a:xfrm>
        </p:spPr>
        <p:txBody>
          <a:bodyPr>
            <a:no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Gregory Pickett, Kenneth Worden and Adam Wilborn</a:t>
            </a:r>
          </a:p>
          <a:p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044517-7B5A-445B-9E99-B43BC39897E3}"/>
              </a:ext>
            </a:extLst>
          </p:cNvPr>
          <p:cNvSpPr txBox="1"/>
          <p:nvPr/>
        </p:nvSpPr>
        <p:spPr>
          <a:xfrm>
            <a:off x="28817976" y="7563978"/>
            <a:ext cx="1114123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Website: </a:t>
            </a: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vis.dlib.vt.edu:3001 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Hosted by DLIB of Digital Library Research Laboratory</a:t>
            </a:r>
          </a:p>
          <a:p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70F0B6-2B2F-4540-86D9-D555216B1F37}"/>
              </a:ext>
            </a:extLst>
          </p:cNvPr>
          <p:cNvSpPr txBox="1">
            <a:spLocks/>
          </p:cNvSpPr>
          <p:nvPr/>
        </p:nvSpPr>
        <p:spPr>
          <a:xfrm>
            <a:off x="13440816" y="6100656"/>
            <a:ext cx="17101385" cy="849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 4624 – Multimedia, Hypertext, and Information Access Spring 2019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BDEE1D-04D8-473A-AA3F-D66D3E8FDF7F}"/>
              </a:ext>
            </a:extLst>
          </p:cNvPr>
          <p:cNvSpPr/>
          <p:nvPr/>
        </p:nvSpPr>
        <p:spPr>
          <a:xfrm>
            <a:off x="561718" y="31021795"/>
            <a:ext cx="4295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Acknowledgements: Professor Edward Alan Fox, Client 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Liuqing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Li, VT CS department and  Global Event and Trend Archive Research (GETAR) supported by NSF (IIS-1619028 and 1619371)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4D1D90-45AA-4B4F-BDE8-624CC91B9D0E}"/>
              </a:ext>
            </a:extLst>
          </p:cNvPr>
          <p:cNvSpPr txBox="1"/>
          <p:nvPr/>
        </p:nvSpPr>
        <p:spPr>
          <a:xfrm>
            <a:off x="8624097" y="15512277"/>
            <a:ext cx="6156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 end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FD5507-6F89-450F-B558-A1FACA785995}"/>
              </a:ext>
            </a:extLst>
          </p:cNvPr>
          <p:cNvSpPr txBox="1"/>
          <p:nvPr/>
        </p:nvSpPr>
        <p:spPr>
          <a:xfrm>
            <a:off x="8610599" y="21118771"/>
            <a:ext cx="7057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end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0138EA-7E4C-4237-B21C-C883D86DD890}"/>
              </a:ext>
            </a:extLst>
          </p:cNvPr>
          <p:cNvSpPr txBox="1"/>
          <p:nvPr/>
        </p:nvSpPr>
        <p:spPr>
          <a:xfrm>
            <a:off x="8610599" y="26360960"/>
            <a:ext cx="5882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E6A5A-8F39-4042-82AD-359B5F0AB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8779"/>
            <a:ext cx="6883725" cy="435395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67004B-9A69-459A-9A11-46DD0CFDBF5F}"/>
              </a:ext>
            </a:extLst>
          </p:cNvPr>
          <p:cNvCxnSpPr/>
          <p:nvPr/>
        </p:nvCxnSpPr>
        <p:spPr>
          <a:xfrm>
            <a:off x="-2" y="7188200"/>
            <a:ext cx="43891200" cy="0"/>
          </a:xfrm>
          <a:prstGeom prst="line">
            <a:avLst/>
          </a:prstGeom>
          <a:ln w="1270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C1FFBBF-E641-4993-B84D-1E935237F16F}"/>
              </a:ext>
            </a:extLst>
          </p:cNvPr>
          <p:cNvCxnSpPr>
            <a:cxnSpLocks/>
          </p:cNvCxnSpPr>
          <p:nvPr/>
        </p:nvCxnSpPr>
        <p:spPr>
          <a:xfrm flipH="1">
            <a:off x="12556631" y="7188200"/>
            <a:ext cx="133236" cy="23389409"/>
          </a:xfrm>
          <a:prstGeom prst="line">
            <a:avLst/>
          </a:prstGeom>
          <a:ln w="1270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40E97E0-4380-4B9C-B01F-ED890F4D64A9}"/>
              </a:ext>
            </a:extLst>
          </p:cNvPr>
          <p:cNvCxnSpPr>
            <a:cxnSpLocks/>
          </p:cNvCxnSpPr>
          <p:nvPr/>
        </p:nvCxnSpPr>
        <p:spPr>
          <a:xfrm>
            <a:off x="28181266" y="7188200"/>
            <a:ext cx="0" cy="23511225"/>
          </a:xfrm>
          <a:prstGeom prst="line">
            <a:avLst/>
          </a:prstGeom>
          <a:ln w="1270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BA0F890-A271-4E41-8597-BB305E00C041}"/>
              </a:ext>
            </a:extLst>
          </p:cNvPr>
          <p:cNvCxnSpPr>
            <a:cxnSpLocks/>
          </p:cNvCxnSpPr>
          <p:nvPr/>
        </p:nvCxnSpPr>
        <p:spPr>
          <a:xfrm flipH="1" flipV="1">
            <a:off x="91819" y="30577609"/>
            <a:ext cx="43799381" cy="138120"/>
          </a:xfrm>
          <a:prstGeom prst="line">
            <a:avLst/>
          </a:prstGeom>
          <a:ln w="1270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5" name="TextBox 1034">
            <a:extLst>
              <a:ext uri="{FF2B5EF4-FFF2-40B4-BE49-F238E27FC236}">
                <a16:creationId xmlns:a16="http://schemas.microsoft.com/office/drawing/2014/main" id="{DC638A66-D4D6-4674-BA90-4A90187D2CCF}"/>
              </a:ext>
            </a:extLst>
          </p:cNvPr>
          <p:cNvSpPr txBox="1"/>
          <p:nvPr/>
        </p:nvSpPr>
        <p:spPr>
          <a:xfrm>
            <a:off x="742058" y="7188200"/>
            <a:ext cx="78685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Overview:</a:t>
            </a:r>
          </a:p>
        </p:txBody>
      </p:sp>
      <p:pic>
        <p:nvPicPr>
          <p:cNvPr id="1036" name="Picture 1035">
            <a:extLst>
              <a:ext uri="{FF2B5EF4-FFF2-40B4-BE49-F238E27FC236}">
                <a16:creationId xmlns:a16="http://schemas.microsoft.com/office/drawing/2014/main" id="{E3984D7C-009F-42E8-B8F2-94D5349EBA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52" t="7737"/>
          <a:stretch/>
        </p:blipFill>
        <p:spPr>
          <a:xfrm>
            <a:off x="3224092" y="8505692"/>
            <a:ext cx="2707527" cy="297805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2E0F659-FCD3-47FA-9F2C-31ADC1569BF2}"/>
              </a:ext>
            </a:extLst>
          </p:cNvPr>
          <p:cNvSpPr txBox="1"/>
          <p:nvPr/>
        </p:nvSpPr>
        <p:spPr>
          <a:xfrm>
            <a:off x="8624097" y="9717722"/>
            <a:ext cx="6156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Twitter user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8B54C707-EED7-427A-BF1D-037F781CE428}"/>
              </a:ext>
            </a:extLst>
          </p:cNvPr>
          <p:cNvSpPr txBox="1"/>
          <p:nvPr/>
        </p:nvSpPr>
        <p:spPr>
          <a:xfrm>
            <a:off x="13045095" y="7423892"/>
            <a:ext cx="14499462" cy="21852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existing model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web application for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scientists can have user –centered research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Consumer-oriented companies can provide targeted services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Classify general twitter users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Solution: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Added advanced feature of emoji frequency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Added basic classifier that calculates second person score</a:t>
            </a:r>
          </a:p>
        </p:txBody>
      </p:sp>
      <p:pic>
        <p:nvPicPr>
          <p:cNvPr id="1048" name="Picture 6" descr="https://lh4.googleusercontent.com/Bu3YtCaZbWsE8XWatx8h4luFqv4AU0wtam6SR-8GE2XJ-AEWLA1uapu87vZXeHVA4m6IiIFQ25gg0UG-VA3Y1IAdBRhAcV8FO-Ug12C7UaAippXYweUVTJLgCKsVZk1DiTDXdnZbhto">
            <a:extLst>
              <a:ext uri="{FF2B5EF4-FFF2-40B4-BE49-F238E27FC236}">
                <a16:creationId xmlns:a16="http://schemas.microsoft.com/office/drawing/2014/main" id="{44EA3002-DF83-499C-98DA-C1A1A47CB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9909" y="18717697"/>
            <a:ext cx="10764747" cy="618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62B24DC-11E6-49CD-96AD-28B2A61E7FCF}"/>
              </a:ext>
            </a:extLst>
          </p:cNvPr>
          <p:cNvSpPr txBox="1"/>
          <p:nvPr/>
        </p:nvSpPr>
        <p:spPr>
          <a:xfrm>
            <a:off x="14447361" y="25220773"/>
            <a:ext cx="11694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Emojis commonly used by each class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01A6CB1-F560-44B5-8279-F1187A79609A}"/>
              </a:ext>
            </a:extLst>
          </p:cNvPr>
          <p:cNvCxnSpPr>
            <a:cxnSpLocks/>
          </p:cNvCxnSpPr>
          <p:nvPr/>
        </p:nvCxnSpPr>
        <p:spPr>
          <a:xfrm flipH="1">
            <a:off x="25514656" y="23071820"/>
            <a:ext cx="1384917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F5E16B6-2A1B-465D-9CCB-504EC09E414A}"/>
              </a:ext>
            </a:extLst>
          </p:cNvPr>
          <p:cNvCxnSpPr>
            <a:cxnSpLocks/>
          </p:cNvCxnSpPr>
          <p:nvPr/>
        </p:nvCxnSpPr>
        <p:spPr>
          <a:xfrm flipH="1">
            <a:off x="25559548" y="22272934"/>
            <a:ext cx="1384917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D3EA67B-84C8-437C-A4A6-08DF02EFF854}"/>
              </a:ext>
            </a:extLst>
          </p:cNvPr>
          <p:cNvCxnSpPr>
            <a:cxnSpLocks/>
          </p:cNvCxnSpPr>
          <p:nvPr/>
        </p:nvCxnSpPr>
        <p:spPr>
          <a:xfrm flipH="1">
            <a:off x="25506221" y="24012186"/>
            <a:ext cx="1384917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7EB8A1C-29EC-4143-A0D2-F928A8EF6570}"/>
              </a:ext>
            </a:extLst>
          </p:cNvPr>
          <p:cNvSpPr txBox="1"/>
          <p:nvPr/>
        </p:nvSpPr>
        <p:spPr>
          <a:xfrm>
            <a:off x="25848406" y="21811269"/>
            <a:ext cx="219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2D9CBF-6475-479E-ADE2-B673701324D5}"/>
              </a:ext>
            </a:extLst>
          </p:cNvPr>
          <p:cNvSpPr txBox="1"/>
          <p:nvPr/>
        </p:nvSpPr>
        <p:spPr>
          <a:xfrm>
            <a:off x="25707665" y="22610155"/>
            <a:ext cx="219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Female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FD5833-9CAC-4592-985A-C3E3A56503E4}"/>
              </a:ext>
            </a:extLst>
          </p:cNvPr>
          <p:cNvSpPr txBox="1"/>
          <p:nvPr/>
        </p:nvSpPr>
        <p:spPr>
          <a:xfrm>
            <a:off x="25707665" y="23550521"/>
            <a:ext cx="219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</a:p>
        </p:txBody>
      </p:sp>
      <p:pic>
        <p:nvPicPr>
          <p:cNvPr id="46" name="Picture 16" descr="https://lh4.googleusercontent.com/UORL2IS1RPtmemZ8iiyqkWUuuvj_rPk2Mo0hXkYf5qb36-Ai9i5_SasjwpyjFp60H3GxlEAkZEv5CK3In9PgvFmPwC_mNbmFC6NbzZ6WIa0PXrB3n0ZV5lDr5bpXiCbmGb9npeXQwO0">
            <a:extLst>
              <a:ext uri="{FF2B5EF4-FFF2-40B4-BE49-F238E27FC236}">
                <a16:creationId xmlns:a16="http://schemas.microsoft.com/office/drawing/2014/main" id="{52254E67-8186-4B90-AAB2-628832C88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1266" y="11674070"/>
            <a:ext cx="15240000" cy="135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3C936E1-68D5-436A-94BC-8F70FEF755EF}"/>
              </a:ext>
            </a:extLst>
          </p:cNvPr>
          <p:cNvSpPr txBox="1"/>
          <p:nvPr/>
        </p:nvSpPr>
        <p:spPr>
          <a:xfrm>
            <a:off x="33238446" y="25215040"/>
            <a:ext cx="6720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Website design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0B1BF02-E30B-4489-9639-8631698AC1A6}"/>
              </a:ext>
            </a:extLst>
          </p:cNvPr>
          <p:cNvPicPr/>
          <p:nvPr/>
        </p:nvPicPr>
        <p:blipFill rotWithShape="1">
          <a:blip r:embed="rId6"/>
          <a:srcRect l="20914" t="26442" r="54405" b="40863"/>
          <a:stretch/>
        </p:blipFill>
        <p:spPr bwMode="auto">
          <a:xfrm>
            <a:off x="1707068" y="12870643"/>
            <a:ext cx="5938520" cy="52444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Picture 42" descr="https://lh4.googleusercontent.com/kA7UBpVkyF1ojQLSHWhhBbxh7BtKXpSfuZ7LWUUnfppUIga6cptLiFn5PqbHJ1X0gn2q0-HRcsGTGSbyWv2Yohi6QWndiHYLdF9pKdM17ETgI4XbLEnTG-FJK_WaDO0qNYbWp2Te">
            <a:extLst>
              <a:ext uri="{FF2B5EF4-FFF2-40B4-BE49-F238E27FC236}">
                <a16:creationId xmlns:a16="http://schemas.microsoft.com/office/drawing/2014/main" id="{EBD52F42-52BF-4181-B6FA-FD993F9B97A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40" y="18832986"/>
            <a:ext cx="6923775" cy="4464863"/>
          </a:xfrm>
          <a:prstGeom prst="rect">
            <a:avLst/>
          </a:prstGeom>
          <a:noFill/>
          <a:extLst/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EF38B82-0582-45CD-BDC2-4E1C27CDEC3A}"/>
              </a:ext>
            </a:extLst>
          </p:cNvPr>
          <p:cNvPicPr/>
          <p:nvPr/>
        </p:nvPicPr>
        <p:blipFill rotWithShape="1">
          <a:blip r:embed="rId8"/>
          <a:srcRect l="21795" t="10689" r="19140" b="11412"/>
          <a:stretch/>
        </p:blipFill>
        <p:spPr bwMode="auto">
          <a:xfrm>
            <a:off x="1596637" y="24680531"/>
            <a:ext cx="6159379" cy="44648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64C3CC6-5ED5-43FA-B395-73D529A69F67}"/>
              </a:ext>
            </a:extLst>
          </p:cNvPr>
          <p:cNvCxnSpPr>
            <a:cxnSpLocks/>
          </p:cNvCxnSpPr>
          <p:nvPr/>
        </p:nvCxnSpPr>
        <p:spPr>
          <a:xfrm>
            <a:off x="10127618" y="12321540"/>
            <a:ext cx="0" cy="233172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CA5173B-8D01-43A8-9C50-FF7A6DCCD934}"/>
              </a:ext>
            </a:extLst>
          </p:cNvPr>
          <p:cNvCxnSpPr>
            <a:cxnSpLocks/>
          </p:cNvCxnSpPr>
          <p:nvPr/>
        </p:nvCxnSpPr>
        <p:spPr>
          <a:xfrm>
            <a:off x="10127618" y="18349960"/>
            <a:ext cx="0" cy="21326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290D505-1692-448D-BDD5-26EA51364CDB}"/>
              </a:ext>
            </a:extLst>
          </p:cNvPr>
          <p:cNvCxnSpPr>
            <a:cxnSpLocks/>
          </p:cNvCxnSpPr>
          <p:nvPr/>
        </p:nvCxnSpPr>
        <p:spPr>
          <a:xfrm>
            <a:off x="10127618" y="23781353"/>
            <a:ext cx="0" cy="21393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382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141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Twitter Role Classification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 Role Classification</dc:title>
  <dc:creator>Gregory Pickett</dc:creator>
  <cp:lastModifiedBy>Gregory Pickett</cp:lastModifiedBy>
  <cp:revision>35</cp:revision>
  <dcterms:created xsi:type="dcterms:W3CDTF">2019-04-08T19:27:41Z</dcterms:created>
  <dcterms:modified xsi:type="dcterms:W3CDTF">2019-04-25T03:43:50Z</dcterms:modified>
</cp:coreProperties>
</file>