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Average" panose="020B0604020202020204" charset="0"/>
      <p:regular r:id="rId22"/>
    </p:embeddedFont>
    <p:embeddedFont>
      <p:font typeface="Oswald" panose="00000500000000000000" pitchFamily="2" charset="0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ScvDzywCmbg+Ryc7iX+cXtAFb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1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text box above the slide is for accessibility purposes. If you edit this PPT, please leave it there. It doesn’t show up in preview mode.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The text box above the slide is for accessibility purposes. If you edit this PPT, please leave it there. It doesn’t show up in preview mode.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The text box above the slide is for accessibility purposes. If you edit this PPT, please leave it there. It doesn’t show up in preview mode.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1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1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1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3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2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23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pa.gov/sites/default/files/2017-01/documents/ws-commercial-factsheet-offices.pdf" TargetMode="External"/><Relationship Id="rId4" Type="http://schemas.openxmlformats.org/officeDocument/2006/relationships/hyperlink" Target="https://creativecommons.org/licenses/by/4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pa.gov/watersense/data-and-information-used-watersense" TargetMode="External"/><Relationship Id="rId4" Type="http://schemas.openxmlformats.org/officeDocument/2006/relationships/hyperlink" Target="https://creativecommons.org/licenses/by/4.0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essherald.com/2015/05/16/proposal-seeks-to-dim-nyc-skyline-at-night-to-save-energy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darksky.org/light-pollutio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ia.gov/energyexplained/use-of-energy/commercial-buildings-in-depth.php" TargetMode="External"/><Relationship Id="rId4" Type="http://schemas.openxmlformats.org/officeDocument/2006/relationships/hyperlink" Target="https://creativecommons.org/licenses/by/4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ia.gov/energyexplained/use-of-energy/electricity-use-in-homes.php" TargetMode="External"/><Relationship Id="rId4" Type="http://schemas.openxmlformats.org/officeDocument/2006/relationships/hyperlink" Target="https://creativecommons.org/licenses/by/4.0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Chapter 4</a:t>
            </a:r>
            <a:endParaRPr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3000">
                <a:solidFill>
                  <a:schemeClr val="dk1"/>
                </a:solidFill>
              </a:rPr>
              <a:t>Sustainable Building Maintenance and Repair Practices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61" name="Google Shape;61;p1" descr="CC BY NC S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03" y="4845179"/>
            <a:ext cx="617225" cy="21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671250" y="4782008"/>
            <a:ext cx="43502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Unless otherwise noted, this slide deck is (c) </a:t>
            </a: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Erin A. Hopkins.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It is released under a  Creative Commons Attribution NonCommercial ShareAlike 3.0 license (CC BY NC-SA 3.0).  </a:t>
            </a:r>
            <a:endParaRPr sz="1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"/>
          <p:cNvSpPr txBox="1">
            <a:spLocks noGrp="1"/>
          </p:cNvSpPr>
          <p:nvPr>
            <p:ph type="title"/>
          </p:nvPr>
        </p:nvSpPr>
        <p:spPr>
          <a:xfrm>
            <a:off x="0" y="-439216"/>
            <a:ext cx="6227100" cy="426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66666"/>
              <a:buNone/>
            </a:pPr>
            <a:r>
              <a:rPr lang="en" sz="2000"/>
              <a:t>Water efficiency Part 2</a:t>
            </a:r>
            <a:endParaRPr/>
          </a:p>
        </p:txBody>
      </p:sp>
      <p:pic>
        <p:nvPicPr>
          <p:cNvPr id="118" name="Google Shape;118;p10" descr="Pie chart showing end uses of water in office buildings. Kitchen/dishwashing: 13%, landscaping: 22%, cooling and heating: 28%, domestic/restroom: 37%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5650" y="526350"/>
            <a:ext cx="6712698" cy="40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0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1125703" y="4731834"/>
            <a:ext cx="51013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4.9: Water use in U.S. office buildings by major end use.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Data from U.S. Environmental Protection Agency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https://www.epa.gov/sites/default/files/2017-01/documents/ws-commercial-factsheet-offices.pdf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4671111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Water use in U.S. residential buildings by major end use</a:t>
            </a:r>
            <a:endParaRPr/>
          </a:p>
        </p:txBody>
      </p:sp>
      <p:pic>
        <p:nvPicPr>
          <p:cNvPr id="125" name="Google Shape;125;p11" descr="How much water do we use? Pie chart. Toilet: 28%, leak: 12%, clothes washer: 17%, faucet: 19%, shower: 20%, other: 8%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7665" y="1181100"/>
            <a:ext cx="3562350" cy="2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4741073" y="4756410"/>
            <a:ext cx="440292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4.10: Water use in U.S. residential buildings by major end use.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Data from U.S. Environmental Protection Agency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https://www.epa.gov/watersense/data-and-information-used-watersense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</a:t>
            </a:r>
            <a:endParaRPr/>
          </a:p>
        </p:txBody>
      </p:sp>
      <p:sp>
        <p:nvSpPr>
          <p:cNvPr id="132" name="Google Shape;132;p1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Water assessment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Check for leaks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Regularly check plumbing fixtures and valves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Regularly evaluate appliances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Cooling and heating evaluation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Landscaping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4.4	Indoor Environmental Quality</a:t>
            </a:r>
            <a:endParaRPr/>
          </a:p>
        </p:txBody>
      </p:sp>
      <p:pic>
        <p:nvPicPr>
          <p:cNvPr id="138" name="Google Shape;138;p13" descr="Indoor environmental quality: indoor air quality (IAQ), thermal comfort, lighting, views, acoustics.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7650" y="1236625"/>
            <a:ext cx="4360724" cy="288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3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4931114" y="4928097"/>
            <a:ext cx="2731567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4.15: Main IEQ components.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4.5	Waste Management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 for Waste Management</a:t>
            </a:r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Waste Stream Audit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TRUE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Reduce, Reuse, Recycle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4.6	Site Sustainability</a:t>
            </a:r>
            <a:endParaRPr/>
          </a:p>
        </p:txBody>
      </p:sp>
      <p:sp>
        <p:nvSpPr>
          <p:cNvPr id="156" name="Google Shape;156;p1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Many site sustainability options are considered during the building design and construction process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 for Site Sustainability</a:t>
            </a:r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Transportation options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Paving options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Roof considerations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Light pollution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4.7	Conclusion</a:t>
            </a:r>
            <a:endParaRPr/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Many opportunities for sustainability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Can holistically improve sustainability by saving both building owners and building tenants money, mitigating negative ecological externalities, and providing a nice place for building occupants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Upfront costs and operational cost savings a consideration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Chapter Activity</a:t>
            </a:r>
            <a:endParaRPr/>
          </a:p>
        </p:txBody>
      </p:sp>
      <p:sp>
        <p:nvSpPr>
          <p:cNvPr id="174" name="Google Shape;174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/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121621"/>
              <a:buNone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article titled “Proposal seeks to dim NYC skyline at night to save energy” at the link below: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121621"/>
              <a:buNone/>
            </a:pPr>
            <a:r>
              <a:rPr lang="en" sz="1600" u="sng">
                <a:solidFill>
                  <a:srgbClr val="0563C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https://www.pressherald.com/2015/05/16/proposal-seeks-to-dim-nyc-skyline-at-night-to-save-energy/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121621"/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121621"/>
              <a:buNone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webpage: </a:t>
            </a:r>
            <a:r>
              <a:rPr lang="en" sz="1600" u="sng">
                <a:solidFill>
                  <a:srgbClr val="0563C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https://www.darksky.org/light-pollution/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121621"/>
              <a:buNone/>
            </a:pP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ct val="121621"/>
              <a:buNone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 on these readings, what are the pros and cons of this proposal?</a:t>
            </a:r>
            <a:endParaRPr sz="2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Chapter Sections</a:t>
            </a:r>
            <a:endParaRPr/>
          </a:p>
        </p:txBody>
      </p:sp>
      <p:sp>
        <p:nvSpPr>
          <p:cNvPr id="68" name="Google Shape;68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4.1	Introduction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4.2	Energy Efficiency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4.3	Water Efficiency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4.4	Indoor Environmental Quality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4.5	Waste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4.6	Site Sustainability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4.7	Conclusion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Learning Objectives</a:t>
            </a:r>
            <a:endParaRPr/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Describe pathways to increase energy efficiency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Describe pathways to increase water efficiency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Describe pathways to increase indoor environmental quality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Describe pathways to waste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Describe pathways to increase site sustainability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4.1	Introduction</a:t>
            </a:r>
            <a:endParaRPr/>
          </a:p>
        </p:txBody>
      </p:sp>
      <p:sp>
        <p:nvSpPr>
          <p:cNvPr id="80" name="Google Shape;80;p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Making these functions more sustainable can further the efficiency and effectiveness of the building systems while also lowering operational costs, decreasing ecological disturbances, and increasing building occupant comfort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4.2	Energy Efficiency</a:t>
            </a:r>
            <a:endParaRPr/>
          </a:p>
        </p:txBody>
      </p:sp>
      <p:sp>
        <p:nvSpPr>
          <p:cNvPr id="86" name="Google Shape;86;p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In 2020, residential and commercial buildings in the United States consumed 40% of total U.S. energy consumption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>
            <a:spLocks noGrp="1"/>
          </p:cNvSpPr>
          <p:nvPr>
            <p:ph type="title"/>
          </p:nvPr>
        </p:nvSpPr>
        <p:spPr>
          <a:xfrm>
            <a:off x="0" y="-426551"/>
            <a:ext cx="6227100" cy="426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66666"/>
              <a:buNone/>
            </a:pPr>
            <a:r>
              <a:rPr lang="en" sz="2000"/>
              <a:t>Energy Efficiency part 2</a:t>
            </a:r>
            <a:endParaRPr/>
          </a:p>
        </p:txBody>
      </p:sp>
      <p:pic>
        <p:nvPicPr>
          <p:cNvPr id="92" name="Google Shape;92;p6" descr="Vertical bar chart showing electricity use in commerical buildings by major end uses (2012). Y-axis shows Kilowatthours in billions, x-axis shows major end uses. Lighting: 17%, refrigeration: 16%, ventilation: 16%, cooling: 15%, computers: 10%, office equipment: 4%, cooking: 2%, space heating: 2%, water heating: 0%, all other (includes motos, pumps, air compressors, process equipment, backup electricity generation, and miscellameous appliances, and plug-loads): 18%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4834" y="75791"/>
            <a:ext cx="6674332" cy="469199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6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1158737" y="4804986"/>
            <a:ext cx="51013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4.1: Electricity use in U.S. commercial and residential buildings by major end use.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Data from U.S. Energy Information Administration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https://www.eia.gov/energyexplained/use-of-energy/commercial-buildings-in-depth.php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>
            <a:spLocks noGrp="1"/>
          </p:cNvSpPr>
          <p:nvPr>
            <p:ph type="title"/>
          </p:nvPr>
        </p:nvSpPr>
        <p:spPr>
          <a:xfrm>
            <a:off x="0" y="-513178"/>
            <a:ext cx="6227100" cy="51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</a:pPr>
            <a:r>
              <a:rPr lang="en" sz="2000"/>
              <a:t>Energy Efficiency Part 3</a:t>
            </a:r>
            <a:endParaRPr/>
          </a:p>
        </p:txBody>
      </p:sp>
      <p:pic>
        <p:nvPicPr>
          <p:cNvPr id="99" name="Google Shape;99;p7" descr="Horizontal bar chart showing residential site electricity consumption by end use (2015). X-axis shows persent of total end use, y-axis shows end uses. Air conditioning: 17%, space heating: 15%, water heating: 13.8%, lighting: 10%, refrigerators: 7%, TVs and related: 7%, clothes dryers: 4%, ceiling fans: 2%, air handlers for heating: 2%, separate freezers: 2%, cooking: 2%, dehumidifiers: 1%, microwaves: 1%, pool pumps: 1%, air handlers for cooling: 1%, humidifiers: 0.5%, dishwashers: 0.5%, clothes washers: 0.5%, hot tub heaters: 0.5%, evaporative coolers: 0.5%, hot tub pumps: 0.5%, all other miscellaneous: 13%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9700" y="68868"/>
            <a:ext cx="6324600" cy="46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7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1317763" y="4804986"/>
            <a:ext cx="51013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4.2: Residential site electricity consumption by end use (2015).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Data from U.S. Energy Information Administration (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https://www.eia.gov/energyexplained/use-of-energy/electricity-use-in-homes.php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).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 for Energy Efficiency</a:t>
            </a:r>
            <a:endParaRPr/>
          </a:p>
        </p:txBody>
      </p:sp>
      <p:sp>
        <p:nvSpPr>
          <p:cNvPr id="106" name="Google Shape;106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Energy Audit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Lighting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Motion sensors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More energy efficient light bulbs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HVAC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Regular service and filter changes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Evaluate for any air leaks and level of insulation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Appliances and Electronics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Adjust settings or purchase a more energy-efficient device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Reduce vampire loads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Water Heating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Decrease the thermostat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Cold water for clothes washing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>
                <a:solidFill>
                  <a:schemeClr val="dk1"/>
                </a:solidFill>
              </a:rPr>
              <a:t>Insulate the storage tank and the pipes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4.3	Water Efficiency</a:t>
            </a:r>
            <a:endParaRPr/>
          </a:p>
        </p:txBody>
      </p:sp>
      <p:sp>
        <p:nvSpPr>
          <p:cNvPr id="112" name="Google Shape;11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Connection between water efficiency and energy efficiency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On-screen Show (16:9)</PresentationFormat>
  <Paragraphs>82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Oswald</vt:lpstr>
      <vt:lpstr>Average</vt:lpstr>
      <vt:lpstr>Times New Roman</vt:lpstr>
      <vt:lpstr>Arial</vt:lpstr>
      <vt:lpstr>Slate</vt:lpstr>
      <vt:lpstr>Chapter 4</vt:lpstr>
      <vt:lpstr>Chapter Sections</vt:lpstr>
      <vt:lpstr>Learning Objectives</vt:lpstr>
      <vt:lpstr>4.1 Introduction</vt:lpstr>
      <vt:lpstr>4.2 Energy Efficiency</vt:lpstr>
      <vt:lpstr>Energy Efficiency part 2</vt:lpstr>
      <vt:lpstr>Energy Efficiency Part 3</vt:lpstr>
      <vt:lpstr>Strategies for Energy Efficiency</vt:lpstr>
      <vt:lpstr>4.3 Water Efficiency</vt:lpstr>
      <vt:lpstr>Water efficiency Part 2</vt:lpstr>
      <vt:lpstr>Water use in U.S. residential buildings by major end use</vt:lpstr>
      <vt:lpstr>Strategies</vt:lpstr>
      <vt:lpstr>4.4 Indoor Environmental Quality</vt:lpstr>
      <vt:lpstr>4.5 Waste Management</vt:lpstr>
      <vt:lpstr>Strategies for Waste Management</vt:lpstr>
      <vt:lpstr>4.6 Site Sustainability</vt:lpstr>
      <vt:lpstr>Strategies for Site Sustainability</vt:lpstr>
      <vt:lpstr>4.7 Conclusion</vt:lpstr>
      <vt:lpstr>Chapter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Blicher, Heather</dc:creator>
  <cp:lastModifiedBy>Blicher, Heather</cp:lastModifiedBy>
  <cp:revision>1</cp:revision>
  <dcterms:modified xsi:type="dcterms:W3CDTF">2023-02-07T20:12:56Z</dcterms:modified>
</cp:coreProperties>
</file>