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2.xml" ContentType="application/vnd.openxmlformats-officedocument.presentationml.notesSlide+xml"/>
  <Override PartName="/ppt/tags/tag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75" r:id="rId3"/>
  </p:sldMasterIdLst>
  <p:notesMasterIdLst>
    <p:notesMasterId r:id="rId32"/>
  </p:notesMasterIdLst>
  <p:sldIdLst>
    <p:sldId id="304" r:id="rId4"/>
    <p:sldId id="302" r:id="rId5"/>
    <p:sldId id="336" r:id="rId6"/>
    <p:sldId id="337" r:id="rId7"/>
    <p:sldId id="343" r:id="rId8"/>
    <p:sldId id="277" r:id="rId9"/>
    <p:sldId id="317" r:id="rId10"/>
    <p:sldId id="318" r:id="rId11"/>
    <p:sldId id="340" r:id="rId12"/>
    <p:sldId id="347" r:id="rId13"/>
    <p:sldId id="341" r:id="rId14"/>
    <p:sldId id="348" r:id="rId15"/>
    <p:sldId id="342" r:id="rId16"/>
    <p:sldId id="329" r:id="rId17"/>
    <p:sldId id="333" r:id="rId18"/>
    <p:sldId id="319" r:id="rId19"/>
    <p:sldId id="335" r:id="rId20"/>
    <p:sldId id="331" r:id="rId21"/>
    <p:sldId id="349" r:id="rId22"/>
    <p:sldId id="350" r:id="rId23"/>
    <p:sldId id="332" r:id="rId24"/>
    <p:sldId id="352" r:id="rId25"/>
    <p:sldId id="351" r:id="rId26"/>
    <p:sldId id="339" r:id="rId27"/>
    <p:sldId id="344" r:id="rId28"/>
    <p:sldId id="345" r:id="rId29"/>
    <p:sldId id="330" r:id="rId30"/>
    <p:sldId id="31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60"/>
  </p:normalViewPr>
  <p:slideViewPr>
    <p:cSldViewPr>
      <p:cViewPr varScale="1">
        <p:scale>
          <a:sx n="62" d="100"/>
          <a:sy n="62" d="100"/>
        </p:scale>
        <p:origin x="773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projects\Wind_Energy\Bird_bat_interaction_sensor_array\data\analyzed\Wind%20Turbine%20Project%20June%202015%20conference\NREL%20overall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23002792681682"/>
          <c:y val="3.970074991325595E-2"/>
          <c:w val="0.85697700865759396"/>
          <c:h val="0.796335099787078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Sheet1!$E$44</c:f>
              <c:strCache>
                <c:ptCount val="1"/>
                <c:pt idx="0">
                  <c:v>%  Detected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</c:dPt>
          <c:cat>
            <c:strRef>
              <c:f>Sheet1!$D$45:$D$47</c:f>
              <c:strCache>
                <c:ptCount val="3"/>
                <c:pt idx="0">
                  <c:v>Cart 3 - normal operation</c:v>
                </c:pt>
                <c:pt idx="1">
                  <c:v>GE - normal operation</c:v>
                </c:pt>
                <c:pt idx="2">
                  <c:v>Cart 3 - idle rotation</c:v>
                </c:pt>
              </c:strCache>
              <c:extLst/>
            </c:strRef>
          </c:cat>
          <c:val>
            <c:numRef>
              <c:f>Sheet1!$E$45:$E$49</c:f>
              <c:numCache>
                <c:formatCode>0%</c:formatCode>
                <c:ptCount val="3"/>
                <c:pt idx="0">
                  <c:v>0.33333333333333331</c:v>
                </c:pt>
                <c:pt idx="1">
                  <c:v>0.52173913043478259</c:v>
                </c:pt>
                <c:pt idx="2">
                  <c:v>1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6241744"/>
        <c:axId val="226242304"/>
      </c:barChart>
      <c:catAx>
        <c:axId val="226241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26242304"/>
        <c:crosses val="autoZero"/>
        <c:auto val="1"/>
        <c:lblAlgn val="ctr"/>
        <c:lblOffset val="100"/>
        <c:noMultiLvlLbl val="0"/>
      </c:catAx>
      <c:valAx>
        <c:axId val="226242304"/>
        <c:scaling>
          <c:orientation val="minMax"/>
          <c:max val="1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262417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E2B326-51C8-4C3B-B85C-EC2A82B7D272}" type="datetimeFigureOut">
              <a:rPr lang="en-US" smtClean="0"/>
              <a:pPr/>
              <a:t>6/10/2015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7C8B2B-AE0A-4D7C-B3B6-5CEF47BBA9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23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7386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5632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3739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7925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9124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277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583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2477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2117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8705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652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8061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9112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237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2662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7026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649F9-8C47-4B90-98E4-184E603F346C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570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Coming</a:t>
            </a:r>
            <a:r>
              <a:rPr lang="en-US" baseline="0" dirty="0" smtClean="0"/>
              <a:t> back to the question of effectiveness, I’d like to now describe the system we used. </a:t>
            </a:r>
          </a:p>
          <a:p>
            <a:r>
              <a:rPr lang="en-US" baseline="0" dirty="0" smtClean="0"/>
              <a:t>Model: </a:t>
            </a:r>
          </a:p>
          <a:p>
            <a:r>
              <a:rPr lang="en-US" baseline="0" dirty="0" err="1" smtClean="0"/>
              <a:t>Ifrared</a:t>
            </a:r>
            <a:r>
              <a:rPr lang="en-US" baseline="0" dirty="0" smtClean="0"/>
              <a:t> Camera</a:t>
            </a:r>
          </a:p>
          <a:p>
            <a:endParaRPr lang="en-US" baseline="0" dirty="0" smtClean="0"/>
          </a:p>
          <a:p>
            <a:r>
              <a:rPr lang="en-US" baseline="0" dirty="0" smtClean="0"/>
              <a:t>380 meters away from turbine – discuss application later</a:t>
            </a:r>
          </a:p>
          <a:p>
            <a:endParaRPr lang="en-US" baseline="0" dirty="0" smtClean="0"/>
          </a:p>
          <a:p>
            <a:r>
              <a:rPr lang="en-US" baseline="0" dirty="0" smtClean="0"/>
              <a:t>Unfortunately, FLIR only subject to software trigger</a:t>
            </a:r>
          </a:p>
          <a:p>
            <a:r>
              <a:rPr lang="en-US" baseline="0" dirty="0" smtClean="0"/>
              <a:t>IF we wan to answer the question of whether the added value of stereo IR worth that additional cost?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649F9-8C47-4B90-98E4-184E603F346C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5558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9621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828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Cameras</a:t>
            </a:r>
            <a:r>
              <a:rPr lang="en-US" baseline="0" dirty="0" smtClean="0"/>
              <a:t> in stereo allow distance and size estimates </a:t>
            </a:r>
            <a:r>
              <a:rPr lang="en-US" baseline="0" smtClean="0"/>
              <a:t>of targets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586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Cameras</a:t>
            </a:r>
            <a:r>
              <a:rPr lang="en-US" baseline="0" dirty="0" smtClean="0"/>
              <a:t> in stereo allow distance and size estimates </a:t>
            </a:r>
            <a:r>
              <a:rPr lang="en-US" baseline="0" smtClean="0"/>
              <a:t>of targets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7587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Camera data stream enter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 circular buffer,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user defined, for example 20 sec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Watching the data stream: event detection systems – critical potential even for low resolution IR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Event detected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Records another 10 sec, from oldest to newest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Really good success with this and would recommend the data structure. 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649F9-8C47-4B90-98E4-184E603F346C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921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833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7476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9846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C8B2B-AE0A-4D7C-B3B6-5CEF47BBA91C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718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84C8-2D1A-46A6-999D-139298A84411}" type="datetime1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B8E89-047D-4F33-A63F-9654F8A872DA}" type="datetime1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8EFDA-8911-49DD-A4A4-305C82B6B832}" type="datetime1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rotWithShape="1">
          <a:gsLst>
            <a:gs pos="0">
              <a:schemeClr val="accent1">
                <a:lumMod val="40000"/>
                <a:lumOff val="60000"/>
              </a:schemeClr>
            </a:gs>
            <a:gs pos="40000">
              <a:schemeClr val="accent1">
                <a:lumMod val="20000"/>
                <a:lumOff val="8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762000"/>
            <a:ext cx="6498158" cy="1724867"/>
          </a:xfrm>
        </p:spPr>
        <p:txBody>
          <a:bodyPr rtlCol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2E34C-C335-6F44-9EC9-F03E38A24A6D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970BA-D28F-554F-99DF-9CBC5716D417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610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logo_black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6006562"/>
            <a:ext cx="928688" cy="640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B9BA0-CE53-CE41-A116-2374E489C259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8730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logo_black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638800"/>
            <a:ext cx="1462088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F6725-4336-1141-BB16-ED366ED305F9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512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BEF82-D9E1-9443-AF66-314BB08B61FF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93A96-3E9B-7B4E-A690-A474430593B2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406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09AEB-F5C5-714B-9309-9A6DFD09B2AF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16F59-3561-9D4D-BA1C-3FE70E1DE76C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650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3D8A3-7463-EC46-8F41-921CD6046825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6AB94-212E-1541-A056-308B16A28563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550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logo_black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638800"/>
            <a:ext cx="1462088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1EF3-E51C-A244-BF3E-38EE67A0D7AA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710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34067-F732-454A-A28C-B15F02DBC4D2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BFE76-3298-9547-A748-6D5F881EC3DF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245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4E70F-F777-4C74-9567-F050AAF4F950}" type="datetime1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DBFE0-7834-7347-BB27-73EEEEADBCF2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0E114-3BA4-974E-812B-F00F97A3A91B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9391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45B6F-AA70-2643-B8EF-A67B89B267E0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B3A28-FF6D-7145-BD7D-7D5DC50E8E70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8660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29E75-3038-A347-A9CA-CCF9082F9809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E9BEF-F3E8-8E4C-BDEE-89D0402D0415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1483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32CB0-7451-CC49-BB0E-62F348649688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FFE69-2723-E347-959E-7E1FA6DD8F69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3420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214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1274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rotWithShape="1">
          <a:gsLst>
            <a:gs pos="0">
              <a:schemeClr val="accent1">
                <a:lumMod val="40000"/>
                <a:lumOff val="60000"/>
              </a:schemeClr>
            </a:gs>
            <a:gs pos="40000">
              <a:schemeClr val="accent1">
                <a:lumMod val="20000"/>
                <a:lumOff val="8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762000"/>
            <a:ext cx="6498158" cy="1724867"/>
          </a:xfrm>
        </p:spPr>
        <p:txBody>
          <a:bodyPr rtlCol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2E34C-C335-6F44-9EC9-F03E38A24A6D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970BA-D28F-554F-99DF-9CBC5716D417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0213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logo_black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6006562"/>
            <a:ext cx="928688" cy="640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B9BA0-CE53-CE41-A116-2374E489C259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7421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logo_black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638800"/>
            <a:ext cx="1462088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F6725-4336-1141-BB16-ED366ED305F9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9790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BEF82-D9E1-9443-AF66-314BB08B61FF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93A96-3E9B-7B4E-A690-A474430593B2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188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8D724-6DA0-48A7-BCB3-C9E481AAB5BA}" type="datetime1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09AEB-F5C5-714B-9309-9A6DFD09B2AF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16F59-3561-9D4D-BA1C-3FE70E1DE76C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2190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3D8A3-7463-EC46-8F41-921CD6046825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6AB94-212E-1541-A056-308B16A28563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2225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logo_black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638800"/>
            <a:ext cx="1462088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1EF3-E51C-A244-BF3E-38EE67A0D7AA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0020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34067-F732-454A-A28C-B15F02DBC4D2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BFE76-3298-9547-A748-6D5F881EC3DF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7287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DBFE0-7834-7347-BB27-73EEEEADBCF2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0E114-3BA4-974E-812B-F00F97A3A91B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4948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45B6F-AA70-2643-B8EF-A67B89B267E0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B3A28-FF6D-7145-BD7D-7D5DC50E8E70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4049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29E75-3038-A347-A9CA-CCF9082F9809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E9BEF-F3E8-8E4C-BDEE-89D0402D0415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3773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32CB0-7451-CC49-BB0E-62F348649688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FFE69-2723-E347-959E-7E1FA6DD8F69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70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4875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094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7CDF2-29F4-4E2E-B4E6-5906FDC045D9}" type="datetime1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F49D-7040-440D-B0F2-891636C1EB7C}" type="datetime1">
              <a:rPr lang="en-US" smtClean="0"/>
              <a:t>6/10/2015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1F9B-54E8-4C60-8175-AE5375FEF8B3}" type="datetime1">
              <a:rPr lang="en-US" smtClean="0"/>
              <a:t>6/10/2015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FED29-EF72-403F-B4BE-95F86267C0B2}" type="datetime1">
              <a:rPr lang="en-US" smtClean="0"/>
              <a:t>6/10/2015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AA40-0519-4B14-AF30-7E6F8F9077ED}" type="datetime1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7521D-F016-4C1B-874C-73C116D09EDB}" type="datetime1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DB049-CAE8-4627-98F4-1ACADE1594E4}" type="datetime1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3EA37-2AFF-448D-AC79-D446C8C13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49275" y="107950"/>
            <a:ext cx="8042275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49275" y="1295400"/>
            <a:ext cx="804227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275" y="62753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8F7880A-FFD8-F449-8BF6-A6A334378F1D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113" y="6275388"/>
            <a:ext cx="48402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813" y="627538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36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C133F30-9C2B-CD4B-8685-0EDFC092A2AC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562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kern="1200">
          <a:solidFill>
            <a:schemeClr val="accent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9250" indent="-349250" algn="l" rtl="0" eaLnBrk="1" fontAlgn="base" hangingPunct="1">
        <a:spcBef>
          <a:spcPts val="2000"/>
        </a:spcBef>
        <a:spcAft>
          <a:spcPct val="0"/>
        </a:spcAft>
        <a:buClr>
          <a:srgbClr val="6FB7D7"/>
        </a:buClr>
        <a:buSzPct val="110000"/>
        <a:buFont typeface="Wingdings 2" charset="0"/>
        <a:buChar char=""/>
        <a:defRPr sz="2400" kern="1200">
          <a:solidFill>
            <a:srgbClr val="595959"/>
          </a:solidFill>
          <a:latin typeface="+mn-lt"/>
          <a:ea typeface="ＭＳ Ｐゴシック" charset="0"/>
          <a:cs typeface="ＭＳ Ｐゴシック" charset="0"/>
        </a:defRPr>
      </a:lvl1pPr>
      <a:lvl2pPr marL="685800" indent="-336550" algn="l" rtl="0" eaLnBrk="1" fontAlgn="base" hangingPunct="1">
        <a:spcBef>
          <a:spcPts val="600"/>
        </a:spcBef>
        <a:spcAft>
          <a:spcPct val="0"/>
        </a:spcAft>
        <a:buClr>
          <a:srgbClr val="215D77"/>
        </a:buClr>
        <a:buSzPct val="110000"/>
        <a:buFont typeface="Wingdings 2" charset="0"/>
        <a:buChar char=""/>
        <a:defRPr sz="2200" kern="1200">
          <a:solidFill>
            <a:srgbClr val="595959"/>
          </a:solidFill>
          <a:latin typeface="+mn-lt"/>
          <a:ea typeface="ＭＳ Ｐゴシック" charset="0"/>
          <a:cs typeface="+mn-cs"/>
        </a:defRPr>
      </a:lvl2pPr>
      <a:lvl3pPr marL="968375" indent="-282575" algn="l" rtl="0" eaLnBrk="1" fontAlgn="base" hangingPunct="1">
        <a:spcBef>
          <a:spcPts val="600"/>
        </a:spcBef>
        <a:spcAft>
          <a:spcPct val="0"/>
        </a:spcAft>
        <a:buClr>
          <a:srgbClr val="6FB7D7"/>
        </a:buClr>
        <a:buSzPct val="110000"/>
        <a:buFont typeface="Wingdings 2" charset="0"/>
        <a:buChar char=""/>
        <a:defRPr sz="2000" kern="1200">
          <a:solidFill>
            <a:srgbClr val="595959"/>
          </a:solidFill>
          <a:latin typeface="+mn-lt"/>
          <a:ea typeface="ＭＳ Ｐゴシック" charset="0"/>
          <a:cs typeface="+mn-cs"/>
        </a:defRPr>
      </a:lvl3pPr>
      <a:lvl4pPr marL="1263650" indent="-295275" algn="l" rtl="0" eaLnBrk="1" fontAlgn="base" hangingPunct="1">
        <a:spcBef>
          <a:spcPts val="600"/>
        </a:spcBef>
        <a:spcAft>
          <a:spcPct val="0"/>
        </a:spcAft>
        <a:buClr>
          <a:srgbClr val="215D77"/>
        </a:buClr>
        <a:buSzPct val="110000"/>
        <a:buFont typeface="Wingdings 2" charset="0"/>
        <a:buChar char="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4pPr>
      <a:lvl5pPr marL="1546225" indent="-282575" algn="l" rtl="0" eaLnBrk="1" fontAlgn="base" hangingPunct="1">
        <a:spcBef>
          <a:spcPts val="600"/>
        </a:spcBef>
        <a:spcAft>
          <a:spcPct val="0"/>
        </a:spcAft>
        <a:buClr>
          <a:srgbClr val="6FB7D7"/>
        </a:buClr>
        <a:buSzPct val="110000"/>
        <a:buFont typeface="Wingdings 2" charset="0"/>
        <a:buChar char="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49275" y="107950"/>
            <a:ext cx="8042275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49275" y="1295400"/>
            <a:ext cx="804227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275" y="62753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8F7880A-FFD8-F449-8BF6-A6A334378F1D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6/10/2015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113" y="6275388"/>
            <a:ext cx="48402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813" y="627538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36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C133F30-9C2B-CD4B-8685-0EDFC092A2AC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141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kern="1200">
          <a:solidFill>
            <a:schemeClr val="accent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9250" indent="-349250" algn="l" rtl="0" eaLnBrk="1" fontAlgn="base" hangingPunct="1">
        <a:spcBef>
          <a:spcPts val="2000"/>
        </a:spcBef>
        <a:spcAft>
          <a:spcPct val="0"/>
        </a:spcAft>
        <a:buClr>
          <a:srgbClr val="6FB7D7"/>
        </a:buClr>
        <a:buSzPct val="110000"/>
        <a:buFont typeface="Wingdings 2" charset="0"/>
        <a:buChar char=""/>
        <a:defRPr sz="2400" kern="1200">
          <a:solidFill>
            <a:srgbClr val="595959"/>
          </a:solidFill>
          <a:latin typeface="+mn-lt"/>
          <a:ea typeface="ＭＳ Ｐゴシック" charset="0"/>
          <a:cs typeface="ＭＳ Ｐゴシック" charset="0"/>
        </a:defRPr>
      </a:lvl1pPr>
      <a:lvl2pPr marL="685800" indent="-336550" algn="l" rtl="0" eaLnBrk="1" fontAlgn="base" hangingPunct="1">
        <a:spcBef>
          <a:spcPts val="600"/>
        </a:spcBef>
        <a:spcAft>
          <a:spcPct val="0"/>
        </a:spcAft>
        <a:buClr>
          <a:srgbClr val="215D77"/>
        </a:buClr>
        <a:buSzPct val="110000"/>
        <a:buFont typeface="Wingdings 2" charset="0"/>
        <a:buChar char=""/>
        <a:defRPr sz="2200" kern="1200">
          <a:solidFill>
            <a:srgbClr val="595959"/>
          </a:solidFill>
          <a:latin typeface="+mn-lt"/>
          <a:ea typeface="ＭＳ Ｐゴシック" charset="0"/>
          <a:cs typeface="+mn-cs"/>
        </a:defRPr>
      </a:lvl2pPr>
      <a:lvl3pPr marL="968375" indent="-282575" algn="l" rtl="0" eaLnBrk="1" fontAlgn="base" hangingPunct="1">
        <a:spcBef>
          <a:spcPts val="600"/>
        </a:spcBef>
        <a:spcAft>
          <a:spcPct val="0"/>
        </a:spcAft>
        <a:buClr>
          <a:srgbClr val="6FB7D7"/>
        </a:buClr>
        <a:buSzPct val="110000"/>
        <a:buFont typeface="Wingdings 2" charset="0"/>
        <a:buChar char=""/>
        <a:defRPr sz="2000" kern="1200">
          <a:solidFill>
            <a:srgbClr val="595959"/>
          </a:solidFill>
          <a:latin typeface="+mn-lt"/>
          <a:ea typeface="ＭＳ Ｐゴシック" charset="0"/>
          <a:cs typeface="+mn-cs"/>
        </a:defRPr>
      </a:lvl3pPr>
      <a:lvl4pPr marL="1263650" indent="-295275" algn="l" rtl="0" eaLnBrk="1" fontAlgn="base" hangingPunct="1">
        <a:spcBef>
          <a:spcPts val="600"/>
        </a:spcBef>
        <a:spcAft>
          <a:spcPct val="0"/>
        </a:spcAft>
        <a:buClr>
          <a:srgbClr val="215D77"/>
        </a:buClr>
        <a:buSzPct val="110000"/>
        <a:buFont typeface="Wingdings 2" charset="0"/>
        <a:buChar char="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4pPr>
      <a:lvl5pPr marL="1546225" indent="-282575" algn="l" rtl="0" eaLnBrk="1" fontAlgn="base" hangingPunct="1">
        <a:spcBef>
          <a:spcPts val="600"/>
        </a:spcBef>
        <a:spcAft>
          <a:spcPct val="0"/>
        </a:spcAft>
        <a:buClr>
          <a:srgbClr val="6FB7D7"/>
        </a:buClr>
        <a:buSzPct val="110000"/>
        <a:buFont typeface="Wingdings 2" charset="0"/>
        <a:buChar char="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3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image" Target="../media/image7.jpeg"/><Relationship Id="rId4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41.pn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12" Type="http://schemas.openxmlformats.org/officeDocument/2006/relationships/image" Target="../media/image4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37.jpeg"/><Relationship Id="rId11" Type="http://schemas.openxmlformats.org/officeDocument/2006/relationships/image" Target="../media/image39.jpeg"/><Relationship Id="rId5" Type="http://schemas.openxmlformats.org/officeDocument/2006/relationships/image" Target="../media/image36.jpeg"/><Relationship Id="rId10" Type="http://schemas.openxmlformats.org/officeDocument/2006/relationships/image" Target="../media/image7.jpeg"/><Relationship Id="rId4" Type="http://schemas.openxmlformats.org/officeDocument/2006/relationships/image" Target="../media/image35.jpeg"/><Relationship Id="rId9" Type="http://schemas.openxmlformats.org/officeDocument/2006/relationships/image" Target="../media/image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7.jpeg"/><Relationship Id="rId4" Type="http://schemas.openxmlformats.org/officeDocument/2006/relationships/image" Target="../media/image5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4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jpe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jpeg"/><Relationship Id="rId12" Type="http://schemas.openxmlformats.org/officeDocument/2006/relationships/image" Target="../media/image52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5.jpg"/><Relationship Id="rId11" Type="http://schemas.openxmlformats.org/officeDocument/2006/relationships/image" Target="../media/image51.png"/><Relationship Id="rId5" Type="http://schemas.openxmlformats.org/officeDocument/2006/relationships/image" Target="../media/image4.jpeg"/><Relationship Id="rId10" Type="http://schemas.openxmlformats.org/officeDocument/2006/relationships/image" Target="../media/image50.png"/><Relationship Id="rId4" Type="http://schemas.openxmlformats.org/officeDocument/2006/relationships/notesSlide" Target="../notesSlides/notesSlide17.xml"/><Relationship Id="rId9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jpe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10" Type="http://schemas.openxmlformats.org/officeDocument/2006/relationships/image" Target="../media/image32.emf"/><Relationship Id="rId4" Type="http://schemas.openxmlformats.org/officeDocument/2006/relationships/notesSlide" Target="../notesSlides/notesSlide18.xml"/><Relationship Id="rId9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jpe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10" Type="http://schemas.openxmlformats.org/officeDocument/2006/relationships/image" Target="../media/image32.emf"/><Relationship Id="rId4" Type="http://schemas.openxmlformats.org/officeDocument/2006/relationships/notesSlide" Target="../notesSlides/notesSlide19.xml"/><Relationship Id="rId9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5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5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5.jp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3" Type="http://schemas.openxmlformats.org/officeDocument/2006/relationships/image" Target="../media/image4.jpeg"/><Relationship Id="rId7" Type="http://schemas.openxmlformats.org/officeDocument/2006/relationships/image" Target="../media/image56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emf"/><Relationship Id="rId5" Type="http://schemas.openxmlformats.org/officeDocument/2006/relationships/image" Target="../media/image7.jpeg"/><Relationship Id="rId4" Type="http://schemas.openxmlformats.org/officeDocument/2006/relationships/image" Target="../media/image5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7.jpeg"/><Relationship Id="rId4" Type="http://schemas.openxmlformats.org/officeDocument/2006/relationships/image" Target="../media/image5.jp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jpeg"/><Relationship Id="rId7" Type="http://schemas.openxmlformats.org/officeDocument/2006/relationships/image" Target="../media/image6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wikipedia.org/wiki/Time-frequency_representation" TargetMode="External"/><Relationship Id="rId5" Type="http://schemas.openxmlformats.org/officeDocument/2006/relationships/image" Target="../media/image62.pn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10.png"/><Relationship Id="rId7" Type="http://schemas.openxmlformats.org/officeDocument/2006/relationships/image" Target="../media/image7.jpeg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5.png"/><Relationship Id="rId5" Type="http://schemas.openxmlformats.org/officeDocument/2006/relationships/image" Target="../media/image4.jpeg"/><Relationship Id="rId10" Type="http://schemas.openxmlformats.org/officeDocument/2006/relationships/image" Target="../media/image14.jpeg"/><Relationship Id="rId4" Type="http://schemas.openxmlformats.org/officeDocument/2006/relationships/image" Target="../media/image11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7.jpe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7.jpe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4.png"/><Relationship Id="rId12" Type="http://schemas.openxmlformats.org/officeDocument/2006/relationships/image" Target="../media/image5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23.png"/><Relationship Id="rId11" Type="http://schemas.openxmlformats.org/officeDocument/2006/relationships/image" Target="../media/image4.jpeg"/><Relationship Id="rId5" Type="http://schemas.openxmlformats.org/officeDocument/2006/relationships/image" Target="../media/image22.png"/><Relationship Id="rId10" Type="http://schemas.openxmlformats.org/officeDocument/2006/relationships/image" Target="../media/image27.emf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7.jpeg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43814"/>
            <a:ext cx="9067800" cy="95409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30" tIns="45716" rIns="91430" bIns="45716" rtlCol="0">
            <a:spAutoFit/>
          </a:bodyPr>
          <a:lstStyle/>
          <a:p>
            <a:pPr algn="ctr" defTabSz="914306"/>
            <a:r>
              <a:rPr lang="en-US" sz="2800" i="1" dirty="0"/>
              <a:t>Design and Development of an Integrated Avian and Bat Collision Detection System for Wind Turbines </a:t>
            </a:r>
            <a:endParaRPr lang="en-US" sz="2800" dirty="0">
              <a:solidFill>
                <a:prstClr val="black"/>
              </a:solidFill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sp>
        <p:nvSpPr>
          <p:cNvPr id="11" name="Rectangle 5"/>
          <p:cNvSpPr>
            <a:spLocks/>
          </p:cNvSpPr>
          <p:nvPr/>
        </p:nvSpPr>
        <p:spPr bwMode="auto">
          <a:xfrm>
            <a:off x="457200" y="1600200"/>
            <a:ext cx="8153400" cy="1033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248" tIns="72248" rIns="72248" bIns="72248"/>
          <a:lstStyle/>
          <a:p>
            <a:pPr algn="ctr" defTabSz="577850">
              <a:lnSpc>
                <a:spcPts val="3000"/>
              </a:lnSpc>
            </a:pPr>
            <a:r>
              <a:rPr lang="en-US" sz="2000" dirty="0" smtClean="0">
                <a:solidFill>
                  <a:srgbClr val="3C3C0E"/>
                </a:solidFill>
                <a:ea typeface="Helvetica" charset="0"/>
                <a:cs typeface="Helvetica" charset="0"/>
                <a:sym typeface="Helvetica" charset="0"/>
              </a:rPr>
              <a:t>Robert Suryan, Roberto </a:t>
            </a:r>
            <a:r>
              <a:rPr lang="en-US" sz="2000" dirty="0" err="1" smtClean="0">
                <a:solidFill>
                  <a:srgbClr val="3C3C0E"/>
                </a:solidFill>
                <a:ea typeface="Helvetica" charset="0"/>
                <a:cs typeface="Helvetica" charset="0"/>
                <a:sym typeface="Helvetica" charset="0"/>
              </a:rPr>
              <a:t>Albertani</a:t>
            </a:r>
            <a:r>
              <a:rPr lang="en-US" sz="2000" dirty="0" smtClean="0">
                <a:solidFill>
                  <a:srgbClr val="3C3C0E"/>
                </a:solidFill>
                <a:ea typeface="Helvetica" charset="0"/>
                <a:cs typeface="Helvetica" charset="0"/>
                <a:sym typeface="Helvetica" charset="0"/>
              </a:rPr>
              <a:t>, Brian </a:t>
            </a:r>
            <a:r>
              <a:rPr lang="en-US" sz="2000" dirty="0" err="1" smtClean="0">
                <a:solidFill>
                  <a:srgbClr val="3C3C0E"/>
                </a:solidFill>
                <a:ea typeface="Helvetica" charset="0"/>
                <a:cs typeface="Helvetica" charset="0"/>
                <a:sym typeface="Helvetica" charset="0"/>
              </a:rPr>
              <a:t>Polagye</a:t>
            </a:r>
            <a:r>
              <a:rPr lang="en-US" sz="2000" dirty="0" smtClean="0">
                <a:solidFill>
                  <a:srgbClr val="3C3C0E"/>
                </a:solidFill>
                <a:ea typeface="Helvetica" charset="0"/>
                <a:cs typeface="Helvetica" charset="0"/>
                <a:sym typeface="Helvetica" charset="0"/>
              </a:rPr>
              <a:t>,</a:t>
            </a:r>
          </a:p>
          <a:p>
            <a:pPr algn="ctr" defTabSz="577850">
              <a:lnSpc>
                <a:spcPts val="3000"/>
              </a:lnSpc>
            </a:pPr>
            <a:r>
              <a:rPr lang="en-US" sz="2000" dirty="0" smtClean="0">
                <a:solidFill>
                  <a:srgbClr val="3C3C0E"/>
                </a:solidFill>
                <a:ea typeface="Helvetica" charset="0"/>
                <a:cs typeface="Helvetica" charset="0"/>
                <a:sym typeface="Helvetica" charset="0"/>
              </a:rPr>
              <a:t>Jeremy Flowers, Trevor Harrison, </a:t>
            </a:r>
            <a:r>
              <a:rPr lang="en-US" sz="2000" dirty="0" err="1" smtClean="0">
                <a:solidFill>
                  <a:srgbClr val="3C3C0E"/>
                </a:solidFill>
                <a:ea typeface="Helvetica" charset="0"/>
                <a:cs typeface="Helvetica" charset="0"/>
                <a:sym typeface="Helvetica" charset="0"/>
              </a:rPr>
              <a:t>Concong</a:t>
            </a:r>
            <a:r>
              <a:rPr lang="en-US" sz="2000" dirty="0" smtClean="0">
                <a:solidFill>
                  <a:srgbClr val="3C3C0E"/>
                </a:solidFill>
                <a:ea typeface="Helvetica" charset="0"/>
                <a:cs typeface="Helvetica" charset="0"/>
                <a:sym typeface="Helvetica" charset="0"/>
              </a:rPr>
              <a:t> Hu, William Beattie </a:t>
            </a:r>
            <a:endParaRPr lang="en-US" sz="2000" dirty="0">
              <a:solidFill>
                <a:srgbClr val="3C3C0E"/>
              </a:solidFill>
              <a:ea typeface="Helvetica" charset="0"/>
              <a:cs typeface="Helvetica" charset="0"/>
              <a:sym typeface="Helvetica" charset="0"/>
            </a:endParaRPr>
          </a:p>
        </p:txBody>
      </p:sp>
      <p:pic>
        <p:nvPicPr>
          <p:cNvPr id="9" name="Picture 2" descr="image4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796361"/>
            <a:ext cx="4648200" cy="3127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2" descr="Logo NNMREC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796792" y="5671631"/>
            <a:ext cx="109998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  <a:latin typeface="Arial"/>
                <a:cs typeface="Arial"/>
              </a:rPr>
              <a:t>© </a:t>
            </a:r>
            <a:r>
              <a:rPr lang="en-US" sz="800" dirty="0" smtClean="0">
                <a:solidFill>
                  <a:schemeClr val="bg1"/>
                </a:solidFill>
                <a:latin typeface="minion-pro"/>
              </a:rPr>
              <a:t>M</a:t>
            </a:r>
            <a:r>
              <a:rPr lang="en-US" sz="800" dirty="0">
                <a:solidFill>
                  <a:schemeClr val="bg1"/>
                </a:solidFill>
                <a:latin typeface="minion-pro"/>
              </a:rPr>
              <a:t>. </a:t>
            </a:r>
            <a:r>
              <a:rPr lang="en-US" sz="800" dirty="0" err="1">
                <a:solidFill>
                  <a:schemeClr val="bg1"/>
                </a:solidFill>
                <a:latin typeface="minion-pro"/>
              </a:rPr>
              <a:t>Mirinha</a:t>
            </a:r>
            <a:r>
              <a:rPr lang="en-US" sz="800" dirty="0">
                <a:solidFill>
                  <a:schemeClr val="bg1"/>
                </a:solidFill>
                <a:latin typeface="minion-pro"/>
              </a:rPr>
              <a:t>/STRIX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1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6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00370" y="2286000"/>
            <a:ext cx="8943630" cy="1976754"/>
            <a:chOff x="200370" y="4043046"/>
            <a:chExt cx="8943630" cy="1976754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3"/>
            <a:srcRect t="70731" b="2267"/>
            <a:stretch/>
          </p:blipFill>
          <p:spPr>
            <a:xfrm>
              <a:off x="1752600" y="4164355"/>
              <a:ext cx="7391400" cy="185544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200370" y="4566047"/>
              <a:ext cx="186140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B050"/>
                  </a:solidFill>
                </a:rPr>
                <a:t>GE (1.5 MW)</a:t>
              </a:r>
            </a:p>
            <a:p>
              <a:r>
                <a:rPr lang="en-US" sz="1600" b="1" dirty="0" smtClean="0">
                  <a:solidFill>
                    <a:srgbClr val="00B050"/>
                  </a:solidFill>
                </a:rPr>
                <a:t>normal </a:t>
              </a:r>
              <a:r>
                <a:rPr lang="en-US" sz="1600" b="1" dirty="0">
                  <a:solidFill>
                    <a:srgbClr val="00B050"/>
                  </a:solidFill>
                </a:rPr>
                <a:t>o</a:t>
              </a:r>
              <a:r>
                <a:rPr lang="en-US" sz="1600" b="1" dirty="0" smtClean="0">
                  <a:solidFill>
                    <a:srgbClr val="00B050"/>
                  </a:solidFill>
                </a:rPr>
                <a:t>peration</a:t>
              </a:r>
              <a:endParaRPr lang="en-US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521527" y="4043046"/>
              <a:ext cx="6096000" cy="33803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t="7302" b="70560"/>
          <a:stretch/>
        </p:blipFill>
        <p:spPr>
          <a:xfrm>
            <a:off x="1774290" y="935473"/>
            <a:ext cx="7369710" cy="15167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sp>
        <p:nvSpPr>
          <p:cNvPr id="11" name="Rectangle 2"/>
          <p:cNvSpPr>
            <a:spLocks/>
          </p:cNvSpPr>
          <p:nvPr/>
        </p:nvSpPr>
        <p:spPr bwMode="auto">
          <a:xfrm>
            <a:off x="152400" y="109567"/>
            <a:ext cx="8534623" cy="6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914145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Variable Background </a:t>
            </a:r>
            <a:r>
              <a:rPr lang="en-US" sz="3600" dirty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ignals: accelerometers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2" name="Picture 2" descr="Logo NNMREC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6200" y="1365647"/>
            <a:ext cx="203132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CART 3 (600 kW)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n</a:t>
            </a:r>
            <a:r>
              <a:rPr lang="en-US" sz="1600" b="1" dirty="0" smtClean="0">
                <a:solidFill>
                  <a:srgbClr val="FF0000"/>
                </a:solidFill>
              </a:rPr>
              <a:t>ormal operation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4600" y="734289"/>
            <a:ext cx="6096000" cy="3380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52400" y="3863232"/>
            <a:ext cx="9005715" cy="1623168"/>
            <a:chOff x="138285" y="2418324"/>
            <a:chExt cx="9005715" cy="1623168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3"/>
            <a:srcRect t="39234" b="39627"/>
            <a:stretch/>
          </p:blipFill>
          <p:spPr>
            <a:xfrm>
              <a:off x="1762192" y="2590800"/>
              <a:ext cx="7381808" cy="145069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38285" y="2965847"/>
              <a:ext cx="2031325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2">
                      <a:lumMod val="50000"/>
                    </a:schemeClr>
                  </a:solidFill>
                </a:rPr>
                <a:t>CART 3 (600 kW)</a:t>
              </a:r>
            </a:p>
            <a:p>
              <a:r>
                <a:rPr lang="en-US" sz="1600" b="1" dirty="0">
                  <a:solidFill>
                    <a:schemeClr val="tx2">
                      <a:lumMod val="50000"/>
                    </a:schemeClr>
                  </a:solidFill>
                </a:rPr>
                <a:t>i</a:t>
              </a:r>
              <a:r>
                <a:rPr lang="en-US" sz="1600" b="1" dirty="0" smtClean="0">
                  <a:solidFill>
                    <a:schemeClr val="tx2">
                      <a:lumMod val="50000"/>
                    </a:schemeClr>
                  </a:solidFill>
                </a:rPr>
                <a:t>dle rotation</a:t>
              </a:r>
              <a:endParaRPr lang="en-US" sz="16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514600" y="2418324"/>
              <a:ext cx="6096000" cy="33803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181600" y="5562600"/>
            <a:ext cx="1065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Time (s)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5105401" y="1132116"/>
            <a:ext cx="457200" cy="40875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698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sp>
        <p:nvSpPr>
          <p:cNvPr id="11" name="Rectangle 2"/>
          <p:cNvSpPr>
            <a:spLocks/>
          </p:cNvSpPr>
          <p:nvPr/>
        </p:nvSpPr>
        <p:spPr bwMode="auto">
          <a:xfrm>
            <a:off x="456531" y="380628"/>
            <a:ext cx="8229823" cy="6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914145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Impact Detection - </a:t>
            </a:r>
            <a:r>
              <a:rPr lang="en-US" sz="3600" dirty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Vibration </a:t>
            </a: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Node 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2" name="Picture 2" descr="Logo NNMRE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1716643"/>
              </p:ext>
            </p:extLst>
          </p:nvPr>
        </p:nvGraphicFramePr>
        <p:xfrm>
          <a:off x="1371600" y="1086821"/>
          <a:ext cx="6410326" cy="4138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46737" y="2801605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% of Impacts detected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/>
          <a:srcRect l="42525" t="9992" r="45554" b="76280"/>
          <a:stretch/>
        </p:blipFill>
        <p:spPr>
          <a:xfrm>
            <a:off x="2438400" y="5143500"/>
            <a:ext cx="1066800" cy="914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/>
          <a:srcRect l="46126" t="74511" r="42169" b="11074"/>
          <a:stretch/>
        </p:blipFill>
        <p:spPr>
          <a:xfrm>
            <a:off x="4191000" y="5143500"/>
            <a:ext cx="1219200" cy="9906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/>
          <a:srcRect l="42254" t="42757" r="44877" b="43919"/>
          <a:stretch/>
        </p:blipFill>
        <p:spPr>
          <a:xfrm>
            <a:off x="6096000" y="5170714"/>
            <a:ext cx="1295400" cy="914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43200" y="15240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72% of detected impacts observed on &gt; 1 blade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819400" y="3089575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n=6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455800" y="894541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n=4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536431" y="2462122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n=23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42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3" t="6322" r="6864" b="6054"/>
          <a:stretch/>
        </p:blipFill>
        <p:spPr>
          <a:xfrm>
            <a:off x="1459940" y="1967903"/>
            <a:ext cx="6388660" cy="36978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sp>
        <p:nvSpPr>
          <p:cNvPr id="11" name="Rectangle 2"/>
          <p:cNvSpPr>
            <a:spLocks/>
          </p:cNvSpPr>
          <p:nvPr/>
        </p:nvSpPr>
        <p:spPr bwMode="auto">
          <a:xfrm>
            <a:off x="456531" y="380628"/>
            <a:ext cx="8229823" cy="6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914145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Vibration Node – Impact Tests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626866" y="2015525"/>
            <a:ext cx="630934" cy="3547075"/>
          </a:xfrm>
          <a:prstGeom prst="rect">
            <a:avLst/>
          </a:prstGeom>
          <a:noFill/>
          <a:ln w="19050">
            <a:solidFill>
              <a:schemeClr val="tx1">
                <a:alpha val="5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12" name="Picture 2" descr="Logo NNMREC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92914" y="1531597"/>
            <a:ext cx="283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High impact moving blade</a:t>
            </a:r>
            <a:endParaRPr lang="en-US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3346537" y="1143000"/>
            <a:ext cx="213199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Tennis ball - ~ 57 g</a:t>
            </a:r>
            <a:endParaRPr lang="en-US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2439287" y="5665728"/>
            <a:ext cx="4264309" cy="30777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Accelerometers &amp; Contact Microphones – 3 blades</a:t>
            </a:r>
            <a:endParaRPr lang="en-US" sz="14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9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21704" y="3882935"/>
            <a:ext cx="1823906" cy="1823907"/>
            <a:chOff x="1206463" y="3907364"/>
            <a:chExt cx="1823906" cy="1823907"/>
          </a:xfrm>
        </p:grpSpPr>
        <p:pic>
          <p:nvPicPr>
            <p:cNvPr id="30" name="Picture 4" descr="http://dwrcdc.nr.utah.gov/rsgis2/images/Photos/lasicin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6463" y="3907364"/>
              <a:ext cx="1823906" cy="18239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1245506" y="5478518"/>
              <a:ext cx="146276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schemeClr val="bg1"/>
                  </a:solidFill>
                </a:rPr>
                <a:t>Utah Dept. of Natural Resources</a:t>
              </a:r>
              <a:endParaRPr lang="en-US" sz="6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60717" y="2150057"/>
            <a:ext cx="2177911" cy="22616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67942" y="1845470"/>
            <a:ext cx="2916299" cy="12951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6115" y="2575453"/>
            <a:ext cx="1738244" cy="13492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118" y="1702116"/>
            <a:ext cx="1407055" cy="138840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555999" y="2123710"/>
            <a:ext cx="838671" cy="369324"/>
          </a:xfrm>
          <a:prstGeom prst="rect">
            <a:avLst/>
          </a:prstGeom>
          <a:noFill/>
        </p:spPr>
        <p:txBody>
          <a:bodyPr wrap="none" lIns="91430" tIns="45716" rIns="91430" bIns="45716" rtlCol="0">
            <a:spAutoFit/>
          </a:bodyPr>
          <a:lstStyle/>
          <a:p>
            <a:pPr defTabSz="914306"/>
            <a:r>
              <a:rPr lang="en-US" b="1" dirty="0" smtClean="0">
                <a:solidFill>
                  <a:srgbClr val="FFFF00"/>
                </a:solidFill>
              </a:rPr>
              <a:t>Puffin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00874" y="2648082"/>
            <a:ext cx="992559" cy="369324"/>
          </a:xfrm>
          <a:prstGeom prst="rect">
            <a:avLst/>
          </a:prstGeom>
          <a:noFill/>
        </p:spPr>
        <p:txBody>
          <a:bodyPr wrap="none" lIns="91430" tIns="45716" rIns="91430" bIns="45716" rtlCol="0">
            <a:spAutoFit/>
          </a:bodyPr>
          <a:lstStyle/>
          <a:p>
            <a:pPr defTabSz="914306"/>
            <a:r>
              <a:rPr lang="en-US" b="1" dirty="0" smtClean="0">
                <a:solidFill>
                  <a:srgbClr val="FFFF00"/>
                </a:solidFill>
              </a:rPr>
              <a:t>Pelican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7118" y="1714536"/>
            <a:ext cx="1274688" cy="369324"/>
          </a:xfrm>
          <a:prstGeom prst="rect">
            <a:avLst/>
          </a:prstGeom>
          <a:noFill/>
        </p:spPr>
        <p:txBody>
          <a:bodyPr wrap="none" lIns="91430" tIns="45716" rIns="91430" bIns="45716" rtlCol="0">
            <a:spAutoFit/>
          </a:bodyPr>
          <a:lstStyle/>
          <a:p>
            <a:pPr defTabSz="914306"/>
            <a:r>
              <a:rPr lang="en-US" b="1" dirty="0" smtClean="0">
                <a:solidFill>
                  <a:srgbClr val="FFFF00"/>
                </a:solidFill>
              </a:rPr>
              <a:t>Shorebird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76115" y="2534920"/>
            <a:ext cx="1569640" cy="369324"/>
          </a:xfrm>
          <a:prstGeom prst="rect">
            <a:avLst/>
          </a:prstGeom>
          <a:noFill/>
        </p:spPr>
        <p:txBody>
          <a:bodyPr wrap="none" lIns="91430" tIns="45716" rIns="91430" bIns="45716" rtlCol="0">
            <a:spAutoFit/>
          </a:bodyPr>
          <a:lstStyle/>
          <a:p>
            <a:pPr defTabSz="914306"/>
            <a:r>
              <a:rPr lang="en-US" b="1" dirty="0" smtClean="0">
                <a:solidFill>
                  <a:srgbClr val="FFFF00"/>
                </a:solidFill>
              </a:rPr>
              <a:t>Storm-Petrel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5" name="Rectangle 3"/>
          <p:cNvSpPr>
            <a:spLocks/>
          </p:cNvSpPr>
          <p:nvPr/>
        </p:nvSpPr>
        <p:spPr bwMode="auto">
          <a:xfrm>
            <a:off x="152401" y="149656"/>
            <a:ext cx="8991600" cy="993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6" tIns="38096" rIns="38096" bIns="38096"/>
          <a:lstStyle/>
          <a:p>
            <a:pPr defTabSz="914098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itchFamily="18" charset="0"/>
              </a:rPr>
              <a:t>Range of Bird and Bat Sizes </a:t>
            </a:r>
            <a:r>
              <a:rPr lang="en-US" sz="3600" dirty="0">
                <a:solidFill>
                  <a:srgbClr val="59595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itchFamily="18" charset="0"/>
              </a:rPr>
              <a:t>- </a:t>
            </a:r>
            <a:r>
              <a:rPr lang="en-US" sz="3600" dirty="0" smtClean="0">
                <a:solidFill>
                  <a:srgbClr val="59595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itchFamily="18" charset="0"/>
              </a:rPr>
              <a:t>Offshore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pic>
        <p:nvPicPr>
          <p:cNvPr id="28" name="Picture 2" descr="Logo NNMREC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7600" y="6172200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6120" y="3104674"/>
            <a:ext cx="2282992" cy="272154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806211" y="3224766"/>
            <a:ext cx="1249040" cy="369324"/>
          </a:xfrm>
          <a:prstGeom prst="rect">
            <a:avLst/>
          </a:prstGeom>
          <a:noFill/>
        </p:spPr>
        <p:txBody>
          <a:bodyPr wrap="none" lIns="91430" tIns="45716" rIns="91430" bIns="45716" rtlCol="0">
            <a:spAutoFit/>
          </a:bodyPr>
          <a:lstStyle/>
          <a:p>
            <a:pPr defTabSz="914306"/>
            <a:r>
              <a:rPr lang="en-US" b="1" dirty="0" smtClean="0">
                <a:solidFill>
                  <a:srgbClr val="FFFF00"/>
                </a:solidFill>
              </a:rPr>
              <a:t>Albatross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6810" y="3882935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Hoary Bat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5303" y="973513"/>
            <a:ext cx="84080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098">
              <a:buClr>
                <a:srgbClr val="595959"/>
              </a:buClr>
            </a:pPr>
            <a:r>
              <a:rPr lang="en-US" sz="3200" dirty="0" smtClean="0">
                <a:solidFill>
                  <a:srgbClr val="00B0F0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10 g …….………..800 g………………. 6,000 g</a:t>
            </a:r>
            <a:endParaRPr lang="en-US" sz="3200" dirty="0">
              <a:solidFill>
                <a:srgbClr val="00B0F0"/>
              </a:solidFill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695166" y="4192772"/>
            <a:ext cx="2140845" cy="1535996"/>
            <a:chOff x="3695166" y="4192772"/>
            <a:chExt cx="2140845" cy="1535996"/>
          </a:xfrm>
        </p:grpSpPr>
        <p:pic>
          <p:nvPicPr>
            <p:cNvPr id="1026" name="Picture 2" descr="http://nathistoc.bio.uci.edu/birds/charadriiformes/Larus%20occidentalis/Western%20Gull%20(adult,%20flying)%20(pelagic%20trip,%203-09)b.jp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5166" y="4192772"/>
              <a:ext cx="2140845" cy="1529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3718840" y="5544102"/>
              <a:ext cx="146276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schemeClr val="bg1"/>
                  </a:solidFill>
                </a:rPr>
                <a:t>© John </a:t>
              </a:r>
              <a:r>
                <a:rPr lang="en-US" sz="600" b="1" dirty="0" err="1" smtClean="0">
                  <a:solidFill>
                    <a:schemeClr val="bg1"/>
                  </a:solidFill>
                </a:rPr>
                <a:t>Avise</a:t>
              </a:r>
              <a:endParaRPr lang="en-US" sz="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4821826" y="5085315"/>
            <a:ext cx="1197974" cy="646323"/>
          </a:xfrm>
          <a:prstGeom prst="rect">
            <a:avLst/>
          </a:prstGeom>
          <a:noFill/>
        </p:spPr>
        <p:txBody>
          <a:bodyPr wrap="square" lIns="91430" tIns="45716" rIns="91430" bIns="45716" rtlCol="0">
            <a:spAutoFit/>
          </a:bodyPr>
          <a:lstStyle/>
          <a:p>
            <a:pPr defTabSz="914306"/>
            <a:r>
              <a:rPr lang="en-US" b="1" dirty="0" smtClean="0">
                <a:solidFill>
                  <a:srgbClr val="FFFF00"/>
                </a:solidFill>
              </a:rPr>
              <a:t>Western Gull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4" name="Picture 2" descr="http://vignette4.wikia.nocookie.net/nintendo/images/3/3e/MTO_Tennis_Ball.png/revision/latest?cb=20120504075543&amp;path-prefix=en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0248" y="858050"/>
            <a:ext cx="407850" cy="40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3599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sp>
        <p:nvSpPr>
          <p:cNvPr id="11" name="Rectangle 2"/>
          <p:cNvSpPr>
            <a:spLocks/>
          </p:cNvSpPr>
          <p:nvPr/>
        </p:nvSpPr>
        <p:spPr bwMode="auto">
          <a:xfrm>
            <a:off x="456531" y="380628"/>
            <a:ext cx="8229823" cy="6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914145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Optical Node - Impact Tests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2" descr="Logo NNMRE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31" y="1752600"/>
            <a:ext cx="8199165" cy="3042061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762000" y="5029200"/>
            <a:ext cx="3505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u="sng" dirty="0"/>
              <a:t>IR </a:t>
            </a:r>
            <a:r>
              <a:rPr lang="en-US" sz="1400" u="sng" dirty="0" smtClean="0"/>
              <a:t>camera</a:t>
            </a:r>
          </a:p>
          <a:p>
            <a:pPr algn="ctr"/>
            <a:r>
              <a:rPr lang="en-US" sz="1400" dirty="0" smtClean="0"/>
              <a:t>FLIR A655sc</a:t>
            </a:r>
          </a:p>
          <a:p>
            <a:pPr algn="ctr"/>
            <a:r>
              <a:rPr lang="en-US" sz="1400" dirty="0"/>
              <a:t>640 X 480</a:t>
            </a:r>
          </a:p>
          <a:p>
            <a:pPr algn="ctr"/>
            <a:r>
              <a:rPr lang="en-US" sz="1400" dirty="0"/>
              <a:t>10-12 fps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648200" y="5029200"/>
            <a:ext cx="35297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u="sng" dirty="0" smtClean="0"/>
              <a:t>Visual Camera</a:t>
            </a:r>
          </a:p>
          <a:p>
            <a:pPr algn="ctr"/>
            <a:r>
              <a:rPr lang="en-US" sz="1400" dirty="0" smtClean="0"/>
              <a:t>Allied Vision, Manta 201‐C </a:t>
            </a:r>
          </a:p>
          <a:p>
            <a:pPr algn="ctr"/>
            <a:r>
              <a:rPr lang="en-US" sz="1400" dirty="0"/>
              <a:t>1624 X 1234 </a:t>
            </a:r>
          </a:p>
          <a:p>
            <a:pPr algn="ctr"/>
            <a:r>
              <a:rPr lang="en-US" sz="1400" dirty="0"/>
              <a:t>6 fps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43200" y="1219200"/>
            <a:ext cx="3852337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Ball fired from air cannon on ground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5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sp>
        <p:nvSpPr>
          <p:cNvPr id="11" name="Rectangle 2"/>
          <p:cNvSpPr>
            <a:spLocks/>
          </p:cNvSpPr>
          <p:nvPr/>
        </p:nvSpPr>
        <p:spPr bwMode="auto">
          <a:xfrm>
            <a:off x="456531" y="380628"/>
            <a:ext cx="8229823" cy="6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914145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Optical Node - IR Image Analysis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" name="IR_target_detection_demo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36982" y="989814"/>
            <a:ext cx="6964017" cy="4953786"/>
          </a:xfrm>
          <a:prstGeom prst="rect">
            <a:avLst/>
          </a:prstGeom>
        </p:spPr>
      </p:pic>
      <p:pic>
        <p:nvPicPr>
          <p:cNvPr id="9" name="Picture 2" descr="Logo NNMREC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963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66" y="425657"/>
            <a:ext cx="4467233" cy="5568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pic>
        <p:nvPicPr>
          <p:cNvPr id="9" name="Picture 2" descr="Logo NNMREC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82" y="2562856"/>
            <a:ext cx="2343432" cy="1685164"/>
          </a:xfrm>
          <a:prstGeom prst="rect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8" name="Rectangle 2"/>
          <p:cNvSpPr>
            <a:spLocks/>
          </p:cNvSpPr>
          <p:nvPr/>
        </p:nvSpPr>
        <p:spPr bwMode="auto">
          <a:xfrm>
            <a:off x="456531" y="380628"/>
            <a:ext cx="3734469" cy="1143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914145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Optical Node – </a:t>
            </a:r>
            <a:endParaRPr lang="en-US" sz="3600" dirty="0">
              <a:solidFill>
                <a:srgbClr val="595959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defTabSz="914145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Target Resolution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28031" y="4343400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Marbled </a:t>
            </a:r>
            <a:r>
              <a:rPr lang="en-US" dirty="0" err="1" smtClean="0"/>
              <a:t>Murrelet</a:t>
            </a:r>
            <a:endParaRPr lang="en-US" dirty="0" smtClean="0"/>
          </a:p>
          <a:p>
            <a:pPr algn="ctr"/>
            <a:r>
              <a:rPr lang="en-US" dirty="0" smtClean="0"/>
              <a:t>Length: ~24 cm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79966" y="1796534"/>
            <a:ext cx="33824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(For a 640 </a:t>
            </a:r>
            <a:r>
              <a:rPr lang="en-US" dirty="0"/>
              <a:t>X 480 </a:t>
            </a:r>
            <a:r>
              <a:rPr lang="en-US" dirty="0" smtClean="0"/>
              <a:t>IR camera)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629400" y="2319724"/>
            <a:ext cx="1136642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200" b="1" dirty="0" smtClean="0"/>
              <a:t>15º FOV lens</a:t>
            </a:r>
            <a:endParaRPr lang="en-US" sz="1200" dirty="0"/>
          </a:p>
        </p:txBody>
      </p:sp>
      <p:sp>
        <p:nvSpPr>
          <p:cNvPr id="11" name="Rectangle 10"/>
          <p:cNvSpPr/>
          <p:nvPr/>
        </p:nvSpPr>
        <p:spPr>
          <a:xfrm>
            <a:off x="6538907" y="5134659"/>
            <a:ext cx="1136642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200" b="1" dirty="0"/>
              <a:t>4</a:t>
            </a:r>
            <a:r>
              <a:rPr lang="en-US" sz="1200" b="1" dirty="0" smtClean="0"/>
              <a:t>5º FOV lens</a:t>
            </a:r>
            <a:endParaRPr lang="en-US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05400" y="5105400"/>
            <a:ext cx="990600" cy="32769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05400" y="2294374"/>
            <a:ext cx="990600" cy="32769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82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pic>
        <p:nvPicPr>
          <p:cNvPr id="13" name="Picture 2" descr="Logo NNMREC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>
            <a:spLocks/>
          </p:cNvSpPr>
          <p:nvPr/>
        </p:nvSpPr>
        <p:spPr bwMode="auto">
          <a:xfrm>
            <a:off x="456531" y="380628"/>
            <a:ext cx="8229823" cy="6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914145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Optical Node – Camera Positioning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" name="GP010022_3sclip_halfspeed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66800" y="1500692"/>
            <a:ext cx="7145867" cy="40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25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pic>
        <p:nvPicPr>
          <p:cNvPr id="13" name="Picture 2" descr="Logo NNMREC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981596"/>
            <a:ext cx="5451742" cy="3066171"/>
          </a:xfrm>
          <a:prstGeom prst="rect">
            <a:avLst/>
          </a:prstGeom>
        </p:spPr>
      </p:pic>
      <p:sp>
        <p:nvSpPr>
          <p:cNvPr id="9" name="Rectangle 2"/>
          <p:cNvSpPr>
            <a:spLocks/>
          </p:cNvSpPr>
          <p:nvPr/>
        </p:nvSpPr>
        <p:spPr bwMode="auto">
          <a:xfrm>
            <a:off x="456531" y="380628"/>
            <a:ext cx="8229823" cy="6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914145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Bioacoustics Node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42" y="1638842"/>
            <a:ext cx="4267200" cy="24003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40869" y="1172768"/>
            <a:ext cx="2052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Silver-haired bat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4609096" y="2187714"/>
            <a:ext cx="39668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Firing and impact of a tennis ball on a stationary blade</a:t>
            </a:r>
            <a:endParaRPr lang="en-US" sz="2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934200" y="3362325"/>
            <a:ext cx="1284515" cy="1295400"/>
          </a:xfrm>
          <a:prstGeom prst="rect">
            <a:avLst/>
          </a:prstGeom>
          <a:noFill/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76" t="20000" r="51802" b="13333"/>
          <a:stretch/>
        </p:blipFill>
        <p:spPr bwMode="auto">
          <a:xfrm>
            <a:off x="496887" y="1945750"/>
            <a:ext cx="874713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ModocNF_CA_27July08-28Jul08-00,06,06_LANO_m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2206860" y="298514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053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9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pic>
        <p:nvPicPr>
          <p:cNvPr id="13" name="Picture 2" descr="Logo NNMREC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/>
          <p:cNvSpPr>
            <a:spLocks/>
          </p:cNvSpPr>
          <p:nvPr/>
        </p:nvSpPr>
        <p:spPr bwMode="auto">
          <a:xfrm>
            <a:off x="456531" y="380628"/>
            <a:ext cx="8229823" cy="6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914145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Bioacoustics Node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76400" y="1197114"/>
            <a:ext cx="528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Cart 3 Normal Operation 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microphone INSIDE nacelle with impact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8"/>
          <a:srcRect l="4933" t="2170" r="6000" b="7415"/>
          <a:stretch/>
        </p:blipFill>
        <p:spPr>
          <a:xfrm>
            <a:off x="1196760" y="2070567"/>
            <a:ext cx="6249069" cy="3568233"/>
          </a:xfrm>
          <a:prstGeom prst="rect">
            <a:avLst/>
          </a:prstGeom>
        </p:spPr>
      </p:pic>
      <p:pic>
        <p:nvPicPr>
          <p:cNvPr id="6" name="BioAcoustic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91466" y="4495800"/>
            <a:ext cx="487363" cy="48736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0"/>
          <a:srcRect l="42525" t="9992" r="45554" b="76280"/>
          <a:stretch/>
        </p:blipFill>
        <p:spPr>
          <a:xfrm>
            <a:off x="7651320" y="1402897"/>
            <a:ext cx="941387" cy="8069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29500" y="1133818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Accelerometer</a:t>
            </a:r>
            <a:endParaRPr lang="en-US" sz="1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819400" y="4035349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Impact acoustic signal masked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6194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9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Renewabl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86" y="1696455"/>
            <a:ext cx="3806995" cy="225989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47931" y="1189367"/>
            <a:ext cx="1069503" cy="369324"/>
          </a:xfrm>
          <a:prstGeom prst="rect">
            <a:avLst/>
          </a:prstGeom>
          <a:noFill/>
        </p:spPr>
        <p:txBody>
          <a:bodyPr wrap="none" lIns="91430" tIns="45716" rIns="91430" bIns="45716" rtlCol="0">
            <a:spAutoFit/>
          </a:bodyPr>
          <a:lstStyle/>
          <a:p>
            <a:pPr defTabSz="914306"/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On Land</a:t>
            </a:r>
            <a:endParaRPr lang="en-US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0" name="Rectangle 3"/>
          <p:cNvSpPr>
            <a:spLocks/>
          </p:cNvSpPr>
          <p:nvPr/>
        </p:nvSpPr>
        <p:spPr bwMode="auto">
          <a:xfrm>
            <a:off x="456532" y="456532"/>
            <a:ext cx="8229823" cy="54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6" tIns="38096" rIns="38096" bIns="38096"/>
          <a:lstStyle/>
          <a:p>
            <a:pPr defTabSz="914098">
              <a:buClr>
                <a:srgbClr val="595959"/>
              </a:buClr>
            </a:pPr>
            <a:r>
              <a:rPr lang="en-US" sz="3600" dirty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Avian and Bat Mortality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pic>
        <p:nvPicPr>
          <p:cNvPr id="13" name="Picture 2" descr="Logo NNMREC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228835" y="4343399"/>
            <a:ext cx="4838997" cy="1200321"/>
          </a:xfrm>
          <a:prstGeom prst="rect">
            <a:avLst/>
          </a:prstGeom>
          <a:noFill/>
        </p:spPr>
        <p:txBody>
          <a:bodyPr wrap="none" lIns="91430" tIns="45716" rIns="91430" bIns="45716" rtlCol="0">
            <a:spAutoFit/>
          </a:bodyPr>
          <a:lstStyle/>
          <a:p>
            <a:pPr defTabSz="914306"/>
            <a:r>
              <a:rPr lang="en-US" sz="2400" u="sng" dirty="0" smtClean="0">
                <a:cs typeface="Arial" pitchFamily="34" charset="0"/>
              </a:rPr>
              <a:t>Assessment via carcass surveys</a:t>
            </a:r>
            <a:endParaRPr lang="en-US" sz="2400" u="sng" dirty="0">
              <a:cs typeface="Arial" pitchFamily="34" charset="0"/>
            </a:endParaRPr>
          </a:p>
          <a:p>
            <a:pPr defTabSz="914306">
              <a:buFont typeface="Arial" pitchFamily="34" charset="0"/>
              <a:buChar char="•"/>
            </a:pP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smtClean="0">
                <a:cs typeface="Arial" pitchFamily="34" charset="0"/>
              </a:rPr>
              <a:t>Effective but problematic on land</a:t>
            </a:r>
          </a:p>
          <a:p>
            <a:pPr defTabSz="914306">
              <a:buFont typeface="Arial" pitchFamily="34" charset="0"/>
              <a:buChar char="•"/>
            </a:pP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smtClean="0">
                <a:cs typeface="Arial" pitchFamily="34" charset="0"/>
              </a:rPr>
              <a:t>Not effective at sea</a:t>
            </a:r>
            <a:endParaRPr lang="en-US" sz="2400" dirty="0">
              <a:cs typeface="Arial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00709" y="1683511"/>
            <a:ext cx="3609720" cy="228578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019800" y="1177008"/>
            <a:ext cx="877143" cy="369324"/>
          </a:xfrm>
          <a:prstGeom prst="rect">
            <a:avLst/>
          </a:prstGeom>
          <a:noFill/>
        </p:spPr>
        <p:txBody>
          <a:bodyPr wrap="none" lIns="91430" tIns="45716" rIns="91430" bIns="45716" rtlCol="0">
            <a:spAutoFit/>
          </a:bodyPr>
          <a:lstStyle/>
          <a:p>
            <a:pPr defTabSz="914306"/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At Sea</a:t>
            </a:r>
            <a:endParaRPr lang="en-US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2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7402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pic>
        <p:nvPicPr>
          <p:cNvPr id="13" name="Picture 2" descr="Logo NNMREC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/>
          <p:cNvSpPr>
            <a:spLocks/>
          </p:cNvSpPr>
          <p:nvPr/>
        </p:nvSpPr>
        <p:spPr bwMode="auto">
          <a:xfrm>
            <a:off x="456531" y="380628"/>
            <a:ext cx="8229823" cy="6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914145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Bioacoustics Node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76400" y="1197114"/>
            <a:ext cx="528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Cart 3 Idle Operation 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microphone OUTSIDE nacelle with impact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/>
          <a:srcRect l="3947" t="2377" r="5627" b="9688"/>
          <a:stretch/>
        </p:blipFill>
        <p:spPr>
          <a:xfrm>
            <a:off x="854884" y="2021700"/>
            <a:ext cx="6612716" cy="3617100"/>
          </a:xfrm>
          <a:prstGeom prst="rect">
            <a:avLst/>
          </a:prstGeom>
        </p:spPr>
      </p:pic>
      <p:pic>
        <p:nvPicPr>
          <p:cNvPr id="7" name="BioAcoustic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171950" y="4572000"/>
            <a:ext cx="487363" cy="48736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429500" y="1133818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Accelerometer</a:t>
            </a:r>
            <a:endParaRPr lang="en-US" sz="140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0"/>
          <a:srcRect l="42254" t="42757" r="44877" b="43919"/>
          <a:stretch/>
        </p:blipFill>
        <p:spPr>
          <a:xfrm>
            <a:off x="7633252" y="1432625"/>
            <a:ext cx="1022696" cy="72190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590800" y="4035309"/>
            <a:ext cx="37497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Impact acoustic signal detected!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51859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9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pic>
        <p:nvPicPr>
          <p:cNvPr id="13" name="Picture 2" descr="Logo NNMRE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32954" y="1565012"/>
            <a:ext cx="8153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Vibration Node:</a:t>
            </a:r>
            <a:endParaRPr lang="en-US" sz="10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Impaction detection dependent on background signals and impact kinetics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Optical Node: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Target identification will depend on frame rate and pixel resolution, ideal placement may be on blades</a:t>
            </a:r>
          </a:p>
          <a:p>
            <a:r>
              <a:rPr lang="en-US" sz="28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Bioacoustic</a:t>
            </a:r>
            <a:r>
              <a:rPr lang="en-US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Node:</a:t>
            </a: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Valuable for impact and environmental assessment (e.g., rain, lightning, etc.), in addition to species identification </a:t>
            </a:r>
            <a:endParaRPr lang="en-US" sz="2800" dirty="0"/>
          </a:p>
        </p:txBody>
      </p:sp>
      <p:sp>
        <p:nvSpPr>
          <p:cNvPr id="8" name="Rectangle 2"/>
          <p:cNvSpPr>
            <a:spLocks/>
          </p:cNvSpPr>
          <p:nvPr/>
        </p:nvSpPr>
        <p:spPr bwMode="auto">
          <a:xfrm>
            <a:off x="456531" y="380628"/>
            <a:ext cx="8229823" cy="1068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914145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Summary </a:t>
            </a:r>
          </a:p>
          <a:p>
            <a:pPr algn="ctr" defTabSz="914145">
              <a:buClr>
                <a:srgbClr val="595959"/>
              </a:buClr>
            </a:pPr>
            <a:r>
              <a:rPr lang="en-US" sz="32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*Design &amp; Initial Tests Very Promising*</a:t>
            </a:r>
            <a:endParaRPr lang="en-US" sz="32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39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pic>
        <p:nvPicPr>
          <p:cNvPr id="13" name="Picture 2" descr="Logo NNMRE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32954" y="1448714"/>
            <a:ext cx="815340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Incorporate newer, smaller, low power sensors.</a:t>
            </a:r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Continue developing operational software and automated event detection.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Extended deployment on commercial scale, grid </a:t>
            </a: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connected, onshore turbine</a:t>
            </a: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Work with manufacturers to build sensors into turbine design. </a:t>
            </a:r>
            <a:endParaRPr lang="en-US" sz="2800" dirty="0"/>
          </a:p>
        </p:txBody>
      </p:sp>
      <p:sp>
        <p:nvSpPr>
          <p:cNvPr id="8" name="Rectangle 2"/>
          <p:cNvSpPr>
            <a:spLocks/>
          </p:cNvSpPr>
          <p:nvPr/>
        </p:nvSpPr>
        <p:spPr bwMode="auto">
          <a:xfrm>
            <a:off x="456531" y="380628"/>
            <a:ext cx="8229823" cy="6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914145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Future Directions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99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pic>
        <p:nvPicPr>
          <p:cNvPr id="13" name="Picture 2" descr="Logo NNMRE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32954" y="1295400"/>
            <a:ext cx="815340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Integrated sensor array capabilities thus far show promise and will 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be instrumental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during: </a:t>
            </a:r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Site 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assessments for proposed </a:t>
            </a: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facilities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Conducting 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impact assessments of established wind </a:t>
            </a: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facilities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Assessing 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efficacy of operational mitigation or deterrent technologies. </a:t>
            </a:r>
            <a:endParaRPr lang="en-US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800" dirty="0" smtClean="0">
                <a:latin typeface="Times New Roman" panose="02020603050405020304" pitchFamily="18" charset="0"/>
              </a:rPr>
              <a:t>Operational monitoring of turbine</a:t>
            </a:r>
            <a:endParaRPr lang="en-US" sz="2800" dirty="0"/>
          </a:p>
        </p:txBody>
      </p:sp>
      <p:sp>
        <p:nvSpPr>
          <p:cNvPr id="8" name="Rectangle 2"/>
          <p:cNvSpPr>
            <a:spLocks/>
          </p:cNvSpPr>
          <p:nvPr/>
        </p:nvSpPr>
        <p:spPr bwMode="auto">
          <a:xfrm>
            <a:off x="456531" y="380628"/>
            <a:ext cx="8229823" cy="6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914145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Conclusions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58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6125097"/>
            <a:ext cx="1294247" cy="6349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6289371"/>
            <a:ext cx="1828800" cy="499081"/>
          </a:xfrm>
          <a:prstGeom prst="rect">
            <a:avLst/>
          </a:prstGeom>
        </p:spPr>
      </p:pic>
      <p:pic>
        <p:nvPicPr>
          <p:cNvPr id="13" name="Picture 2" descr="Logo NNMRE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957" y="6176515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181600" y="1526513"/>
            <a:ext cx="350577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5A5A5A"/>
                </a:solidFill>
                <a:latin typeface="TimesNewRomanPSMT"/>
              </a:rPr>
              <a:t>Funding:</a:t>
            </a:r>
            <a:endParaRPr lang="en-US" sz="24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4864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5A5A5A"/>
                </a:solidFill>
                <a:latin typeface="TimesNewRomanPSMT"/>
              </a:rPr>
              <a:t>US </a:t>
            </a:r>
            <a:r>
              <a:rPr lang="en-US" dirty="0">
                <a:solidFill>
                  <a:srgbClr val="5A5A5A"/>
                </a:solidFill>
                <a:latin typeface="TimesNewRomanPSMT"/>
              </a:rPr>
              <a:t>Department of </a:t>
            </a:r>
            <a:r>
              <a:rPr lang="en-US" dirty="0" smtClean="0">
                <a:solidFill>
                  <a:srgbClr val="5A5A5A"/>
                </a:solidFill>
                <a:latin typeface="TimesNewRomanPSMT"/>
              </a:rPr>
              <a:t>Energy</a:t>
            </a:r>
          </a:p>
          <a:p>
            <a:pPr marL="54864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5A5A5A"/>
                </a:solidFill>
                <a:latin typeface="TimesNewRomanPSMT"/>
              </a:rPr>
              <a:t>Oregon State University</a:t>
            </a:r>
          </a:p>
          <a:p>
            <a:pPr marL="54864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5A5A5A"/>
                </a:solidFill>
                <a:latin typeface="TimesNewRomanPSMT"/>
              </a:rPr>
              <a:t>University of Washington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1524000"/>
            <a:ext cx="4572000" cy="295465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smtClean="0">
                <a:solidFill>
                  <a:srgbClr val="5A5A5A"/>
                </a:solidFill>
                <a:latin typeface="TimesNewRomanPSMT"/>
              </a:rPr>
              <a:t>Collaborators and Advisors</a:t>
            </a:r>
            <a:r>
              <a:rPr lang="en-US" sz="2400" dirty="0" smtClean="0">
                <a:solidFill>
                  <a:srgbClr val="5A5A5A"/>
                </a:solidFill>
                <a:latin typeface="TimesNewRomanPSMT"/>
              </a:rPr>
              <a:t>:</a:t>
            </a:r>
            <a:endParaRPr lang="en-US" sz="2400" dirty="0">
              <a:solidFill>
                <a:srgbClr val="5A5A5A"/>
              </a:solidFill>
              <a:latin typeface="TimesNewRomanPSMT"/>
            </a:endParaRPr>
          </a:p>
          <a:p>
            <a:r>
              <a:rPr lang="en-US" dirty="0">
                <a:solidFill>
                  <a:srgbClr val="5A5A5A"/>
                </a:solidFill>
                <a:latin typeface="ArialMT"/>
              </a:rPr>
              <a:t>• </a:t>
            </a:r>
            <a:r>
              <a:rPr lang="en-US" dirty="0" err="1">
                <a:solidFill>
                  <a:srgbClr val="5A5A5A"/>
                </a:solidFill>
                <a:latin typeface="TimesNewRomanPSMT"/>
              </a:rPr>
              <a:t>Mesalands</a:t>
            </a:r>
            <a:r>
              <a:rPr lang="en-US" dirty="0">
                <a:solidFill>
                  <a:srgbClr val="5A5A5A"/>
                </a:solidFill>
                <a:latin typeface="TimesNewRomanPSMT"/>
              </a:rPr>
              <a:t> Community College</a:t>
            </a:r>
          </a:p>
          <a:p>
            <a:r>
              <a:rPr lang="en-US" dirty="0">
                <a:solidFill>
                  <a:srgbClr val="5A5A5A"/>
                </a:solidFill>
                <a:latin typeface="ArialMT"/>
              </a:rPr>
              <a:t>• </a:t>
            </a:r>
            <a:r>
              <a:rPr lang="en-US" dirty="0">
                <a:solidFill>
                  <a:srgbClr val="5A5A5A"/>
                </a:solidFill>
                <a:latin typeface="TimesNewRomanPSMT"/>
              </a:rPr>
              <a:t>H.T. Harvey &amp; Associates</a:t>
            </a:r>
          </a:p>
          <a:p>
            <a:r>
              <a:rPr lang="en-US" dirty="0">
                <a:solidFill>
                  <a:srgbClr val="5A5A5A"/>
                </a:solidFill>
                <a:latin typeface="ArialMT"/>
              </a:rPr>
              <a:t>• </a:t>
            </a:r>
            <a:r>
              <a:rPr lang="en-US" dirty="0">
                <a:solidFill>
                  <a:srgbClr val="5A5A5A"/>
                </a:solidFill>
                <a:latin typeface="TimesNewRomanPSMT"/>
              </a:rPr>
              <a:t>ABR, Inc. Environmental Research &amp;</a:t>
            </a:r>
          </a:p>
          <a:p>
            <a:r>
              <a:rPr lang="en-US" dirty="0">
                <a:solidFill>
                  <a:srgbClr val="5A5A5A"/>
                </a:solidFill>
                <a:latin typeface="TimesNewRomanPSMT"/>
              </a:rPr>
              <a:t>Services</a:t>
            </a:r>
          </a:p>
          <a:p>
            <a:r>
              <a:rPr lang="en-US" dirty="0">
                <a:solidFill>
                  <a:srgbClr val="5A5A5A"/>
                </a:solidFill>
                <a:latin typeface="ArialMT"/>
              </a:rPr>
              <a:t>• </a:t>
            </a:r>
            <a:r>
              <a:rPr lang="en-US" dirty="0">
                <a:solidFill>
                  <a:srgbClr val="5A5A5A"/>
                </a:solidFill>
                <a:latin typeface="TimesNewRomanPSMT"/>
              </a:rPr>
              <a:t>Floating Power, Inc.</a:t>
            </a:r>
          </a:p>
          <a:p>
            <a:r>
              <a:rPr lang="en-US" dirty="0">
                <a:solidFill>
                  <a:srgbClr val="5A5A5A"/>
                </a:solidFill>
                <a:latin typeface="ArialMT"/>
              </a:rPr>
              <a:t>• </a:t>
            </a:r>
            <a:r>
              <a:rPr lang="en-US" dirty="0">
                <a:solidFill>
                  <a:srgbClr val="5A5A5A"/>
                </a:solidFill>
                <a:latin typeface="TimesNewRomanPSMT"/>
              </a:rPr>
              <a:t>Principal Power, Inc.</a:t>
            </a:r>
          </a:p>
          <a:p>
            <a:r>
              <a:rPr lang="en-US" dirty="0">
                <a:solidFill>
                  <a:srgbClr val="5A5A5A"/>
                </a:solidFill>
                <a:latin typeface="ArialMT"/>
              </a:rPr>
              <a:t>• </a:t>
            </a:r>
            <a:r>
              <a:rPr lang="en-US" dirty="0">
                <a:solidFill>
                  <a:srgbClr val="5A5A5A"/>
                </a:solidFill>
                <a:latin typeface="TimesNewRomanPSMT"/>
              </a:rPr>
              <a:t>CCAP – Coastal Energy Project</a:t>
            </a:r>
          </a:p>
          <a:p>
            <a:r>
              <a:rPr lang="en-US" dirty="0">
                <a:solidFill>
                  <a:srgbClr val="5A5A5A"/>
                </a:solidFill>
                <a:latin typeface="ArialMT"/>
              </a:rPr>
              <a:t>• </a:t>
            </a:r>
            <a:r>
              <a:rPr lang="en-US" dirty="0" smtClean="0">
                <a:solidFill>
                  <a:srgbClr val="5A5A5A"/>
                </a:solidFill>
                <a:latin typeface="ArialMT"/>
              </a:rPr>
              <a:t>NREL, National Wind Technology Center</a:t>
            </a:r>
            <a:endParaRPr lang="en-US" dirty="0">
              <a:solidFill>
                <a:srgbClr val="5A5A5A"/>
              </a:solidFill>
              <a:latin typeface="TimesNewRomanPSMT"/>
            </a:endParaRPr>
          </a:p>
          <a:p>
            <a:r>
              <a:rPr lang="en-US" dirty="0">
                <a:solidFill>
                  <a:srgbClr val="5A5A5A"/>
                </a:solidFill>
                <a:latin typeface="ArialMT"/>
              </a:rPr>
              <a:t>• </a:t>
            </a:r>
            <a:r>
              <a:rPr lang="en-US" dirty="0">
                <a:solidFill>
                  <a:srgbClr val="5A5A5A"/>
                </a:solidFill>
                <a:latin typeface="TimesNewRomanPSMT"/>
              </a:rPr>
              <a:t>Bat Conservation International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880" y="4872375"/>
            <a:ext cx="1370520" cy="11320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4572000"/>
            <a:ext cx="1675080" cy="16663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23" y="4912838"/>
            <a:ext cx="1215733" cy="1199567"/>
          </a:xfrm>
          <a:prstGeom prst="rect">
            <a:avLst/>
          </a:prstGeom>
        </p:spPr>
      </p:pic>
      <p:sp>
        <p:nvSpPr>
          <p:cNvPr id="15" name="Rectangle 2"/>
          <p:cNvSpPr>
            <a:spLocks/>
          </p:cNvSpPr>
          <p:nvPr/>
        </p:nvSpPr>
        <p:spPr bwMode="auto">
          <a:xfrm>
            <a:off x="456531" y="380628"/>
            <a:ext cx="8229823" cy="6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914145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Acknowledgements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5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solidFill>
                  <a:schemeClr val="tx1"/>
                </a:solidFill>
              </a:rPr>
              <a:t>The Optical Node</a:t>
            </a:r>
            <a:endParaRPr lang="en-US" b="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029" y="4203965"/>
            <a:ext cx="2557658" cy="2126053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529" y="4203966"/>
            <a:ext cx="3197584" cy="2126053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131" y="1131151"/>
            <a:ext cx="3747937" cy="2491979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929161" y="1748479"/>
            <a:ext cx="792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Visual</a:t>
            </a:r>
            <a:endParaRPr lang="en-US" sz="1600" dirty="0">
              <a:solidFill>
                <a:prstClr val="black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7288" y="2200688"/>
            <a:ext cx="1018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Infrared</a:t>
            </a:r>
            <a:endParaRPr lang="en-US" sz="1600" dirty="0">
              <a:solidFill>
                <a:prstClr val="black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3860" y="2814798"/>
            <a:ext cx="2186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1G Ethernet switch</a:t>
            </a:r>
            <a:endParaRPr lang="en-US" sz="1600" dirty="0">
              <a:solidFill>
                <a:prstClr val="black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84068" y="1748479"/>
            <a:ext cx="831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Visual</a:t>
            </a:r>
            <a:endParaRPr lang="en-US" sz="1600" dirty="0">
              <a:solidFill>
                <a:prstClr val="black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98582" y="2192060"/>
            <a:ext cx="11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Infrared</a:t>
            </a:r>
            <a:endParaRPr lang="en-US" sz="1600" dirty="0">
              <a:solidFill>
                <a:prstClr val="black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84068" y="2822173"/>
            <a:ext cx="20104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Power distribution</a:t>
            </a:r>
            <a:endParaRPr lang="en-US" sz="1600" dirty="0">
              <a:solidFill>
                <a:prstClr val="black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5" name="Straight Connector 14"/>
          <p:cNvCxnSpPr>
            <a:endCxn id="11" idx="1"/>
          </p:cNvCxnSpPr>
          <p:nvPr/>
        </p:nvCxnSpPr>
        <p:spPr>
          <a:xfrm>
            <a:off x="6096000" y="1917756"/>
            <a:ext cx="388068" cy="0"/>
          </a:xfrm>
          <a:prstGeom prst="line">
            <a:avLst/>
          </a:prstGeom>
          <a:ln w="25400">
            <a:solidFill>
              <a:schemeClr val="bg1"/>
            </a:solidFill>
            <a:head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058228" y="2401229"/>
            <a:ext cx="1425840" cy="0"/>
          </a:xfrm>
          <a:prstGeom prst="line">
            <a:avLst/>
          </a:prstGeom>
          <a:ln w="25400">
            <a:solidFill>
              <a:schemeClr val="bg1"/>
            </a:solidFill>
            <a:head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096000" y="2984075"/>
            <a:ext cx="388068" cy="0"/>
          </a:xfrm>
          <a:prstGeom prst="line">
            <a:avLst/>
          </a:prstGeom>
          <a:ln w="25400">
            <a:solidFill>
              <a:schemeClr val="bg1"/>
            </a:solidFill>
            <a:head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721617" y="2392768"/>
            <a:ext cx="1425840" cy="0"/>
          </a:xfrm>
          <a:prstGeom prst="line">
            <a:avLst/>
          </a:prstGeom>
          <a:ln w="25400"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736131" y="1941396"/>
            <a:ext cx="388068" cy="0"/>
          </a:xfrm>
          <a:prstGeom prst="line">
            <a:avLst/>
          </a:prstGeom>
          <a:ln w="25400"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721617" y="2984075"/>
            <a:ext cx="388068" cy="0"/>
          </a:xfrm>
          <a:prstGeom prst="line">
            <a:avLst/>
          </a:prstGeom>
          <a:ln w="25400"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327946" y="3882421"/>
            <a:ext cx="3242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On turbine pan and tilt mount</a:t>
            </a:r>
            <a:endParaRPr lang="en-US" sz="1600" dirty="0">
              <a:solidFill>
                <a:prstClr val="black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65366" y="3875013"/>
            <a:ext cx="16067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Travel profile</a:t>
            </a:r>
            <a:endParaRPr lang="en-US" sz="1600" dirty="0">
              <a:solidFill>
                <a:prstClr val="black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92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solidFill>
                  <a:schemeClr val="tx1"/>
                </a:solidFill>
              </a:rPr>
              <a:t>System specifications</a:t>
            </a:r>
            <a:endParaRPr lang="en-US" b="0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380343" y="969681"/>
          <a:ext cx="2627086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70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Thermal Infrared</a:t>
                      </a:r>
                      <a:endParaRPr lang="en-US" sz="24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71322" y="1493650"/>
            <a:ext cx="1250965" cy="337927"/>
          </a:xfrm>
        </p:spPr>
        <p:txBody>
          <a:bodyPr anchor="ctr"/>
          <a:lstStyle/>
          <a:p>
            <a:pPr marL="0" indent="0" algn="r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Model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92349" y="1913843"/>
            <a:ext cx="1729938" cy="38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9250" indent="-349250" algn="l" rtl="0" eaLnBrk="1" fontAlgn="base" hangingPunct="1">
              <a:spcBef>
                <a:spcPts val="20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sz="2400" kern="1200">
                <a:solidFill>
                  <a:srgbClr val="595959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85800" indent="-3365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215D77"/>
              </a:buClr>
              <a:buSzPct val="110000"/>
              <a:buFont typeface="Wingdings 2" charset="0"/>
              <a:buChar char=""/>
              <a:defRPr sz="22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2pPr>
            <a:lvl3pPr marL="968375" indent="-2825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sz="20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3pPr>
            <a:lvl4pPr marL="1263650" indent="-2952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215D77"/>
              </a:buClr>
              <a:buSzPct val="110000"/>
              <a:buFont typeface="Wingdings 2" charset="0"/>
              <a:buChar char=""/>
              <a:defRPr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4pPr>
            <a:lvl5pPr marL="1546225" indent="-2825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 2" charset="0"/>
              <a:buNone/>
            </a:pPr>
            <a:r>
              <a:rPr lang="en-US" sz="2000" dirty="0" smtClean="0">
                <a:solidFill>
                  <a:prstClr val="black"/>
                </a:solidFill>
              </a:rPr>
              <a:t>Resolution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5108122" y="969681"/>
          <a:ext cx="2642507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250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Visual</a:t>
                      </a:r>
                      <a:endParaRPr lang="en-US" sz="2400" b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2402115" y="1493650"/>
          <a:ext cx="2576286" cy="3962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5762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FLIR A615sc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/>
          </p:nvPr>
        </p:nvGraphicFramePr>
        <p:xfrm>
          <a:off x="2402114" y="3779750"/>
          <a:ext cx="2590800" cy="3962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590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1</a:t>
                      </a:r>
                      <a:r>
                        <a:rPr lang="en-US" sz="2000" b="0" baseline="0" dirty="0" smtClean="0"/>
                        <a:t> </a:t>
                      </a:r>
                      <a:r>
                        <a:rPr lang="en-US" sz="2000" b="0" baseline="0" dirty="0" err="1" smtClean="0"/>
                        <a:t>Gbit</a:t>
                      </a:r>
                      <a:r>
                        <a:rPr lang="en-US" sz="2000" b="0" baseline="0" dirty="0" smtClean="0"/>
                        <a:t> </a:t>
                      </a:r>
                      <a:r>
                        <a:rPr lang="en-US" sz="2000" baseline="0" dirty="0" smtClean="0"/>
                        <a:t>Ethernet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592349" y="2383747"/>
            <a:ext cx="1729938" cy="38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9250" indent="-349250" algn="l" rtl="0" eaLnBrk="1" fontAlgn="base" hangingPunct="1">
              <a:spcBef>
                <a:spcPts val="20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sz="2400" kern="1200">
                <a:solidFill>
                  <a:srgbClr val="595959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85800" indent="-3365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215D77"/>
              </a:buClr>
              <a:buSzPct val="110000"/>
              <a:buFont typeface="Wingdings 2" charset="0"/>
              <a:buChar char=""/>
              <a:defRPr sz="22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2pPr>
            <a:lvl3pPr marL="968375" indent="-2825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sz="20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3pPr>
            <a:lvl4pPr marL="1263650" indent="-2952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215D77"/>
              </a:buClr>
              <a:buSzPct val="110000"/>
              <a:buFont typeface="Wingdings 2" charset="0"/>
              <a:buChar char=""/>
              <a:defRPr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4pPr>
            <a:lvl5pPr marL="1546225" indent="-2825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 2" charset="0"/>
              <a:buNone/>
            </a:pPr>
            <a:r>
              <a:rPr lang="en-US" sz="2000" dirty="0" smtClean="0">
                <a:solidFill>
                  <a:prstClr val="black"/>
                </a:solidFill>
              </a:rPr>
              <a:t>Lens FOV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592349" y="3793459"/>
            <a:ext cx="1729938" cy="38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9250" indent="-349250" algn="l" rtl="0" eaLnBrk="1" fontAlgn="base" hangingPunct="1">
              <a:spcBef>
                <a:spcPts val="20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sz="2400" kern="1200">
                <a:solidFill>
                  <a:srgbClr val="595959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85800" indent="-3365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215D77"/>
              </a:buClr>
              <a:buSzPct val="110000"/>
              <a:buFont typeface="Wingdings 2" charset="0"/>
              <a:buChar char=""/>
              <a:defRPr sz="22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2pPr>
            <a:lvl3pPr marL="968375" indent="-2825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sz="20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3pPr>
            <a:lvl4pPr marL="1263650" indent="-2952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215D77"/>
              </a:buClr>
              <a:buSzPct val="110000"/>
              <a:buFont typeface="Wingdings 2" charset="0"/>
              <a:buChar char=""/>
              <a:defRPr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4pPr>
            <a:lvl5pPr marL="1546225" indent="-2825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 2" charset="0"/>
              <a:buNone/>
            </a:pPr>
            <a:r>
              <a:rPr lang="en-US" sz="2000" dirty="0" smtClean="0">
                <a:solidFill>
                  <a:prstClr val="black"/>
                </a:solidFill>
              </a:rPr>
              <a:t>Interface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592349" y="4263363"/>
            <a:ext cx="1729938" cy="38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9250" indent="-349250" algn="l" rtl="0" eaLnBrk="1" fontAlgn="base" hangingPunct="1">
              <a:spcBef>
                <a:spcPts val="20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sz="2400" kern="1200">
                <a:solidFill>
                  <a:srgbClr val="595959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85800" indent="-3365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215D77"/>
              </a:buClr>
              <a:buSzPct val="110000"/>
              <a:buFont typeface="Wingdings 2" charset="0"/>
              <a:buChar char=""/>
              <a:defRPr sz="22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2pPr>
            <a:lvl3pPr marL="968375" indent="-2825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sz="20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3pPr>
            <a:lvl4pPr marL="1263650" indent="-2952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215D77"/>
              </a:buClr>
              <a:buSzPct val="110000"/>
              <a:buFont typeface="Wingdings 2" charset="0"/>
              <a:buChar char=""/>
              <a:defRPr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4pPr>
            <a:lvl5pPr marL="1546225" indent="-2825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 2" charset="0"/>
              <a:buNone/>
            </a:pPr>
            <a:r>
              <a:rPr lang="en-US" sz="2000" dirty="0" smtClean="0">
                <a:solidFill>
                  <a:prstClr val="black"/>
                </a:solidFill>
              </a:rPr>
              <a:t>Trigger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592349" y="2853651"/>
            <a:ext cx="1729938" cy="38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9250" indent="-349250" algn="l" rtl="0" eaLnBrk="1" fontAlgn="base" hangingPunct="1">
              <a:spcBef>
                <a:spcPts val="20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sz="2400" kern="1200">
                <a:solidFill>
                  <a:srgbClr val="595959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85800" indent="-3365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215D77"/>
              </a:buClr>
              <a:buSzPct val="110000"/>
              <a:buFont typeface="Wingdings 2" charset="0"/>
              <a:buChar char=""/>
              <a:defRPr sz="22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2pPr>
            <a:lvl3pPr marL="968375" indent="-2825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sz="20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3pPr>
            <a:lvl4pPr marL="1263650" indent="-2952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215D77"/>
              </a:buClr>
              <a:buSzPct val="110000"/>
              <a:buFont typeface="Wingdings 2" charset="0"/>
              <a:buChar char=""/>
              <a:defRPr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4pPr>
            <a:lvl5pPr marL="1546225" indent="-2825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 2" charset="0"/>
              <a:buNone/>
            </a:pPr>
            <a:r>
              <a:rPr lang="en-US" sz="2000" dirty="0" smtClean="0">
                <a:solidFill>
                  <a:prstClr val="black"/>
                </a:solidFill>
              </a:rPr>
              <a:t>Frame rate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/>
          </p:nvPr>
        </p:nvGraphicFramePr>
        <p:xfrm>
          <a:off x="5108122" y="1493650"/>
          <a:ext cx="2642507" cy="3962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64250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Manta G-210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/>
          </p:nvPr>
        </p:nvGraphicFramePr>
        <p:xfrm>
          <a:off x="5108122" y="2878372"/>
          <a:ext cx="2642507" cy="3962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64250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 fps</a:t>
                      </a:r>
                      <a:endParaRPr lang="en-US" sz="2000" dirty="0"/>
                    </a:p>
                  </a:txBody>
                  <a:tcPr>
                    <a:solidFill>
                      <a:schemeClr val="accent4"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/>
          </p:nvPr>
        </p:nvGraphicFramePr>
        <p:xfrm>
          <a:off x="5108122" y="3801520"/>
          <a:ext cx="2642507" cy="3962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64250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Gbit</a:t>
                      </a:r>
                      <a:r>
                        <a:rPr lang="en-US" sz="2000" baseline="0" dirty="0" smtClean="0"/>
                        <a:t> Ethernet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/>
          </p:nvPr>
        </p:nvGraphicFramePr>
        <p:xfrm>
          <a:off x="5108122" y="4263094"/>
          <a:ext cx="2642507" cy="3962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64250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Hardware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592349" y="4733270"/>
            <a:ext cx="1729938" cy="38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9250" indent="-349250" algn="l" rtl="0" eaLnBrk="1" fontAlgn="base" hangingPunct="1">
              <a:spcBef>
                <a:spcPts val="20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sz="2400" kern="1200">
                <a:solidFill>
                  <a:srgbClr val="595959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85800" indent="-3365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215D77"/>
              </a:buClr>
              <a:buSzPct val="110000"/>
              <a:buFont typeface="Wingdings 2" charset="0"/>
              <a:buChar char=""/>
              <a:defRPr sz="22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2pPr>
            <a:lvl3pPr marL="968375" indent="-2825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sz="20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3pPr>
            <a:lvl4pPr marL="1263650" indent="-2952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215D77"/>
              </a:buClr>
              <a:buSzPct val="110000"/>
              <a:buFont typeface="Wingdings 2" charset="0"/>
              <a:buChar char=""/>
              <a:defRPr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4pPr>
            <a:lvl5pPr marL="1546225" indent="-2825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 2" charset="0"/>
              <a:buNone/>
            </a:pPr>
            <a:r>
              <a:rPr lang="en-US" sz="2000" dirty="0" smtClean="0">
                <a:solidFill>
                  <a:prstClr val="black"/>
                </a:solidFill>
              </a:rPr>
              <a:t>Cost</a:t>
            </a:r>
          </a:p>
        </p:txBody>
      </p:sp>
      <p:sp>
        <p:nvSpPr>
          <p:cNvPr id="28" name="Content Placeholder 2"/>
          <p:cNvSpPr txBox="1">
            <a:spLocks/>
          </p:cNvSpPr>
          <p:nvPr/>
        </p:nvSpPr>
        <p:spPr bwMode="auto">
          <a:xfrm>
            <a:off x="711200" y="3323555"/>
            <a:ext cx="1611087" cy="38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9250" indent="-349250" algn="l" rtl="0" eaLnBrk="1" fontAlgn="base" hangingPunct="1">
              <a:spcBef>
                <a:spcPts val="20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sz="2400" kern="1200">
                <a:solidFill>
                  <a:srgbClr val="595959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85800" indent="-3365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215D77"/>
              </a:buClr>
              <a:buSzPct val="110000"/>
              <a:buFont typeface="Wingdings 2" charset="0"/>
              <a:buChar char=""/>
              <a:defRPr sz="22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2pPr>
            <a:lvl3pPr marL="968375" indent="-2825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sz="20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3pPr>
            <a:lvl4pPr marL="1263650" indent="-2952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215D77"/>
              </a:buClr>
              <a:buSzPct val="110000"/>
              <a:buFont typeface="Wingdings 2" charset="0"/>
              <a:buChar char=""/>
              <a:defRPr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4pPr>
            <a:lvl5pPr marL="1546225" indent="-2825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 2" charset="0"/>
              <a:buNone/>
            </a:pPr>
            <a:r>
              <a:rPr lang="en-US" sz="2000" dirty="0">
                <a:solidFill>
                  <a:prstClr val="black"/>
                </a:solidFill>
              </a:rPr>
              <a:t>B</a:t>
            </a:r>
            <a:r>
              <a:rPr lang="en-US" sz="2000" dirty="0" smtClean="0">
                <a:solidFill>
                  <a:prstClr val="black"/>
                </a:solidFill>
              </a:rPr>
              <a:t>andwidth</a:t>
            </a:r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/>
          </p:nvPr>
        </p:nvGraphicFramePr>
        <p:xfrm>
          <a:off x="2394859" y="4724030"/>
          <a:ext cx="2590800" cy="3962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590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 $</a:t>
                      </a:r>
                      <a:r>
                        <a:rPr lang="en-US" sz="2000" baseline="0" dirty="0" smtClean="0"/>
                        <a:t> 20 k</a:t>
                      </a:r>
                      <a:endParaRPr lang="en-US" sz="2000" dirty="0"/>
                    </a:p>
                  </a:txBody>
                  <a:tcPr>
                    <a:solidFill>
                      <a:srgbClr val="FF0000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/>
          </p:nvPr>
        </p:nvGraphicFramePr>
        <p:xfrm>
          <a:off x="5107213" y="3341148"/>
          <a:ext cx="2642507" cy="3962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64250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 1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Gbps</a:t>
                      </a:r>
                      <a:endParaRPr lang="en-US" sz="2000" dirty="0"/>
                    </a:p>
                  </a:txBody>
                  <a:tcPr>
                    <a:solidFill>
                      <a:srgbClr val="FF0000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>
            <p:extLst/>
          </p:nvPr>
        </p:nvGraphicFramePr>
        <p:xfrm>
          <a:off x="2401015" y="2409568"/>
          <a:ext cx="2590800" cy="3962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590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15° x</a:t>
                      </a:r>
                      <a:r>
                        <a:rPr lang="en-US" sz="2000" baseline="0" dirty="0" smtClean="0"/>
                        <a:t> 12</a:t>
                      </a:r>
                      <a:r>
                        <a:rPr lang="en-US" sz="2000" dirty="0" smtClean="0"/>
                        <a:t>°</a:t>
                      </a:r>
                      <a:endParaRPr lang="en-US" sz="2000" dirty="0"/>
                    </a:p>
                  </a:txBody>
                  <a:tcPr>
                    <a:solidFill>
                      <a:srgbClr val="FFC000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/>
          </p:nvPr>
        </p:nvGraphicFramePr>
        <p:xfrm>
          <a:off x="2404096" y="1950228"/>
          <a:ext cx="2590800" cy="3962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590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640 x 480</a:t>
                      </a:r>
                      <a:endParaRPr lang="en-US" sz="2000" dirty="0"/>
                    </a:p>
                  </a:txBody>
                  <a:tcPr>
                    <a:solidFill>
                      <a:srgbClr val="FFC000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" name="Table 34"/>
          <p:cNvGraphicFramePr>
            <a:graphicFrameLocks noGrp="1"/>
          </p:cNvGraphicFramePr>
          <p:nvPr>
            <p:extLst/>
          </p:nvPr>
        </p:nvGraphicFramePr>
        <p:xfrm>
          <a:off x="2401018" y="2866364"/>
          <a:ext cx="2590800" cy="3962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590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50 fps</a:t>
                      </a:r>
                      <a:endParaRPr lang="en-US" sz="2000" dirty="0"/>
                    </a:p>
                  </a:txBody>
                  <a:tcPr>
                    <a:solidFill>
                      <a:srgbClr val="92D050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/>
          </p:nvPr>
        </p:nvGraphicFramePr>
        <p:xfrm>
          <a:off x="2401015" y="3323555"/>
          <a:ext cx="2590800" cy="3962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590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0.25 </a:t>
                      </a:r>
                      <a:r>
                        <a:rPr lang="en-US" sz="2000" dirty="0" err="1" smtClean="0"/>
                        <a:t>Gbps</a:t>
                      </a:r>
                      <a:endParaRPr lang="en-US" sz="2000" dirty="0"/>
                    </a:p>
                  </a:txBody>
                  <a:tcPr>
                    <a:solidFill>
                      <a:srgbClr val="92D050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>
            <p:extLst/>
          </p:nvPr>
        </p:nvGraphicFramePr>
        <p:xfrm>
          <a:off x="2403214" y="4266442"/>
          <a:ext cx="2590800" cy="3962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590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Software</a:t>
                      </a:r>
                      <a:endParaRPr lang="en-US" sz="2000" dirty="0"/>
                    </a:p>
                  </a:txBody>
                  <a:tcPr>
                    <a:solidFill>
                      <a:srgbClr val="FF0000">
                        <a:alpha val="43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/>
          </p:nvPr>
        </p:nvGraphicFramePr>
        <p:xfrm>
          <a:off x="5107022" y="1955400"/>
          <a:ext cx="2642507" cy="3962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64250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1624 x 1234</a:t>
                      </a:r>
                      <a:endParaRPr lang="en-US" sz="2000" dirty="0"/>
                    </a:p>
                  </a:txBody>
                  <a:tcPr>
                    <a:solidFill>
                      <a:srgbClr val="92D050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/>
          </p:nvPr>
        </p:nvGraphicFramePr>
        <p:xfrm>
          <a:off x="5099768" y="4723698"/>
          <a:ext cx="2642507" cy="3962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64250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 $</a:t>
                      </a:r>
                      <a:r>
                        <a:rPr lang="en-US" sz="2000" baseline="0" dirty="0" smtClean="0"/>
                        <a:t> 3 k</a:t>
                      </a:r>
                      <a:endParaRPr lang="en-US" sz="2000" dirty="0"/>
                    </a:p>
                  </a:txBody>
                  <a:tcPr>
                    <a:solidFill>
                      <a:srgbClr val="92D050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0" name="Content Placeholder 2"/>
          <p:cNvSpPr txBox="1">
            <a:spLocks/>
          </p:cNvSpPr>
          <p:nvPr/>
        </p:nvSpPr>
        <p:spPr bwMode="auto">
          <a:xfrm>
            <a:off x="2086414" y="5408185"/>
            <a:ext cx="6505136" cy="4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9250" indent="-349250" algn="l" rtl="0" eaLnBrk="1" fontAlgn="base" hangingPunct="1">
              <a:spcBef>
                <a:spcPts val="20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sz="2400" kern="1200">
                <a:solidFill>
                  <a:srgbClr val="595959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85800" indent="-3365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215D77"/>
              </a:buClr>
              <a:buSzPct val="110000"/>
              <a:buFont typeface="Wingdings 2" charset="0"/>
              <a:buChar char=""/>
              <a:defRPr sz="22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2pPr>
            <a:lvl3pPr marL="968375" indent="-2825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sz="2000"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3pPr>
            <a:lvl4pPr marL="1263650" indent="-2952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215D77"/>
              </a:buClr>
              <a:buSzPct val="110000"/>
              <a:buFont typeface="Wingdings 2" charset="0"/>
              <a:buChar char=""/>
              <a:defRPr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4pPr>
            <a:lvl5pPr marL="1546225" indent="-2825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kern="1200">
                <a:solidFill>
                  <a:srgbClr val="595959"/>
                </a:solidFill>
                <a:latin typeface="+mn-lt"/>
                <a:ea typeface="ＭＳ Ｐゴシック" charset="0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0"/>
              <a:buNone/>
            </a:pPr>
            <a:r>
              <a:rPr lang="en-US" sz="2000" dirty="0" smtClean="0">
                <a:solidFill>
                  <a:prstClr val="black"/>
                </a:solidFill>
              </a:rPr>
              <a:t>Software Infrastructure:     </a:t>
            </a:r>
            <a:r>
              <a:rPr lang="en-US" sz="2000" b="1" dirty="0" err="1" smtClean="0">
                <a:solidFill>
                  <a:prstClr val="black"/>
                </a:solidFill>
              </a:rPr>
              <a:t>Labview</a:t>
            </a:r>
            <a:endParaRPr lang="en-US" sz="2000" dirty="0" smtClean="0">
              <a:solidFill>
                <a:prstClr val="black"/>
              </a:solidFill>
            </a:endParaRPr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/>
          </p:nvPr>
        </p:nvGraphicFramePr>
        <p:xfrm>
          <a:off x="5107023" y="2417208"/>
          <a:ext cx="2642507" cy="3962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64250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52° x</a:t>
                      </a:r>
                      <a:r>
                        <a:rPr lang="en-US" sz="2000" baseline="0" dirty="0" smtClean="0"/>
                        <a:t> 45</a:t>
                      </a:r>
                      <a:r>
                        <a:rPr lang="en-US" sz="2000" dirty="0" smtClean="0"/>
                        <a:t>°</a:t>
                      </a:r>
                      <a:endParaRPr lang="en-US" sz="2000" dirty="0"/>
                    </a:p>
                  </a:txBody>
                  <a:tcPr>
                    <a:solidFill>
                      <a:srgbClr val="FF0000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672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pic>
        <p:nvPicPr>
          <p:cNvPr id="13" name="Picture 2" descr="Logo NNMRE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7568331" cy="2895600"/>
          </a:xfrm>
          <a:prstGeom prst="rect">
            <a:avLst/>
          </a:prstGeom>
          <a:noFill/>
        </p:spPr>
      </p:pic>
      <p:sp>
        <p:nvSpPr>
          <p:cNvPr id="7" name="Rectangle 2"/>
          <p:cNvSpPr>
            <a:spLocks/>
          </p:cNvSpPr>
          <p:nvPr/>
        </p:nvSpPr>
        <p:spPr bwMode="auto">
          <a:xfrm>
            <a:off x="456531" y="380628"/>
            <a:ext cx="8229823" cy="6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914145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Optical Node - Impact Tests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62000" y="4800600"/>
            <a:ext cx="3505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u="sng" dirty="0"/>
              <a:t>IR </a:t>
            </a:r>
            <a:r>
              <a:rPr lang="en-US" sz="1400" u="sng" dirty="0" smtClean="0"/>
              <a:t>camera</a:t>
            </a:r>
          </a:p>
          <a:p>
            <a:pPr algn="ctr"/>
            <a:r>
              <a:rPr lang="en-US" sz="1400" dirty="0" smtClean="0"/>
              <a:t>FLIR A655sc</a:t>
            </a:r>
          </a:p>
          <a:p>
            <a:pPr algn="ctr"/>
            <a:r>
              <a:rPr lang="en-US" sz="1400" dirty="0" smtClean="0"/>
              <a:t>640 X 480</a:t>
            </a:r>
          </a:p>
          <a:p>
            <a:pPr algn="ctr"/>
            <a:r>
              <a:rPr lang="en-US" sz="1400" dirty="0" smtClean="0"/>
              <a:t>10-12 fps</a:t>
            </a:r>
            <a:endParaRPr lang="en-US" sz="1400" dirty="0"/>
          </a:p>
        </p:txBody>
      </p:sp>
      <p:sp>
        <p:nvSpPr>
          <p:cNvPr id="15" name="Rectangle 14"/>
          <p:cNvSpPr/>
          <p:nvPr/>
        </p:nvSpPr>
        <p:spPr>
          <a:xfrm>
            <a:off x="4648200" y="4800600"/>
            <a:ext cx="35297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u="sng" dirty="0" smtClean="0"/>
              <a:t>Visual Camera</a:t>
            </a:r>
          </a:p>
          <a:p>
            <a:pPr algn="ctr"/>
            <a:r>
              <a:rPr lang="en-US" sz="1400" dirty="0" smtClean="0"/>
              <a:t>Allied Vision, Manta 201‐C </a:t>
            </a:r>
          </a:p>
          <a:p>
            <a:pPr algn="ctr"/>
            <a:r>
              <a:rPr lang="en-US" sz="1400" dirty="0"/>
              <a:t>1624 X 1234 </a:t>
            </a:r>
            <a:endParaRPr lang="en-US" sz="1400" dirty="0" smtClean="0"/>
          </a:p>
          <a:p>
            <a:pPr algn="ctr"/>
            <a:r>
              <a:rPr lang="en-US" sz="1400" dirty="0" smtClean="0"/>
              <a:t>6 fps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3324761" y="1219200"/>
            <a:ext cx="2646878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Ball thrown from nacelle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16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pic>
        <p:nvPicPr>
          <p:cNvPr id="10" name="Picture 1" descr="MorletWaveletMathematica.tif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631" y="3539814"/>
            <a:ext cx="1955602" cy="120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Rectangle 2"/>
          <p:cNvSpPr>
            <a:spLocks/>
          </p:cNvSpPr>
          <p:nvPr/>
        </p:nvSpPr>
        <p:spPr bwMode="auto">
          <a:xfrm>
            <a:off x="456531" y="380628"/>
            <a:ext cx="8229823" cy="6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914145">
              <a:buClr>
                <a:srgbClr val="595959"/>
              </a:buClr>
            </a:pPr>
            <a:r>
              <a:rPr lang="en-US" sz="3600" dirty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Si</a:t>
            </a:r>
            <a:r>
              <a:rPr lang="en-US" sz="3600" dirty="0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g</a:t>
            </a:r>
            <a:r>
              <a:rPr lang="en-US" sz="3600" dirty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nal Analysis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Rectangle 3"/>
          <p:cNvSpPr>
            <a:spLocks/>
          </p:cNvSpPr>
          <p:nvPr/>
        </p:nvSpPr>
        <p:spPr bwMode="auto">
          <a:xfrm>
            <a:off x="647403" y="1219200"/>
            <a:ext cx="8038951" cy="2145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98" tIns="50798" rIns="50798" bIns="50798"/>
          <a:lstStyle/>
          <a:p>
            <a:pPr marL="11162" indent="-11162" defTabSz="456514">
              <a:lnSpc>
                <a:spcPts val="2883"/>
              </a:lnSpc>
              <a:spcBef>
                <a:spcPts val="141"/>
              </a:spcBef>
              <a:buClr>
                <a:srgbClr val="595959"/>
              </a:buClr>
              <a:buSzPct val="100000"/>
              <a:buFont typeface="TimesNewRomanPSMT" charset="0"/>
              <a:buChar char="•"/>
            </a:pPr>
            <a:r>
              <a:rPr lang="en-US" sz="2000" dirty="0" smtClean="0">
                <a:solidFill>
                  <a:srgbClr val="3C3C0E"/>
                </a:solidFill>
                <a:ea typeface="Helvetica" charset="0"/>
                <a:cs typeface="Arial" pitchFamily="34" charset="0"/>
                <a:sym typeface="Helvetica" charset="0"/>
              </a:rPr>
              <a:t> Break-down </a:t>
            </a:r>
            <a:r>
              <a:rPr lang="en-US" sz="2000" dirty="0">
                <a:solidFill>
                  <a:srgbClr val="3C3C0E"/>
                </a:solidFill>
                <a:ea typeface="Helvetica" charset="0"/>
                <a:cs typeface="Arial" pitchFamily="34" charset="0"/>
                <a:sym typeface="Helvetica" charset="0"/>
              </a:rPr>
              <a:t>multi-frequency signal and detect single events (non-frequency domain)</a:t>
            </a:r>
          </a:p>
          <a:p>
            <a:pPr marL="11162" indent="-11162" defTabSz="456514">
              <a:lnSpc>
                <a:spcPts val="2883"/>
              </a:lnSpc>
              <a:spcBef>
                <a:spcPts val="141"/>
              </a:spcBef>
              <a:buClr>
                <a:srgbClr val="595959"/>
              </a:buClr>
              <a:buSzPct val="100000"/>
              <a:buFont typeface="TimesNewRomanPSMT" charset="0"/>
              <a:buChar char="•"/>
            </a:pPr>
            <a:r>
              <a:rPr lang="en-US" sz="2000" dirty="0">
                <a:solidFill>
                  <a:srgbClr val="3C3C0E"/>
                </a:solidFill>
                <a:ea typeface="Helvetica" charset="0"/>
                <a:cs typeface="Arial" pitchFamily="34" charset="0"/>
                <a:sym typeface="Helvetica" charset="0"/>
              </a:rPr>
              <a:t> Continuous wavelet transform (CWT) brakes signal </a:t>
            </a:r>
            <a:r>
              <a:rPr lang="en-US" sz="2000" dirty="0" smtClean="0">
                <a:solidFill>
                  <a:srgbClr val="3C3C0E"/>
                </a:solidFill>
                <a:ea typeface="Helvetica" charset="0"/>
                <a:cs typeface="Arial" pitchFamily="34" charset="0"/>
                <a:sym typeface="Helvetica" charset="0"/>
              </a:rPr>
              <a:t>into </a:t>
            </a:r>
            <a:r>
              <a:rPr lang="en-US" sz="2000" dirty="0">
                <a:solidFill>
                  <a:srgbClr val="3C3C0E"/>
                </a:solidFill>
                <a:ea typeface="Helvetica" charset="0"/>
                <a:cs typeface="Arial" pitchFamily="34" charset="0"/>
                <a:sym typeface="Helvetica" charset="0"/>
              </a:rPr>
              <a:t>wavelets</a:t>
            </a:r>
          </a:p>
          <a:p>
            <a:pPr marL="189749" lvl="1" indent="-11162" defTabSz="456514">
              <a:lnSpc>
                <a:spcPts val="2883"/>
              </a:lnSpc>
              <a:spcBef>
                <a:spcPts val="141"/>
              </a:spcBef>
              <a:buClr>
                <a:srgbClr val="595959"/>
              </a:buClr>
              <a:buSzPct val="100000"/>
              <a:buFont typeface="TimesNewRomanPSMT" charset="0"/>
              <a:buChar char="•"/>
            </a:pPr>
            <a:r>
              <a:rPr lang="en-US" sz="2000" dirty="0" smtClean="0">
                <a:solidFill>
                  <a:srgbClr val="3C3C0E"/>
                </a:solidFill>
                <a:ea typeface="Helvetica" charset="0"/>
                <a:cs typeface="Arial" pitchFamily="34" charset="0"/>
                <a:sym typeface="Helvetica" charset="0"/>
              </a:rPr>
              <a:t> Construct </a:t>
            </a:r>
            <a:r>
              <a:rPr lang="en-US" sz="2000" dirty="0">
                <a:solidFill>
                  <a:srgbClr val="3C3C0E"/>
                </a:solidFill>
                <a:ea typeface="Helvetica" charset="0"/>
                <a:cs typeface="Arial" pitchFamily="34" charset="0"/>
                <a:sym typeface="Helvetica" charset="0"/>
              </a:rPr>
              <a:t>a </a:t>
            </a:r>
            <a:r>
              <a:rPr lang="en-US" sz="2000" dirty="0">
                <a:solidFill>
                  <a:srgbClr val="3C3C0E"/>
                </a:solidFill>
                <a:cs typeface="Arial" pitchFamily="34" charset="0"/>
                <a:sym typeface="Times New Roman" pitchFamily="18" charset="0"/>
                <a:hlinkClick r:id="rId6"/>
              </a:rPr>
              <a:t>time-frequency representation</a:t>
            </a:r>
            <a:r>
              <a:rPr lang="en-US" sz="2000" dirty="0">
                <a:solidFill>
                  <a:srgbClr val="3C3C0E"/>
                </a:solidFill>
                <a:ea typeface="Helvetica" charset="0"/>
                <a:cs typeface="Arial" pitchFamily="34" charset="0"/>
                <a:sym typeface="Helvetica" charset="0"/>
              </a:rPr>
              <a:t> of a signal </a:t>
            </a:r>
            <a:r>
              <a:rPr lang="en-US" sz="2000" dirty="0" smtClean="0">
                <a:solidFill>
                  <a:srgbClr val="3C3C0E"/>
                </a:solidFill>
                <a:ea typeface="Helvetica" charset="0"/>
                <a:cs typeface="Arial" pitchFamily="34" charset="0"/>
                <a:sym typeface="Helvetica" charset="0"/>
              </a:rPr>
              <a:t>for </a:t>
            </a:r>
            <a:r>
              <a:rPr lang="en-US" sz="2000" dirty="0">
                <a:solidFill>
                  <a:srgbClr val="3C3C0E"/>
                </a:solidFill>
                <a:ea typeface="Helvetica" charset="0"/>
                <a:cs typeface="Arial" pitchFamily="34" charset="0"/>
                <a:sym typeface="Helvetica" charset="0"/>
              </a:rPr>
              <a:t>time and frequency localization</a:t>
            </a:r>
            <a:endParaRPr lang="en-US" sz="200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5" name="Rectangle 6"/>
          <p:cNvSpPr>
            <a:spLocks/>
          </p:cNvSpPr>
          <p:nvPr/>
        </p:nvSpPr>
        <p:spPr bwMode="auto">
          <a:xfrm>
            <a:off x="1012631" y="4817890"/>
            <a:ext cx="2263969" cy="651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456514">
              <a:buClr>
                <a:srgbClr val="615042"/>
              </a:buClr>
            </a:pPr>
            <a:r>
              <a:rPr lang="en-US" sz="2000" dirty="0">
                <a:solidFill>
                  <a:srgbClr val="615042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Real-valued </a:t>
            </a:r>
            <a:r>
              <a:rPr lang="en-US" sz="2000" dirty="0" smtClean="0">
                <a:solidFill>
                  <a:srgbClr val="615042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wavelet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7" name="Picture 1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82188" y="3090027"/>
            <a:ext cx="3886200" cy="29976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2" descr="Logo NNMREC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57200" y="5779866"/>
            <a:ext cx="2355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solidFill>
                  <a:srgbClr val="000000"/>
                </a:solidFill>
                <a:latin typeface="Arial" charset="0"/>
              </a:rPr>
              <a:t>Flowers et al. 2014 METS Proc.</a:t>
            </a:r>
            <a:endParaRPr lang="en-US" sz="1200" b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796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19829" y="4704083"/>
            <a:ext cx="1201800" cy="7759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Picture 34" descr="NI IEPE Measurement Microphones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303"/>
          <a:stretch/>
        </p:blipFill>
        <p:spPr bwMode="auto">
          <a:xfrm>
            <a:off x="6983845" y="3207677"/>
            <a:ext cx="906858" cy="640423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V="1">
            <a:off x="5895532" y="3358569"/>
            <a:ext cx="970896" cy="509269"/>
          </a:xfrm>
          <a:prstGeom prst="straightConnector1">
            <a:avLst/>
          </a:prstGeom>
          <a:ln w="762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438400" y="4063426"/>
            <a:ext cx="770428" cy="392513"/>
          </a:xfrm>
          <a:prstGeom prst="straightConnector1">
            <a:avLst/>
          </a:prstGeom>
          <a:ln w="762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33350" y="2299243"/>
            <a:ext cx="2514599" cy="892544"/>
          </a:xfrm>
          <a:prstGeom prst="rect">
            <a:avLst/>
          </a:prstGeom>
          <a:noFill/>
        </p:spPr>
        <p:txBody>
          <a:bodyPr wrap="square" lIns="91430" tIns="45716" rIns="91430" bIns="45716" rtlCol="0">
            <a:spAutoFit/>
          </a:bodyPr>
          <a:lstStyle/>
          <a:p>
            <a:pPr algn="ctr" defTabSz="914306"/>
            <a:r>
              <a:rPr lang="en-US" sz="2000" b="1" u="sng" dirty="0" smtClean="0">
                <a:solidFill>
                  <a:prstClr val="black"/>
                </a:solidFill>
              </a:rPr>
              <a:t>Optical Node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</a:p>
          <a:p>
            <a:pPr algn="ctr" defTabSz="914306"/>
            <a:r>
              <a:rPr lang="en-US" sz="1600" i="1" dirty="0" smtClean="0">
                <a:solidFill>
                  <a:prstClr val="black"/>
                </a:solidFill>
              </a:rPr>
              <a:t>Stereo Infrared &amp; Visual Spectrum Cameras</a:t>
            </a:r>
            <a:endParaRPr lang="en-US" sz="1600" i="1" dirty="0">
              <a:solidFill>
                <a:prstClr val="black"/>
              </a:solidFill>
            </a:endParaRPr>
          </a:p>
        </p:txBody>
      </p:sp>
      <p:cxnSp>
        <p:nvCxnSpPr>
          <p:cNvPr id="9" name="Curved Connector 8"/>
          <p:cNvCxnSpPr/>
          <p:nvPr/>
        </p:nvCxnSpPr>
        <p:spPr>
          <a:xfrm>
            <a:off x="5695516" y="4832569"/>
            <a:ext cx="1288329" cy="187106"/>
          </a:xfrm>
          <a:prstGeom prst="curvedConnector3">
            <a:avLst/>
          </a:prstGeom>
          <a:ln w="5715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113029" y="4016522"/>
            <a:ext cx="3030971" cy="707878"/>
          </a:xfrm>
          <a:prstGeom prst="rect">
            <a:avLst/>
          </a:prstGeom>
          <a:noFill/>
        </p:spPr>
        <p:txBody>
          <a:bodyPr wrap="square" lIns="91430" tIns="45716" rIns="91430" bIns="45716" rtlCol="0">
            <a:spAutoFit/>
          </a:bodyPr>
          <a:lstStyle/>
          <a:p>
            <a:pPr algn="ctr" defTabSz="914306"/>
            <a:r>
              <a:rPr lang="en-US" sz="2000" b="1" dirty="0">
                <a:solidFill>
                  <a:prstClr val="black"/>
                </a:solidFill>
              </a:rPr>
              <a:t>Remote Transmission of “Event” Data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217241" y="5297277"/>
            <a:ext cx="2802559" cy="646323"/>
          </a:xfrm>
          <a:prstGeom prst="rect">
            <a:avLst/>
          </a:prstGeom>
          <a:noFill/>
        </p:spPr>
        <p:txBody>
          <a:bodyPr wrap="square" lIns="91430" tIns="45716" rIns="91430" bIns="45716" rtlCol="0">
            <a:spAutoFit/>
          </a:bodyPr>
          <a:lstStyle/>
          <a:p>
            <a:pPr algn="ctr" defTabSz="914306"/>
            <a:r>
              <a:rPr lang="en-US" sz="2000" b="1" dirty="0" smtClean="0">
                <a:solidFill>
                  <a:prstClr val="black"/>
                </a:solidFill>
              </a:rPr>
              <a:t>Central Processing </a:t>
            </a:r>
            <a:r>
              <a:rPr lang="en-US" sz="1600" i="1" dirty="0" smtClean="0">
                <a:solidFill>
                  <a:prstClr val="black"/>
                </a:solidFill>
              </a:rPr>
              <a:t>Onboard </a:t>
            </a:r>
            <a:r>
              <a:rPr lang="en-US" sz="1600" i="1" dirty="0">
                <a:solidFill>
                  <a:prstClr val="black"/>
                </a:solidFill>
              </a:rPr>
              <a:t>Turbine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sp>
        <p:nvSpPr>
          <p:cNvPr id="41" name="Rectangle 3"/>
          <p:cNvSpPr>
            <a:spLocks/>
          </p:cNvSpPr>
          <p:nvPr/>
        </p:nvSpPr>
        <p:spPr bwMode="auto">
          <a:xfrm>
            <a:off x="155368" y="304800"/>
            <a:ext cx="8229823" cy="54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6" tIns="38096" rIns="38096" bIns="38096"/>
          <a:lstStyle/>
          <a:p>
            <a:pPr defTabSz="914098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Onboard Synchronized Sensor Array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2" name="Picture 2" descr="Logo NNMREC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6553200" y="1828800"/>
            <a:ext cx="2549160" cy="892544"/>
          </a:xfrm>
          <a:prstGeom prst="rect">
            <a:avLst/>
          </a:prstGeom>
          <a:noFill/>
        </p:spPr>
        <p:txBody>
          <a:bodyPr wrap="square" lIns="91430" tIns="45716" rIns="91430" bIns="45716" rtlCol="0">
            <a:spAutoFit/>
          </a:bodyPr>
          <a:lstStyle/>
          <a:p>
            <a:pPr algn="ctr" defTabSz="914306"/>
            <a:r>
              <a:rPr lang="en-US" sz="2000" b="1" u="sng" dirty="0" smtClean="0">
                <a:solidFill>
                  <a:prstClr val="black"/>
                </a:solidFill>
              </a:rPr>
              <a:t>Bioacoustics Node</a:t>
            </a:r>
            <a:r>
              <a:rPr lang="en-US" sz="2000" i="1" dirty="0" smtClean="0">
                <a:solidFill>
                  <a:prstClr val="black"/>
                </a:solidFill>
              </a:rPr>
              <a:t> </a:t>
            </a:r>
            <a:r>
              <a:rPr lang="en-US" sz="1600" i="1" dirty="0" smtClean="0">
                <a:solidFill>
                  <a:prstClr val="black"/>
                </a:solidFill>
              </a:rPr>
              <a:t>Acoustic and </a:t>
            </a:r>
          </a:p>
          <a:p>
            <a:pPr algn="ctr" defTabSz="914306"/>
            <a:r>
              <a:rPr lang="en-US" sz="1600" i="1" dirty="0" smtClean="0">
                <a:solidFill>
                  <a:prstClr val="black"/>
                </a:solidFill>
              </a:rPr>
              <a:t>Ultrasonic Microphones</a:t>
            </a:r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148029" y="1385235"/>
            <a:ext cx="2228939" cy="892544"/>
          </a:xfrm>
          <a:prstGeom prst="rect">
            <a:avLst/>
          </a:prstGeom>
          <a:noFill/>
        </p:spPr>
        <p:txBody>
          <a:bodyPr wrap="square" lIns="91430" tIns="45716" rIns="91430" bIns="45716" rtlCol="0">
            <a:spAutoFit/>
          </a:bodyPr>
          <a:lstStyle/>
          <a:p>
            <a:pPr algn="ctr" defTabSz="914306"/>
            <a:r>
              <a:rPr lang="en-US" sz="2000" b="1" u="sng" dirty="0" smtClean="0">
                <a:solidFill>
                  <a:prstClr val="black"/>
                </a:solidFill>
              </a:rPr>
              <a:t>Vibration Node </a:t>
            </a:r>
            <a:r>
              <a:rPr lang="en-US" sz="1600" i="1" dirty="0" smtClean="0">
                <a:solidFill>
                  <a:prstClr val="black"/>
                </a:solidFill>
              </a:rPr>
              <a:t>Accelerometers &amp; </a:t>
            </a:r>
          </a:p>
          <a:p>
            <a:pPr algn="ctr" defTabSz="914306"/>
            <a:r>
              <a:rPr lang="en-US" sz="1600" i="1" dirty="0" smtClean="0">
                <a:solidFill>
                  <a:prstClr val="black"/>
                </a:solidFill>
              </a:rPr>
              <a:t>Contact Microphones</a:t>
            </a:r>
            <a:endParaRPr lang="en-US" sz="1600" i="1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81400" y="3645423"/>
            <a:ext cx="2070161" cy="164956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77" t="18067" b="1"/>
          <a:stretch/>
        </p:blipFill>
        <p:spPr>
          <a:xfrm>
            <a:off x="7854446" y="5019675"/>
            <a:ext cx="1195889" cy="938213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V="1">
            <a:off x="4486058" y="2768460"/>
            <a:ext cx="0" cy="759428"/>
          </a:xfrm>
          <a:prstGeom prst="straightConnector1">
            <a:avLst/>
          </a:prstGeom>
          <a:ln w="762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/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31470" y="2729876"/>
            <a:ext cx="886833" cy="6286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54447" y="2928726"/>
            <a:ext cx="779180" cy="72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>
          <a:xfrm rot="5400000">
            <a:off x="386149" y="3428090"/>
            <a:ext cx="2133600" cy="16002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17006" y="1258870"/>
            <a:ext cx="1771650" cy="132873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1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29" grpId="0"/>
      <p:bldP spid="30" grpId="0"/>
      <p:bldP spid="40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sp>
        <p:nvSpPr>
          <p:cNvPr id="41" name="Rectangle 3"/>
          <p:cNvSpPr>
            <a:spLocks/>
          </p:cNvSpPr>
          <p:nvPr/>
        </p:nvSpPr>
        <p:spPr bwMode="auto">
          <a:xfrm>
            <a:off x="155368" y="304800"/>
            <a:ext cx="8229823" cy="54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6" tIns="38096" rIns="38096" bIns="38096"/>
          <a:lstStyle/>
          <a:p>
            <a:pPr defTabSz="914098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System Configuration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2" name="Picture 2" descr="Logo NNMRE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4752" y="1447800"/>
            <a:ext cx="7470914" cy="419100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1828800" y="2780165"/>
            <a:ext cx="1147119" cy="818286"/>
          </a:xfrm>
          <a:prstGeom prst="line">
            <a:avLst/>
          </a:prstGeom>
          <a:ln w="50800" cap="rnd">
            <a:solidFill>
              <a:srgbClr val="FFC00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828800" y="2780165"/>
            <a:ext cx="1909119" cy="409143"/>
          </a:xfrm>
          <a:prstGeom prst="line">
            <a:avLst/>
          </a:prstGeom>
          <a:ln w="50800" cap="rnd">
            <a:solidFill>
              <a:srgbClr val="FFC00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828800" y="2780165"/>
            <a:ext cx="1447800" cy="2150652"/>
          </a:xfrm>
          <a:prstGeom prst="line">
            <a:avLst/>
          </a:prstGeom>
          <a:ln w="50800" cap="rnd">
            <a:solidFill>
              <a:srgbClr val="FFC00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66800" y="2410833"/>
            <a:ext cx="18288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Accelerometers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245708" y="5136004"/>
            <a:ext cx="1828800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Contact Microphones</a:t>
            </a:r>
            <a:endParaRPr lang="en-US" dirty="0"/>
          </a:p>
        </p:txBody>
      </p:sp>
      <p:cxnSp>
        <p:nvCxnSpPr>
          <p:cNvPr id="45" name="Straight Connector 44"/>
          <p:cNvCxnSpPr>
            <a:stCxn id="44" idx="0"/>
          </p:cNvCxnSpPr>
          <p:nvPr/>
        </p:nvCxnSpPr>
        <p:spPr>
          <a:xfrm flipH="1" flipV="1">
            <a:off x="3155092" y="3634768"/>
            <a:ext cx="1005016" cy="1501236"/>
          </a:xfrm>
          <a:prstGeom prst="line">
            <a:avLst/>
          </a:prstGeom>
          <a:ln w="50800" cap="rnd">
            <a:solidFill>
              <a:schemeClr val="tx1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44" idx="0"/>
          </p:cNvCxnSpPr>
          <p:nvPr/>
        </p:nvCxnSpPr>
        <p:spPr>
          <a:xfrm flipH="1" flipV="1">
            <a:off x="3505200" y="4966330"/>
            <a:ext cx="654908" cy="169674"/>
          </a:xfrm>
          <a:prstGeom prst="line">
            <a:avLst/>
          </a:prstGeom>
          <a:ln w="50800" cap="rnd">
            <a:solidFill>
              <a:schemeClr val="tx1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44" idx="0"/>
          </p:cNvCxnSpPr>
          <p:nvPr/>
        </p:nvCxnSpPr>
        <p:spPr>
          <a:xfrm flipH="1" flipV="1">
            <a:off x="3933948" y="3212142"/>
            <a:ext cx="226160" cy="1923862"/>
          </a:xfrm>
          <a:prstGeom prst="line">
            <a:avLst/>
          </a:prstGeom>
          <a:ln w="50800" cap="rnd">
            <a:solidFill>
              <a:schemeClr val="tx1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737919" y="1571788"/>
            <a:ext cx="2580503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Camera</a:t>
            </a:r>
          </a:p>
          <a:p>
            <a:pPr algn="ctr"/>
            <a:r>
              <a:rPr lang="en-US" dirty="0" smtClean="0"/>
              <a:t>(downward orientation)</a:t>
            </a:r>
            <a:endParaRPr lang="en-US" dirty="0"/>
          </a:p>
        </p:txBody>
      </p:sp>
      <p:cxnSp>
        <p:nvCxnSpPr>
          <p:cNvPr id="55" name="Straight Connector 54"/>
          <p:cNvCxnSpPr/>
          <p:nvPr/>
        </p:nvCxnSpPr>
        <p:spPr>
          <a:xfrm flipH="1">
            <a:off x="4876800" y="2218119"/>
            <a:ext cx="228600" cy="753681"/>
          </a:xfrm>
          <a:prstGeom prst="line">
            <a:avLst/>
          </a:prstGeom>
          <a:ln w="50800" cap="rnd">
            <a:solidFill>
              <a:srgbClr val="FF000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6663505" y="2133834"/>
            <a:ext cx="1608190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Bioacoustic</a:t>
            </a:r>
            <a:r>
              <a:rPr lang="en-US" dirty="0" smtClean="0"/>
              <a:t> Microphone</a:t>
            </a:r>
            <a:endParaRPr lang="en-US" dirty="0"/>
          </a:p>
        </p:txBody>
      </p:sp>
      <p:cxnSp>
        <p:nvCxnSpPr>
          <p:cNvPr id="66" name="Straight Connector 65"/>
          <p:cNvCxnSpPr>
            <a:stCxn id="65" idx="2"/>
          </p:cNvCxnSpPr>
          <p:nvPr/>
        </p:nvCxnSpPr>
        <p:spPr>
          <a:xfrm flipH="1">
            <a:off x="6042748" y="2780165"/>
            <a:ext cx="1424852" cy="115435"/>
          </a:xfrm>
          <a:prstGeom prst="line">
            <a:avLst/>
          </a:prstGeom>
          <a:ln w="50800" cap="rnd">
            <a:solidFill>
              <a:srgbClr val="00B05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053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6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solidFill>
                  <a:schemeClr val="tx1"/>
                </a:solidFill>
              </a:rPr>
              <a:t>Data Acquisition - </a:t>
            </a:r>
            <a:r>
              <a:rPr lang="en-US" sz="2800" b="0" dirty="0">
                <a:solidFill>
                  <a:schemeClr val="tx1"/>
                </a:solidFill>
              </a:rPr>
              <a:t>r</a:t>
            </a:r>
            <a:r>
              <a:rPr lang="en-US" sz="2800" b="0" dirty="0" smtClean="0">
                <a:solidFill>
                  <a:schemeClr val="tx1"/>
                </a:solidFill>
              </a:rPr>
              <a:t>ing </a:t>
            </a:r>
            <a:r>
              <a:rPr lang="en-US" sz="2800" b="0" dirty="0">
                <a:solidFill>
                  <a:schemeClr val="tx1"/>
                </a:solidFill>
              </a:rPr>
              <a:t>b</a:t>
            </a:r>
            <a:r>
              <a:rPr lang="en-US" sz="2800" b="0" dirty="0" smtClean="0">
                <a:solidFill>
                  <a:schemeClr val="tx1"/>
                </a:solidFill>
              </a:rPr>
              <a:t>uffer </a:t>
            </a:r>
            <a:r>
              <a:rPr lang="en-US" sz="2800" b="0" dirty="0">
                <a:solidFill>
                  <a:schemeClr val="tx1"/>
                </a:solidFill>
              </a:rPr>
              <a:t>a</a:t>
            </a:r>
            <a:r>
              <a:rPr lang="en-US" sz="2800" b="0" dirty="0" smtClean="0">
                <a:solidFill>
                  <a:schemeClr val="tx1"/>
                </a:solidFill>
              </a:rPr>
              <a:t>rchitecture</a:t>
            </a:r>
            <a:endParaRPr lang="en-US" sz="2800" b="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6762" y="4606771"/>
            <a:ext cx="13587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ea typeface="ＭＳ Ｐゴシック" charset="0"/>
              </a:rPr>
              <a:t>Oldest data</a:t>
            </a:r>
            <a:endParaRPr lang="en-US" sz="1400" dirty="0">
              <a:solidFill>
                <a:prstClr val="black"/>
              </a:solidFill>
              <a:ea typeface="ＭＳ Ｐゴシック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48514" y="2405703"/>
            <a:ext cx="16898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ea typeface="ＭＳ Ｐゴシック" charset="0"/>
              </a:rPr>
              <a:t>Data Streams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881317" y="3571462"/>
            <a:ext cx="1828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prstClr val="black"/>
                </a:solidFill>
                <a:ea typeface="ＭＳ Ｐゴシック" charset="0"/>
              </a:rPr>
              <a:t>20 sec buffer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24588" y="5160623"/>
            <a:ext cx="28601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/>
                </a:solidFill>
                <a:ea typeface="ＭＳ Ｐゴシック" charset="0"/>
              </a:rPr>
              <a:t>Save data 10 s before to 10 s after trigger event to permanent file.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28663" y="972296"/>
            <a:ext cx="8597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ts val="1000"/>
              </a:spcBef>
              <a:spcAft>
                <a:spcPts val="1000"/>
              </a:spcAft>
            </a:pPr>
            <a:r>
              <a:rPr lang="en-US" sz="2000" b="1" dirty="0" smtClean="0">
                <a:solidFill>
                  <a:prstClr val="black"/>
                </a:solidFill>
                <a:ea typeface="ＭＳ Ｐゴシック" charset="0"/>
                <a:cs typeface="Times New Roman" pitchFamily="18" charset="0"/>
              </a:rPr>
              <a:t>Problem</a:t>
            </a:r>
            <a:r>
              <a:rPr lang="en-US" sz="2000" dirty="0" smtClean="0">
                <a:solidFill>
                  <a:prstClr val="black"/>
                </a:solidFill>
                <a:ea typeface="ＭＳ Ｐゴシック" charset="0"/>
                <a:cs typeface="Times New Roman" pitchFamily="18" charset="0"/>
              </a:rPr>
              <a:t>: Optics alone generate</a:t>
            </a:r>
            <a:r>
              <a:rPr lang="en-US" sz="2000" b="1" dirty="0" smtClean="0">
                <a:solidFill>
                  <a:prstClr val="black"/>
                </a:solidFill>
                <a:ea typeface="ＭＳ Ｐゴシック" charset="0"/>
                <a:cs typeface="Times New Roman" pitchFamily="18" charset="0"/>
              </a:rPr>
              <a:t> 20 TB Data/day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8663" y="1510478"/>
            <a:ext cx="630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ts val="1000"/>
              </a:spcBef>
              <a:spcAft>
                <a:spcPts val="1000"/>
              </a:spcAft>
            </a:pPr>
            <a:r>
              <a:rPr lang="en-US" sz="2000" b="1" dirty="0" smtClean="0">
                <a:solidFill>
                  <a:prstClr val="black"/>
                </a:solidFill>
                <a:ea typeface="ＭＳ Ｐゴシック" charset="0"/>
                <a:cs typeface="Times New Roman" pitchFamily="18" charset="0"/>
              </a:rPr>
              <a:t>Solution</a:t>
            </a:r>
            <a:r>
              <a:rPr lang="en-US" sz="2000" dirty="0" smtClean="0">
                <a:solidFill>
                  <a:prstClr val="black"/>
                </a:solidFill>
                <a:ea typeface="ＭＳ Ｐゴシック" charset="0"/>
                <a:cs typeface="Times New Roman" pitchFamily="18" charset="0"/>
              </a:rPr>
              <a:t>: Event based trigger of data recording </a:t>
            </a:r>
            <a:endParaRPr lang="en-US" sz="2000" b="1" dirty="0" smtClean="0">
              <a:solidFill>
                <a:prstClr val="black"/>
              </a:solidFill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28" name="Donut 27"/>
          <p:cNvSpPr/>
          <p:nvPr/>
        </p:nvSpPr>
        <p:spPr>
          <a:xfrm>
            <a:off x="3288130" y="2433948"/>
            <a:ext cx="2684388" cy="2672704"/>
          </a:xfrm>
          <a:prstGeom prst="donut">
            <a:avLst>
              <a:gd name="adj" fmla="val 10630"/>
            </a:avLst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Circular Arrow 23"/>
          <p:cNvSpPr/>
          <p:nvPr/>
        </p:nvSpPr>
        <p:spPr>
          <a:xfrm rot="10800000">
            <a:off x="3024554" y="2181356"/>
            <a:ext cx="3212968" cy="3190111"/>
          </a:xfrm>
          <a:prstGeom prst="circularArrow">
            <a:avLst>
              <a:gd name="adj1" fmla="val 8756"/>
              <a:gd name="adj2" fmla="val 1142319"/>
              <a:gd name="adj3" fmla="val 20401925"/>
              <a:gd name="adj4" fmla="val 5405050"/>
              <a:gd name="adj5" fmla="val 12500"/>
            </a:avLst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Right Arrow 26"/>
          <p:cNvSpPr/>
          <p:nvPr/>
        </p:nvSpPr>
        <p:spPr>
          <a:xfrm>
            <a:off x="2897997" y="2303279"/>
            <a:ext cx="1930400" cy="538182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Circular Arrow 38"/>
          <p:cNvSpPr/>
          <p:nvPr/>
        </p:nvSpPr>
        <p:spPr>
          <a:xfrm rot="7722397">
            <a:off x="3057090" y="2197711"/>
            <a:ext cx="3176632" cy="3161346"/>
          </a:xfrm>
          <a:prstGeom prst="circularArrow">
            <a:avLst>
              <a:gd name="adj1" fmla="val 8796"/>
              <a:gd name="adj2" fmla="val 1142319"/>
              <a:gd name="adj3" fmla="val 20496265"/>
              <a:gd name="adj4" fmla="val 10755316"/>
              <a:gd name="adj5" fmla="val 12500"/>
            </a:avLst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1" name="Circular Arrow 40"/>
          <p:cNvSpPr/>
          <p:nvPr/>
        </p:nvSpPr>
        <p:spPr>
          <a:xfrm rot="7668594">
            <a:off x="3026359" y="2170831"/>
            <a:ext cx="3205029" cy="3200540"/>
          </a:xfrm>
          <a:prstGeom prst="circularArrow">
            <a:avLst>
              <a:gd name="adj1" fmla="val 8796"/>
              <a:gd name="adj2" fmla="val 1142319"/>
              <a:gd name="adj3" fmla="val 20496265"/>
              <a:gd name="adj4" fmla="val 29849"/>
              <a:gd name="adj5" fmla="val 12500"/>
            </a:avLst>
          </a:prstGeom>
          <a:solidFill>
            <a:schemeClr val="tx2">
              <a:lumMod val="25000"/>
              <a:lumOff val="75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3727217" y="4501463"/>
            <a:ext cx="322603" cy="377466"/>
          </a:xfrm>
          <a:prstGeom prst="straightConnector1">
            <a:avLst/>
          </a:prstGeom>
          <a:ln w="38100">
            <a:solidFill>
              <a:srgbClr val="C00000"/>
            </a:solidFill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5239428" y="2628957"/>
            <a:ext cx="322603" cy="377466"/>
          </a:xfrm>
          <a:prstGeom prst="straightConnector1">
            <a:avLst/>
          </a:prstGeom>
          <a:ln w="38100">
            <a:solidFill>
              <a:srgbClr val="C00000"/>
            </a:solidFill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080579" y="5268345"/>
            <a:ext cx="13587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ea typeface="ＭＳ Ｐゴシック" charset="0"/>
              </a:rPr>
              <a:t>Newest data</a:t>
            </a:r>
            <a:endParaRPr lang="en-US" sz="1400" dirty="0">
              <a:solidFill>
                <a:prstClr val="black"/>
              </a:solidFill>
              <a:ea typeface="ＭＳ Ｐゴシック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5022456" y="2391973"/>
            <a:ext cx="2908021" cy="683865"/>
            <a:chOff x="5022456" y="2731078"/>
            <a:chExt cx="2908021" cy="683865"/>
          </a:xfrm>
        </p:grpSpPr>
        <p:sp>
          <p:nvSpPr>
            <p:cNvPr id="43" name="Rectangle 42"/>
            <p:cNvSpPr/>
            <p:nvPr/>
          </p:nvSpPr>
          <p:spPr>
            <a:xfrm rot="2448772">
              <a:off x="5022456" y="2964941"/>
              <a:ext cx="754591" cy="450002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061054" y="2731078"/>
              <a:ext cx="18694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prstClr val="black"/>
                  </a:solidFill>
                  <a:ea typeface="ＭＳ Ｐゴシック" charset="0"/>
                </a:rPr>
                <a:t>Event Detector</a:t>
              </a:r>
            </a:p>
          </p:txBody>
        </p:sp>
        <p:cxnSp>
          <p:nvCxnSpPr>
            <p:cNvPr id="46" name="Straight Connector 45"/>
            <p:cNvCxnSpPr>
              <a:stCxn id="43" idx="0"/>
              <a:endCxn id="44" idx="1"/>
            </p:cNvCxnSpPr>
            <p:nvPr/>
          </p:nvCxnSpPr>
          <p:spPr>
            <a:xfrm flipV="1">
              <a:off x="5546810" y="2915744"/>
              <a:ext cx="514244" cy="103907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6401700" y="2703259"/>
            <a:ext cx="3191623" cy="1107996"/>
            <a:chOff x="6137801" y="3100410"/>
            <a:chExt cx="3191623" cy="1107996"/>
          </a:xfrm>
        </p:grpSpPr>
        <p:sp>
          <p:nvSpPr>
            <p:cNvPr id="61" name="TextBox 60"/>
            <p:cNvSpPr txBox="1"/>
            <p:nvPr/>
          </p:nvSpPr>
          <p:spPr>
            <a:xfrm>
              <a:off x="6243092" y="3100410"/>
              <a:ext cx="308633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 smtClean="0">
                  <a:solidFill>
                    <a:prstClr val="black"/>
                  </a:solidFill>
                  <a:ea typeface="ＭＳ Ｐゴシック" charset="0"/>
                </a:rPr>
                <a:t>Presence</a:t>
              </a:r>
              <a:endParaRPr lang="en-US" sz="1600" b="1" dirty="0">
                <a:solidFill>
                  <a:prstClr val="black"/>
                </a:solidFill>
                <a:ea typeface="ＭＳ Ｐゴシック" charset="0"/>
              </a:endParaRPr>
            </a:p>
            <a:p>
              <a:pPr lvl="1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ea typeface="ＭＳ Ｐゴシック" charset="0"/>
                </a:rPr>
                <a:t>    Real time image                	processing</a:t>
              </a:r>
              <a:endParaRPr lang="en-US" sz="1400" dirty="0">
                <a:solidFill>
                  <a:prstClr val="black"/>
                </a:solidFill>
                <a:ea typeface="ＭＳ Ｐゴシック" charset="0"/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6137801" y="3580806"/>
              <a:ext cx="761367" cy="597139"/>
              <a:chOff x="6598117" y="3313428"/>
              <a:chExt cx="761367" cy="597139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6598117" y="3313428"/>
                <a:ext cx="761367" cy="597139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16818">
                <a:off x="6671562" y="3438671"/>
                <a:ext cx="594991" cy="357717"/>
              </a:xfrm>
              <a:prstGeom prst="rect">
                <a:avLst/>
              </a:prstGeom>
            </p:spPr>
          </p:pic>
        </p:grpSp>
      </p:grpSp>
      <p:grpSp>
        <p:nvGrpSpPr>
          <p:cNvPr id="65" name="Group 64"/>
          <p:cNvGrpSpPr/>
          <p:nvPr/>
        </p:nvGrpSpPr>
        <p:grpSpPr>
          <a:xfrm>
            <a:off x="6388052" y="4339691"/>
            <a:ext cx="2584556" cy="984885"/>
            <a:chOff x="6213744" y="4708168"/>
            <a:chExt cx="2584556" cy="984885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13744" y="5069198"/>
              <a:ext cx="500242" cy="461093"/>
            </a:xfrm>
            <a:prstGeom prst="rect">
              <a:avLst/>
            </a:prstGeom>
          </p:spPr>
        </p:pic>
        <p:sp>
          <p:nvSpPr>
            <p:cNvPr id="62" name="Rectangle 61"/>
            <p:cNvSpPr/>
            <p:nvPr/>
          </p:nvSpPr>
          <p:spPr>
            <a:xfrm>
              <a:off x="6248258" y="4708168"/>
              <a:ext cx="2550042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prstClr val="black"/>
                  </a:solidFill>
                  <a:ea typeface="ＭＳ Ｐゴシック" charset="0"/>
                </a:rPr>
                <a:t>Collision</a:t>
              </a:r>
              <a:r>
                <a:rPr lang="en-US" sz="1600" dirty="0">
                  <a:solidFill>
                    <a:prstClr val="black"/>
                  </a:solidFill>
                  <a:ea typeface="ＭＳ Ｐゴシック" charset="0"/>
                </a:rPr>
                <a:t> </a:t>
              </a:r>
            </a:p>
            <a:p>
              <a:pPr lvl="1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prstClr val="black"/>
                  </a:solidFill>
                  <a:ea typeface="ＭＳ Ｐゴシック" charset="0"/>
                </a:rPr>
                <a:t>Accelerometers</a:t>
              </a:r>
            </a:p>
            <a:p>
              <a:pPr lvl="1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prstClr val="black"/>
                  </a:solidFill>
                  <a:ea typeface="ＭＳ Ｐゴシック" charset="0"/>
                </a:rPr>
                <a:t>Contact Microphones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6366967" y="3888351"/>
            <a:ext cx="2711835" cy="506946"/>
            <a:chOff x="6113762" y="4255380"/>
            <a:chExt cx="2711835" cy="506946"/>
          </a:xfrm>
        </p:grpSpPr>
        <p:grpSp>
          <p:nvGrpSpPr>
            <p:cNvPr id="56" name="Group 55"/>
            <p:cNvGrpSpPr/>
            <p:nvPr/>
          </p:nvGrpSpPr>
          <p:grpSpPr>
            <a:xfrm rot="19103478">
              <a:off x="6113762" y="4255380"/>
              <a:ext cx="512197" cy="506946"/>
              <a:chOff x="3366837" y="1342601"/>
              <a:chExt cx="403135" cy="432408"/>
            </a:xfrm>
          </p:grpSpPr>
          <p:sp>
            <p:nvSpPr>
              <p:cNvPr id="57" name="Arc 56"/>
              <p:cNvSpPr/>
              <p:nvPr/>
            </p:nvSpPr>
            <p:spPr>
              <a:xfrm rot="4966437">
                <a:off x="3463640" y="1463384"/>
                <a:ext cx="204280" cy="189853"/>
              </a:xfrm>
              <a:prstGeom prst="arc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Arc 57"/>
              <p:cNvSpPr/>
              <p:nvPr/>
            </p:nvSpPr>
            <p:spPr>
              <a:xfrm rot="4966437">
                <a:off x="3416742" y="1412385"/>
                <a:ext cx="304427" cy="296972"/>
              </a:xfrm>
              <a:prstGeom prst="arc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Arc 58"/>
              <p:cNvSpPr/>
              <p:nvPr/>
            </p:nvSpPr>
            <p:spPr>
              <a:xfrm rot="4966437">
                <a:off x="3352201" y="1357237"/>
                <a:ext cx="432408" cy="403135"/>
              </a:xfrm>
              <a:prstGeom prst="arc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3" name="Rectangle 62"/>
            <p:cNvSpPr/>
            <p:nvPr/>
          </p:nvSpPr>
          <p:spPr>
            <a:xfrm>
              <a:off x="6767268" y="4263864"/>
              <a:ext cx="2058329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ea typeface="ＭＳ Ｐゴシック" charset="0"/>
                </a:rPr>
                <a:t>Acoustic detectors</a:t>
              </a:r>
              <a:endParaRPr lang="en-US" sz="1400" dirty="0">
                <a:solidFill>
                  <a:prstClr val="black"/>
                </a:solidFill>
                <a:ea typeface="ＭＳ Ｐゴシック" charset="0"/>
              </a:endParaRPr>
            </a:p>
          </p:txBody>
        </p:sp>
      </p:grpSp>
      <p:pic>
        <p:nvPicPr>
          <p:cNvPr id="36" name="Picture 3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001000" y="6003519"/>
            <a:ext cx="971550" cy="625881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2" descr="Logo NNMREC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616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6" grpId="0"/>
      <p:bldP spid="20" grpId="0"/>
      <p:bldP spid="28" grpId="0" animBg="1"/>
      <p:bldP spid="24" grpId="0" animBg="1"/>
      <p:bldP spid="24" grpId="1" animBg="1"/>
      <p:bldP spid="27" grpId="0" animBg="1"/>
      <p:bldP spid="39" grpId="0" animBg="1"/>
      <p:bldP spid="41" grpId="0" animBg="1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0322" y="3124200"/>
            <a:ext cx="4255478" cy="307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38200" y="1075592"/>
            <a:ext cx="2595662" cy="1383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76200" y="2576119"/>
            <a:ext cx="459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North American Wind Research and Training Center</a:t>
            </a:r>
          </a:p>
          <a:p>
            <a:pPr algn="ctr"/>
            <a:r>
              <a:rPr lang="en-US" sz="1400" b="1" dirty="0" smtClean="0"/>
              <a:t>Tucumcari, NM</a:t>
            </a:r>
            <a:endParaRPr lang="en-US" sz="1400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34000" y="1258499"/>
            <a:ext cx="2781693" cy="983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00600" y="3085071"/>
            <a:ext cx="4038926" cy="149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04523" y="2583396"/>
            <a:ext cx="30310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National Wind Technology Center</a:t>
            </a:r>
          </a:p>
          <a:p>
            <a:pPr algn="ctr"/>
            <a:r>
              <a:rPr lang="en-US" sz="1400" b="1" dirty="0" smtClean="0"/>
              <a:t>Golden, CO</a:t>
            </a:r>
            <a:endParaRPr lang="en-US" sz="1400" b="1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713044"/>
            <a:ext cx="1751607" cy="1506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454" y="4612231"/>
            <a:ext cx="789106" cy="74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341" y="5360422"/>
            <a:ext cx="1366259" cy="790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pic>
        <p:nvPicPr>
          <p:cNvPr id="17" name="Picture 2" descr="Logo NNMREC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743200" y="4423920"/>
            <a:ext cx="1160894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1.5 MW GE 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030490" y="3988682"/>
            <a:ext cx="1548822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600 kW CART 3 </a:t>
            </a:r>
            <a:endParaRPr lang="en-US" sz="1400" b="1" dirty="0"/>
          </a:p>
        </p:txBody>
      </p:sp>
      <p:sp>
        <p:nvSpPr>
          <p:cNvPr id="20" name="Rectangle 3"/>
          <p:cNvSpPr>
            <a:spLocks/>
          </p:cNvSpPr>
          <p:nvPr/>
        </p:nvSpPr>
        <p:spPr bwMode="auto">
          <a:xfrm>
            <a:off x="349489" y="304800"/>
            <a:ext cx="8229823" cy="54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6" tIns="38096" rIns="38096" bIns="38096"/>
          <a:lstStyle/>
          <a:p>
            <a:pPr defTabSz="914098">
              <a:buClr>
                <a:srgbClr val="595959"/>
              </a:buClr>
            </a:pPr>
            <a:r>
              <a:rPr lang="en-US" sz="3600" dirty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Experimental Testing</a:t>
            </a:r>
          </a:p>
          <a:p>
            <a:pPr defTabSz="914098">
              <a:buClr>
                <a:srgbClr val="595959"/>
              </a:buClr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6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9224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sp>
        <p:nvSpPr>
          <p:cNvPr id="11" name="Rectangle 2"/>
          <p:cNvSpPr>
            <a:spLocks/>
          </p:cNvSpPr>
          <p:nvPr/>
        </p:nvSpPr>
        <p:spPr bwMode="auto">
          <a:xfrm>
            <a:off x="456531" y="380628"/>
            <a:ext cx="8229823" cy="6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914145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Field Experiments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673" y="1309557"/>
            <a:ext cx="3057285" cy="437693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309557"/>
            <a:ext cx="3200400" cy="4267201"/>
          </a:xfrm>
          <a:prstGeom prst="rect">
            <a:avLst/>
          </a:prstGeom>
        </p:spPr>
      </p:pic>
      <p:pic>
        <p:nvPicPr>
          <p:cNvPr id="9" name="Picture 2" descr="Logo NNMREC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97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sp>
        <p:nvSpPr>
          <p:cNvPr id="11" name="Rectangle 2"/>
          <p:cNvSpPr>
            <a:spLocks/>
          </p:cNvSpPr>
          <p:nvPr/>
        </p:nvSpPr>
        <p:spPr bwMode="auto">
          <a:xfrm>
            <a:off x="424026" y="98867"/>
            <a:ext cx="8229823" cy="6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914145">
              <a:buClr>
                <a:srgbClr val="595959"/>
              </a:buClr>
            </a:pPr>
            <a:r>
              <a:rPr lang="en-US" sz="3600" dirty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Raw data: routine shut-down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2" name="Picture 2" descr="Logo NNMRE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57200" y="5867400"/>
            <a:ext cx="2355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solidFill>
                  <a:srgbClr val="000000"/>
                </a:solidFill>
                <a:latin typeface="Arial" charset="0"/>
              </a:rPr>
              <a:t>Flowers et al. 2014 METS Proc.</a:t>
            </a:r>
            <a:endParaRPr lang="en-US" sz="1200" b="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95400" y="1473905"/>
            <a:ext cx="5867400" cy="44277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33600" y="1600200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Contact microphone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09800" y="3886200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Accelerometer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41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00200" y="1905000"/>
            <a:ext cx="6202350" cy="3477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6190371"/>
            <a:ext cx="1219200" cy="5981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89990"/>
            <a:ext cx="1828800" cy="499081"/>
          </a:xfrm>
          <a:prstGeom prst="rect">
            <a:avLst/>
          </a:prstGeom>
        </p:spPr>
      </p:pic>
      <p:sp>
        <p:nvSpPr>
          <p:cNvPr id="11" name="Rectangle 2"/>
          <p:cNvSpPr>
            <a:spLocks/>
          </p:cNvSpPr>
          <p:nvPr/>
        </p:nvSpPr>
        <p:spPr bwMode="auto">
          <a:xfrm>
            <a:off x="456531" y="380628"/>
            <a:ext cx="8229823" cy="6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098" tIns="38098" rIns="38098" bIns="38098"/>
          <a:lstStyle/>
          <a:p>
            <a:pPr defTabSz="914145">
              <a:buClr>
                <a:srgbClr val="595959"/>
              </a:buClr>
            </a:pPr>
            <a:r>
              <a:rPr lang="en-US" sz="3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Vibration Node – Impact Tests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2" name="Picture 2" descr="Logo NNMREC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50628"/>
            <a:ext cx="908066" cy="62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3990058" y="1914362"/>
            <a:ext cx="1191542" cy="3468067"/>
          </a:xfrm>
          <a:prstGeom prst="rect">
            <a:avLst/>
          </a:prstGeom>
          <a:noFill/>
          <a:ln w="19050">
            <a:solidFill>
              <a:schemeClr val="tx1">
                <a:alpha val="5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049230" y="1524000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Low impact stationary blade</a:t>
            </a:r>
            <a:endParaRPr lang="en-US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3346537" y="1066800"/>
            <a:ext cx="213199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Tennis ball - ~ 57 g</a:t>
            </a:r>
            <a:endParaRPr lang="en-US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3657600" y="5559623"/>
            <a:ext cx="2193229" cy="30777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1 accelerometer – 3 axes</a:t>
            </a:r>
            <a:endParaRPr lang="en-US" sz="14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3EA37-2AFF-448D-AC79-D446C8C13DC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NMREC_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TH2014">
      <a:majorFont>
        <a:latin typeface="Segoe UI Light"/>
        <a:ea typeface=""/>
        <a:cs typeface=""/>
      </a:majorFont>
      <a:minorFont>
        <a:latin typeface="Century Gothic"/>
        <a:ea typeface=""/>
        <a:cs typeface="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>
        <a:solidFill>
          <a:schemeClr val="bg1"/>
        </a:solidFill>
        <a:ln w="25400">
          <a:solidFill>
            <a:schemeClr val="tx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NMREC_Theme" id="{12009560-13A6-4B47-BFCB-D09C34B724E5}" vid="{B67B0A79-98A4-4C15-ACD0-F0C920052F20}"/>
    </a:ext>
  </a:extLst>
</a:theme>
</file>

<file path=ppt/theme/theme3.xml><?xml version="1.0" encoding="utf-8"?>
<a:theme xmlns:a="http://schemas.openxmlformats.org/drawingml/2006/main" name="1_NNMREC_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TH2014">
      <a:majorFont>
        <a:latin typeface="Segoe UI Light"/>
        <a:ea typeface=""/>
        <a:cs typeface=""/>
      </a:majorFont>
      <a:minorFont>
        <a:latin typeface="Century Gothic"/>
        <a:ea typeface=""/>
        <a:cs typeface="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>
        <a:solidFill>
          <a:schemeClr val="bg1"/>
        </a:solidFill>
        <a:ln w="25400">
          <a:solidFill>
            <a:schemeClr val="tx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NMREC_Theme" id="{12009560-13A6-4B47-BFCB-D09C34B724E5}" vid="{B67B0A79-98A4-4C15-ACD0-F0C920052F2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3367</TotalTime>
  <Words>1019</Words>
  <Application>Microsoft Office PowerPoint</Application>
  <PresentationFormat>On-screen Show (4:3)</PresentationFormat>
  <Paragraphs>274</Paragraphs>
  <Slides>28</Slides>
  <Notes>27</Notes>
  <HiddenSlides>1</HiddenSlides>
  <MMClips>5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44" baseType="lpstr">
      <vt:lpstr>ＭＳ Ｐゴシック</vt:lpstr>
      <vt:lpstr>Arial</vt:lpstr>
      <vt:lpstr>ArialMT</vt:lpstr>
      <vt:lpstr>Calibri</vt:lpstr>
      <vt:lpstr>Calisto MT</vt:lpstr>
      <vt:lpstr>Century Gothic</vt:lpstr>
      <vt:lpstr>Helvetica</vt:lpstr>
      <vt:lpstr>minion-pro</vt:lpstr>
      <vt:lpstr>Segoe UI Light</vt:lpstr>
      <vt:lpstr>Times New Roman</vt:lpstr>
      <vt:lpstr>TimesNewRomanPSMT</vt:lpstr>
      <vt:lpstr>Verdana</vt:lpstr>
      <vt:lpstr>Wingdings 2</vt:lpstr>
      <vt:lpstr>Office Theme</vt:lpstr>
      <vt:lpstr>NNMREC_Theme</vt:lpstr>
      <vt:lpstr>1_NNMREC_Theme</vt:lpstr>
      <vt:lpstr>PowerPoint Presentation</vt:lpstr>
      <vt:lpstr>PowerPoint Presentation</vt:lpstr>
      <vt:lpstr>PowerPoint Presentation</vt:lpstr>
      <vt:lpstr>PowerPoint Presentation</vt:lpstr>
      <vt:lpstr>Data Acquisition - ring buffer architecture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Optical Node</vt:lpstr>
      <vt:lpstr>System specifications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Kim</dc:creator>
  <cp:lastModifiedBy>Rob Suryan</cp:lastModifiedBy>
  <cp:revision>220</cp:revision>
  <dcterms:created xsi:type="dcterms:W3CDTF">2012-04-25T06:02:04Z</dcterms:created>
  <dcterms:modified xsi:type="dcterms:W3CDTF">2015-06-10T11:50:15Z</dcterms:modified>
</cp:coreProperties>
</file>