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9AB3"/>
    <a:srgbClr val="84304A"/>
    <a:srgbClr val="E4B422"/>
    <a:srgbClr val="F37930"/>
    <a:srgbClr val="5CA270"/>
    <a:srgbClr val="515B8C"/>
    <a:srgbClr val="3E4676"/>
    <a:srgbClr val="EB6327"/>
    <a:srgbClr val="5788A4"/>
    <a:srgbClr val="E0A81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35"/>
    <p:restoredTop sz="93117"/>
  </p:normalViewPr>
  <p:slideViewPr>
    <p:cSldViewPr snapToGrid="0" snapToObjects="1">
      <p:cViewPr>
        <p:scale>
          <a:sx n="24" d="100"/>
          <a:sy n="24" d="100"/>
        </p:scale>
        <p:origin x="392" y="-145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B8C200-46E6-C64E-8D83-FE5FD8434C71}" type="datetimeFigureOut">
              <a:rPr lang="en-US" smtClean="0"/>
              <a:t>4/18/17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974914-5238-3645-872A-68EC39166A14}" type="slidenum">
              <a:rPr lang="en-US" smtClean="0"/>
              <a:t>‹#›</a:t>
            </a:fld>
            <a:endParaRPr lang="en-US"/>
          </a:p>
        </p:txBody>
      </p:sp>
    </p:spTree>
    <p:extLst>
      <p:ext uri="{BB962C8B-B14F-4D97-AF65-F5344CB8AC3E}">
        <p14:creationId xmlns:p14="http://schemas.microsoft.com/office/powerpoint/2010/main" val="1481501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A010A3-C51A-8047-816F-57BF09709607}" type="datetimeFigureOut">
              <a:rPr lang="en-US" smtClean="0"/>
              <a:t>4/18/17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61225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010A3-C51A-8047-816F-57BF09709607}" type="datetimeFigureOut">
              <a:rPr lang="en-US" smtClean="0"/>
              <a:t>4/18/17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222371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010A3-C51A-8047-816F-57BF09709607}" type="datetimeFigureOut">
              <a:rPr lang="en-US" smtClean="0"/>
              <a:t>4/18/17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2730093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010A3-C51A-8047-816F-57BF09709607}" type="datetimeFigureOut">
              <a:rPr lang="en-US" smtClean="0"/>
              <a:t>4/18/17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2387068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A010A3-C51A-8047-816F-57BF09709607}" type="datetimeFigureOut">
              <a:rPr lang="en-US" smtClean="0"/>
              <a:t>4/18/17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3042671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A010A3-C51A-8047-816F-57BF09709607}" type="datetimeFigureOut">
              <a:rPr lang="en-US" smtClean="0"/>
              <a:t>4/18/17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66305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A010A3-C51A-8047-816F-57BF09709607}" type="datetimeFigureOut">
              <a:rPr lang="en-US" smtClean="0"/>
              <a:t>4/18/17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832758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A010A3-C51A-8047-816F-57BF09709607}" type="datetimeFigureOut">
              <a:rPr lang="en-US" smtClean="0"/>
              <a:t>4/18/17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1885511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A010A3-C51A-8047-816F-57BF09709607}" type="datetimeFigureOut">
              <a:rPr lang="en-US" smtClean="0"/>
              <a:t>4/18/17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1672382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A010A3-C51A-8047-816F-57BF09709607}" type="datetimeFigureOut">
              <a:rPr lang="en-US" smtClean="0"/>
              <a:t>4/18/17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2083579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A010A3-C51A-8047-816F-57BF09709607}" type="datetimeFigureOut">
              <a:rPr lang="en-US" smtClean="0"/>
              <a:t>4/18/17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73016-E98F-954A-B834-CA32EA648E8F}" type="slidenum">
              <a:rPr lang="en-US" smtClean="0"/>
              <a:t>‹#›</a:t>
            </a:fld>
            <a:endParaRPr lang="en-US"/>
          </a:p>
        </p:txBody>
      </p:sp>
    </p:spTree>
    <p:extLst>
      <p:ext uri="{BB962C8B-B14F-4D97-AF65-F5344CB8AC3E}">
        <p14:creationId xmlns:p14="http://schemas.microsoft.com/office/powerpoint/2010/main" val="10046218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18A010A3-C51A-8047-816F-57BF09709607}" type="datetimeFigureOut">
              <a:rPr lang="en-US" smtClean="0"/>
              <a:t>4/18/17</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A2273016-E98F-954A-B834-CA32EA648E8F}" type="slidenum">
              <a:rPr lang="en-US" smtClean="0"/>
              <a:t>‹#›</a:t>
            </a:fld>
            <a:endParaRPr lang="en-US"/>
          </a:p>
        </p:txBody>
      </p:sp>
    </p:spTree>
    <p:extLst>
      <p:ext uri="{BB962C8B-B14F-4D97-AF65-F5344CB8AC3E}">
        <p14:creationId xmlns:p14="http://schemas.microsoft.com/office/powerpoint/2010/main" val="1505312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tiff"/><Relationship Id="rId1" Type="http://schemas.openxmlformats.org/officeDocument/2006/relationships/slideLayout" Target="../slideLayouts/slideLayout1.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43891200" cy="3623693"/>
          </a:xfrm>
        </p:spPr>
        <p:txBody>
          <a:bodyPr>
            <a:normAutofit fontScale="90000"/>
          </a:bodyPr>
          <a:lstStyle/>
          <a:p>
            <a:pPr lvl="0"/>
            <a:r>
              <a:rPr lang="en-US" sz="14500" dirty="0"/>
              <a:t/>
            </a:r>
            <a:br>
              <a:rPr lang="en-US" sz="14500" dirty="0"/>
            </a:br>
            <a:r>
              <a:rPr lang="en-US" sz="14500" b="1" dirty="0" smtClean="0">
                <a:latin typeface="Avenir Roman"/>
                <a:cs typeface="Avenir Roman"/>
              </a:rPr>
              <a:t>Inventory of STEM Education Networks</a:t>
            </a:r>
            <a:br>
              <a:rPr lang="en-US" sz="14500" b="1" dirty="0" smtClean="0">
                <a:latin typeface="Avenir Roman"/>
                <a:cs typeface="Avenir Roman"/>
              </a:rPr>
            </a:br>
            <a:r>
              <a:rPr lang="en-US" sz="5400" b="1" dirty="0" smtClean="0">
                <a:latin typeface="Avenir Roman"/>
                <a:cs typeface="Avenir Roman"/>
              </a:rPr>
              <a:t>Susan G. Magliaro and Jeremy V. Ernst, Virginia Tech</a:t>
            </a:r>
            <a:br>
              <a:rPr lang="en-US" sz="5400" b="1" dirty="0" smtClean="0">
                <a:latin typeface="Avenir Roman"/>
                <a:cs typeface="Avenir Roman"/>
              </a:rPr>
            </a:br>
            <a:r>
              <a:rPr lang="en-US" sz="5400" b="1" dirty="0" smtClean="0">
                <a:latin typeface="Avenir Roman"/>
                <a:cs typeface="Avenir Roman"/>
              </a:rPr>
              <a:t>Jan Morrison, Teaching Institute for Excellence in STEM</a:t>
            </a:r>
            <a:endParaRPr lang="en-US" sz="14500" b="1" dirty="0">
              <a:latin typeface="Avenir Roman"/>
              <a:cs typeface="Avenir Roman"/>
            </a:endParaRPr>
          </a:p>
        </p:txBody>
      </p:sp>
      <p:pic>
        <p:nvPicPr>
          <p:cNvPr id="4" name="Picture 3" descr="CRSE_RGB_Logo-with-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327600"/>
            <a:ext cx="10204704" cy="2590800"/>
          </a:xfrm>
          <a:prstGeom prst="rect">
            <a:avLst/>
          </a:prstGeom>
        </p:spPr>
      </p:pic>
      <p:pic>
        <p:nvPicPr>
          <p:cNvPr id="5" name="Picture 4" descr="ICAT_VT_lockup_CMY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04888" y="30480000"/>
            <a:ext cx="7543800" cy="2438400"/>
          </a:xfrm>
          <a:prstGeom prst="rect">
            <a:avLst/>
          </a:prstGeom>
        </p:spPr>
      </p:pic>
      <p:cxnSp>
        <p:nvCxnSpPr>
          <p:cNvPr id="7" name="Straight Connector 6"/>
          <p:cNvCxnSpPr/>
          <p:nvPr/>
        </p:nvCxnSpPr>
        <p:spPr>
          <a:xfrm>
            <a:off x="10907430" y="31623000"/>
            <a:ext cx="24280238" cy="0"/>
          </a:xfrm>
          <a:prstGeom prst="line">
            <a:avLst/>
          </a:prstGeom>
          <a:ln>
            <a:solidFill>
              <a:schemeClr val="bg1">
                <a:lumMod val="85000"/>
              </a:schemeClr>
            </a:solidFill>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0907430" y="31976462"/>
            <a:ext cx="24280238" cy="584776"/>
          </a:xfrm>
          <a:prstGeom prst="rect">
            <a:avLst/>
          </a:prstGeom>
          <a:noFill/>
        </p:spPr>
        <p:txBody>
          <a:bodyPr wrap="square" rtlCol="0">
            <a:spAutoFit/>
          </a:bodyPr>
          <a:lstStyle/>
          <a:p>
            <a:pPr algn="ctr"/>
            <a:r>
              <a:rPr lang="en-US" sz="3200" dirty="0" smtClean="0">
                <a:solidFill>
                  <a:schemeClr val="bg1">
                    <a:lumMod val="50000"/>
                  </a:schemeClr>
                </a:solidFill>
              </a:rPr>
              <a:t>This presentation is funded by the Center for Research in SEAD Education and the Institute for Creativity, Arts, and Technology at Virginia Tech.</a:t>
            </a:r>
            <a:endParaRPr lang="en-US" sz="3200" dirty="0">
              <a:solidFill>
                <a:schemeClr val="bg1">
                  <a:lumMod val="50000"/>
                </a:schemeClr>
              </a:solidFill>
            </a:endParaRPr>
          </a:p>
        </p:txBody>
      </p:sp>
      <p:sp>
        <p:nvSpPr>
          <p:cNvPr id="16" name="TextBox 15"/>
          <p:cNvSpPr txBox="1"/>
          <p:nvPr/>
        </p:nvSpPr>
        <p:spPr>
          <a:xfrm>
            <a:off x="30227458" y="20630843"/>
            <a:ext cx="13121230" cy="8633133"/>
          </a:xfrm>
          <a:prstGeom prst="rect">
            <a:avLst/>
          </a:prstGeom>
          <a:noFill/>
        </p:spPr>
        <p:txBody>
          <a:bodyPr wrap="square" rtlCol="0">
            <a:spAutoFit/>
          </a:bodyPr>
          <a:lstStyle/>
          <a:p>
            <a:pPr algn="ctr"/>
            <a:r>
              <a:rPr lang="en-US" sz="7500" dirty="0" smtClean="0"/>
              <a:t>… </a:t>
            </a:r>
            <a:r>
              <a:rPr lang="en-US" sz="5400" b="1" i="1" dirty="0" smtClean="0">
                <a:solidFill>
                  <a:schemeClr val="accent2">
                    <a:lumMod val="75000"/>
                  </a:schemeClr>
                </a:solidFill>
              </a:rPr>
              <a:t>Need Your Input!</a:t>
            </a:r>
          </a:p>
          <a:p>
            <a:pPr marL="685800" indent="-685800">
              <a:buFont typeface="Arial"/>
              <a:buChar char="•"/>
            </a:pPr>
            <a:r>
              <a:rPr lang="en-US" sz="4800" dirty="0" smtClean="0"/>
              <a:t>Name of affiliated STEM network:</a:t>
            </a:r>
          </a:p>
          <a:p>
            <a:pPr marL="685800" indent="-685800">
              <a:buFont typeface="Arial"/>
              <a:buChar char="•"/>
            </a:pPr>
            <a:r>
              <a:rPr lang="en-US" sz="4800" dirty="0" smtClean="0"/>
              <a:t>State in which the network is based:</a:t>
            </a:r>
          </a:p>
          <a:p>
            <a:pPr marL="685800" indent="-685800">
              <a:buFont typeface="Arial"/>
              <a:buChar char="•"/>
            </a:pPr>
            <a:r>
              <a:rPr lang="en-US" sz="4800" dirty="0" smtClean="0"/>
              <a:t>STEM network web address:</a:t>
            </a:r>
          </a:p>
          <a:p>
            <a:pPr marL="685800" indent="-685800">
              <a:buFont typeface="Arial"/>
              <a:buChar char="•"/>
            </a:pPr>
            <a:r>
              <a:rPr lang="en-US" sz="4800" dirty="0" smtClean="0"/>
              <a:t>Network scope of coverage:  national, state, regional, city/metro, other</a:t>
            </a:r>
          </a:p>
          <a:p>
            <a:pPr marL="685800" indent="-685800">
              <a:buFont typeface="Arial"/>
              <a:buChar char="•"/>
            </a:pPr>
            <a:r>
              <a:rPr lang="en-US" sz="4800" dirty="0" smtClean="0"/>
              <a:t>Network’s STEM education activities:  P-12 education, workforce development, community outreach, research, conference, grant-funded project/programs, other</a:t>
            </a:r>
          </a:p>
          <a:p>
            <a:pPr marL="685800" indent="-685800">
              <a:buFont typeface="Arial"/>
              <a:buChar char="•"/>
            </a:pPr>
            <a:r>
              <a:rPr lang="en-US" sz="4800" dirty="0" smtClean="0"/>
              <a:t>Network point of contact</a:t>
            </a:r>
            <a:r>
              <a:rPr lang="en-US" sz="4800" dirty="0"/>
              <a:t> </a:t>
            </a:r>
            <a:r>
              <a:rPr lang="en-US" sz="4800" dirty="0" smtClean="0"/>
              <a:t>and contact info</a:t>
            </a:r>
          </a:p>
        </p:txBody>
      </p:sp>
      <p:sp>
        <p:nvSpPr>
          <p:cNvPr id="19" name="TextBox 18"/>
          <p:cNvSpPr txBox="1"/>
          <p:nvPr/>
        </p:nvSpPr>
        <p:spPr>
          <a:xfrm>
            <a:off x="30227458" y="7327673"/>
            <a:ext cx="13680296" cy="10926066"/>
          </a:xfrm>
          <a:prstGeom prst="rect">
            <a:avLst/>
          </a:prstGeom>
          <a:noFill/>
        </p:spPr>
        <p:txBody>
          <a:bodyPr wrap="square" rtlCol="0">
            <a:spAutoFit/>
          </a:bodyPr>
          <a:lstStyle/>
          <a:p>
            <a:pPr algn="ctr"/>
            <a:r>
              <a:rPr lang="en-US" sz="4400" b="1" i="1" dirty="0" smtClean="0">
                <a:solidFill>
                  <a:schemeClr val="accent2">
                    <a:lumMod val="75000"/>
                  </a:schemeClr>
                </a:solidFill>
              </a:rPr>
              <a:t>Current and “Near” Future Progress</a:t>
            </a:r>
          </a:p>
          <a:p>
            <a:pPr marL="571500" indent="-571500">
              <a:buFont typeface="Arial"/>
              <a:buChar char="•"/>
            </a:pPr>
            <a:r>
              <a:rPr lang="en-US" sz="4400" dirty="0" smtClean="0"/>
              <a:t>Have </a:t>
            </a:r>
            <a:r>
              <a:rPr lang="en-US" sz="4400" dirty="0"/>
              <a:t>investigated all 50 states and territories (first full pass)</a:t>
            </a:r>
          </a:p>
          <a:p>
            <a:pPr marL="571500" indent="-571500">
              <a:buFont typeface="Arial"/>
              <a:buChar char="•"/>
            </a:pPr>
            <a:r>
              <a:rPr lang="en-US" sz="4400" dirty="0" smtClean="0"/>
              <a:t>Completed second search to </a:t>
            </a:r>
            <a:r>
              <a:rPr lang="en-US" sz="4400" dirty="0"/>
              <a:t>fill in </a:t>
            </a:r>
            <a:r>
              <a:rPr lang="en-US" sz="4400" dirty="0" smtClean="0"/>
              <a:t>holes</a:t>
            </a:r>
          </a:p>
          <a:p>
            <a:pPr marL="571500" indent="-571500">
              <a:buFont typeface="Arial"/>
              <a:buChar char="•"/>
            </a:pPr>
            <a:r>
              <a:rPr lang="en-US" sz="4400" dirty="0" smtClean="0"/>
              <a:t>Presentation at the Conference for Higher Education Pedagogy</a:t>
            </a:r>
            <a:endParaRPr lang="en-US" sz="4400" dirty="0"/>
          </a:p>
          <a:p>
            <a:pPr marL="571500" indent="-571500">
              <a:buFont typeface="Arial"/>
              <a:buChar char="•"/>
            </a:pPr>
            <a:r>
              <a:rPr lang="en-US" sz="4400" dirty="0" smtClean="0"/>
              <a:t>Surveys and phone interviews in progress</a:t>
            </a:r>
            <a:endParaRPr lang="en-US" sz="4400" dirty="0"/>
          </a:p>
          <a:p>
            <a:pPr marL="571500" indent="-571500">
              <a:buFont typeface="Arial"/>
              <a:buChar char="•"/>
            </a:pPr>
            <a:r>
              <a:rPr lang="en-US" sz="4400" dirty="0"/>
              <a:t>Contacting people in networks to provide additional details and other state STEM </a:t>
            </a:r>
            <a:r>
              <a:rPr lang="en-US" sz="4400" dirty="0" smtClean="0"/>
              <a:t>leaders</a:t>
            </a:r>
          </a:p>
          <a:p>
            <a:pPr marL="571500" indent="-571500">
              <a:buFont typeface="Arial"/>
              <a:buChar char="•"/>
            </a:pPr>
            <a:r>
              <a:rPr lang="en-US" sz="4400" dirty="0"/>
              <a:t>Poster session at National Alliance for Broader </a:t>
            </a:r>
            <a:r>
              <a:rPr lang="en-US" sz="4400" dirty="0" smtClean="0"/>
              <a:t>Impacts</a:t>
            </a:r>
            <a:endParaRPr lang="en-US" sz="4400" dirty="0"/>
          </a:p>
          <a:p>
            <a:pPr marL="571500" indent="-571500">
              <a:buFont typeface="Arial"/>
              <a:buChar char="•"/>
            </a:pPr>
            <a:r>
              <a:rPr lang="en-US" sz="4400" dirty="0"/>
              <a:t>Review of spreadsheet by advisory </a:t>
            </a:r>
            <a:r>
              <a:rPr lang="en-US" sz="4400" dirty="0" smtClean="0"/>
              <a:t>board - May</a:t>
            </a:r>
            <a:endParaRPr lang="en-US" sz="4400" dirty="0"/>
          </a:p>
          <a:p>
            <a:pPr marL="571500" indent="-571500">
              <a:buFont typeface="Arial"/>
              <a:buChar char="•"/>
            </a:pPr>
            <a:r>
              <a:rPr lang="en-US" sz="4400" dirty="0" smtClean="0"/>
              <a:t>Review </a:t>
            </a:r>
            <a:r>
              <a:rPr lang="en-US" sz="4400" dirty="0"/>
              <a:t>of spreadsheet by </a:t>
            </a:r>
            <a:r>
              <a:rPr lang="en-US" sz="4400" dirty="0" smtClean="0"/>
              <a:t>consultant – June</a:t>
            </a:r>
          </a:p>
          <a:p>
            <a:pPr marL="571500" indent="-571500">
              <a:buFont typeface="Arial"/>
              <a:buChar char="•"/>
            </a:pPr>
            <a:r>
              <a:rPr lang="en-US" sz="4400" dirty="0" smtClean="0"/>
              <a:t>Presentation at the Network of STEM Education Centers – June</a:t>
            </a:r>
          </a:p>
          <a:p>
            <a:pPr marL="571500" indent="-571500">
              <a:buFont typeface="Arial"/>
              <a:buChar char="•"/>
            </a:pPr>
            <a:r>
              <a:rPr lang="en-US" sz="4400" dirty="0" smtClean="0"/>
              <a:t>Final report - July</a:t>
            </a:r>
          </a:p>
          <a:p>
            <a:pPr marL="571500" indent="-571500">
              <a:buFont typeface="Arial"/>
              <a:buChar char="•"/>
            </a:pPr>
            <a:endParaRPr lang="en-US" sz="4400" dirty="0"/>
          </a:p>
        </p:txBody>
      </p:sp>
      <p:sp>
        <p:nvSpPr>
          <p:cNvPr id="32" name="Oval 31"/>
          <p:cNvSpPr/>
          <p:nvPr/>
        </p:nvSpPr>
        <p:spPr>
          <a:xfrm>
            <a:off x="1423191" y="163261"/>
            <a:ext cx="2334197" cy="2338301"/>
          </a:xfrm>
          <a:prstGeom prst="ellipse">
            <a:avLst/>
          </a:prstGeom>
          <a:solidFill>
            <a:srgbClr val="F37930"/>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251544" y="448882"/>
            <a:ext cx="2743200" cy="2743200"/>
          </a:xfrm>
          <a:prstGeom prst="ellipse">
            <a:avLst/>
          </a:prstGeom>
          <a:solidFill>
            <a:srgbClr val="515B8C"/>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7"/>
          <p:cNvSpPr>
            <a:spLocks noChangeArrowheads="1"/>
          </p:cNvSpPr>
          <p:nvPr/>
        </p:nvSpPr>
        <p:spPr bwMode="auto">
          <a:xfrm>
            <a:off x="1196975" y="4811713"/>
            <a:ext cx="41322625" cy="1066896"/>
          </a:xfrm>
          <a:prstGeom prst="rect">
            <a:avLst/>
          </a:prstGeom>
          <a:gradFill rotWithShape="0">
            <a:gsLst>
              <a:gs pos="0">
                <a:srgbClr val="FF9900"/>
              </a:gs>
              <a:gs pos="100000">
                <a:srgbClr val="A50021"/>
              </a:gs>
            </a:gsLst>
            <a:path path="rect">
              <a:fillToRect r="100000" b="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6458" tIns="48229" rIns="96458" bIns="48229">
            <a:spAutoFit/>
          </a:bodyPr>
          <a:lstStyle/>
          <a:p>
            <a:pPr algn="ctr" defTabSz="957263"/>
            <a:endParaRPr lang="en-US" sz="6300" dirty="0">
              <a:solidFill>
                <a:srgbClr val="FFFF00"/>
              </a:solidFill>
            </a:endParaRPr>
          </a:p>
        </p:txBody>
      </p:sp>
      <p:sp>
        <p:nvSpPr>
          <p:cNvPr id="14" name="Oval 13"/>
          <p:cNvSpPr/>
          <p:nvPr/>
        </p:nvSpPr>
        <p:spPr>
          <a:xfrm>
            <a:off x="1772131" y="1379429"/>
            <a:ext cx="2208710" cy="2244265"/>
          </a:xfrm>
          <a:prstGeom prst="ellipse">
            <a:avLst/>
          </a:prstGeom>
          <a:solidFill>
            <a:srgbClr val="E4B42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196975" y="17204547"/>
            <a:ext cx="13325290" cy="10926066"/>
          </a:xfrm>
          <a:prstGeom prst="rect">
            <a:avLst/>
          </a:prstGeom>
          <a:noFill/>
        </p:spPr>
        <p:txBody>
          <a:bodyPr wrap="square" rtlCol="0">
            <a:spAutoFit/>
          </a:bodyPr>
          <a:lstStyle/>
          <a:p>
            <a:pPr algn="ctr"/>
            <a:r>
              <a:rPr lang="en-US" sz="4400" b="1" i="1" dirty="0" smtClean="0">
                <a:solidFill>
                  <a:schemeClr val="accent2">
                    <a:lumMod val="75000"/>
                  </a:schemeClr>
                </a:solidFill>
              </a:rPr>
              <a:t>Project Purpose</a:t>
            </a:r>
            <a:r>
              <a:rPr lang="en-US" sz="4400" dirty="0" smtClean="0">
                <a:solidFill>
                  <a:schemeClr val="accent2">
                    <a:lumMod val="75000"/>
                  </a:schemeClr>
                </a:solidFill>
              </a:rPr>
              <a:t>  </a:t>
            </a:r>
          </a:p>
          <a:p>
            <a:r>
              <a:rPr lang="en-US" sz="4400" dirty="0" smtClean="0"/>
              <a:t>To </a:t>
            </a:r>
            <a:r>
              <a:rPr lang="en-US" sz="4400" dirty="0"/>
              <a:t>develop an inventory of the statewide or regional STEM networks or partnerships that are available in each state and territory in the United States</a:t>
            </a:r>
            <a:r>
              <a:rPr lang="en-US" sz="4400" dirty="0" smtClean="0"/>
              <a:t>.</a:t>
            </a:r>
          </a:p>
          <a:p>
            <a:endParaRPr lang="en-US" sz="4400" dirty="0" smtClean="0"/>
          </a:p>
          <a:p>
            <a:endParaRPr lang="en-US" sz="4400" dirty="0"/>
          </a:p>
          <a:p>
            <a:pPr algn="ctr"/>
            <a:r>
              <a:rPr lang="en-US" sz="4400" b="1" i="1" dirty="0">
                <a:solidFill>
                  <a:srgbClr val="953735"/>
                </a:solidFill>
              </a:rPr>
              <a:t>Definition of N</a:t>
            </a:r>
            <a:r>
              <a:rPr lang="en-US" sz="4400" b="1" i="1" dirty="0" smtClean="0">
                <a:solidFill>
                  <a:srgbClr val="953735"/>
                </a:solidFill>
              </a:rPr>
              <a:t>etwork</a:t>
            </a:r>
          </a:p>
          <a:p>
            <a:r>
              <a:rPr lang="en-US" sz="4400" dirty="0" smtClean="0"/>
              <a:t>A </a:t>
            </a:r>
            <a:r>
              <a:rPr lang="en-US" sz="4400" dirty="0"/>
              <a:t>formal cross-sector partnership designed to advance access to and engagement with high quality science, technology, engineering, and mathematics learning experiences for all.  </a:t>
            </a:r>
            <a:r>
              <a:rPr lang="en-US" sz="4400" dirty="0" smtClean="0"/>
              <a:t>Other </a:t>
            </a:r>
            <a:r>
              <a:rPr lang="en-US" sz="4400" dirty="0"/>
              <a:t>subject areas (e.g., art, agricultural, health, etc.) may also be a part of the </a:t>
            </a:r>
            <a:r>
              <a:rPr lang="en-US" sz="4400" dirty="0" smtClean="0"/>
              <a:t>mission. Shared </a:t>
            </a:r>
            <a:r>
              <a:rPr lang="en-US" sz="4400" dirty="0"/>
              <a:t>goals and respect for each stakeholder’s role and needs are central to the collaboration</a:t>
            </a:r>
            <a:r>
              <a:rPr lang="en-US" sz="4400" dirty="0" smtClean="0"/>
              <a:t>.</a:t>
            </a:r>
          </a:p>
          <a:p>
            <a:endParaRPr lang="en-US" sz="4400" dirty="0">
              <a:solidFill>
                <a:srgbClr val="953735"/>
              </a:solidFill>
            </a:endParaRPr>
          </a:p>
          <a:p>
            <a:endParaRPr lang="en-US" sz="4400" dirty="0"/>
          </a:p>
        </p:txBody>
      </p:sp>
      <p:sp>
        <p:nvSpPr>
          <p:cNvPr id="26" name="TextBox 25"/>
          <p:cNvSpPr txBox="1"/>
          <p:nvPr/>
        </p:nvSpPr>
        <p:spPr>
          <a:xfrm>
            <a:off x="15436285" y="7327673"/>
            <a:ext cx="12750112" cy="12957393"/>
          </a:xfrm>
          <a:prstGeom prst="rect">
            <a:avLst/>
          </a:prstGeom>
          <a:noFill/>
        </p:spPr>
        <p:txBody>
          <a:bodyPr wrap="square" rtlCol="0">
            <a:spAutoFit/>
          </a:bodyPr>
          <a:lstStyle/>
          <a:p>
            <a:pPr algn="ctr"/>
            <a:r>
              <a:rPr lang="en-US" sz="4400" b="1" i="1" dirty="0" smtClean="0">
                <a:solidFill>
                  <a:srgbClr val="953735"/>
                </a:solidFill>
              </a:rPr>
              <a:t>Methodology</a:t>
            </a:r>
          </a:p>
          <a:p>
            <a:pPr marL="571500" indent="-571500">
              <a:buFont typeface="Arial"/>
              <a:buChar char="•"/>
            </a:pPr>
            <a:r>
              <a:rPr lang="en-US" sz="4400" b="1" i="1" dirty="0"/>
              <a:t>Fall 2016</a:t>
            </a:r>
            <a:r>
              <a:rPr lang="en-US" sz="4400" dirty="0"/>
              <a:t>:  Undergraduate researchers</a:t>
            </a:r>
          </a:p>
          <a:p>
            <a:pPr marL="1606550" lvl="1" indent="-571500">
              <a:buFont typeface="Arial"/>
              <a:buChar char="•"/>
            </a:pPr>
            <a:r>
              <a:rPr lang="en-US" sz="4400" dirty="0"/>
              <a:t>Internet searches; development of the spreadsheet using available information</a:t>
            </a:r>
          </a:p>
          <a:p>
            <a:pPr marL="1606550" lvl="1" indent="-571500">
              <a:buFont typeface="Arial"/>
              <a:buChar char="•"/>
            </a:pPr>
            <a:r>
              <a:rPr lang="en-US" sz="4400" dirty="0"/>
              <a:t>Identification of STEM network leaders for phone interviews</a:t>
            </a:r>
          </a:p>
          <a:p>
            <a:pPr marL="1606550" lvl="1" indent="-571500">
              <a:buFont typeface="Arial"/>
              <a:buChar char="•"/>
            </a:pPr>
            <a:r>
              <a:rPr lang="en-US" sz="4400" dirty="0"/>
              <a:t>Survey development and permission; email lists secured</a:t>
            </a:r>
          </a:p>
          <a:p>
            <a:pPr marL="571500" indent="-571500">
              <a:buFont typeface="Arial"/>
              <a:buChar char="•"/>
            </a:pPr>
            <a:r>
              <a:rPr lang="en-US" sz="4400" b="1" i="1" dirty="0"/>
              <a:t>Spring 2017</a:t>
            </a:r>
            <a:r>
              <a:rPr lang="en-US" sz="4400" dirty="0"/>
              <a:t>:  Undergraduate and graduate researchers</a:t>
            </a:r>
          </a:p>
          <a:p>
            <a:pPr marL="1606550" lvl="1" indent="-571500">
              <a:buFont typeface="Arial"/>
              <a:buChar char="•"/>
            </a:pPr>
            <a:r>
              <a:rPr lang="en-US" sz="4400" dirty="0"/>
              <a:t>Finalization of surveys and phone interview protocols</a:t>
            </a:r>
          </a:p>
          <a:p>
            <a:pPr marL="1606550" lvl="1" indent="-571500">
              <a:buFont typeface="Arial"/>
              <a:buChar char="•"/>
            </a:pPr>
            <a:r>
              <a:rPr lang="en-US" sz="4400" dirty="0"/>
              <a:t>Phone interviews and surveys</a:t>
            </a:r>
          </a:p>
          <a:p>
            <a:pPr marL="1606550" lvl="1" indent="-571500">
              <a:buFont typeface="Arial"/>
              <a:buChar char="•"/>
            </a:pPr>
            <a:r>
              <a:rPr lang="en-US" sz="4400" dirty="0"/>
              <a:t>Conference meetings:  CHEP and NABI</a:t>
            </a:r>
          </a:p>
          <a:p>
            <a:pPr marL="1606550" lvl="1" indent="-571500">
              <a:buFont typeface="Arial"/>
              <a:buChar char="•"/>
            </a:pPr>
            <a:r>
              <a:rPr lang="en-US" sz="4400" dirty="0"/>
              <a:t>Draft summary</a:t>
            </a:r>
          </a:p>
          <a:p>
            <a:pPr marL="571500" indent="-571500">
              <a:buFont typeface="Arial"/>
              <a:buChar char="•"/>
            </a:pPr>
            <a:r>
              <a:rPr lang="en-US" sz="4400" b="1" i="1" dirty="0"/>
              <a:t>Summer </a:t>
            </a:r>
            <a:r>
              <a:rPr lang="en-US" sz="4400" b="1" i="1" dirty="0" smtClean="0"/>
              <a:t>2017</a:t>
            </a:r>
            <a:r>
              <a:rPr lang="en-US" sz="4400" dirty="0" smtClean="0"/>
              <a:t>:  Graduate researchers</a:t>
            </a:r>
            <a:endParaRPr lang="en-US" sz="4400" b="1" i="1" dirty="0"/>
          </a:p>
          <a:p>
            <a:pPr marL="1550988" lvl="1" indent="-571500">
              <a:buFont typeface="Arial"/>
              <a:buChar char="•"/>
            </a:pPr>
            <a:r>
              <a:rPr lang="en-US" sz="4400" dirty="0"/>
              <a:t>Present at NSEC (sponsor)</a:t>
            </a:r>
          </a:p>
          <a:p>
            <a:pPr marL="1550988" lvl="1" indent="-571500">
              <a:buFont typeface="Arial"/>
              <a:buChar char="•"/>
            </a:pPr>
            <a:r>
              <a:rPr lang="en-US" sz="4400" dirty="0"/>
              <a:t>Final </a:t>
            </a:r>
            <a:r>
              <a:rPr lang="en-US" sz="4400" dirty="0" smtClean="0"/>
              <a:t>report</a:t>
            </a:r>
            <a:endParaRPr lang="en-US" sz="4400" dirty="0"/>
          </a:p>
          <a:p>
            <a:endParaRPr lang="en-US" sz="4400" b="1" dirty="0"/>
          </a:p>
        </p:txBody>
      </p:sp>
      <p:sp>
        <p:nvSpPr>
          <p:cNvPr id="39" name="TextBox 38"/>
          <p:cNvSpPr txBox="1"/>
          <p:nvPr/>
        </p:nvSpPr>
        <p:spPr>
          <a:xfrm>
            <a:off x="15436285" y="19994196"/>
            <a:ext cx="12750112" cy="13572946"/>
          </a:xfrm>
          <a:prstGeom prst="rect">
            <a:avLst/>
          </a:prstGeom>
          <a:noFill/>
        </p:spPr>
        <p:txBody>
          <a:bodyPr wrap="square" rtlCol="0">
            <a:spAutoFit/>
          </a:bodyPr>
          <a:lstStyle/>
          <a:p>
            <a:pPr algn="ctr"/>
            <a:r>
              <a:rPr lang="en-US" sz="4400" b="1" i="1" dirty="0">
                <a:solidFill>
                  <a:srgbClr val="953735"/>
                </a:solidFill>
              </a:rPr>
              <a:t>Deliverables</a:t>
            </a:r>
            <a:endParaRPr lang="en-US" sz="4400" dirty="0">
              <a:solidFill>
                <a:srgbClr val="953735"/>
              </a:solidFill>
            </a:endParaRPr>
          </a:p>
          <a:p>
            <a:pPr marL="571500" indent="-571500">
              <a:buFont typeface="Arial"/>
              <a:buChar char="•"/>
            </a:pPr>
            <a:r>
              <a:rPr lang="en-US" sz="4400" dirty="0"/>
              <a:t>A spreadsheet inventory of the networks identified through internet search, surveys, and phone interviews.  Details of each network to include:</a:t>
            </a:r>
          </a:p>
          <a:p>
            <a:pPr marL="1550988" lvl="1" indent="-571500">
              <a:buFont typeface="Arial"/>
              <a:buChar char="•"/>
            </a:pPr>
            <a:r>
              <a:rPr lang="en-US" sz="4400" dirty="0"/>
              <a:t>Vision, mission, and goals</a:t>
            </a:r>
          </a:p>
          <a:p>
            <a:pPr marL="1550988" lvl="1" indent="-571500">
              <a:buFont typeface="Arial"/>
              <a:buChar char="•"/>
            </a:pPr>
            <a:r>
              <a:rPr lang="en-US" sz="4400" dirty="0"/>
              <a:t>Activities and events</a:t>
            </a:r>
          </a:p>
          <a:p>
            <a:pPr marL="1550988" lvl="1" indent="-571500">
              <a:buFont typeface="Arial"/>
              <a:buChar char="•"/>
            </a:pPr>
            <a:r>
              <a:rPr lang="en-US" sz="4400" dirty="0"/>
              <a:t>Infrastructure and governance</a:t>
            </a:r>
          </a:p>
          <a:p>
            <a:pPr marL="1550988" lvl="1" indent="-571500">
              <a:buFont typeface="Arial"/>
              <a:buChar char="•"/>
            </a:pPr>
            <a:r>
              <a:rPr lang="en-US" sz="4400" dirty="0"/>
              <a:t>Funding and staffing</a:t>
            </a:r>
          </a:p>
          <a:p>
            <a:pPr marL="1550988" lvl="1" indent="-571500">
              <a:buFont typeface="Arial"/>
              <a:buChar char="•"/>
            </a:pPr>
            <a:r>
              <a:rPr lang="en-US" sz="4400" dirty="0"/>
              <a:t>Communications</a:t>
            </a:r>
          </a:p>
          <a:p>
            <a:pPr marL="1550988" lvl="1" indent="-571500">
              <a:buFont typeface="Arial"/>
              <a:buChar char="•"/>
            </a:pPr>
            <a:r>
              <a:rPr lang="en-US" sz="4400" dirty="0"/>
              <a:t>Evaluation plan and ‘sharable’ results, evidence of broader impact</a:t>
            </a:r>
          </a:p>
          <a:p>
            <a:pPr marL="1550988" lvl="1" indent="-571500">
              <a:buFont typeface="Arial"/>
              <a:buChar char="•"/>
            </a:pPr>
            <a:r>
              <a:rPr lang="en-US" sz="4400" dirty="0"/>
              <a:t>Location </a:t>
            </a:r>
          </a:p>
          <a:p>
            <a:pPr marL="571500" indent="-571500">
              <a:buFont typeface="Arial"/>
              <a:buChar char="•"/>
            </a:pPr>
            <a:r>
              <a:rPr lang="en-US" sz="4400" dirty="0"/>
              <a:t>Analysis of issues that impact successes and challenges; lessons learned</a:t>
            </a:r>
          </a:p>
          <a:p>
            <a:pPr marL="571500" indent="-571500">
              <a:buFont typeface="Arial"/>
              <a:buChar char="•"/>
            </a:pPr>
            <a:r>
              <a:rPr lang="en-US" sz="4400" dirty="0"/>
              <a:t>A directory of STEM leaders in each state and territory</a:t>
            </a:r>
          </a:p>
          <a:p>
            <a:endParaRPr lang="en-US" dirty="0" smtClean="0"/>
          </a:p>
          <a:p>
            <a:endParaRPr lang="en-US" dirty="0"/>
          </a:p>
        </p:txBody>
      </p:sp>
      <p:sp>
        <p:nvSpPr>
          <p:cNvPr id="44" name="Rectangle 7"/>
          <p:cNvSpPr>
            <a:spLocks noChangeArrowheads="1"/>
          </p:cNvSpPr>
          <p:nvPr/>
        </p:nvSpPr>
        <p:spPr bwMode="auto">
          <a:xfrm>
            <a:off x="30821367" y="19994196"/>
            <a:ext cx="12527321" cy="533448"/>
          </a:xfrm>
          <a:prstGeom prst="rect">
            <a:avLst/>
          </a:prstGeom>
          <a:gradFill rotWithShape="0">
            <a:gsLst>
              <a:gs pos="0">
                <a:srgbClr val="FF9900"/>
              </a:gs>
              <a:gs pos="100000">
                <a:srgbClr val="A50021"/>
              </a:gs>
            </a:gsLst>
            <a:path path="rect">
              <a:fillToRect r="100000" b="10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6458" tIns="48229" rIns="96458" bIns="48229">
            <a:spAutoFit/>
          </a:bodyPr>
          <a:lstStyle/>
          <a:p>
            <a:pPr algn="ctr" defTabSz="957263"/>
            <a:endParaRPr lang="en-US" sz="6300" dirty="0">
              <a:solidFill>
                <a:srgbClr val="FFFF00"/>
              </a:solidFill>
            </a:endParaRPr>
          </a:p>
        </p:txBody>
      </p:sp>
      <p:sp>
        <p:nvSpPr>
          <p:cNvPr id="46" name="TextBox 45"/>
          <p:cNvSpPr txBox="1"/>
          <p:nvPr/>
        </p:nvSpPr>
        <p:spPr>
          <a:xfrm>
            <a:off x="1196975" y="7327673"/>
            <a:ext cx="13325290" cy="8894742"/>
          </a:xfrm>
          <a:prstGeom prst="rect">
            <a:avLst/>
          </a:prstGeom>
          <a:noFill/>
        </p:spPr>
        <p:txBody>
          <a:bodyPr wrap="square" rtlCol="0">
            <a:spAutoFit/>
          </a:bodyPr>
          <a:lstStyle/>
          <a:p>
            <a:pPr algn="ctr"/>
            <a:r>
              <a:rPr lang="en-US" sz="4400" b="1" i="1" dirty="0" smtClean="0">
                <a:solidFill>
                  <a:schemeClr val="accent2">
                    <a:lumMod val="75000"/>
                  </a:schemeClr>
                </a:solidFill>
              </a:rPr>
              <a:t>Context</a:t>
            </a:r>
          </a:p>
          <a:p>
            <a:r>
              <a:rPr lang="en-US" sz="4400" dirty="0"/>
              <a:t>Over the past 30 years, STEM education networks have developed across the nation to advance the STEM learning opportunities and workforce development. These networked organizations represent a myriad of configurations that range in locus, focus, audience, activities, personnel, funding, etc.  The STEM Network Inventory project, launched this fall and funded by the Network of STEM Education Centers (NSEC), is designed to create a synthesis of the national, statewide, intra-state regional networks or partnerships that advance the STEM education and workforce development national agenda. </a:t>
            </a:r>
            <a:endParaRPr lang="en-US" sz="4400" dirty="0">
              <a:solidFill>
                <a:srgbClr val="000000"/>
              </a:solidFill>
            </a:endParaRPr>
          </a:p>
        </p:txBody>
      </p:sp>
      <p:sp>
        <p:nvSpPr>
          <p:cNvPr id="6" name="Oval 5"/>
          <p:cNvSpPr/>
          <p:nvPr/>
        </p:nvSpPr>
        <p:spPr>
          <a:xfrm>
            <a:off x="3980841" y="448882"/>
            <a:ext cx="934059" cy="934059"/>
          </a:xfrm>
          <a:prstGeom prst="ellipse">
            <a:avLst/>
          </a:prstGeom>
          <a:solidFill>
            <a:srgbClr val="84304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4"/>
          <a:stretch>
            <a:fillRect/>
          </a:stretch>
        </p:blipFill>
        <p:spPr>
          <a:xfrm>
            <a:off x="32408271" y="18149586"/>
            <a:ext cx="2779397" cy="1749385"/>
          </a:xfrm>
          <a:prstGeom prst="rect">
            <a:avLst/>
          </a:prstGeom>
        </p:spPr>
      </p:pic>
      <p:sp>
        <p:nvSpPr>
          <p:cNvPr id="12" name="Oval 11"/>
          <p:cNvSpPr/>
          <p:nvPr/>
        </p:nvSpPr>
        <p:spPr>
          <a:xfrm>
            <a:off x="27438611" y="6609428"/>
            <a:ext cx="914400" cy="914400"/>
          </a:xfrm>
          <a:prstGeom prst="ellipse">
            <a:avLst/>
          </a:prstGeom>
          <a:solidFill>
            <a:srgbClr val="689AB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13534924" y="17462582"/>
            <a:ext cx="645459" cy="645459"/>
          </a:xfrm>
          <a:prstGeom prst="ellipse">
            <a:avLst/>
          </a:prstGeom>
          <a:solidFill>
            <a:srgbClr val="84304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2694024" y="16222415"/>
            <a:ext cx="982132" cy="982132"/>
          </a:xfrm>
          <a:prstGeom prst="ellipse">
            <a:avLst/>
          </a:prstGeom>
          <a:solidFill>
            <a:srgbClr val="F3793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1672047" y="15908080"/>
            <a:ext cx="376518" cy="376518"/>
          </a:xfrm>
          <a:prstGeom prst="ellipse">
            <a:avLst/>
          </a:prstGeom>
          <a:solidFill>
            <a:srgbClr val="5CA2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53011" y="7767514"/>
            <a:ext cx="642173" cy="642173"/>
          </a:xfrm>
          <a:prstGeom prst="ellipse">
            <a:avLst/>
          </a:prstGeom>
          <a:solidFill>
            <a:srgbClr val="E4B42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2779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4850</TotalTime>
  <Words>525</Words>
  <Application>Microsoft Macintosh PowerPoint</Application>
  <PresentationFormat>Custom</PresentationFormat>
  <Paragraphs>52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Avenir Roman</vt:lpstr>
      <vt:lpstr>Calibri</vt:lpstr>
      <vt:lpstr>Arial</vt:lpstr>
      <vt:lpstr>Office Theme</vt:lpstr>
      <vt:lpstr> Inventory of STEM Education Networks Susan G. Magliaro and Jeremy V. Ernst, Virginia Tech Jan Morrison, Teaching Institute for Excellence in STEM</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Fostering Partnerships for Institutional Impact</dc:title>
  <dc:creator>Liesl Baum</dc:creator>
  <cp:lastModifiedBy>Microsoft Office User</cp:lastModifiedBy>
  <cp:revision>25</cp:revision>
  <dcterms:created xsi:type="dcterms:W3CDTF">2017-04-10T14:02:30Z</dcterms:created>
  <dcterms:modified xsi:type="dcterms:W3CDTF">2017-04-18T20:08:40Z</dcterms:modified>
</cp:coreProperties>
</file>