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43"/>
  </p:normalViewPr>
  <p:slideViewPr>
    <p:cSldViewPr snapToGrid="0">
      <p:cViewPr varScale="1">
        <p:scale>
          <a:sx n="140" d="100"/>
          <a:sy n="140" d="100"/>
        </p:scale>
        <p:origin x="840" y="1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19a2f8f64d6_0_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19a2f8f64d6_0_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19a2f8f64d6_0_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19a2f8f64d6_0_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19a2f8f64d6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19a2f8f64d6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19a2f8f64d6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19a2f8f64d6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19a2f8f64d6_0_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19a2f8f64d6_0_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19a2f8f64d6_0_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19a2f8f64d6_0_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19a2f8f64d6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19a2f8f64d6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1546850c56b_1_1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1546850c56b_1_1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1546850c56b_1_1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1546850c56b_1_1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1546850c56b_1_1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1546850c56b_1_1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1ad34ad1c0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1ad34ad1c0c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1546850c56b_0_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1546850c56b_0_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9a2f8f64d6_0_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19a2f8f64d6_0_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196ee35b93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196ee35b936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196ee35b936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196ee35b936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1735ed3c1cc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1735ed3c1cc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19a2f8f64d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19a2f8f64d6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dark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marL="914400" lvl="1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marL="1371600" lvl="2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marL="1828800" lvl="3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marL="2286000" lvl="4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marL="2743200" lvl="5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marL="3200400" lvl="6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marL="3657600" lvl="7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marL="4114800" lvl="8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 rtl="0">
              <a:buNone/>
              <a:defRPr sz="1000">
                <a:solidFill>
                  <a:schemeClr val="lt2"/>
                </a:solidFill>
              </a:defRPr>
            </a:lvl1pPr>
            <a:lvl2pPr lvl="1" algn="r" rtl="0">
              <a:buNone/>
              <a:defRPr sz="1000">
                <a:solidFill>
                  <a:schemeClr val="lt2"/>
                </a:solidFill>
              </a:defRPr>
            </a:lvl2pPr>
            <a:lvl3pPr lvl="2" algn="r" rtl="0">
              <a:buNone/>
              <a:defRPr sz="1000">
                <a:solidFill>
                  <a:schemeClr val="lt2"/>
                </a:solidFill>
              </a:defRPr>
            </a:lvl3pPr>
            <a:lvl4pPr lvl="3" algn="r" rtl="0">
              <a:buNone/>
              <a:defRPr sz="1000">
                <a:solidFill>
                  <a:schemeClr val="lt2"/>
                </a:solidFill>
              </a:defRPr>
            </a:lvl4pPr>
            <a:lvl5pPr lvl="4" algn="r" rtl="0">
              <a:buNone/>
              <a:defRPr sz="1000">
                <a:solidFill>
                  <a:schemeClr val="lt2"/>
                </a:solidFill>
              </a:defRPr>
            </a:lvl5pPr>
            <a:lvl6pPr lvl="5" algn="r" rtl="0">
              <a:buNone/>
              <a:defRPr sz="1000">
                <a:solidFill>
                  <a:schemeClr val="lt2"/>
                </a:solidFill>
              </a:defRPr>
            </a:lvl6pPr>
            <a:lvl7pPr lvl="6" algn="r" rtl="0">
              <a:buNone/>
              <a:defRPr sz="1000">
                <a:solidFill>
                  <a:schemeClr val="lt2"/>
                </a:solidFill>
              </a:defRPr>
            </a:lvl7pPr>
            <a:lvl8pPr lvl="7" algn="r" rtl="0">
              <a:buNone/>
              <a:defRPr sz="1000">
                <a:solidFill>
                  <a:schemeClr val="lt2"/>
                </a:solidFill>
              </a:defRPr>
            </a:lvl8pPr>
            <a:lvl9pPr lvl="8" algn="r" rtl="0">
              <a:buNone/>
              <a:defRPr sz="1000">
                <a:solidFill>
                  <a:schemeClr val="lt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s://aws.amazon.com/s3/" TargetMode="External"/><Relationship Id="rId3" Type="http://schemas.openxmlformats.org/officeDocument/2006/relationships/hyperlink" Target="https://casestudies.cs.vt.edu/" TargetMode="External"/><Relationship Id="rId7" Type="http://schemas.openxmlformats.org/officeDocument/2006/relationships/hyperlink" Target="https://aws.amazon.com/opensearch-service/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aws.amazon.com/amplify/" TargetMode="External"/><Relationship Id="rId5" Type="http://schemas.openxmlformats.org/officeDocument/2006/relationships/hyperlink" Target="https://github.com/vt-digital-libraries-platform/dlp-access" TargetMode="External"/><Relationship Id="rId4" Type="http://schemas.openxmlformats.org/officeDocument/2006/relationships/hyperlink" Target="http://hdl.handle.net/10919/109970" TargetMode="External"/><Relationship Id="rId9" Type="http://schemas.openxmlformats.org/officeDocument/2006/relationships/hyperlink" Target="https://aws.amazon.com/dynamodb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311700" y="546750"/>
            <a:ext cx="8520600" cy="1436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200"/>
              <a:t>CS3604 Case Study Library 2</a:t>
            </a:r>
            <a:endParaRPr sz="4200"/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311700" y="2094104"/>
            <a:ext cx="8520600" cy="143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2500" lnSpcReduction="1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/>
              <a:t>Team Members: Daniel Setareh, Trevor </a:t>
            </a:r>
            <a:r>
              <a:rPr lang="en" sz="2400" dirty="0" err="1"/>
              <a:t>Bagbey</a:t>
            </a:r>
            <a:r>
              <a:rPr lang="en" sz="2400" dirty="0"/>
              <a:t>, Matthew Betsill, Omar </a:t>
            </a:r>
            <a:r>
              <a:rPr lang="en" sz="2400" dirty="0" err="1"/>
              <a:t>Elgeoushy</a:t>
            </a:r>
            <a:endParaRPr sz="24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/>
              <a:t>Client: Professor Dunlap</a:t>
            </a:r>
            <a:endParaRPr sz="24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dirty="0"/>
          </a:p>
        </p:txBody>
      </p:sp>
      <p:sp>
        <p:nvSpPr>
          <p:cNvPr id="56" name="Google Shape;56;p13"/>
          <p:cNvSpPr txBox="1">
            <a:spLocks noGrp="1"/>
          </p:cNvSpPr>
          <p:nvPr>
            <p:ph type="subTitle" idx="1"/>
          </p:nvPr>
        </p:nvSpPr>
        <p:spPr>
          <a:xfrm>
            <a:off x="311700" y="3346704"/>
            <a:ext cx="8520600" cy="197702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/>
              <a:t>CS4624: Multimedia, Hypertext, and Information Access</a:t>
            </a:r>
            <a:endParaRPr sz="24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/>
              <a:t>Dr. Fox</a:t>
            </a:r>
            <a:endParaRPr sz="24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/>
              <a:t>Virginia Tech</a:t>
            </a:r>
            <a:endParaRPr sz="24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/>
              <a:t>Blacksburg, VA 24061</a:t>
            </a:r>
            <a:endParaRPr sz="24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/>
              <a:t>12/16/2022</a:t>
            </a:r>
            <a:endParaRPr sz="24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" name="Google Shape;112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86388" y="1090175"/>
            <a:ext cx="5171226" cy="4000849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2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Collections Page	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Google Shape;118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44362" y="1017725"/>
            <a:ext cx="5455275" cy="3849424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Google Shape;119;p2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Example Search	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Work Completed – Archive Management</a:t>
            </a:r>
            <a:endParaRPr dirty="0"/>
          </a:p>
        </p:txBody>
      </p:sp>
      <p:sp>
        <p:nvSpPr>
          <p:cNvPr id="125" name="Google Shape;125;p2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 dirty="0"/>
              <a:t>Removed all archives to re-upload</a:t>
            </a:r>
            <a:endParaRPr sz="2200" dirty="0"/>
          </a:p>
          <a:p>
            <a:pPr marL="914400" lvl="1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○"/>
            </a:pPr>
            <a:r>
              <a:rPr lang="en" sz="1800" dirty="0"/>
              <a:t>Update to have title, course topic, and name (if possible)</a:t>
            </a:r>
            <a:endParaRPr sz="1800" dirty="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 dirty="0"/>
              <a:t>Assisted by CS 3604 Honors students </a:t>
            </a:r>
            <a:br>
              <a:rPr lang="en" sz="1800" dirty="0"/>
            </a:br>
            <a:r>
              <a:rPr lang="en" sz="1800" dirty="0" err="1"/>
              <a:t>Raseen</a:t>
            </a:r>
            <a:r>
              <a:rPr lang="en" sz="1800" dirty="0"/>
              <a:t> </a:t>
            </a:r>
            <a:r>
              <a:rPr lang="en" sz="1800" dirty="0" err="1"/>
              <a:t>Nirjhar</a:t>
            </a:r>
            <a:r>
              <a:rPr lang="en" sz="1800" dirty="0"/>
              <a:t> &amp; Joseph </a:t>
            </a:r>
            <a:r>
              <a:rPr lang="en" sz="1800" dirty="0" err="1"/>
              <a:t>O’Such</a:t>
            </a:r>
            <a:endParaRPr sz="1800" dirty="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 dirty="0"/>
              <a:t>800+ re-uploaded</a:t>
            </a:r>
            <a:endParaRPr sz="1800" dirty="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 dirty="0"/>
              <a:t>Files moved to Amplify Storage S3 bucket</a:t>
            </a:r>
            <a:endParaRPr sz="2200" dirty="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 dirty="0"/>
              <a:t>Easier-to-use API in React</a:t>
            </a:r>
            <a:endParaRPr sz="18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Work Completed - Upload</a:t>
            </a:r>
            <a:endParaRPr dirty="0"/>
          </a:p>
        </p:txBody>
      </p:sp>
      <p:sp>
        <p:nvSpPr>
          <p:cNvPr id="131" name="Google Shape;131;p2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Created student upload page</a:t>
            </a:r>
            <a:endParaRPr sz="220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Authenticated using Cognito User Pools</a:t>
            </a:r>
            <a:endParaRPr sz="180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Accepts name, title, description, files, and course topic</a:t>
            </a:r>
            <a:endParaRPr sz="180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Either 1 or 2 files per upload (PDF or MP4)</a:t>
            </a:r>
            <a:endParaRPr sz="180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Front-end validation </a:t>
            </a:r>
            <a:endParaRPr sz="18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" name="Google Shape;136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45714" y="1070675"/>
            <a:ext cx="5052576" cy="3829149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p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Upload Page Login	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" name="Google Shape;142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18726" y="1122425"/>
            <a:ext cx="6106551" cy="3927150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Google Shape;143;p2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Student Upload Form	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Work</a:t>
            </a:r>
            <a:endParaRPr/>
          </a:p>
        </p:txBody>
      </p:sp>
      <p:sp>
        <p:nvSpPr>
          <p:cNvPr id="149" name="Google Shape;149;p2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42603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Reducing cost of searching</a:t>
            </a:r>
            <a:endParaRPr/>
          </a:p>
          <a:p>
            <a:pPr marL="45720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CAS Authentication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Edit, delete submissions</a:t>
            </a:r>
            <a:endParaRPr/>
          </a:p>
          <a:p>
            <a:pPr marL="91440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Comments for case studies</a:t>
            </a:r>
            <a:endParaRPr/>
          </a:p>
          <a:p>
            <a:pPr marL="45720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150" name="Google Shape;150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32075" y="2972878"/>
            <a:ext cx="3222900" cy="143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Google Shape;151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87687" y="204125"/>
            <a:ext cx="4311674" cy="21586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Acknowledgements </a:t>
            </a:r>
            <a:endParaRPr/>
          </a:p>
        </p:txBody>
      </p:sp>
      <p:sp>
        <p:nvSpPr>
          <p:cNvPr id="157" name="Google Shape;157;p2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Dr. Dunlap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Project client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Raseen Nirjhar &amp; Joseph O’Such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CS 3604 Honors students assisting with project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Yinlin Chen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VTDLP maintainer 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Dr. Edward Fox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Professor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3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References </a:t>
            </a:r>
            <a:endParaRPr dirty="0"/>
          </a:p>
        </p:txBody>
      </p:sp>
      <p:sp>
        <p:nvSpPr>
          <p:cNvPr id="163" name="Google Shape;163;p30"/>
          <p:cNvSpPr txBox="1">
            <a:spLocks noGrp="1"/>
          </p:cNvSpPr>
          <p:nvPr>
            <p:ph type="body" idx="1"/>
          </p:nvPr>
        </p:nvSpPr>
        <p:spPr>
          <a:xfrm>
            <a:off x="311700" y="906216"/>
            <a:ext cx="8520600" cy="396028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76200" lvl="0" indent="0" algn="r" rtl="0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>
                <a:solidFill>
                  <a:srgbClr val="000000"/>
                </a:solidFill>
              </a:rPr>
              <a:t>[1]</a:t>
            </a:r>
            <a:endParaRPr sz="1100" dirty="0">
              <a:solidFill>
                <a:srgbClr val="000000"/>
              </a:solidFill>
            </a:endParaRPr>
          </a:p>
          <a:p>
            <a:pPr marL="215900" marR="508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>
                <a:solidFill>
                  <a:schemeClr val="dk1"/>
                </a:solidFill>
              </a:rPr>
              <a:t>Current Site: </a:t>
            </a:r>
            <a:r>
              <a:rPr lang="en" sz="1200" u="sng" dirty="0">
                <a:solidFill>
                  <a:schemeClr val="hlink"/>
                </a:solidFill>
                <a:hlinkClick r:id="rId3"/>
              </a:rPr>
              <a:t>https://casestudies.cs.vt.edu/</a:t>
            </a:r>
            <a:endParaRPr sz="1200" dirty="0">
              <a:solidFill>
                <a:schemeClr val="dk1"/>
              </a:solidFill>
            </a:endParaRPr>
          </a:p>
          <a:p>
            <a:pPr marL="215900" marR="508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>
                <a:solidFill>
                  <a:schemeClr val="dk1"/>
                </a:solidFill>
              </a:rPr>
              <a:t>Previous Semester Team’s Report: </a:t>
            </a:r>
            <a:r>
              <a:rPr lang="en" sz="1200" u="sng" dirty="0">
                <a:solidFill>
                  <a:schemeClr val="hlink"/>
                </a:solidFill>
                <a:hlinkClick r:id="rId4"/>
              </a:rPr>
              <a:t>http://hdl.handle.net/10919/109970</a:t>
            </a:r>
            <a:endParaRPr sz="1200" dirty="0">
              <a:solidFill>
                <a:schemeClr val="dk1"/>
              </a:solidFill>
            </a:endParaRPr>
          </a:p>
          <a:p>
            <a:pPr marL="215900" marR="508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>
                <a:solidFill>
                  <a:schemeClr val="dk1"/>
                </a:solidFill>
              </a:rPr>
              <a:t>VTDLP Access: </a:t>
            </a:r>
            <a:r>
              <a:rPr lang="en" sz="1200" u="sng" dirty="0">
                <a:solidFill>
                  <a:schemeClr val="hlink"/>
                </a:solidFill>
                <a:hlinkClick r:id="rId5"/>
              </a:rPr>
              <a:t>https://github.com/vt-digital-libraries-platform/dlp-access</a:t>
            </a:r>
            <a:endParaRPr sz="1200" dirty="0">
              <a:solidFill>
                <a:schemeClr val="dk1"/>
              </a:solidFill>
            </a:endParaRPr>
          </a:p>
          <a:p>
            <a:pPr marL="215900" marR="508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>
                <a:solidFill>
                  <a:schemeClr val="dk1"/>
                </a:solidFill>
              </a:rPr>
              <a:t>AWS Amplify: </a:t>
            </a:r>
            <a:r>
              <a:rPr lang="en" sz="1200" u="sng" dirty="0">
                <a:solidFill>
                  <a:schemeClr val="hlink"/>
                </a:solidFill>
                <a:hlinkClick r:id="rId6"/>
              </a:rPr>
              <a:t>https://aws.amazon.com/amplify/</a:t>
            </a:r>
            <a:endParaRPr sz="1200" dirty="0">
              <a:solidFill>
                <a:schemeClr val="dk1"/>
              </a:solidFill>
            </a:endParaRPr>
          </a:p>
          <a:p>
            <a:pPr marL="215900" marR="508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>
                <a:solidFill>
                  <a:schemeClr val="dk1"/>
                </a:solidFill>
              </a:rPr>
              <a:t>AWS OpenSearch: </a:t>
            </a:r>
            <a:r>
              <a:rPr lang="en" sz="1200" u="sng" dirty="0">
                <a:solidFill>
                  <a:schemeClr val="hlink"/>
                </a:solidFill>
                <a:hlinkClick r:id="rId7"/>
              </a:rPr>
              <a:t>https://aws.amazon.com/opensearch-service/</a:t>
            </a:r>
            <a:endParaRPr sz="1200" dirty="0">
              <a:solidFill>
                <a:schemeClr val="dk1"/>
              </a:solidFill>
            </a:endParaRPr>
          </a:p>
          <a:p>
            <a:pPr marL="215900" marR="508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>
                <a:solidFill>
                  <a:schemeClr val="dk1"/>
                </a:solidFill>
              </a:rPr>
              <a:t>AWS S3: </a:t>
            </a:r>
            <a:r>
              <a:rPr lang="en" sz="1200" u="sng" dirty="0">
                <a:solidFill>
                  <a:schemeClr val="hlink"/>
                </a:solidFill>
                <a:hlinkClick r:id="rId8"/>
              </a:rPr>
              <a:t>https://aws.amazon.com/s3/</a:t>
            </a:r>
            <a:endParaRPr sz="1200" dirty="0">
              <a:solidFill>
                <a:schemeClr val="dk1"/>
              </a:solidFill>
            </a:endParaRPr>
          </a:p>
          <a:p>
            <a:pPr marL="215900" marR="508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>
                <a:solidFill>
                  <a:schemeClr val="dk1"/>
                </a:solidFill>
              </a:rPr>
              <a:t>AWS DynamoDB: </a:t>
            </a:r>
            <a:r>
              <a:rPr lang="en" sz="1200" u="sng" dirty="0">
                <a:solidFill>
                  <a:schemeClr val="hlink"/>
                </a:solidFill>
                <a:hlinkClick r:id="rId9"/>
              </a:rPr>
              <a:t>https://aws.amazon.com/dynamodb/</a:t>
            </a:r>
            <a:endParaRPr sz="1200" dirty="0">
              <a:solidFill>
                <a:schemeClr val="dk1"/>
              </a:solidFill>
            </a:endParaRPr>
          </a:p>
          <a:p>
            <a:pPr marL="215900" marR="508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>
                <a:solidFill>
                  <a:schemeClr val="dk1"/>
                </a:solidFill>
              </a:rPr>
              <a:t>VT CAS: </a:t>
            </a:r>
            <a:r>
              <a:rPr lang="en" sz="1200" u="sng" dirty="0">
                <a:solidFill>
                  <a:schemeClr val="hlink"/>
                </a:solidFill>
              </a:rPr>
              <a:t>https://www.middleware.vt.edu/sso/cas.html</a:t>
            </a:r>
          </a:p>
          <a:p>
            <a:pPr marL="215900" marR="50800" indent="0">
              <a:lnSpc>
                <a:spcPct val="150000"/>
              </a:lnSpc>
              <a:buNone/>
            </a:pPr>
            <a:r>
              <a:rPr lang="en" sz="1200" dirty="0">
                <a:solidFill>
                  <a:schemeClr val="dk1"/>
                </a:solidFill>
              </a:rPr>
              <a:t>Second Slide Image: </a:t>
            </a:r>
            <a:r>
              <a:rPr lang="en-US" sz="1200" u="sng" dirty="0">
                <a:solidFill>
                  <a:schemeClr val="hlink"/>
                </a:solidFill>
              </a:rPr>
              <a:t>https://</a:t>
            </a:r>
            <a:r>
              <a:rPr lang="en-US" sz="1200" u="sng" dirty="0" err="1">
                <a:solidFill>
                  <a:schemeClr val="hlink"/>
                </a:solidFill>
              </a:rPr>
              <a:t>www.linkedin.com</a:t>
            </a:r>
            <a:r>
              <a:rPr lang="en-US" sz="1200" u="sng" dirty="0">
                <a:solidFill>
                  <a:schemeClr val="hlink"/>
                </a:solidFill>
              </a:rPr>
              <a:t>/pulse/internet-huge-source-information-</a:t>
            </a:r>
            <a:r>
              <a:rPr lang="en-US" sz="1200" u="sng" dirty="0" err="1">
                <a:solidFill>
                  <a:schemeClr val="hlink"/>
                </a:solidFill>
              </a:rPr>
              <a:t>philip</a:t>
            </a:r>
            <a:r>
              <a:rPr lang="en-US" sz="1200" u="sng" dirty="0">
                <a:solidFill>
                  <a:schemeClr val="hlink"/>
                </a:solidFill>
              </a:rPr>
              <a:t>-</a:t>
            </a:r>
            <a:r>
              <a:rPr lang="en-US" sz="1200" u="sng" dirty="0" err="1">
                <a:solidFill>
                  <a:schemeClr val="hlink"/>
                </a:solidFill>
              </a:rPr>
              <a:t>meyers</a:t>
            </a:r>
            <a:endParaRPr lang="en" sz="1200" u="sng" dirty="0">
              <a:solidFill>
                <a:schemeClr val="hlink"/>
              </a:solidFill>
            </a:endParaRPr>
          </a:p>
          <a:p>
            <a:pPr marL="215900" marR="50800" lvl="0" indent="0" algn="l" rtl="0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 dirty="0">
              <a:solidFill>
                <a:schemeClr val="dk1"/>
              </a:solidFill>
            </a:endParaRPr>
          </a:p>
          <a:p>
            <a:pPr marL="0" marR="50800" lvl="0" indent="0" algn="l" rtl="0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/>
              <a:t>Outline</a:t>
            </a:r>
            <a:endParaRPr sz="2500"/>
          </a:p>
        </p:txBody>
      </p:sp>
      <p:sp>
        <p:nvSpPr>
          <p:cNvPr id="62" name="Google Shape;62;p1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80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Motivation</a:t>
            </a:r>
            <a:endParaRPr sz="220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Project Overview</a:t>
            </a:r>
            <a:endParaRPr sz="220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Work Completed</a:t>
            </a:r>
            <a:endParaRPr sz="220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Future Work</a:t>
            </a:r>
            <a:endParaRPr sz="220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Acknowledgements </a:t>
            </a:r>
            <a:endParaRPr sz="220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References</a:t>
            </a:r>
            <a:endParaRPr sz="2200"/>
          </a:p>
        </p:txBody>
      </p:sp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37750" y="1152471"/>
            <a:ext cx="3851925" cy="2561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Motivation	</a:t>
            </a:r>
            <a:endParaRPr/>
          </a:p>
        </p:txBody>
      </p:sp>
      <p:sp>
        <p:nvSpPr>
          <p:cNvPr id="69" name="Google Shape;69;p1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Give students of CS3604 a way to access previous case study projects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Improve previous semesters’ site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Ease current burden of work required by professor for site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/>
              <a:t>Project Overview - Work from Previous Semester</a:t>
            </a:r>
            <a:endParaRPr sz="2500"/>
          </a:p>
        </p:txBody>
      </p:sp>
      <p:sp>
        <p:nvSpPr>
          <p:cNvPr id="75" name="Google Shape;75;p1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83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Launched site from VTDLP Access Project Fork</a:t>
            </a:r>
            <a:endParaRPr sz="1800"/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AWS Amplify for deployment</a:t>
            </a:r>
            <a:endParaRPr sz="1600"/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OpenSearch for GraphQL Queries</a:t>
            </a:r>
            <a:endParaRPr sz="1600"/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S3 for file storage</a:t>
            </a:r>
            <a:endParaRPr sz="1600"/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DynamoDB for archive, collection, and site metadata</a:t>
            </a:r>
            <a:endParaRPr sz="160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Python Script for Batch Uploads</a:t>
            </a:r>
            <a:endParaRPr sz="1600"/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Allows for batch uploads of case studies to specified collection</a:t>
            </a:r>
            <a:endParaRPr sz="160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Site Admin Page</a:t>
            </a:r>
            <a:endParaRPr sz="1600"/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Allows for simplistic changes to the site</a:t>
            </a:r>
            <a:endParaRPr sz="1600"/>
          </a:p>
          <a:p>
            <a:pPr marL="1371600" lvl="2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■"/>
            </a:pPr>
            <a:r>
              <a:rPr lang="en" sz="1600"/>
              <a:t>Create / edit / delete specified collections / archives</a:t>
            </a:r>
            <a:endParaRPr sz="1600"/>
          </a:p>
          <a:p>
            <a:pPr marL="1371600" lvl="2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■"/>
            </a:pPr>
            <a:r>
              <a:rPr lang="en" sz="1600"/>
              <a:t>Home page changes</a:t>
            </a:r>
            <a:endParaRPr sz="16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Google Shape;80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80238" y="1164703"/>
            <a:ext cx="6183525" cy="3782801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Current Home Page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Overview - Problems</a:t>
            </a:r>
            <a:endParaRPr/>
          </a:p>
        </p:txBody>
      </p:sp>
      <p:sp>
        <p:nvSpPr>
          <p:cNvPr id="87" name="Google Shape;87;p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Problems with what we were left</a:t>
            </a:r>
            <a:endParaRPr sz="220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Outdated GraphQL API Key causing unresponsive site</a:t>
            </a:r>
            <a:endParaRPr sz="180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Case studies categorized by course semester</a:t>
            </a:r>
            <a:endParaRPr sz="180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Professor Dunlap required to upload case studies using Python script</a:t>
            </a:r>
            <a:endParaRPr sz="180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Hundreds of uploaded case studies in .pptx with no display support</a:t>
            </a:r>
            <a:endParaRPr sz="18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Overview - Solutions</a:t>
            </a:r>
            <a:endParaRPr/>
          </a:p>
        </p:txBody>
      </p:sp>
      <p:sp>
        <p:nvSpPr>
          <p:cNvPr id="93" name="Google Shape;93;p1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Update GraphQL API Key</a:t>
            </a:r>
            <a:endParaRPr sz="220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Notify Professor Dunlap to prevent further site crashes</a:t>
            </a:r>
            <a:endParaRPr sz="180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Create Collection for Each Course Topic</a:t>
            </a:r>
            <a:endParaRPr sz="220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Intellectual Property, Privacy, Artificial Intelligence, etc.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2200"/>
              <a:t>Create Upload Page for Students</a:t>
            </a:r>
            <a:endParaRPr sz="220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Allow student to specify name, title, description, and course topic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2200"/>
              <a:t>Only allow for PDF and MP4 files to be uploaded</a:t>
            </a:r>
            <a:endParaRPr sz="18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Work Completed - Deployment</a:t>
            </a:r>
            <a:endParaRPr dirty="0"/>
          </a:p>
        </p:txBody>
      </p:sp>
      <p:sp>
        <p:nvSpPr>
          <p:cNvPr id="99" name="Google Shape;99;p20"/>
          <p:cNvSpPr txBox="1">
            <a:spLocks noGrp="1"/>
          </p:cNvSpPr>
          <p:nvPr>
            <p:ph type="body" idx="1"/>
          </p:nvPr>
        </p:nvSpPr>
        <p:spPr>
          <a:xfrm>
            <a:off x="280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Successfully re-deployed site on Amplify</a:t>
            </a:r>
            <a:endParaRPr sz="220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Updated GraphQL API Key</a:t>
            </a:r>
            <a:endParaRPr sz="180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Created new VTDLP fork</a:t>
            </a:r>
            <a:br>
              <a:rPr lang="en" sz="1800"/>
            </a:br>
            <a:r>
              <a:rPr lang="en" sz="1800"/>
              <a:t>to work with</a:t>
            </a:r>
            <a:endParaRPr sz="1800"/>
          </a:p>
          <a:p>
            <a:pPr marL="91440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91440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91440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100" name="Google Shape;100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34325" y="1850475"/>
            <a:ext cx="4420550" cy="1693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507575" y="3739675"/>
            <a:ext cx="5324724" cy="1169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Work Completed – Browsing</a:t>
            </a:r>
            <a:endParaRPr dirty="0"/>
          </a:p>
        </p:txBody>
      </p:sp>
      <p:sp>
        <p:nvSpPr>
          <p:cNvPr id="107" name="Google Shape;107;p21"/>
          <p:cNvSpPr txBox="1">
            <a:spLocks noGrp="1"/>
          </p:cNvSpPr>
          <p:nvPr>
            <p:ph type="body" idx="1"/>
          </p:nvPr>
        </p:nvSpPr>
        <p:spPr>
          <a:xfrm>
            <a:off x="311700" y="1175650"/>
            <a:ext cx="8396700" cy="332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Created new collection for each course topic</a:t>
            </a:r>
            <a:endParaRPr sz="220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Change old collection metadata in Collections </a:t>
            </a:r>
            <a:br>
              <a:rPr lang="en" sz="1800"/>
            </a:br>
            <a:r>
              <a:rPr lang="en" sz="1800"/>
              <a:t>and CollectionsMap DynamoDB tables</a:t>
            </a:r>
            <a:endParaRPr sz="1800"/>
          </a:p>
          <a:p>
            <a:pPr marL="91440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800"/>
          </a:p>
          <a:p>
            <a:pPr marL="457200" lvl="0" indent="-368300" algn="l" rtl="0">
              <a:spcBef>
                <a:spcPts val="120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Implemented Lambda Function for case </a:t>
            </a:r>
            <a:br>
              <a:rPr lang="en" sz="2200"/>
            </a:br>
            <a:r>
              <a:rPr lang="en" sz="2200"/>
              <a:t>study thumbnails</a:t>
            </a:r>
            <a:endParaRPr sz="22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1768</TotalTime>
  <Words>586</Words>
  <Application>Microsoft Macintosh PowerPoint</Application>
  <PresentationFormat>On-screen Show (16:9)</PresentationFormat>
  <Paragraphs>103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Arial</vt:lpstr>
      <vt:lpstr>Simple Dark</vt:lpstr>
      <vt:lpstr>CS3604 Case Study Library 2</vt:lpstr>
      <vt:lpstr>Outline</vt:lpstr>
      <vt:lpstr>Motivation </vt:lpstr>
      <vt:lpstr>Project Overview - Work from Previous Semester</vt:lpstr>
      <vt:lpstr>Current Home Page</vt:lpstr>
      <vt:lpstr>Project Overview - Problems</vt:lpstr>
      <vt:lpstr>Project Overview - Solutions</vt:lpstr>
      <vt:lpstr>Work Completed - Deployment</vt:lpstr>
      <vt:lpstr>Work Completed – Browsing</vt:lpstr>
      <vt:lpstr>Collections Page </vt:lpstr>
      <vt:lpstr>Example Search </vt:lpstr>
      <vt:lpstr>Work Completed – Archive Management</vt:lpstr>
      <vt:lpstr>Work Completed - Upload</vt:lpstr>
      <vt:lpstr>Upload Page Login </vt:lpstr>
      <vt:lpstr>Student Upload Form </vt:lpstr>
      <vt:lpstr>Future Work</vt:lpstr>
      <vt:lpstr>Acknowledgements </vt:lpstr>
      <vt:lpstr>References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CS3604 Case Study Library 2</dc:title>
  <cp:lastModifiedBy>Betsill, Matthew</cp:lastModifiedBy>
  <cp:revision>4</cp:revision>
  <dcterms:modified xsi:type="dcterms:W3CDTF">2022-12-16T05:08:21Z</dcterms:modified>
</cp:coreProperties>
</file>