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Mohave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Mohave-bold.fntdata"/><Relationship Id="rId10" Type="http://schemas.openxmlformats.org/officeDocument/2006/relationships/slide" Target="slides/slide5.xml"/><Relationship Id="rId21" Type="http://schemas.openxmlformats.org/officeDocument/2006/relationships/font" Target="fonts/Mohave-regular.fntdata"/><Relationship Id="rId13" Type="http://schemas.openxmlformats.org/officeDocument/2006/relationships/slide" Target="slides/slide8.xml"/><Relationship Id="rId24" Type="http://schemas.openxmlformats.org/officeDocument/2006/relationships/font" Target="fonts/Mohave-boldItalic.fntdata"/><Relationship Id="rId12" Type="http://schemas.openxmlformats.org/officeDocument/2006/relationships/slide" Target="slides/slide7.xml"/><Relationship Id="rId23" Type="http://schemas.openxmlformats.org/officeDocument/2006/relationships/font" Target="fonts/Mohav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b1dbc0353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b1dbc0353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3b1dbc0353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3b1dbc0353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3b1dbc0353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3b1dbc0353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3b1dbc0353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3b1dbc0353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3b1dbc0353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3b1dbc0353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3b1dbc0353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3b1dbc0353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3b1dbc0353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3b1dbc0353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3b1dbc0353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3b1dbc0353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3b1dbc0353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3b1dbc0353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3b1dbc0353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3b1dbc0353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3b1dbc0353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3b1dbc0353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b1dbc0353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3b1dbc0353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3b1dbc0353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3b1dbc0353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3b1dbc0353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3b1dbc0353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3b1dbc0353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3b1dbc0353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medium.com/@Moosend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7B7B7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0" y="-5700"/>
            <a:ext cx="4279375" cy="5143301"/>
          </a:xfrm>
          <a:custGeom>
            <a:rect b="b" l="l" r="r" t="t"/>
            <a:pathLst>
              <a:path extrusionOk="0" h="206165" w="171175">
                <a:moveTo>
                  <a:pt x="0" y="0"/>
                </a:moveTo>
                <a:lnTo>
                  <a:pt x="0" y="64442"/>
                </a:lnTo>
                <a:lnTo>
                  <a:pt x="25173" y="206165"/>
                </a:lnTo>
                <a:lnTo>
                  <a:pt x="171175" y="206165"/>
                </a:lnTo>
                <a:lnTo>
                  <a:pt x="132157" y="0"/>
                </a:lnTo>
                <a:close/>
              </a:path>
            </a:pathLst>
          </a:cu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sp>
      <p:sp>
        <p:nvSpPr>
          <p:cNvPr id="56" name="Google Shape;56;p13"/>
          <p:cNvSpPr txBox="1"/>
          <p:nvPr/>
        </p:nvSpPr>
        <p:spPr>
          <a:xfrm>
            <a:off x="253050" y="814775"/>
            <a:ext cx="3508200" cy="202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st="47625">
              <a:srgbClr val="000000">
                <a:alpha val="37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FFFFF"/>
                </a:solidFill>
                <a:latin typeface="Mohave"/>
                <a:ea typeface="Mohave"/>
                <a:cs typeface="Mohave"/>
                <a:sym typeface="Mohave"/>
              </a:rPr>
              <a:t>Interactive Text Classification &amp; Evaluation</a:t>
            </a:r>
            <a:endParaRPr b="1" sz="4000">
              <a:solidFill>
                <a:srgbClr val="FFFFFF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802297" y="3151275"/>
            <a:ext cx="2674800" cy="792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Jarvis Ly, Jason Tran, Subeom Kwon, and Thinh Truong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CS 4624 Multimedia/Hypertext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Mohamed Farag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Virginia Tech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Blacksburg VA 24061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4800">
                <a:solidFill>
                  <a:schemeClr val="lt1"/>
                </a:solidFill>
                <a:latin typeface="Mohave"/>
                <a:ea typeface="Mohave"/>
                <a:cs typeface="Mohave"/>
                <a:sym typeface="Mohave"/>
              </a:rPr>
              <a:t>April 20th, 2023</a:t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4800">
              <a:solidFill>
                <a:schemeClr val="lt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Developer’s Manual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59" name="Google Shape;159;p22"/>
          <p:cNvSpPr txBox="1"/>
          <p:nvPr>
            <p:ph idx="1" type="body"/>
          </p:nvPr>
        </p:nvSpPr>
        <p:spPr>
          <a:xfrm>
            <a:off x="311700" y="1273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have"/>
              <a:buChar char="●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Setup</a:t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○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Clone the Repository (</a:t>
            </a:r>
            <a:r>
              <a:rPr b="1"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git clone https://github.com/subeom7/Text-Classification-and-Evaluation.git</a:t>
            </a: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)</a:t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○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Install Dependencies (</a:t>
            </a:r>
            <a:r>
              <a:rPr b="1"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npm run install-all</a:t>
            </a: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)</a:t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○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Enter Project Directory (</a:t>
            </a:r>
            <a:r>
              <a:rPr b="1"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cd Text-Classification-and-Evaluation</a:t>
            </a: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)</a:t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○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Run the Client &amp; Server (</a:t>
            </a:r>
            <a:r>
              <a:rPr b="1"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npm run dev</a:t>
            </a: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)</a:t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60" name="Google Shape;160;p22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Accomplishments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66" name="Google Shape;166;p23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3"/>
          <p:cNvSpPr txBox="1"/>
          <p:nvPr/>
        </p:nvSpPr>
        <p:spPr>
          <a:xfrm>
            <a:off x="582475" y="1134350"/>
            <a:ext cx="199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3"/>
          <p:cNvSpPr txBox="1"/>
          <p:nvPr/>
        </p:nvSpPr>
        <p:spPr>
          <a:xfrm>
            <a:off x="3099738" y="1507750"/>
            <a:ext cx="2944500" cy="2179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Milestone 2</a:t>
            </a:r>
            <a:endParaRPr b="1"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File Uploading + Text Extraction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User Highlighting + Annotations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Authentication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Result Storage</a:t>
            </a:r>
            <a:endParaRPr sz="1200"/>
          </a:p>
        </p:txBody>
      </p:sp>
      <p:sp>
        <p:nvSpPr>
          <p:cNvPr id="169" name="Google Shape;169;p23"/>
          <p:cNvSpPr txBox="1"/>
          <p:nvPr/>
        </p:nvSpPr>
        <p:spPr>
          <a:xfrm>
            <a:off x="105325" y="1726300"/>
            <a:ext cx="2599800" cy="1742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Milestone 1</a:t>
            </a:r>
            <a:endParaRPr b="1"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User text input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Text Classification feature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Mohave"/>
                <a:ea typeface="Mohave"/>
                <a:cs typeface="Mohave"/>
                <a:sym typeface="Mohave"/>
              </a:rPr>
              <a:t>Frontend</a:t>
            </a:r>
            <a:endParaRPr sz="160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70" name="Google Shape;170;p23"/>
          <p:cNvSpPr txBox="1"/>
          <p:nvPr/>
        </p:nvSpPr>
        <p:spPr>
          <a:xfrm>
            <a:off x="6438875" y="1949850"/>
            <a:ext cx="2599800" cy="1243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Milestone 3</a:t>
            </a:r>
            <a:endParaRPr b="1"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Bug fixes / cleanup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Lessons Learned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76" name="Google Shape;176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Finding an efficient method to install dependencies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First time using many unfamiliar tools/technologies like Scikit-learn/Flask/MongoDB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Bounced ideas/features off of eachother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Merged feature branches in Git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77" name="Google Shape;177;p24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4"/>
          <p:cNvSpPr txBox="1"/>
          <p:nvPr>
            <p:ph idx="2" type="body"/>
          </p:nvPr>
        </p:nvSpPr>
        <p:spPr>
          <a:xfrm>
            <a:off x="4832400" y="1132050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Found meetings to be more efficient than individual work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-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Bulk work in meetings and individual features on our own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Document during development rather than at the end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Future Work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84" name="Google Shape;184;p25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5"/>
          <p:cNvSpPr txBox="1"/>
          <p:nvPr/>
        </p:nvSpPr>
        <p:spPr>
          <a:xfrm>
            <a:off x="2543425" y="1390350"/>
            <a:ext cx="4169100" cy="2362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Future Additions:</a:t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have"/>
              <a:buChar char="●"/>
            </a:pPr>
            <a:r>
              <a:rPr lang="en" sz="18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User Selected Model </a:t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have"/>
              <a:buChar char="●"/>
            </a:pPr>
            <a:r>
              <a:rPr lang="en" sz="18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Additional Filetype Support</a:t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have"/>
              <a:buChar char="●"/>
            </a:pPr>
            <a:r>
              <a:rPr lang="en" sz="18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Enhanced Interactivity Features</a:t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have"/>
              <a:buChar char="●"/>
            </a:pPr>
            <a:r>
              <a:rPr lang="en" sz="18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Account Registration/Auth (non-google)</a:t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Acknowledgements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91" name="Google Shape;191;p26"/>
          <p:cNvSpPr txBox="1"/>
          <p:nvPr>
            <p:ph idx="1" type="body"/>
          </p:nvPr>
        </p:nvSpPr>
        <p:spPr>
          <a:xfrm>
            <a:off x="311700" y="1797675"/>
            <a:ext cx="8520600" cy="27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Special thanks to: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Instructor: Dr. Mohamed Farag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TA: Ansh Gwash</a:t>
            </a:r>
            <a:endParaRPr sz="2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6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References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98" name="Google Shape;198;p27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Mohave"/>
              <a:ea typeface="Mohave"/>
              <a:cs typeface="Mohave"/>
              <a:sym typeface="Mohave"/>
            </a:endParaRPr>
          </a:p>
          <a:p>
            <a:pPr indent="-457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[1]	Text classification: What it is and why it matters. MonkeyLearn. (n.d.). Retrieved February 15, 2023, from https://monkeylearn.com/text-classification/#:~:text=Tutorial-,What%20is%20Text%20Classification%3F,and%20all%20over%20the%20web  </a:t>
            </a:r>
            <a:endParaRPr i="1" sz="12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457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[2] 	V. Rani, “NLP tutorial for text classification in Python,” Medium, 26-Jan-2023. [Online]. Available: https://medium.com/analytics-vidhya/nlp-tutorial-for-text-classification-in-python-8f19cd17b49e. [Accessed: 15-Feb-2023].  </a:t>
            </a:r>
            <a:endParaRPr i="1" sz="12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457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[3]	What is text classification? - hugging face. What is Text Classification? - Hugging Face. (2022, 	May 17). Retrieved February 15, 2023, from https://huggingface.co/tasks/text-classification </a:t>
            </a:r>
            <a:endParaRPr i="1" sz="12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[4]	“TF–IDF,” Wikipedia, 06-Mar-2023. [Online]. Available: https://en.wikipedia.org/wiki/Tf%E2%80%93idf. [Accessed: 21-Mar-2023]. </a:t>
            </a:r>
            <a:endParaRPr i="1" sz="12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485775" lvl="0" marL="485775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[5]	“Naive Bayes classifier,” Wikipedia, 03-Mar-2023. [Online]. Available: https://en.wikipedia.org/wiki/Naive_Bayes_classifier. [Accessed: 21-Mar-2023]. </a:t>
            </a:r>
            <a:endParaRPr sz="1200"/>
          </a:p>
        </p:txBody>
      </p:sp>
      <p:sp>
        <p:nvSpPr>
          <p:cNvPr id="199" name="Google Shape;199;p27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3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Outline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428350" y="1484350"/>
            <a:ext cx="14175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1. Recap</a:t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3584250" y="1484350"/>
            <a:ext cx="19755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2. Implementation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528950" y="2743150"/>
            <a:ext cx="23169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4. User &amp; Dev. Manual</a:t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3467538" y="2743150"/>
            <a:ext cx="22089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5. Accomplishments</a:t>
            </a:r>
            <a:endParaRPr sz="2000">
              <a:solidFill>
                <a:srgbClr val="222222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6298150" y="1484350"/>
            <a:ext cx="14520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3. Testing</a:t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6298150" y="2743138"/>
            <a:ext cx="21192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6. Lessons Learned</a:t>
            </a:r>
            <a:endParaRPr sz="2000">
              <a:solidFill>
                <a:srgbClr val="222222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69" name="Google Shape;69;p14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2298650" y="3880000"/>
            <a:ext cx="18060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7. Future Work</a:t>
            </a:r>
            <a:endParaRPr sz="2000">
              <a:solidFill>
                <a:srgbClr val="222222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346300" y="3880000"/>
            <a:ext cx="1198500" cy="492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latin typeface="Mohave"/>
                <a:ea typeface="Mohave"/>
                <a:cs typeface="Mohave"/>
                <a:sym typeface="Mohave"/>
              </a:rPr>
              <a:t>8. Demo</a:t>
            </a:r>
            <a:endParaRPr sz="2000">
              <a:solidFill>
                <a:srgbClr val="222222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Recap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800850" y="1311125"/>
            <a:ext cx="414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WHAT?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have"/>
              <a:buChar char="-"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Assign predefined categories or labels to text documents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WHY?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have"/>
              <a:buChar char="-"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Text is one of the most common types of unstructured data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HOW?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have"/>
              <a:buChar char="-"/>
            </a:pPr>
            <a:r>
              <a:rPr lang="en" sz="15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Using an ML model to automate this process</a:t>
            </a:r>
            <a:endParaRPr sz="15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78" name="Google Shape;78;p15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2675" y="1600737"/>
            <a:ext cx="3884025" cy="19420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0" name="Google Shape;80;p15"/>
          <p:cNvSpPr txBox="1"/>
          <p:nvPr/>
        </p:nvSpPr>
        <p:spPr>
          <a:xfrm>
            <a:off x="6105338" y="3542750"/>
            <a:ext cx="171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Mohave"/>
                <a:ea typeface="Mohave"/>
                <a:cs typeface="Mohave"/>
                <a:sym typeface="Mohave"/>
              </a:rPr>
              <a:t>Image credits: </a:t>
            </a:r>
            <a:r>
              <a:rPr i="1" lang="en" sz="1200" u="sng">
                <a:solidFill>
                  <a:schemeClr val="hlink"/>
                </a:solidFill>
                <a:latin typeface="Mohave"/>
                <a:ea typeface="Mohave"/>
                <a:cs typeface="Mohave"/>
                <a:sym typeface="Mohave"/>
                <a:hlinkClick r:id="rId4"/>
              </a:rPr>
              <a:t>Moosend</a:t>
            </a:r>
            <a:endParaRPr i="1" sz="1200"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Implementation (FLASK Back-End)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273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Flask API to Create a /classify end point</a:t>
            </a:r>
            <a:b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This end-point works as a communication </a:t>
            </a:r>
            <a:b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channel between front-end and back-end</a:t>
            </a:r>
            <a:b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Once the endpoint receives a request (user input)</a:t>
            </a:r>
            <a:b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It processes &amp; extract the user input to a variable</a:t>
            </a:r>
            <a:br>
              <a:rPr lang="en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Performs the classification by calling predict function</a:t>
            </a:r>
            <a:b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to generate prediction and result.</a:t>
            </a:r>
            <a:b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Finally, return the result as a JSON Object, and send the </a:t>
            </a:r>
            <a:b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16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result back to the front-end. </a:t>
            </a:r>
            <a:endParaRPr sz="16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87" name="Google Shape;87;p16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978700"/>
            <a:ext cx="4572000" cy="416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Machine Learning Model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94" name="Google Shape;94;p17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0550" y="71425"/>
            <a:ext cx="4791076" cy="2586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550" y="2800350"/>
            <a:ext cx="47910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190825" y="849725"/>
            <a:ext cx="8520600" cy="33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05716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Start by fetching train &amp; test dataset from 20 newsgroup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Construct a pipeline object that contains 2 essential steps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Step 1: TF-IDF Vectorizer (Feature Extraction Step)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Tokenizes input document into separate words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Assign numerical values based on the importance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TF: How many times a certain word appears in a text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IDF: Measures how significant or unique a word is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TF-IDF: Multiply TF &amp; IDF values. Higher value 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indicates higher importance of the word 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●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Step 2: MultinomialNB (Classification Step)</a:t>
            </a: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have"/>
              <a:buChar char="○"/>
            </a:pP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Suitable for discrete features 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like word counts or term frequency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05716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8973"/>
              <a:buFont typeface="Mohave"/>
              <a:buChar char="●"/>
            </a:pPr>
            <a:r>
              <a:rPr lang="en" sz="44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Finally, we train and test the classifier and </a:t>
            </a:r>
            <a:br>
              <a:rPr lang="en" sz="44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44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save the model as a binary file using joblib library so that we can </a:t>
            </a:r>
            <a:br>
              <a:rPr lang="en" sz="44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r>
              <a:rPr lang="en" sz="44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easily load this classifier when we start the application</a:t>
            </a:r>
            <a:br>
              <a:rPr lang="en" sz="4857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4857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88000"/>
              <a:buFont typeface="Arial"/>
              <a:buNone/>
            </a:pPr>
            <a:r>
              <a:t/>
            </a:r>
            <a:endParaRPr sz="1250">
              <a:solidFill>
                <a:srgbClr val="D4D4D4"/>
              </a:solidFill>
              <a:highlight>
                <a:srgbClr val="1E1E1E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Implementation (Database)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03" name="Google Shape;103;p18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460300" y="1337850"/>
            <a:ext cx="414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●"/>
            </a:pPr>
            <a: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Used MongoDB store user data in a BSON (binary JSON) format</a:t>
            </a:r>
            <a:b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14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●"/>
            </a:pPr>
            <a: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Since our back-end is using python, we had to use PyMongo library to connect mongoDB with the python script to save user data</a:t>
            </a:r>
            <a:b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14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have"/>
              <a:buChar char="●"/>
            </a:pPr>
            <a: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We store data such as, userID, user input, classifier result, user result and highlights</a:t>
            </a:r>
            <a:b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</a:br>
            <a:endParaRPr sz="14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ohave"/>
              <a:buChar char="●"/>
            </a:pPr>
            <a:r>
              <a:rPr lang="en" sz="140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We display the stored data to the front-end once the user login to the application</a:t>
            </a:r>
            <a:endParaRPr sz="14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have"/>
              <a:ea typeface="Mohave"/>
              <a:cs typeface="Mohave"/>
              <a:sym typeface="Mohave"/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73475"/>
            <a:ext cx="4286250" cy="27503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0600" y="3021800"/>
            <a:ext cx="4343401" cy="212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564550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Testing &amp; Assessment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707225" y="1135850"/>
            <a:ext cx="28827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have"/>
              <a:buChar char="●"/>
            </a:pPr>
            <a:r>
              <a:rPr lang="en">
                <a:latin typeface="Mohave"/>
                <a:ea typeface="Mohave"/>
                <a:cs typeface="Mohave"/>
                <a:sym typeface="Mohave"/>
              </a:rPr>
              <a:t>Used joblib to train and test the classifier and saved the model as a binary file so that we can easily load this classifier when we start the application</a:t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have"/>
              <a:buChar char="●"/>
            </a:pPr>
            <a:r>
              <a:rPr lang="en">
                <a:latin typeface="Mohave"/>
                <a:ea typeface="Mohave"/>
                <a:cs typeface="Mohave"/>
                <a:sym typeface="Mohave"/>
              </a:rPr>
              <a:t>Manually tested application with texts from online articles</a:t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have"/>
              <a:buChar char="●"/>
            </a:pPr>
            <a:r>
              <a:rPr lang="en">
                <a:latin typeface="Mohave"/>
                <a:ea typeface="Mohave"/>
                <a:cs typeface="Mohave"/>
                <a:sym typeface="Mohave"/>
              </a:rPr>
              <a:t>Tested edge cases that might lead to errors (ex. putting one word as an input)</a:t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have"/>
              <a:ea typeface="Mohave"/>
              <a:cs typeface="Mohave"/>
              <a:sym typeface="Mohav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9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3075" y="1370488"/>
            <a:ext cx="4953000" cy="8286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6300" y="2571737"/>
            <a:ext cx="3446526" cy="2005013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User Manual - Raw Text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21" name="Google Shape;121;p20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800" y="1251623"/>
            <a:ext cx="3344307" cy="16623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3" name="Google Shape;1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800" y="3313810"/>
            <a:ext cx="3344302" cy="161836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4" name="Google Shape;12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5738" y="866476"/>
            <a:ext cx="4139524" cy="1527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5" name="Google Shape;125;p20"/>
          <p:cNvSpPr/>
          <p:nvPr/>
        </p:nvSpPr>
        <p:spPr>
          <a:xfrm>
            <a:off x="2952725" y="1203925"/>
            <a:ext cx="1053300" cy="2952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0"/>
          <p:cNvSpPr/>
          <p:nvPr/>
        </p:nvSpPr>
        <p:spPr>
          <a:xfrm rot="5400000">
            <a:off x="2014050" y="3042359"/>
            <a:ext cx="235800" cy="14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0"/>
          <p:cNvSpPr txBox="1"/>
          <p:nvPr/>
        </p:nvSpPr>
        <p:spPr>
          <a:xfrm>
            <a:off x="3472725" y="2346500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1</a:t>
            </a:r>
            <a:endParaRPr/>
          </a:p>
        </p:txBody>
      </p:sp>
      <p:sp>
        <p:nvSpPr>
          <p:cNvPr id="128" name="Google Shape;128;p20"/>
          <p:cNvSpPr txBox="1"/>
          <p:nvPr/>
        </p:nvSpPr>
        <p:spPr>
          <a:xfrm>
            <a:off x="3472725" y="4352525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2</a:t>
            </a:r>
            <a:endParaRPr/>
          </a:p>
        </p:txBody>
      </p:sp>
      <p:pic>
        <p:nvPicPr>
          <p:cNvPr id="129" name="Google Shape;129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2833498"/>
            <a:ext cx="4083249" cy="208142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0" name="Google Shape;130;p20"/>
          <p:cNvSpPr txBox="1"/>
          <p:nvPr/>
        </p:nvSpPr>
        <p:spPr>
          <a:xfrm>
            <a:off x="8297150" y="799650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3</a:t>
            </a:r>
            <a:endParaRPr/>
          </a:p>
        </p:txBody>
      </p:sp>
      <p:sp>
        <p:nvSpPr>
          <p:cNvPr id="131" name="Google Shape;131;p20"/>
          <p:cNvSpPr txBox="1"/>
          <p:nvPr/>
        </p:nvSpPr>
        <p:spPr>
          <a:xfrm>
            <a:off x="8297150" y="4352513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4</a:t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 rot="-3411441">
            <a:off x="3664752" y="2805606"/>
            <a:ext cx="879601" cy="14328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0"/>
          <p:cNvSpPr/>
          <p:nvPr/>
        </p:nvSpPr>
        <p:spPr>
          <a:xfrm rot="5400000">
            <a:off x="6469625" y="2542300"/>
            <a:ext cx="288000" cy="14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0"/>
          <p:cNvSpPr/>
          <p:nvPr/>
        </p:nvSpPr>
        <p:spPr>
          <a:xfrm>
            <a:off x="7990150" y="1901125"/>
            <a:ext cx="665100" cy="2952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"/>
          <p:cNvSpPr/>
          <p:nvPr/>
        </p:nvSpPr>
        <p:spPr>
          <a:xfrm>
            <a:off x="7461250" y="4528000"/>
            <a:ext cx="396600" cy="1650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0"/>
          <p:cNvSpPr/>
          <p:nvPr/>
        </p:nvSpPr>
        <p:spPr>
          <a:xfrm>
            <a:off x="6259775" y="4800625"/>
            <a:ext cx="707700" cy="1650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544525" y="369900"/>
            <a:ext cx="81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Mohave"/>
                <a:ea typeface="Mohave"/>
                <a:cs typeface="Mohave"/>
                <a:sym typeface="Mohave"/>
              </a:rPr>
              <a:t>User Manual - File Upload</a:t>
            </a:r>
            <a:endParaRPr b="1" sz="3020">
              <a:latin typeface="Mohave"/>
              <a:ea typeface="Mohave"/>
              <a:cs typeface="Mohave"/>
              <a:sym typeface="Mohave"/>
            </a:endParaRPr>
          </a:p>
        </p:txBody>
      </p:sp>
      <p:sp>
        <p:nvSpPr>
          <p:cNvPr id="142" name="Google Shape;142;p21"/>
          <p:cNvSpPr/>
          <p:nvPr/>
        </p:nvSpPr>
        <p:spPr>
          <a:xfrm rot="5400000">
            <a:off x="-27300" y="27300"/>
            <a:ext cx="942600" cy="888000"/>
          </a:xfrm>
          <a:prstGeom prst="rtTriangle">
            <a:avLst/>
          </a:prstGeom>
          <a:solidFill>
            <a:srgbClr val="990000"/>
          </a:solidFill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/>
          <p:nvPr/>
        </p:nvSpPr>
        <p:spPr>
          <a:xfrm rot="-3783076">
            <a:off x="3853937" y="2149889"/>
            <a:ext cx="981701" cy="1430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675" y="1959926"/>
            <a:ext cx="3631664" cy="175742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5" name="Google Shape;14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8226" y="624576"/>
            <a:ext cx="4033201" cy="15424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6" name="Google Shape;146;p21"/>
          <p:cNvSpPr/>
          <p:nvPr/>
        </p:nvSpPr>
        <p:spPr>
          <a:xfrm>
            <a:off x="2868425" y="2875450"/>
            <a:ext cx="407400" cy="1431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4825" y="2691350"/>
            <a:ext cx="4033201" cy="205595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8" name="Google Shape;148;p21"/>
          <p:cNvSpPr txBox="1"/>
          <p:nvPr/>
        </p:nvSpPr>
        <p:spPr>
          <a:xfrm>
            <a:off x="3720050" y="3168075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1</a:t>
            </a:r>
            <a:endParaRPr/>
          </a:p>
        </p:txBody>
      </p:sp>
      <p:sp>
        <p:nvSpPr>
          <p:cNvPr id="149" name="Google Shape;149;p21"/>
          <p:cNvSpPr txBox="1"/>
          <p:nvPr/>
        </p:nvSpPr>
        <p:spPr>
          <a:xfrm>
            <a:off x="8386725" y="525325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2</a:t>
            </a:r>
            <a:endParaRPr/>
          </a:p>
        </p:txBody>
      </p:sp>
      <p:sp>
        <p:nvSpPr>
          <p:cNvPr id="150" name="Google Shape;150;p21"/>
          <p:cNvSpPr txBox="1"/>
          <p:nvPr/>
        </p:nvSpPr>
        <p:spPr>
          <a:xfrm>
            <a:off x="8353325" y="4166025"/>
            <a:ext cx="291300" cy="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20">
                <a:solidFill>
                  <a:schemeClr val="dk1"/>
                </a:solidFill>
                <a:latin typeface="Mohave"/>
                <a:ea typeface="Mohave"/>
                <a:cs typeface="Mohave"/>
                <a:sym typeface="Mohave"/>
              </a:rPr>
              <a:t>3</a:t>
            </a: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2521075" y="1126513"/>
            <a:ext cx="89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8050350" y="1489850"/>
            <a:ext cx="482100" cy="292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1"/>
          <p:cNvSpPr/>
          <p:nvPr/>
        </p:nvSpPr>
        <p:spPr>
          <a:xfrm rot="5397026">
            <a:off x="6521423" y="2357640"/>
            <a:ext cx="346800" cy="14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