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72" r:id="rId4"/>
    <p:sldId id="262" r:id="rId5"/>
    <p:sldId id="273" r:id="rId6"/>
    <p:sldId id="266" r:id="rId7"/>
    <p:sldId id="275" r:id="rId8"/>
    <p:sldId id="277" r:id="rId9"/>
    <p:sldId id="260" r:id="rId10"/>
    <p:sldId id="274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9" d="100"/>
          <a:sy n="129" d="100"/>
        </p:scale>
        <p:origin x="3640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2342B-5C54-2640-92A2-4CA2278083A1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659F1-D1A5-9D48-91D2-31AF0142D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2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7E716-28DD-1042-BF2F-716767C458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20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</a:t>
            </a:r>
            <a:r>
              <a:rPr lang="en-US" baseline="0" dirty="0"/>
              <a:t> why do better?  #1 Make it easier on ourselves</a:t>
            </a:r>
            <a:r>
              <a:rPr lang="mr-IN" baseline="0" dirty="0"/>
              <a:t>…</a:t>
            </a:r>
            <a:r>
              <a:rPr lang="en-US" baseline="0" dirty="0"/>
              <a:t>.and others can benefit too (think of those poor group members following your work</a:t>
            </a:r>
          </a:p>
          <a:p>
            <a:endParaRPr lang="en-US" baseline="0" dirty="0"/>
          </a:p>
          <a:p>
            <a:r>
              <a:rPr lang="en-US" baseline="0" dirty="0"/>
              <a:t>#2 </a:t>
            </a:r>
            <a:r>
              <a:rPr lang="mr-IN" baseline="0" dirty="0"/>
              <a:t>–</a:t>
            </a:r>
            <a:r>
              <a:rPr lang="en-US" baseline="0" dirty="0"/>
              <a:t> smooth your research process by planning ahead</a:t>
            </a:r>
            <a:r>
              <a:rPr lang="mr-IN" baseline="0" dirty="0"/>
              <a:t>…</a:t>
            </a:r>
            <a:r>
              <a:rPr lang="en-US" baseline="0" dirty="0"/>
              <a:t>could lead to gains in research efficiency, but must acknowledge that it also takes time to plan</a:t>
            </a:r>
            <a:r>
              <a:rPr lang="mr-IN" baseline="0" dirty="0"/>
              <a:t>…</a:t>
            </a:r>
            <a:r>
              <a:rPr lang="en-US" baseline="0" dirty="0"/>
              <a:t>harder to prove this one unequivocally but I’d rather have a smoother process anyway.  (personal story about master’s research??)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7E716-28DD-1042-BF2F-716767C458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18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529f933f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529f933f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4917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529f933f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529f933f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1550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529f933f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529f933f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774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529f933f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529f933f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774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529f933f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529f933f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040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529f933f6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529f933f6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200" b="1" dirty="0">
                <a:solidFill>
                  <a:srgbClr val="660000"/>
                </a:solidFill>
                <a:sym typeface="Times New Roman"/>
              </a:rPr>
              <a:t>Question – how to rate requirements for which some parts are fully implemented  others are not yet addressed?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290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529f933f6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529f933f6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23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03737-066D-C647-936D-7B22099A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DABEF5-E507-4648-BC78-055A4C6A5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33B4F-2984-B24A-9A33-54DA60F92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B13CA-EAFF-8047-9221-826B19753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5D0AF-3A46-4F47-BDB6-03462AD46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00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59FF-720D-084A-9261-87E0DC6C7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85C24A-F188-9340-A77E-F90D17AB8A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A5A5E-3A17-0B4B-82E2-C6918CDC7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19D95-F560-884A-93EB-90715C623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76C60-39F3-CD4C-A652-736BDC127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4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FB68E6-6D92-3C4C-AA39-F04064E45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BAA574-9BD9-CA48-A2B8-D80AC8E11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B9C7B-9AC7-374E-B756-C3ECB1FD0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DE569-E45B-D744-95AD-265D3FE8C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E0519-5379-7843-B4FB-A2C58722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27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3090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2E0C8-CDEF-7348-B876-AA82ECE9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9FCD7-E7F7-4E49-B7E3-002C3E2C1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AC2CE-E49D-664D-9ED8-D2D956DFA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1C39B-6712-0F46-9089-BA11A6F9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FE08A-D296-8645-92A9-F9A4AA43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7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D8FD0-9E85-AD4A-BC3C-B368613C3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1FCF5-06B1-8148-99BF-BE6778D478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5D86C-A118-D34D-823D-4502FC2A7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2DE25-5F85-8848-A8B8-2CAD25D16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79148-BD1A-EE45-AF73-9E033CB6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4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8AF8F-5064-884D-8EA1-7F1F5C809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313DC-143C-FF48-8EDC-D8B2F7E35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82895-8E0D-484B-B2E2-309CF1000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885516-F8BA-EE4C-AF9D-A34C4E2D7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5C324-B2AD-9C45-8297-E7317DCC6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DB4BA-B023-FF4E-BDC6-495898B5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0D33-BED9-B348-A93F-89B434FC2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87957-5681-1E47-BBD7-D590A05D4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8C997-CF10-5F44-AB2A-A6D21139A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CAA8EE-2926-F340-B59F-624B30347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9FD575-1AB7-8547-BD5E-E2F6ECA774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F702B-A275-E343-96BC-82DD3D1BE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4F5A99-2327-9C4B-8627-04B1AF4E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4C909F-E11A-5640-8B58-13BB5AB49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EB54-45F6-594C-8938-BBF10917A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8A64CF-ADEA-6942-A2BC-3B4253230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1DD7F-C817-FF4F-82FF-C007C0066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D6C24-7393-DD44-9F35-2C5D4CA49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6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CFDADC-A576-CA4B-9F0B-0A1CA3923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D5AD53-7266-314E-8DAC-31C61468A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C54F5-3585-5443-893E-8C539E728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3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29B7B-EE2A-3C48-8DF2-656D82CD3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C4E01-1DA2-F945-9648-B4DF42701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BE594-2830-1E4E-AAA4-BD46C22E7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83C097-EFC6-3B42-946E-2ABD50B5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FD748-0E99-C640-8E0D-4F12E87A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98EB8A-24B4-E743-845E-875D3E78A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3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488D7-ED06-B14C-8690-B7EEF838B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5F3707-9028-7C4F-AD22-C0374053F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42EB77-DD92-9B4C-BC30-E72A869A1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03156-1CAA-D242-BA0B-221D6F95E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CB6CB-DD36-2D40-B020-7A4D480D5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F1D42-E9F5-404A-9F10-5CB81E99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9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189A59-49EF-F34E-BA08-AA3F0D500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02277-790C-B041-94ED-E592C7510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F11B2-C3C9-A84F-9174-DA9496CC4A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ECC1D-0360-2342-8179-F3ED06B874F4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7E7D4-AEC4-6D41-A659-7F16BAE093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760D1-BEB7-AC45-A4BB-A8E3DA303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6C865-A6FC-944F-B1F2-C212D48A6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7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we.ccsds.org/moims/_layouts/15/WopiFrame.aspx?sourcedoc=/moims/docs/MOIMS-DAI/Draft%20Documents/OAIS%20v3/OAIS%20final%20v3%20draft%20with%20changes%20wrt%20OAISv2%2020190924-rl.docx&amp;action=defaul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919/8905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curationnetwork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retrustseal.org/why-certification/review-of-requirement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hyperlink" Target="https://dpconline.org/blog/access-what-we-are-preservi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3.amazonaws.com/libapps/accounts/108087/images/VT96451_201343520354-sc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4" t="15526" r="424" b="-15526"/>
          <a:stretch/>
        </p:blipFill>
        <p:spPr bwMode="auto">
          <a:xfrm>
            <a:off x="-73496" y="0"/>
            <a:ext cx="12260188" cy="811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442" y="3617385"/>
            <a:ext cx="6018228" cy="2045272"/>
          </a:xfrm>
          <a:solidFill>
            <a:schemeClr val="bg1">
              <a:alpha val="80000"/>
            </a:schemeClr>
          </a:solidFill>
          <a:ln w="38100">
            <a:solidFill>
              <a:srgbClr val="660000"/>
            </a:solidFill>
          </a:ln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660000"/>
                </a:solidFill>
              </a:rPr>
              <a:t> Jonathan Petters</a:t>
            </a:r>
          </a:p>
          <a:p>
            <a:r>
              <a:rPr lang="en-US" sz="2800" dirty="0">
                <a:solidFill>
                  <a:srgbClr val="660000"/>
                </a:solidFill>
              </a:rPr>
              <a:t>Data Management Consultant/Curation Services Coordinator</a:t>
            </a:r>
          </a:p>
          <a:p>
            <a:r>
              <a:rPr lang="en-US" sz="2800" dirty="0">
                <a:solidFill>
                  <a:srgbClr val="660000"/>
                </a:solidFill>
              </a:rPr>
              <a:t>Virginia Tech University Libraries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5070" y="577134"/>
            <a:ext cx="10624930" cy="2308324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solidFill>
              <a:srgbClr val="66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60000"/>
                </a:solidFill>
              </a:rPr>
              <a:t>Auditing an Institutional Data Repository With Respect to the </a:t>
            </a:r>
            <a:r>
              <a:rPr lang="en-US" sz="4800" b="1" dirty="0" err="1">
                <a:solidFill>
                  <a:srgbClr val="660000"/>
                </a:solidFill>
              </a:rPr>
              <a:t>CoreTrustSeal</a:t>
            </a:r>
            <a:r>
              <a:rPr lang="en-US" sz="4800" b="1" dirty="0">
                <a:solidFill>
                  <a:srgbClr val="660000"/>
                </a:solidFill>
              </a:rPr>
              <a:t> Certification Requirements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75469" y="5902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4301" y="7447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252919" y="26556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2" descr="ttp://www.on-culture.org/content/uploads/2015/09/CCB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7" y="5987793"/>
            <a:ext cx="2220673" cy="78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44D9E0B1-5460-E94C-AC55-DDD839692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B611D2BE-B874-3346-8AAA-DF3E72E0DB28}"/>
              </a:ext>
            </a:extLst>
          </p:cNvPr>
          <p:cNvSpPr txBox="1">
            <a:spLocks/>
          </p:cNvSpPr>
          <p:nvPr/>
        </p:nvSpPr>
        <p:spPr>
          <a:xfrm>
            <a:off x="6701801" y="3617385"/>
            <a:ext cx="4951554" cy="2045272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>
            <a:solidFill>
              <a:srgbClr val="66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>
                <a:solidFill>
                  <a:srgbClr val="660000"/>
                </a:solidFill>
              </a:rPr>
              <a:t>Naina</a:t>
            </a:r>
            <a:r>
              <a:rPr lang="en-US" sz="2800" dirty="0">
                <a:solidFill>
                  <a:srgbClr val="660000"/>
                </a:solidFill>
              </a:rPr>
              <a:t> </a:t>
            </a:r>
            <a:r>
              <a:rPr lang="en-US" sz="2800" dirty="0" err="1">
                <a:solidFill>
                  <a:srgbClr val="660000"/>
                </a:solidFill>
              </a:rPr>
              <a:t>Pisharoti</a:t>
            </a:r>
            <a:endParaRPr lang="en-US" sz="2800" dirty="0">
              <a:solidFill>
                <a:srgbClr val="660000"/>
              </a:solidFill>
            </a:endParaRPr>
          </a:p>
          <a:p>
            <a:r>
              <a:rPr lang="en-US" sz="2800" dirty="0">
                <a:solidFill>
                  <a:srgbClr val="660000"/>
                </a:solidFill>
              </a:rPr>
              <a:t>Graduate Assistant</a:t>
            </a:r>
          </a:p>
          <a:p>
            <a:r>
              <a:rPr lang="en-US" sz="2800" dirty="0">
                <a:solidFill>
                  <a:srgbClr val="660000"/>
                </a:solidFill>
              </a:rPr>
              <a:t>Aerospace and Oceanic Engineering</a:t>
            </a:r>
          </a:p>
        </p:txBody>
      </p:sp>
    </p:spTree>
    <p:extLst>
      <p:ext uri="{BB962C8B-B14F-4D97-AF65-F5344CB8AC3E}">
        <p14:creationId xmlns:p14="http://schemas.microsoft.com/office/powerpoint/2010/main" val="4230080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415600" y="160881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Our Rating Spread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7A75A7B6-87C7-0B40-80C5-E143C5B29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7963057-252C-A242-8EE9-235725D86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791025"/>
              </p:ext>
            </p:extLst>
          </p:nvPr>
        </p:nvGraphicFramePr>
        <p:xfrm>
          <a:off x="247135" y="924481"/>
          <a:ext cx="11257005" cy="5120640"/>
        </p:xfrm>
        <a:graphic>
          <a:graphicData uri="http://schemas.openxmlformats.org/drawingml/2006/table">
            <a:tbl>
              <a:tblPr/>
              <a:tblGrid>
                <a:gridCol w="1408670">
                  <a:extLst>
                    <a:ext uri="{9D8B030D-6E8A-4147-A177-3AD203B41FA5}">
                      <a16:colId xmlns:a16="http://schemas.microsoft.com/office/drawing/2014/main" val="161020375"/>
                    </a:ext>
                  </a:extLst>
                </a:gridCol>
                <a:gridCol w="6227806">
                  <a:extLst>
                    <a:ext uri="{9D8B030D-6E8A-4147-A177-3AD203B41FA5}">
                      <a16:colId xmlns:a16="http://schemas.microsoft.com/office/drawing/2014/main" val="1750184105"/>
                    </a:ext>
                  </a:extLst>
                </a:gridCol>
                <a:gridCol w="3620529">
                  <a:extLst>
                    <a:ext uri="{9D8B030D-6E8A-4147-A177-3AD203B41FA5}">
                      <a16:colId xmlns:a16="http://schemas.microsoft.com/office/drawing/2014/main" val="3317190808"/>
                    </a:ext>
                  </a:extLst>
                </a:gridCol>
              </a:tblGrid>
              <a:tr h="54317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u="sng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Rating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u="sng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u="sng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# </a:t>
                      </a:r>
                      <a:r>
                        <a:rPr lang="en-US" sz="3000" b="1" u="sng" kern="1200" dirty="0" err="1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Reqs</a:t>
                      </a:r>
                      <a:r>
                        <a:rPr lang="en-US" sz="3000" b="1" u="sng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 at this Rating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311925"/>
                  </a:ext>
                </a:extLst>
              </a:tr>
              <a:tr h="54317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Not Applicable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265882"/>
                  </a:ext>
                </a:extLst>
              </a:tr>
              <a:tr h="99581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The Repository has not considered this yet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707957"/>
                  </a:ext>
                </a:extLst>
              </a:tr>
              <a:tr h="99581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The Repository has a theoretical concept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9795089"/>
                  </a:ext>
                </a:extLst>
              </a:tr>
              <a:tr h="99581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3* 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The Repository is in the Implementation Phase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40452"/>
                  </a:ext>
                </a:extLst>
              </a:tr>
              <a:tr h="99581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4*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The guideline has been fully implemented in the Repository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1" kern="1200" dirty="0">
                          <a:solidFill>
                            <a:srgbClr val="66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675" marR="66675">
                    <a:lnL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280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430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146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OAIS Designated Community definition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98854" y="910167"/>
            <a:ext cx="11968968" cy="431674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An identified group of potential Consumers who should be able to understand a particular set of information in ways exemplified by the Preservation Objectives. The Designated Community may be composed of multiple user communities. A Designated Community is defined by the Archive and this definition may change over time. (</a:t>
            </a:r>
            <a:r>
              <a:rPr lang="en-US" sz="3200" b="1" dirty="0">
                <a:solidFill>
                  <a:srgbClr val="660000"/>
                </a:solidFill>
                <a:sym typeface="Times New Roman"/>
                <a:hlinkClick r:id="rId3"/>
              </a:rPr>
              <a:t>draft OAIS Reference Model v3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)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87DD344-CF2C-4A45-892F-F05439A1B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3742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68FE4-B284-C94C-B5FB-960FC702F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A771D-BFBA-3D47-943F-B467A10370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C67FB8-5DAB-E34D-8495-81B51E6E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07"/>
            <a:ext cx="12192000" cy="663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73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475469" y="5902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4301" y="7447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252919" y="26556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6654" y="174706"/>
            <a:ext cx="10787975" cy="83099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60000"/>
                </a:solidFill>
              </a:rPr>
              <a:t>About </a:t>
            </a:r>
            <a:r>
              <a:rPr lang="en-US" sz="4800" b="1" dirty="0" err="1">
                <a:solidFill>
                  <a:srgbClr val="660000"/>
                </a:solidFill>
              </a:rPr>
              <a:t>VTechData</a:t>
            </a:r>
            <a:endParaRPr lang="en-US" sz="4800" b="1" dirty="0">
              <a:solidFill>
                <a:srgbClr val="66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9923" y="1114050"/>
            <a:ext cx="11507821" cy="51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585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 err="1">
                <a:solidFill>
                  <a:srgbClr val="660000"/>
                </a:solidFill>
              </a:rPr>
              <a:t>VTechData</a:t>
            </a:r>
            <a:r>
              <a:rPr lang="en-US" sz="3200" b="1" dirty="0">
                <a:solidFill>
                  <a:srgbClr val="660000"/>
                </a:solidFill>
              </a:rPr>
              <a:t> highlights, preserves, and provide access to research products (e.g. datasets) of the Virginia Tech community</a:t>
            </a:r>
          </a:p>
          <a:p>
            <a:pPr marL="1066785" lvl="1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>
                <a:solidFill>
                  <a:srgbClr val="660000"/>
                </a:solidFill>
              </a:rPr>
              <a:t>Meeting journal and funder requirements for data sharing/availability</a:t>
            </a:r>
          </a:p>
          <a:p>
            <a:pPr marL="609585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Open access repository</a:t>
            </a:r>
          </a:p>
          <a:p>
            <a:pPr marL="609585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Virginia Tech researchers can self-deposit</a:t>
            </a:r>
          </a:p>
          <a:p>
            <a:pPr marL="609585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Curators suggest dataset/metadata enhancement by depositors, meeting minimum metadata requirements</a:t>
            </a:r>
          </a:p>
          <a:p>
            <a:pPr marL="609585" indent="-507987">
              <a:lnSpc>
                <a:spcPct val="115000"/>
              </a:lnSpc>
              <a:buSzPts val="2400"/>
              <a:buFont typeface="Times New Roman"/>
              <a:buChar char="●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74 published datasets since 2016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44688D85-657F-2F4A-9629-14684CB6D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7916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Internal Assessment – Why </a:t>
            </a:r>
            <a:r>
              <a:rPr lang="en-US" sz="4800" b="1" dirty="0" err="1">
                <a:solidFill>
                  <a:srgbClr val="660000"/>
                </a:solidFill>
                <a:latin typeface="+mn-lt"/>
                <a:ea typeface="+mn-ea"/>
                <a:cs typeface="+mn-cs"/>
              </a:rPr>
              <a:t>CoreTrustSeal</a:t>
            </a:r>
            <a:r>
              <a:rPr lang="en-US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?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357906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evaluation process looks at technical, curatorial, and organizational  infrastructure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" sz="3200" b="1" dirty="0">
                <a:solidFill>
                  <a:srgbClr val="660000"/>
                </a:solidFill>
                <a:sym typeface="Times New Roman"/>
              </a:rPr>
              <a:t>lightweight repository certification process (relative to TRAC)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gaining in notoriety within research data circles</a:t>
            </a:r>
            <a:r>
              <a:rPr lang="en" sz="3200" b="1" dirty="0">
                <a:solidFill>
                  <a:srgbClr val="660000"/>
                </a:solidFill>
                <a:sym typeface="Times New Roman"/>
              </a:rPr>
              <a:t> (e.g. Enabling FAIR Data Project)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Facilitate conversation around Libraries’ digital infrastructure development/support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B0C591F-6A49-2448-8118-34D255B6E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9898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Assessment Process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357906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Interviewed Data Services and Information Technology Services personnel within Libraries towards 15 of the 16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CoreTrustSeal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requirements</a:t>
            </a: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Requirement regarding funding and staffing out of scope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For each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CoreTrust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Seal requirement authors gave </a:t>
            </a: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Ratings for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VTechData</a:t>
            </a:r>
            <a:endParaRPr lang="en-US" sz="3200" b="1" dirty="0">
              <a:solidFill>
                <a:srgbClr val="660000"/>
              </a:solidFill>
              <a:sym typeface="Times New Roman"/>
            </a:endParaRP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Recommendations for improving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VTechData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</a:t>
            </a: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endParaRPr lang="en-US" sz="3200" b="1" dirty="0">
              <a:solidFill>
                <a:srgbClr val="660000"/>
              </a:solidFill>
              <a:sym typeface="Times New Roman"/>
            </a:endParaRP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endParaRPr lang="en-US" sz="3200" b="1" dirty="0">
              <a:solidFill>
                <a:srgbClr val="660000"/>
              </a:solidFill>
              <a:sym typeface="Times New Roman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B0C591F-6A49-2448-8118-34D255B6E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867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146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Report Completed February 2019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15600" y="1363639"/>
            <a:ext cx="11360800" cy="3727345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" sz="3200" b="1" dirty="0" err="1">
                <a:solidFill>
                  <a:srgbClr val="660000"/>
                </a:solidFill>
                <a:sym typeface="Times New Roman"/>
              </a:rPr>
              <a:t>VTechData</a:t>
            </a:r>
            <a:r>
              <a:rPr lang="en" sz="3200" b="1" dirty="0">
                <a:solidFill>
                  <a:srgbClr val="660000"/>
                </a:solidFill>
                <a:sym typeface="Times New Roman"/>
              </a:rPr>
              <a:t> does not yet meet the </a:t>
            </a:r>
            <a:r>
              <a:rPr lang="en" sz="3200" b="1" dirty="0" err="1">
                <a:solidFill>
                  <a:srgbClr val="660000"/>
                </a:solidFill>
                <a:sym typeface="Times New Roman"/>
              </a:rPr>
              <a:t>CoreTrustSeal</a:t>
            </a:r>
            <a:r>
              <a:rPr lang="en" sz="3200" b="1" dirty="0">
                <a:solidFill>
                  <a:srgbClr val="660000"/>
                </a:solidFill>
                <a:sym typeface="Times New Roman"/>
              </a:rPr>
              <a:t> Repository Requirements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" sz="3200" b="1" dirty="0">
                <a:solidFill>
                  <a:srgbClr val="660000"/>
                </a:solidFill>
                <a:sym typeface="Times New Roman"/>
              </a:rPr>
              <a:t>Improvements and </a:t>
            </a:r>
            <a:r>
              <a:rPr lang="en" sz="3200" b="1" u="sng" dirty="0">
                <a:solidFill>
                  <a:srgbClr val="660000"/>
                </a:solidFill>
                <a:sym typeface="Times New Roman"/>
              </a:rPr>
              <a:t>documentation</a:t>
            </a:r>
            <a:r>
              <a:rPr lang="en" sz="3200" b="1" dirty="0">
                <a:solidFill>
                  <a:srgbClr val="660000"/>
                </a:solidFill>
                <a:sym typeface="Times New Roman"/>
              </a:rPr>
              <a:t> required towards digital curation, digital preservation, and systems administration</a:t>
            </a:r>
          </a:p>
          <a:p>
            <a:pPr indent="-474121">
              <a:lnSpc>
                <a:spcPct val="115000"/>
              </a:lnSpc>
              <a:buClr>
                <a:schemeClr val="dk1"/>
              </a:buClr>
              <a:buSzPts val="2000"/>
            </a:pPr>
            <a:r>
              <a:rPr lang="en" sz="3200" b="1" dirty="0">
                <a:solidFill>
                  <a:srgbClr val="660000"/>
                </a:solidFill>
                <a:sym typeface="Times New Roman"/>
                <a:hlinkClick r:id="rId3"/>
              </a:rPr>
              <a:t>Report available online</a:t>
            </a:r>
            <a:endParaRPr lang="en" sz="3200" b="1" dirty="0">
              <a:solidFill>
                <a:srgbClr val="660000"/>
              </a:solidFill>
              <a:sym typeface="Times New Roman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8B12330-88EA-3640-90BB-00806FE7A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8560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146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Challenge for </a:t>
            </a:r>
            <a:r>
              <a:rPr lang="en" sz="4800" b="1" dirty="0" err="1">
                <a:solidFill>
                  <a:srgbClr val="660000"/>
                </a:solidFill>
                <a:latin typeface="+mn-lt"/>
                <a:ea typeface="+mn-ea"/>
                <a:cs typeface="+mn-cs"/>
              </a:rPr>
              <a:t>CoreTrustSeal</a:t>
            </a:r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 Audit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98854" y="910167"/>
            <a:ext cx="11968968" cy="431674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VTechData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gives Virginia Tech researchers a way to provide access to their data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Discipline-agnostic; serve political scientists, aerospace engineers, ecologists…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As curators we are not in a position to evaluate the quality/reusability of all the data or metadata to which we provide access, now or in the future</a:t>
            </a: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  <a:hlinkClick r:id="rId3"/>
              </a:rPr>
              <a:t>Data Curation Network 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may lead to this capability for generalist repositories</a:t>
            </a:r>
          </a:p>
          <a:p>
            <a:pPr indent="-474121">
              <a:lnSpc>
                <a:spcPct val="115000"/>
              </a:lnSpc>
              <a:buSzPts val="2000"/>
            </a:pPr>
            <a:endParaRPr lang="en-US" sz="3200" b="1" dirty="0">
              <a:solidFill>
                <a:srgbClr val="660000"/>
              </a:solidFill>
              <a:sym typeface="Times New Roman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87DD344-CF2C-4A45-892F-F05439A1B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9162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415600" y="146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sz="4800" b="1" dirty="0">
                <a:solidFill>
                  <a:srgbClr val="660000"/>
                </a:solidFill>
                <a:latin typeface="+mn-lt"/>
                <a:ea typeface="+mn-ea"/>
                <a:cs typeface="+mn-cs"/>
              </a:rPr>
              <a:t>Definition of Designated Community</a:t>
            </a:r>
            <a:endParaRPr sz="4800" b="1" dirty="0">
              <a:solidFill>
                <a:srgbClr val="66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98854" y="910167"/>
            <a:ext cx="11968968" cy="431674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“the Designated Community of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VTechData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comprises researchers at Virginia Tech who can deposit and publish their data therein”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With this definition, 3 of the 16 requirements (8, 11, 14) were deemed not applicable – would this have been alright towards </a:t>
            </a:r>
            <a:r>
              <a:rPr lang="en-US" sz="3200" b="1" dirty="0" err="1">
                <a:solidFill>
                  <a:srgbClr val="660000"/>
                </a:solidFill>
                <a:sym typeface="Times New Roman"/>
              </a:rPr>
              <a:t>CoreTrustSeal</a:t>
            </a: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 certification?</a:t>
            </a:r>
          </a:p>
          <a:p>
            <a:pPr indent="-474121">
              <a:lnSpc>
                <a:spcPct val="115000"/>
              </a:lnSpc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</a:rPr>
              <a:t>Defining Designated Community an active point of discussion</a:t>
            </a: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  <a:hlinkClick r:id="rId3"/>
              </a:rPr>
              <a:t>CoreTrustSeal Review of Requirements</a:t>
            </a:r>
            <a:endParaRPr lang="en-US" sz="3200" b="1" dirty="0">
              <a:solidFill>
                <a:srgbClr val="660000"/>
              </a:solidFill>
              <a:sym typeface="Times New Roman"/>
            </a:endParaRPr>
          </a:p>
          <a:p>
            <a:pPr lvl="1" indent="-474121">
              <a:lnSpc>
                <a:spcPct val="115000"/>
              </a:lnSpc>
              <a:spcBef>
                <a:spcPts val="0"/>
              </a:spcBef>
              <a:buSzPts val="2000"/>
            </a:pPr>
            <a:r>
              <a:rPr lang="en-US" sz="3200" b="1" dirty="0">
                <a:solidFill>
                  <a:srgbClr val="660000"/>
                </a:solidFill>
                <a:sym typeface="Times New Roman"/>
                <a:hlinkClick r:id="rId4"/>
              </a:rPr>
              <a:t>‘Access is What we are Preserving’: But for Whom? </a:t>
            </a:r>
            <a:endParaRPr lang="en-US" sz="3200" b="1" dirty="0">
              <a:solidFill>
                <a:srgbClr val="660000"/>
              </a:solidFill>
              <a:sym typeface="Times New Roman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87DD344-CF2C-4A45-892F-F05439A1B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0122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3.amazonaws.com/libapps/accounts/108087/images/VT96451_201343520354-sc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4" t="15526" r="424" b="-15526"/>
          <a:stretch/>
        </p:blipFill>
        <p:spPr bwMode="auto">
          <a:xfrm>
            <a:off x="-68188" y="0"/>
            <a:ext cx="12260188" cy="811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1840" y="577134"/>
            <a:ext cx="7689652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66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>
                <a:solidFill>
                  <a:srgbClr val="660000"/>
                </a:solidFill>
              </a:rPr>
              <a:t>jpetters@vt.edu</a:t>
            </a:r>
            <a:endParaRPr lang="en-US" sz="4800" b="1" dirty="0">
              <a:solidFill>
                <a:srgbClr val="660000"/>
              </a:solidFill>
            </a:endParaRPr>
          </a:p>
          <a:p>
            <a:pPr algn="ctr"/>
            <a:r>
              <a:rPr lang="en-US" sz="4800" b="1" dirty="0">
                <a:solidFill>
                  <a:srgbClr val="660000"/>
                </a:solidFill>
              </a:rPr>
              <a:t>@</a:t>
            </a:r>
            <a:r>
              <a:rPr lang="en-US" sz="4800" b="1" dirty="0" err="1">
                <a:solidFill>
                  <a:srgbClr val="660000"/>
                </a:solidFill>
              </a:rPr>
              <a:t>jon_petters</a:t>
            </a:r>
            <a:endParaRPr lang="en-US" sz="4800" b="1" dirty="0">
              <a:solidFill>
                <a:srgbClr val="66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5469" y="5902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4301" y="7447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252919" y="26556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61840" y="3706198"/>
            <a:ext cx="7689652" cy="1569660"/>
          </a:xfrm>
          <a:prstGeom prst="rect">
            <a:avLst/>
          </a:prstGeom>
          <a:solidFill>
            <a:schemeClr val="bg1"/>
          </a:solidFill>
          <a:ln w="38100">
            <a:solidFill>
              <a:srgbClr val="66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660000"/>
                </a:solidFill>
              </a:rPr>
              <a:t>Thanks!  </a:t>
            </a:r>
          </a:p>
          <a:p>
            <a:pPr algn="ctr"/>
            <a:r>
              <a:rPr lang="en-US" sz="4800" b="1" dirty="0">
                <a:solidFill>
                  <a:srgbClr val="660000"/>
                </a:solidFill>
              </a:rPr>
              <a:t>Questions?</a:t>
            </a: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454E5290-8FDD-654B-9F2E-B996B70E5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264" y="5994084"/>
            <a:ext cx="2483558" cy="7702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20492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598</Words>
  <Application>Microsoft Macintosh PowerPoint</Application>
  <PresentationFormat>Widescreen</PresentationFormat>
  <Paragraphs>71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Internal Assessment – Why CoreTrustSeal?</vt:lpstr>
      <vt:lpstr>Assessment Process</vt:lpstr>
      <vt:lpstr>Report Completed February 2019</vt:lpstr>
      <vt:lpstr>Challenge for CoreTrustSeal Audit</vt:lpstr>
      <vt:lpstr>Definition of Designated Community</vt:lpstr>
      <vt:lpstr>PowerPoint Presentation</vt:lpstr>
      <vt:lpstr>Our Rating Spread</vt:lpstr>
      <vt:lpstr>OAIS Designated Community definition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22</cp:revision>
  <dcterms:created xsi:type="dcterms:W3CDTF">2019-10-14T16:53:24Z</dcterms:created>
  <dcterms:modified xsi:type="dcterms:W3CDTF">2019-11-11T18:23:42Z</dcterms:modified>
</cp:coreProperties>
</file>