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5143500" cx="9144000"/>
  <p:notesSz cx="6858000" cy="9144000"/>
  <p:embeddedFontLst>
    <p:embeddedFont>
      <p:font typeface="Raleway"/>
      <p:regular r:id="rId32"/>
      <p:bold r:id="rId33"/>
      <p:italic r:id="rId34"/>
      <p:boldItalic r:id="rId35"/>
    </p:embeddedFont>
    <p:embeddedFont>
      <p:font typeface="Roboto"/>
      <p:regular r:id="rId36"/>
      <p:bold r:id="rId37"/>
      <p:italic r:id="rId38"/>
      <p:boldItalic r:id="rId39"/>
    </p:embeddedFont>
    <p:embeddedFont>
      <p:font typeface="Lato"/>
      <p:regular r:id="rId40"/>
      <p:bold r:id="rId41"/>
      <p:italic r:id="rId42"/>
      <p:boldItalic r:id="rId43"/>
    </p:embeddedFont>
    <p:embeddedFont>
      <p:font typeface="Quattrocento Sans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806CBAF-8D92-408F-8C8F-176DBEA4EB8F}">
  <a:tblStyle styleId="{C806CBAF-8D92-408F-8C8F-176DBEA4EB8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B1B8730-54B4-440B-889A-628B0FA804CA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-regular.fntdata"/><Relationship Id="rId20" Type="http://schemas.openxmlformats.org/officeDocument/2006/relationships/slide" Target="slides/slide14.xml"/><Relationship Id="rId42" Type="http://schemas.openxmlformats.org/officeDocument/2006/relationships/font" Target="fonts/Lato-italic.fntdata"/><Relationship Id="rId41" Type="http://schemas.openxmlformats.org/officeDocument/2006/relationships/font" Target="fonts/Lato-bold.fntdata"/><Relationship Id="rId22" Type="http://schemas.openxmlformats.org/officeDocument/2006/relationships/slide" Target="slides/slide16.xml"/><Relationship Id="rId44" Type="http://schemas.openxmlformats.org/officeDocument/2006/relationships/font" Target="fonts/QuattrocentoSans-regular.fntdata"/><Relationship Id="rId21" Type="http://schemas.openxmlformats.org/officeDocument/2006/relationships/slide" Target="slides/slide15.xml"/><Relationship Id="rId43" Type="http://schemas.openxmlformats.org/officeDocument/2006/relationships/font" Target="fonts/Lato-boldItalic.fntdata"/><Relationship Id="rId24" Type="http://schemas.openxmlformats.org/officeDocument/2006/relationships/slide" Target="slides/slide18.xml"/><Relationship Id="rId46" Type="http://schemas.openxmlformats.org/officeDocument/2006/relationships/font" Target="fonts/QuattrocentoSans-italic.fntdata"/><Relationship Id="rId23" Type="http://schemas.openxmlformats.org/officeDocument/2006/relationships/slide" Target="slides/slide17.xml"/><Relationship Id="rId45" Type="http://schemas.openxmlformats.org/officeDocument/2006/relationships/font" Target="fonts/QuattrocentoSans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47" Type="http://schemas.openxmlformats.org/officeDocument/2006/relationships/font" Target="fonts/QuattrocentoSans-boldItalic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Raleway-bold.fntdata"/><Relationship Id="rId10" Type="http://schemas.openxmlformats.org/officeDocument/2006/relationships/slide" Target="slides/slide4.xml"/><Relationship Id="rId32" Type="http://schemas.openxmlformats.org/officeDocument/2006/relationships/font" Target="fonts/Raleway-regular.fntdata"/><Relationship Id="rId13" Type="http://schemas.openxmlformats.org/officeDocument/2006/relationships/slide" Target="slides/slide7.xml"/><Relationship Id="rId35" Type="http://schemas.openxmlformats.org/officeDocument/2006/relationships/font" Target="fonts/Raleway-boldItalic.fntdata"/><Relationship Id="rId12" Type="http://schemas.openxmlformats.org/officeDocument/2006/relationships/slide" Target="slides/slide6.xml"/><Relationship Id="rId34" Type="http://schemas.openxmlformats.org/officeDocument/2006/relationships/font" Target="fonts/Raleway-italic.fntdata"/><Relationship Id="rId15" Type="http://schemas.openxmlformats.org/officeDocument/2006/relationships/slide" Target="slides/slide9.xml"/><Relationship Id="rId37" Type="http://schemas.openxmlformats.org/officeDocument/2006/relationships/font" Target="fonts/Roboto-bold.fntdata"/><Relationship Id="rId14" Type="http://schemas.openxmlformats.org/officeDocument/2006/relationships/slide" Target="slides/slide8.xml"/><Relationship Id="rId36" Type="http://schemas.openxmlformats.org/officeDocument/2006/relationships/font" Target="fonts/Roboto-regular.fntdata"/><Relationship Id="rId17" Type="http://schemas.openxmlformats.org/officeDocument/2006/relationships/slide" Target="slides/slide11.xml"/><Relationship Id="rId39" Type="http://schemas.openxmlformats.org/officeDocument/2006/relationships/font" Target="fonts/Roboto-boldItalic.fntdata"/><Relationship Id="rId16" Type="http://schemas.openxmlformats.org/officeDocument/2006/relationships/slide" Target="slides/slide10.xml"/><Relationship Id="rId38" Type="http://schemas.openxmlformats.org/officeDocument/2006/relationships/font" Target="fonts/Roboto-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Megan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a37269db80_0_9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a37269db80_0_9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Megan/Pranav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a37269db80_0_9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a37269db80_0_9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Megan/Pranav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a37269db80_0_9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a37269db80_0_9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Megan/Pranav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b16ca1511c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b16ca1511c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add9975258_0_3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add9975258_0_3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Ujjval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add997525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add997525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add997525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add997525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add9975258_3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add9975258_3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Akash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add9975258_3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add9975258_3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add9975258_3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add9975258_3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Ikjot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a37269db80_0_5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a37269db80_0_5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Megan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a37269db80_0_9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a37269db80_0_9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ade8427c63_1_4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ade8427c63_1_4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E434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The </a:t>
            </a:r>
            <a:r>
              <a:rPr lang="en" sz="1000">
                <a:solidFill>
                  <a:srgbClr val="222222"/>
                </a:solidFill>
                <a:highlight>
                  <a:srgbClr val="E8EFF0"/>
                </a:highlight>
                <a:latin typeface="Courier New"/>
                <a:ea typeface="Courier New"/>
                <a:cs typeface="Courier New"/>
                <a:sym typeface="Courier New"/>
              </a:rPr>
              <a:t>pytest</a:t>
            </a:r>
            <a:r>
              <a:rPr lang="en" sz="1300">
                <a:solidFill>
                  <a:srgbClr val="3E434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 framework makes it easy to write small tests, yet scales to support complex functional testing for applications and libraries.</a:t>
            </a:r>
            <a:endParaRPr sz="1300">
              <a:solidFill>
                <a:srgbClr val="3E4349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E4349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https://docs.google.com/document/d/1y779LuEoRmD-FafIuPxtjQmlJgS9gg4lrZ0pwuDwanU/edit</a:t>
            </a:r>
            <a:endParaRPr sz="1300">
              <a:solidFill>
                <a:srgbClr val="3E4349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a37269db80_0_9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a37269db80_0_9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a37269db80_0_9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a37269db80_0_9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b09574c5e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b09574c5e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ade8427c63_1_4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ade8427c63_1_4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a37269db80_0_5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a37269db80_0_5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Irith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a37269db80_0_9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a37269db80_0_9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Irith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dd9975258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add9975258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Irith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a37269db80_0_8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a37269db80_0_8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Manisha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 format for tweets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WARC format - Web ARChive format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37269db80_0_9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a37269db80_0_9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Manisha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a37269db80_0_8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a37269db80_0_8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Manisha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add9975258_3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add9975258_3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Pranav/Megan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AUTOLAYOUT"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3"/>
          <p:cNvSpPr/>
          <p:nvPr/>
        </p:nvSpPr>
        <p:spPr>
          <a:xfrm>
            <a:off x="0" y="63"/>
            <a:ext cx="914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3"/>
          <p:cNvSpPr/>
          <p:nvPr/>
        </p:nvSpPr>
        <p:spPr>
          <a:xfrm>
            <a:off x="1264800" y="0"/>
            <a:ext cx="7879200" cy="5143500"/>
          </a:xfrm>
          <a:prstGeom prst="rect">
            <a:avLst/>
          </a:prstGeom>
          <a:solidFill>
            <a:srgbClr val="FFFFFF">
              <a:alpha val="2509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3"/>
          <p:cNvSpPr/>
          <p:nvPr/>
        </p:nvSpPr>
        <p:spPr>
          <a:xfrm>
            <a:off x="2577075" y="188"/>
            <a:ext cx="5143500" cy="5143500"/>
          </a:xfrm>
          <a:prstGeom prst="flowChartDelay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3"/>
          <p:cNvSpPr/>
          <p:nvPr/>
        </p:nvSpPr>
        <p:spPr>
          <a:xfrm>
            <a:off x="2577075" y="125"/>
            <a:ext cx="5143500" cy="5143500"/>
          </a:xfrm>
          <a:prstGeom prst="flowChartDelay">
            <a:avLst/>
          </a:prstGeom>
          <a:solidFill>
            <a:srgbClr val="FFFFFF">
              <a:alpha val="180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3"/>
          <p:cNvSpPr/>
          <p:nvPr/>
        </p:nvSpPr>
        <p:spPr>
          <a:xfrm>
            <a:off x="1264808" y="188"/>
            <a:ext cx="5143500" cy="5143500"/>
          </a:xfrm>
          <a:prstGeom prst="flowChartDelay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3"/>
          <p:cNvSpPr/>
          <p:nvPr/>
        </p:nvSpPr>
        <p:spPr>
          <a:xfrm>
            <a:off x="1264808" y="125"/>
            <a:ext cx="5143500" cy="5143500"/>
          </a:xfrm>
          <a:prstGeom prst="flowChartDelay">
            <a:avLst/>
          </a:prstGeom>
          <a:solidFill>
            <a:srgbClr val="FFFFFF">
              <a:alpha val="1254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3"/>
          <p:cNvSpPr/>
          <p:nvPr/>
        </p:nvSpPr>
        <p:spPr>
          <a:xfrm>
            <a:off x="0" y="0"/>
            <a:ext cx="5143500" cy="5143500"/>
          </a:xfrm>
          <a:prstGeom prst="flowChartDelay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3"/>
          <p:cNvSpPr txBox="1"/>
          <p:nvPr>
            <p:ph type="title"/>
          </p:nvPr>
        </p:nvSpPr>
        <p:spPr>
          <a:xfrm>
            <a:off x="332325" y="1096874"/>
            <a:ext cx="4339200" cy="2949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2" name="Google Shape;92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type="title"/>
          </p:nvPr>
        </p:nvSpPr>
        <p:spPr>
          <a:xfrm>
            <a:off x="642450" y="242525"/>
            <a:ext cx="7859100" cy="124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CS 5604: Information Storage and Retrieval</a:t>
            </a:r>
            <a:endParaRPr sz="3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TWT - Tweet Collection Management</a:t>
            </a:r>
            <a:endParaRPr sz="3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4"/>
          <p:cNvSpPr txBox="1"/>
          <p:nvPr>
            <p:ph idx="4294967295" type="subTitle"/>
          </p:nvPr>
        </p:nvSpPr>
        <p:spPr>
          <a:xfrm>
            <a:off x="802375" y="1553400"/>
            <a:ext cx="7744200" cy="32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Akash Patil, Hitesh Baadkar, Ikjot Juneja, </a:t>
            </a:r>
            <a:r>
              <a:rPr lang="en" sz="22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Irith Sharma, </a:t>
            </a:r>
            <a:r>
              <a:rPr lang="en" sz="22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Manisha Kusuma, Megan Hicks, Pranav Chimote, Ujjval Mehta</a:t>
            </a:r>
            <a:endParaRPr sz="22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Instructor: Dr. Edward A. Fox</a:t>
            </a:r>
            <a:endParaRPr sz="20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SME: Xinyue </a:t>
            </a:r>
            <a:r>
              <a:rPr lang="en" sz="2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Wang </a:t>
            </a:r>
            <a:endParaRPr sz="20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Department of Computer Science, Virginia Tech</a:t>
            </a:r>
            <a:endParaRPr sz="20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Blacksburg</a:t>
            </a:r>
            <a:r>
              <a:rPr lang="en" sz="2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, VA 24061</a:t>
            </a:r>
            <a:endParaRPr sz="20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December 2, 2020</a:t>
            </a:r>
            <a:endParaRPr sz="20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3"/>
          <p:cNvSpPr txBox="1"/>
          <p:nvPr>
            <p:ph type="title"/>
          </p:nvPr>
        </p:nvSpPr>
        <p:spPr>
          <a:xfrm>
            <a:off x="727650" y="55810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Tools</a:t>
            </a:r>
            <a:r>
              <a:rPr lang="en" sz="3000"/>
              <a:t> </a:t>
            </a:r>
            <a:endParaRPr sz="3000"/>
          </a:p>
        </p:txBody>
      </p:sp>
      <p:sp>
        <p:nvSpPr>
          <p:cNvPr id="183" name="Google Shape;183;p23"/>
          <p:cNvSpPr txBox="1"/>
          <p:nvPr>
            <p:ph idx="1" type="body"/>
          </p:nvPr>
        </p:nvSpPr>
        <p:spPr>
          <a:xfrm>
            <a:off x="729450" y="1302925"/>
            <a:ext cx="80250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Python: for 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framework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Docker: to run services  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TwiRole: to classify user  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Gensim (Text Summarization module): to find keywords within a tweet’s textual content. 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Elasticsearch: for processing and querying collections of tweets, based on the different columns of the index created for our collections. 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Apache Parquet: to 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backup large collections of tweets (complement existing collections in JSON format).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YTK and SFM: to collect data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WARCIO: 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to read data from .warc format (and store in .json format)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/>
          <p:nvPr>
            <p:ph type="title"/>
          </p:nvPr>
        </p:nvSpPr>
        <p:spPr>
          <a:xfrm>
            <a:off x="729450" y="553125"/>
            <a:ext cx="7688700" cy="55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Workflow</a:t>
            </a:r>
            <a:r>
              <a:rPr lang="en" sz="3000"/>
              <a:t> </a:t>
            </a:r>
            <a:endParaRPr sz="3000"/>
          </a:p>
        </p:txBody>
      </p:sp>
      <p:sp>
        <p:nvSpPr>
          <p:cNvPr id="190" name="Google Shape;190;p24"/>
          <p:cNvSpPr txBox="1"/>
          <p:nvPr>
            <p:ph idx="1" type="body"/>
          </p:nvPr>
        </p:nvSpPr>
        <p:spPr>
          <a:xfrm>
            <a:off x="729450" y="1302925"/>
            <a:ext cx="76887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Workflow-based system solution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4 other teams: ETD, WP, FE, INT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2" name="Google Shape;19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2162" y="2121149"/>
            <a:ext cx="5063274" cy="2892475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4"/>
          <p:cNvSpPr txBox="1"/>
          <p:nvPr/>
        </p:nvSpPr>
        <p:spPr>
          <a:xfrm>
            <a:off x="3207725" y="4871725"/>
            <a:ext cx="33627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Overview of Fall 2020 system and team interactions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9819" y="274925"/>
            <a:ext cx="8484358" cy="459362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0" name="Google Shape;200;p25"/>
          <p:cNvSpPr txBox="1"/>
          <p:nvPr/>
        </p:nvSpPr>
        <p:spPr>
          <a:xfrm>
            <a:off x="4087600" y="4833300"/>
            <a:ext cx="4448700" cy="3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Workflow diagram, depicting states of data and services to move between states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25"/>
          <p:cNvSpPr txBox="1"/>
          <p:nvPr>
            <p:ph idx="4294967295" type="title"/>
          </p:nvPr>
        </p:nvSpPr>
        <p:spPr>
          <a:xfrm>
            <a:off x="4087600" y="108225"/>
            <a:ext cx="3171000" cy="6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Implementation</a:t>
            </a:r>
            <a:endParaRPr sz="3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07" name="Google Shape;207;p26"/>
          <p:cNvGraphicFramePr/>
          <p:nvPr/>
        </p:nvGraphicFramePr>
        <p:xfrm>
          <a:off x="116725" y="72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{2B1B8730-54B4-440B-889A-628B0FA804CA}</a:tableStyleId>
              </a:tblPr>
              <a:tblGrid>
                <a:gridCol w="257150"/>
                <a:gridCol w="1122275"/>
                <a:gridCol w="3236900"/>
                <a:gridCol w="4294225"/>
              </a:tblGrid>
              <a:tr h="307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ID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Service Name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Input(s)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Output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82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WARC to JSON converter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raw tweets .warc, backup location for collection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cleaned tweets, name of .parquet containing cleaned tweets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35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Add ID field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cleaned data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tweets with ID field added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82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Add username field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cleaned data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tweets with username field added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82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Add timestamp field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cleaned data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tweets with timestamp field added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35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Add hashtags field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cleaned data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tweets with hashtags field added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82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Add username mentions field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cleaned data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tweets with username mentions field added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82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Add geo-location field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cleaned data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tweets with geo-location field added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82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Add keywords field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cleaned data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tweets with keywords field added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82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Generate list of unique users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cleaned data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unique users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82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Add TwiRole classification field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cleaned data, name of .json containing unique users and previous categorizations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tweets with TwiRole classification field added, name of .json containing updated unique users and their categorizations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8200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Filter/merge fields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cleaned data + fields of interest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only fields of interest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2025"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Generalized indexing using Elasticsearch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tweets with fields to be indexed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Name of .json containing indexing results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08" name="Google Shape;208;p26"/>
          <p:cNvSpPr txBox="1"/>
          <p:nvPr/>
        </p:nvSpPr>
        <p:spPr>
          <a:xfrm>
            <a:off x="3765450" y="4791550"/>
            <a:ext cx="1613100" cy="3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Services to support tasks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7"/>
          <p:cNvSpPr txBox="1"/>
          <p:nvPr>
            <p:ph type="title"/>
          </p:nvPr>
        </p:nvSpPr>
        <p:spPr>
          <a:xfrm>
            <a:off x="332325" y="1096874"/>
            <a:ext cx="4339200" cy="29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Services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14" name="Google Shape;214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Services:</a:t>
            </a:r>
            <a:endParaRPr sz="3000"/>
          </a:p>
        </p:txBody>
      </p:sp>
      <p:sp>
        <p:nvSpPr>
          <p:cNvPr id="220" name="Google Shape;220;p28"/>
          <p:cNvSpPr txBox="1"/>
          <p:nvPr>
            <p:ph idx="1" type="body"/>
          </p:nvPr>
        </p:nvSpPr>
        <p:spPr>
          <a:xfrm>
            <a:off x="729450" y="1302925"/>
            <a:ext cx="76887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WARC to JSON:</a:t>
            </a:r>
            <a:endParaRPr b="1" sz="20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Original/raw tweet collections are in WARC format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All the tweets are compiled into one WARC file along with the metadata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Utilize WARCIO streaming library to search for tweet data in the WARC records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The JSON file can now be processed with our other services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2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9"/>
          <p:cNvSpPr txBox="1"/>
          <p:nvPr>
            <p:ph type="title"/>
          </p:nvPr>
        </p:nvSpPr>
        <p:spPr>
          <a:xfrm>
            <a:off x="729450" y="553125"/>
            <a:ext cx="7688700" cy="55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Services (Cont’d)</a:t>
            </a:r>
            <a:endParaRPr sz="3000"/>
          </a:p>
        </p:txBody>
      </p:sp>
      <p:sp>
        <p:nvSpPr>
          <p:cNvPr id="227" name="Google Shape;227;p29"/>
          <p:cNvSpPr txBox="1"/>
          <p:nvPr>
            <p:ph idx="1" type="body"/>
          </p:nvPr>
        </p:nvSpPr>
        <p:spPr>
          <a:xfrm>
            <a:off x="729450" y="1144325"/>
            <a:ext cx="8246700" cy="250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Username:</a:t>
            </a:r>
            <a:endParaRPr sz="1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Look for </a:t>
            </a:r>
            <a:r>
              <a:rPr i="1"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users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field containing username data and add data to new </a:t>
            </a:r>
            <a:r>
              <a:rPr i="1"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username 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column</a:t>
            </a:r>
            <a:endParaRPr sz="1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Hashtags:</a:t>
            </a:r>
            <a:endParaRPr sz="1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Look for hashtags data already extracted and add data to new </a:t>
            </a:r>
            <a:r>
              <a:rPr i="1"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hashtags 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column 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If not true, extract hashtags using </a:t>
            </a:r>
            <a:r>
              <a:rPr lang="en" sz="1800">
                <a:solidFill>
                  <a:srgbClr val="666666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regular expression operations from the tweet’s text</a:t>
            </a:r>
            <a:r>
              <a:rPr lang="en" sz="1600">
                <a:solidFill>
                  <a:srgbClr val="666666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 sz="1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Mentions</a:t>
            </a:r>
            <a:r>
              <a:rPr lang="en" sz="2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endParaRPr sz="1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Look for </a:t>
            </a:r>
            <a:r>
              <a:rPr i="1"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mentions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data already extracted and add them to new </a:t>
            </a:r>
            <a:r>
              <a:rPr i="1"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mentions 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column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If not true, extract mentions using </a:t>
            </a:r>
            <a:r>
              <a:rPr lang="en" sz="1800">
                <a:solidFill>
                  <a:srgbClr val="666666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regular expression operations from the tweet’s text</a:t>
            </a:r>
            <a:endParaRPr sz="1500">
              <a:solidFill>
                <a:srgbClr val="666666"/>
              </a:solidFill>
            </a:endParaRPr>
          </a:p>
        </p:txBody>
      </p:sp>
      <p:sp>
        <p:nvSpPr>
          <p:cNvPr id="228" name="Google Shape;228;p2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0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Services (Cont’d)</a:t>
            </a:r>
            <a:endParaRPr sz="3000"/>
          </a:p>
        </p:txBody>
      </p:sp>
      <p:sp>
        <p:nvSpPr>
          <p:cNvPr id="234" name="Google Shape;234;p30"/>
          <p:cNvSpPr txBox="1"/>
          <p:nvPr>
            <p:ph idx="1" type="body"/>
          </p:nvPr>
        </p:nvSpPr>
        <p:spPr>
          <a:xfrm>
            <a:off x="729450" y="1217238"/>
            <a:ext cx="7688700" cy="14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Twirole</a:t>
            </a:r>
            <a:endParaRPr sz="600">
              <a:solidFill>
                <a:srgbClr val="66666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TwiRole for role-related user classification on Twitter by 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Liuqing Li, Ziqian Song, Xuan Zhang and Edward A. Fox</a:t>
            </a:r>
            <a:endParaRPr sz="1800">
              <a:solidFill>
                <a:srgbClr val="66666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Crawl a user's profile, profile image and recent tweets, and classify a Twitter user into </a:t>
            </a:r>
            <a:r>
              <a:rPr i="1"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Brand</a:t>
            </a: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i="1"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Female</a:t>
            </a: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i="1"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Male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235" name="Google Shape;235;p3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6" name="Google Shape;23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1399" y="3030575"/>
            <a:ext cx="5661201" cy="176692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7" name="Google Shape;237;p30"/>
          <p:cNvSpPr txBox="1"/>
          <p:nvPr/>
        </p:nvSpPr>
        <p:spPr>
          <a:xfrm>
            <a:off x="3158400" y="4749850"/>
            <a:ext cx="28272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Sample TwiRole categorization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1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Services (Cont’d)</a:t>
            </a:r>
            <a:endParaRPr sz="3000"/>
          </a:p>
        </p:txBody>
      </p:sp>
      <p:sp>
        <p:nvSpPr>
          <p:cNvPr id="243" name="Google Shape;243;p31"/>
          <p:cNvSpPr txBox="1"/>
          <p:nvPr>
            <p:ph idx="1" type="body"/>
          </p:nvPr>
        </p:nvSpPr>
        <p:spPr>
          <a:xfrm>
            <a:off x="729450" y="1302925"/>
            <a:ext cx="76887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ID</a:t>
            </a:r>
            <a:r>
              <a:rPr b="1" lang="en" sz="2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b="1" sz="20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Extract unique ID as string for index versioning.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Timestamp:</a:t>
            </a:r>
            <a:endParaRPr b="1" sz="20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Check various fields for tweet time and extract for time range searches.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Keywords:</a:t>
            </a:r>
            <a:endParaRPr b="1" sz="20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Use the gensim keywords library to determine relevant keywords from corresponding tweets’ texts.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2"/>
          <p:cNvSpPr txBox="1"/>
          <p:nvPr>
            <p:ph idx="1" type="body"/>
          </p:nvPr>
        </p:nvSpPr>
        <p:spPr>
          <a:xfrm>
            <a:off x="729450" y="1242700"/>
            <a:ext cx="7688700" cy="31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Geolocation</a:t>
            </a:r>
            <a:endParaRPr sz="6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Geolocation service on Twitter is used to track breaking news and events. Some researchers/users are also interested in knowing what topics are trending in certain locations.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For each tweet, look for “coordinates” field which will have location information, and add them to new column ‘geolocation’ and write it file back to .json.</a:t>
            </a:r>
            <a:endParaRPr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250" name="Google Shape;250;p32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Services (Cont’d)</a:t>
            </a:r>
            <a:endParaRPr sz="3000"/>
          </a:p>
        </p:txBody>
      </p:sp>
      <p:sp>
        <p:nvSpPr>
          <p:cNvPr id="251" name="Google Shape;251;p3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Agenda</a:t>
            </a:r>
            <a:endParaRPr sz="3000"/>
          </a:p>
        </p:txBody>
      </p:sp>
      <p:sp>
        <p:nvSpPr>
          <p:cNvPr id="105" name="Google Shape;105;p15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Calibri"/>
              <a:buAutoNum type="arabicPeriod"/>
            </a:pPr>
            <a:r>
              <a:rPr lang="en" sz="17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Overview</a:t>
            </a:r>
            <a:endParaRPr sz="17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Calibri"/>
              <a:buAutoNum type="arabicPeriod"/>
            </a:pPr>
            <a:r>
              <a:rPr lang="en" sz="17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Requirements</a:t>
            </a:r>
            <a:endParaRPr sz="17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Calibri"/>
              <a:buAutoNum type="arabicPeriod"/>
            </a:pPr>
            <a:r>
              <a:rPr lang="en" sz="17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Design and I</a:t>
            </a:r>
            <a:r>
              <a:rPr lang="en" sz="17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mplementation</a:t>
            </a:r>
            <a:endParaRPr sz="17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Calibri"/>
              <a:buAutoNum type="arabicPeriod"/>
            </a:pPr>
            <a:r>
              <a:rPr lang="en" sz="17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Deliverables </a:t>
            </a:r>
            <a:endParaRPr sz="17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700"/>
              <a:buFont typeface="Calibri"/>
              <a:buAutoNum type="arabicPeriod"/>
            </a:pPr>
            <a:r>
              <a:rPr lang="en" sz="17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en" sz="17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uture</a:t>
            </a:r>
            <a:r>
              <a:rPr lang="en" sz="17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work</a:t>
            </a:r>
            <a:endParaRPr sz="17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3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Testing</a:t>
            </a:r>
            <a:endParaRPr sz="3000"/>
          </a:p>
        </p:txBody>
      </p:sp>
      <p:sp>
        <p:nvSpPr>
          <p:cNvPr id="257" name="Google Shape;257;p33"/>
          <p:cNvSpPr txBox="1"/>
          <p:nvPr>
            <p:ph idx="1" type="body"/>
          </p:nvPr>
        </p:nvSpPr>
        <p:spPr>
          <a:xfrm>
            <a:off x="729450" y="1302925"/>
            <a:ext cx="76887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 End-to-end test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9" name="Google Shape;259;p33"/>
          <p:cNvSpPr txBox="1"/>
          <p:nvPr/>
        </p:nvSpPr>
        <p:spPr>
          <a:xfrm>
            <a:off x="2484150" y="4475875"/>
            <a:ext cx="4175700" cy="29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Containers used in manual end-to-end test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0" name="Google Shape;26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6700" y="1778075"/>
            <a:ext cx="7550600" cy="269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4"/>
          <p:cNvSpPr txBox="1"/>
          <p:nvPr>
            <p:ph type="title"/>
          </p:nvPr>
        </p:nvSpPr>
        <p:spPr>
          <a:xfrm>
            <a:off x="729450" y="6152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Unit Testing</a:t>
            </a:r>
            <a:endParaRPr/>
          </a:p>
        </p:txBody>
      </p:sp>
      <p:sp>
        <p:nvSpPr>
          <p:cNvPr id="266" name="Google Shape;266;p34"/>
          <p:cNvSpPr txBox="1"/>
          <p:nvPr>
            <p:ph idx="1" type="body"/>
          </p:nvPr>
        </p:nvSpPr>
        <p:spPr>
          <a:xfrm>
            <a:off x="785725" y="1441200"/>
            <a:ext cx="7688700" cy="22611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Use of p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ytest framework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Unit tests for each 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service (running in CI/CD)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Test cases: 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Null input/non-ASCII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Non-existing file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Invalid format (not YTK or SFM JSON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etc.)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Correct output otherwise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5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Deliverables</a:t>
            </a:r>
            <a:endParaRPr sz="3000"/>
          </a:p>
        </p:txBody>
      </p:sp>
      <p:sp>
        <p:nvSpPr>
          <p:cNvPr id="273" name="Google Shape;273;p35"/>
          <p:cNvSpPr txBox="1"/>
          <p:nvPr>
            <p:ph idx="1" type="body"/>
          </p:nvPr>
        </p:nvSpPr>
        <p:spPr>
          <a:xfrm>
            <a:off x="729450" y="1302925"/>
            <a:ext cx="76887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Services registered and working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warc-to-json conversion, ID, username, timestamp, hashtags, mentions, geolocation, keywords, filter, index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Dockerized services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End-to-end test through CS cluster and Airflow/reasoner</a:t>
            </a:r>
            <a:endParaRPr sz="1500">
              <a:solidFill>
                <a:srgbClr val="666666"/>
              </a:solidFill>
            </a:endParaRPr>
          </a:p>
        </p:txBody>
      </p:sp>
      <p:sp>
        <p:nvSpPr>
          <p:cNvPr id="274" name="Google Shape;274;p3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6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Future Work</a:t>
            </a:r>
            <a:endParaRPr sz="3000"/>
          </a:p>
        </p:txBody>
      </p:sp>
      <p:sp>
        <p:nvSpPr>
          <p:cNvPr id="280" name="Google Shape;280;p36"/>
          <p:cNvSpPr txBox="1"/>
          <p:nvPr>
            <p:ph idx="1" type="body"/>
          </p:nvPr>
        </p:nvSpPr>
        <p:spPr>
          <a:xfrm>
            <a:off x="729450" y="1302925"/>
            <a:ext cx="76887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Parallel</a:t>
            </a: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workflow based system (parallel configuration)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Run a specific service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Work on DMI-TCAT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Extracting implicit Geolocation information from tweets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7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Acknowledgements</a:t>
            </a:r>
            <a:endParaRPr sz="3000"/>
          </a:p>
        </p:txBody>
      </p:sp>
      <p:sp>
        <p:nvSpPr>
          <p:cNvPr id="287" name="Google Shape;287;p37"/>
          <p:cNvSpPr txBox="1"/>
          <p:nvPr>
            <p:ph idx="1" type="body"/>
          </p:nvPr>
        </p:nvSpPr>
        <p:spPr>
          <a:xfrm>
            <a:off x="729450" y="1302925"/>
            <a:ext cx="76887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Thank you to the guidance and support from: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Dr. Edward Fox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Prashant Chandrasekar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Xinyue Wang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○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NSF (through CMMI-1638207)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3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8"/>
          <p:cNvSpPr txBox="1"/>
          <p:nvPr>
            <p:ph type="title"/>
          </p:nvPr>
        </p:nvSpPr>
        <p:spPr>
          <a:xfrm>
            <a:off x="332325" y="1096874"/>
            <a:ext cx="4339200" cy="29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Q&amp;A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94" name="Google Shape;294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Overview</a:t>
            </a:r>
            <a:endParaRPr sz="3000"/>
          </a:p>
        </p:txBody>
      </p:sp>
      <p:sp>
        <p:nvSpPr>
          <p:cNvPr id="112" name="Google Shape;112;p16"/>
          <p:cNvSpPr txBox="1"/>
          <p:nvPr>
            <p:ph idx="1" type="body"/>
          </p:nvPr>
        </p:nvSpPr>
        <p:spPr>
          <a:xfrm>
            <a:off x="729450" y="1302925"/>
            <a:ext cx="79134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Project overview: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Milestone 1. Tweet collections (Ingestion)</a:t>
            </a:r>
            <a:endParaRPr sz="1800">
              <a:solidFill>
                <a:srgbClr val="66666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Milestone 2. Content of tweets cleaned and metadata extracted</a:t>
            </a:r>
            <a:endParaRPr sz="1800">
              <a:solidFill>
                <a:srgbClr val="66666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Milestone 3. Tweet categorization via TwiRole</a:t>
            </a:r>
            <a:endParaRPr sz="1800">
              <a:solidFill>
                <a:srgbClr val="66666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Milestone 4. Extracted/derived information from Tweets</a:t>
            </a:r>
            <a:endParaRPr sz="1800">
              <a:solidFill>
                <a:srgbClr val="66666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Milestone 5. Store tweets in a more compact and accessible format for big data systems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Overview (Cont’d)</a:t>
            </a:r>
            <a:endParaRPr sz="3000"/>
          </a:p>
        </p:txBody>
      </p:sp>
      <p:sp>
        <p:nvSpPr>
          <p:cNvPr id="119" name="Google Shape;119;p17"/>
          <p:cNvSpPr txBox="1"/>
          <p:nvPr>
            <p:ph idx="1" type="body"/>
          </p:nvPr>
        </p:nvSpPr>
        <p:spPr>
          <a:xfrm>
            <a:off x="729450" y="1302925"/>
            <a:ext cx="79134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For each information goal:</a:t>
            </a:r>
            <a:endParaRPr sz="1800">
              <a:solidFill>
                <a:srgbClr val="66666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Draft workflow (a sequence of steps/information states to reach the information goal)</a:t>
            </a:r>
            <a:endParaRPr sz="1800">
              <a:solidFill>
                <a:srgbClr val="66666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Identify services (block of operation/code that will have its own section in the pipeline)</a:t>
            </a:r>
            <a:endParaRPr sz="1800">
              <a:solidFill>
                <a:srgbClr val="66666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Develop service</a:t>
            </a:r>
            <a:endParaRPr sz="1800">
              <a:solidFill>
                <a:srgbClr val="666666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Register service with the Integration team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Information Goals</a:t>
            </a:r>
            <a:endParaRPr sz="3000"/>
          </a:p>
        </p:txBody>
      </p:sp>
      <p:sp>
        <p:nvSpPr>
          <p:cNvPr id="126" name="Google Shape;126;p1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127" name="Google Shape;127;p18"/>
          <p:cNvGraphicFramePr/>
          <p:nvPr/>
        </p:nvGraphicFramePr>
        <p:xfrm>
          <a:off x="1982738" y="1217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{C806CBAF-8D92-408F-8C8F-176DBEA4EB8F}</a:tableStyleId>
              </a:tblPr>
              <a:tblGrid>
                <a:gridCol w="750600"/>
                <a:gridCol w="1943725"/>
                <a:gridCol w="24878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Goal ID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Input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Information Goal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1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Raw collection of tweets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ELS field on geolocation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2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Raw collection of tweets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ELS field on hashtags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3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Raw collection of tweets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ELS field on originating username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4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Raw collection of tweets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ELS field on user mentions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5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Raw collection of tweets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Filename for user download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6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Local file </a:t>
                      </a: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of </a:t>
                      </a: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tweets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Uploaded collection of tweets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7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Raw collection of tweets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ELS field on keywords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8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Raw collection of tweets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ELS field on TwiRole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9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Raw collection of tweets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666666"/>
                          </a:solidFill>
                        </a:rPr>
                        <a:t>ELS field on timestamp</a:t>
                      </a:r>
                      <a:endParaRPr sz="1200">
                        <a:solidFill>
                          <a:srgbClr val="666666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/>
          <p:nvPr>
            <p:ph type="title"/>
          </p:nvPr>
        </p:nvSpPr>
        <p:spPr>
          <a:xfrm>
            <a:off x="727638" y="6328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Prep</a:t>
            </a:r>
            <a:r>
              <a:rPr lang="en" sz="3000"/>
              <a:t>rocessing </a:t>
            </a:r>
            <a:endParaRPr sz="3000"/>
          </a:p>
        </p:txBody>
      </p:sp>
      <p:sp>
        <p:nvSpPr>
          <p:cNvPr id="133" name="Google Shape;133;p19"/>
          <p:cNvSpPr txBox="1"/>
          <p:nvPr>
            <p:ph idx="1" type="body"/>
          </p:nvPr>
        </p:nvSpPr>
        <p:spPr>
          <a:xfrm>
            <a:off x="729450" y="1302925"/>
            <a:ext cx="76887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3 formats for tweets (yourTwapperKeeper (YTK) , Social Feed Manager (SFM), DMI-TCAT)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Collections stored in WARC files</a:t>
            </a:r>
            <a:endParaRPr sz="1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5" name="Google Shape;13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2462" y="2429075"/>
            <a:ext cx="7439077" cy="2368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9"/>
          <p:cNvSpPr txBox="1"/>
          <p:nvPr/>
        </p:nvSpPr>
        <p:spPr>
          <a:xfrm>
            <a:off x="1823100" y="4698550"/>
            <a:ext cx="5497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Example tweet in YTK format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/>
          <p:nvPr>
            <p:ph type="title"/>
          </p:nvPr>
        </p:nvSpPr>
        <p:spPr>
          <a:xfrm>
            <a:off x="729450" y="6142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Indexing</a:t>
            </a:r>
            <a:endParaRPr sz="3000"/>
          </a:p>
        </p:txBody>
      </p:sp>
      <p:sp>
        <p:nvSpPr>
          <p:cNvPr id="142" name="Google Shape;142;p20"/>
          <p:cNvSpPr txBox="1"/>
          <p:nvPr>
            <p:ph idx="1" type="body"/>
          </p:nvPr>
        </p:nvSpPr>
        <p:spPr>
          <a:xfrm>
            <a:off x="729450" y="1302925"/>
            <a:ext cx="7688700" cy="30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●"/>
            </a:pPr>
            <a:r>
              <a:rPr lang="en" sz="1800">
                <a:solidFill>
                  <a:srgbClr val="666666"/>
                </a:solidFill>
              </a:rPr>
              <a:t>Extract key fields, such as hashtags, username, mentions, geo-location, keywords, and timestamp</a:t>
            </a:r>
            <a:endParaRPr sz="1800">
              <a:solidFill>
                <a:srgbClr val="66666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●"/>
            </a:pPr>
            <a:r>
              <a:rPr lang="en" sz="1800">
                <a:solidFill>
                  <a:srgbClr val="666666"/>
                </a:solidFill>
              </a:rPr>
              <a:t>Indexed these tweets into Elasticsearch</a:t>
            </a:r>
            <a:endParaRPr sz="1800">
              <a:solidFill>
                <a:srgbClr val="66666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Char char="●"/>
            </a:pPr>
            <a:r>
              <a:rPr lang="en" sz="1800">
                <a:solidFill>
                  <a:srgbClr val="666666"/>
                </a:solidFill>
              </a:rPr>
              <a:t>Modularized</a:t>
            </a:r>
            <a:r>
              <a:rPr lang="en" sz="1800">
                <a:solidFill>
                  <a:srgbClr val="666666"/>
                </a:solidFill>
              </a:rPr>
              <a:t> our services to extract a single field</a:t>
            </a:r>
            <a:endParaRPr sz="1800">
              <a:solidFill>
                <a:srgbClr val="666666"/>
              </a:solidFill>
            </a:endParaRPr>
          </a:p>
        </p:txBody>
      </p:sp>
      <p:sp>
        <p:nvSpPr>
          <p:cNvPr id="143" name="Google Shape;143;p2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4" name="Google Shape;14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8476" y="2924725"/>
            <a:ext cx="2344129" cy="11653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45" name="Google Shape;145;p20"/>
          <p:cNvSpPr/>
          <p:nvPr/>
        </p:nvSpPr>
        <p:spPr>
          <a:xfrm>
            <a:off x="2173950" y="2924725"/>
            <a:ext cx="1344708" cy="1255068"/>
          </a:xfrm>
          <a:prstGeom prst="flowChartMultidocumen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Quattrocento Sans"/>
                <a:ea typeface="Quattrocento Sans"/>
                <a:cs typeface="Quattrocento Sans"/>
                <a:sym typeface="Quattrocento Sans"/>
              </a:rPr>
              <a:t>3K Tweets</a:t>
            </a:r>
            <a:endParaRPr b="1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46" name="Google Shape;146;p20"/>
          <p:cNvSpPr/>
          <p:nvPr/>
        </p:nvSpPr>
        <p:spPr>
          <a:xfrm>
            <a:off x="3739913" y="3350550"/>
            <a:ext cx="717300" cy="145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 txBox="1"/>
          <p:nvPr>
            <p:ph type="title"/>
          </p:nvPr>
        </p:nvSpPr>
        <p:spPr>
          <a:xfrm>
            <a:off x="671650" y="585550"/>
            <a:ext cx="7688700" cy="4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Collaboration</a:t>
            </a:r>
            <a:endParaRPr sz="3000"/>
          </a:p>
        </p:txBody>
      </p:sp>
      <p:sp>
        <p:nvSpPr>
          <p:cNvPr id="152" name="Google Shape;152;p2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53" name="Google Shape;153;p21"/>
          <p:cNvGrpSpPr/>
          <p:nvPr/>
        </p:nvGrpSpPr>
        <p:grpSpPr>
          <a:xfrm>
            <a:off x="4639659" y="1194519"/>
            <a:ext cx="2369690" cy="1909418"/>
            <a:chOff x="3216519" y="1002150"/>
            <a:chExt cx="1944600" cy="1569600"/>
          </a:xfrm>
        </p:grpSpPr>
        <p:sp>
          <p:nvSpPr>
            <p:cNvPr id="154" name="Google Shape;154;p21"/>
            <p:cNvSpPr/>
            <p:nvPr/>
          </p:nvSpPr>
          <p:spPr>
            <a:xfrm flipH="1">
              <a:off x="3216519" y="1002150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chemeClr val="accent6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21"/>
            <p:cNvSpPr txBox="1"/>
            <p:nvPr/>
          </p:nvSpPr>
          <p:spPr>
            <a:xfrm>
              <a:off x="3356924" y="1143345"/>
              <a:ext cx="1451700" cy="4599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Roboto"/>
                  <a:ea typeface="Roboto"/>
                  <a:cs typeface="Roboto"/>
                  <a:sym typeface="Roboto"/>
                </a:rPr>
                <a:t>INT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56" name="Google Shape;156;p21"/>
            <p:cNvSpPr txBox="1"/>
            <p:nvPr/>
          </p:nvSpPr>
          <p:spPr>
            <a:xfrm>
              <a:off x="3253121" y="1407026"/>
              <a:ext cx="1871400" cy="7599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2984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Provided our Workflow </a:t>
              </a: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Artifacts</a:t>
              </a: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 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-2984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Prepared </a:t>
              </a: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the Service Registry Database Schema (Goals, Scheme, Services) together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7" name="Google Shape;157;p21"/>
          <p:cNvGrpSpPr/>
          <p:nvPr/>
        </p:nvGrpSpPr>
        <p:grpSpPr>
          <a:xfrm>
            <a:off x="2274829" y="1194560"/>
            <a:ext cx="2369690" cy="1909418"/>
            <a:chOff x="1271925" y="1002150"/>
            <a:chExt cx="1944600" cy="1569600"/>
          </a:xfrm>
        </p:grpSpPr>
        <p:sp>
          <p:nvSpPr>
            <p:cNvPr id="158" name="Google Shape;158;p21"/>
            <p:cNvSpPr/>
            <p:nvPr/>
          </p:nvSpPr>
          <p:spPr>
            <a:xfrm rot="10800000">
              <a:off x="1271925" y="1002150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chemeClr val="accent6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1"/>
            <p:cNvSpPr txBox="1"/>
            <p:nvPr/>
          </p:nvSpPr>
          <p:spPr>
            <a:xfrm>
              <a:off x="1432310" y="1143324"/>
              <a:ext cx="1451700" cy="4599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Roboto"/>
                  <a:ea typeface="Roboto"/>
                  <a:cs typeface="Roboto"/>
                  <a:sym typeface="Roboto"/>
                </a:rPr>
                <a:t>FE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0" name="Google Shape;160;p21"/>
            <p:cNvSpPr txBox="1"/>
            <p:nvPr/>
          </p:nvSpPr>
          <p:spPr>
            <a:xfrm>
              <a:off x="1317876" y="1457197"/>
              <a:ext cx="1839000" cy="9303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2984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Provided a sample dataset, data types, and information about user interactions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61" name="Google Shape;161;p21"/>
          <p:cNvGrpSpPr/>
          <p:nvPr/>
        </p:nvGrpSpPr>
        <p:grpSpPr>
          <a:xfrm>
            <a:off x="2274746" y="3100433"/>
            <a:ext cx="2369690" cy="1909418"/>
            <a:chOff x="1271925" y="2571750"/>
            <a:chExt cx="1944600" cy="1569600"/>
          </a:xfrm>
        </p:grpSpPr>
        <p:sp>
          <p:nvSpPr>
            <p:cNvPr id="162" name="Google Shape;162;p21"/>
            <p:cNvSpPr/>
            <p:nvPr/>
          </p:nvSpPr>
          <p:spPr>
            <a:xfrm flipH="1">
              <a:off x="1271925" y="2571750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chemeClr val="accent6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1"/>
            <p:cNvSpPr txBox="1"/>
            <p:nvPr/>
          </p:nvSpPr>
          <p:spPr>
            <a:xfrm>
              <a:off x="1358742" y="2713746"/>
              <a:ext cx="1451700" cy="4599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Roboto"/>
                  <a:ea typeface="Roboto"/>
                  <a:cs typeface="Roboto"/>
                  <a:sym typeface="Roboto"/>
                </a:rPr>
                <a:t>ES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4" name="Google Shape;164;p21"/>
            <p:cNvSpPr txBox="1"/>
            <p:nvPr/>
          </p:nvSpPr>
          <p:spPr>
            <a:xfrm>
              <a:off x="1271990" y="2985420"/>
              <a:ext cx="1798200" cy="742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2984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Assisted in connecting Elasticsearch client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-2984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Provided centralized service to index our tweets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65" name="Google Shape;165;p21"/>
          <p:cNvGrpSpPr/>
          <p:nvPr/>
        </p:nvGrpSpPr>
        <p:grpSpPr>
          <a:xfrm>
            <a:off x="4639659" y="3100392"/>
            <a:ext cx="2369690" cy="1909418"/>
            <a:chOff x="3216519" y="2571750"/>
            <a:chExt cx="1944600" cy="1569600"/>
          </a:xfrm>
        </p:grpSpPr>
        <p:sp>
          <p:nvSpPr>
            <p:cNvPr id="166" name="Google Shape;166;p21"/>
            <p:cNvSpPr/>
            <p:nvPr/>
          </p:nvSpPr>
          <p:spPr>
            <a:xfrm rot="10800000">
              <a:off x="3216519" y="2571750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chemeClr val="accent6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21"/>
            <p:cNvSpPr txBox="1"/>
            <p:nvPr/>
          </p:nvSpPr>
          <p:spPr>
            <a:xfrm>
              <a:off x="3356924" y="2713787"/>
              <a:ext cx="1451700" cy="4599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Roboto"/>
                  <a:ea typeface="Roboto"/>
                  <a:cs typeface="Roboto"/>
                  <a:sym typeface="Roboto"/>
                </a:rPr>
                <a:t>SME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8" name="Google Shape;168;p21"/>
            <p:cNvSpPr txBox="1"/>
            <p:nvPr/>
          </p:nvSpPr>
          <p:spPr>
            <a:xfrm>
              <a:off x="3317468" y="2990098"/>
              <a:ext cx="1742700" cy="7329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2984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Determined milestones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-2984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Brainstormed</a:t>
              </a: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 user scenarios together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-2984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SzPts val="1100"/>
                <a:buFont typeface="Roboto"/>
                <a:buChar char="●"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Gathered/provided Tweet collections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69" name="Google Shape;169;p21"/>
          <p:cNvGrpSpPr/>
          <p:nvPr/>
        </p:nvGrpSpPr>
        <p:grpSpPr>
          <a:xfrm>
            <a:off x="4476618" y="2939096"/>
            <a:ext cx="334125" cy="334078"/>
            <a:chOff x="3157188" y="909150"/>
            <a:chExt cx="470400" cy="470400"/>
          </a:xfrm>
        </p:grpSpPr>
        <p:sp>
          <p:nvSpPr>
            <p:cNvPr id="170" name="Google Shape;170;p21"/>
            <p:cNvSpPr/>
            <p:nvPr/>
          </p:nvSpPr>
          <p:spPr>
            <a:xfrm>
              <a:off x="3157188" y="909150"/>
              <a:ext cx="470400" cy="470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21"/>
            <p:cNvSpPr/>
            <p:nvPr/>
          </p:nvSpPr>
          <p:spPr>
            <a:xfrm>
              <a:off x="3243138" y="995100"/>
              <a:ext cx="298500" cy="298500"/>
            </a:xfrm>
            <a:prstGeom prst="mathPlus">
              <a:avLst>
                <a:gd fmla="val 9900" name="adj1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/>
          <p:nvPr>
            <p:ph type="title"/>
          </p:nvPr>
        </p:nvSpPr>
        <p:spPr>
          <a:xfrm>
            <a:off x="332325" y="1096874"/>
            <a:ext cx="4339200" cy="29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Design &amp; Implementation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77" name="Google Shape;17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