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4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5567567-7B3A-40A8-930D-F2AD859DE085}">
  <a:tblStyle styleId="{55567567-7B3A-40A8-930D-F2AD859DE085}" styleName="Table_0">
    <a:wholeTbl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12" autoAdjust="0"/>
    <p:restoredTop sz="94660"/>
  </p:normalViewPr>
  <p:slideViewPr>
    <p:cSldViewPr snapToGrid="0">
      <p:cViewPr varScale="1">
        <p:scale>
          <a:sx n="87" d="100"/>
          <a:sy n="87" d="100"/>
        </p:scale>
        <p:origin x="78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9587598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lang="en-US" dirty="0"/>
          </a:p>
        </p:txBody>
      </p:sp>
      <p:sp>
        <p:nvSpPr>
          <p:cNvPr id="141" name="Shape 14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818171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7" name="Shape 14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628518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3" name="Shape 15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386865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Shape 1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529447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Shape 1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71070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Shape 1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530058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Shape 1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128385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Shape 2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4826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Shape 23"/>
          <p:cNvGrpSpPr/>
          <p:nvPr/>
        </p:nvGrpSpPr>
        <p:grpSpPr>
          <a:xfrm>
            <a:off x="0" y="-8466"/>
            <a:ext cx="12192000" cy="6866467"/>
            <a:chOff x="0" y="-8466"/>
            <a:chExt cx="12192000" cy="6866467"/>
          </a:xfrm>
        </p:grpSpPr>
        <p:cxnSp>
          <p:nvCxnSpPr>
            <p:cNvPr id="24" name="Shape 24"/>
            <p:cNvCxnSpPr/>
            <p:nvPr/>
          </p:nvCxnSpPr>
          <p:spPr>
            <a:xfrm>
              <a:off x="9371011" y="0"/>
              <a:ext cx="1219199" cy="6858000"/>
            </a:xfrm>
            <a:prstGeom prst="straightConnector1">
              <a:avLst/>
            </a:prstGeom>
            <a:noFill/>
            <a:ln w="9525" cap="flat" cmpd="sng">
              <a:solidFill>
                <a:srgbClr val="BFBFB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" name="Shape 25"/>
            <p:cNvCxnSpPr/>
            <p:nvPr/>
          </p:nvCxnSpPr>
          <p:spPr>
            <a:xfrm flipH="1">
              <a:off x="7425266" y="3681412"/>
              <a:ext cx="4763558" cy="3176586"/>
            </a:xfrm>
            <a:prstGeom prst="straightConnector1">
              <a:avLst/>
            </a:prstGeom>
            <a:noFill/>
            <a:ln w="9525" cap="flat" cmpd="sng">
              <a:solidFill>
                <a:srgbClr val="D8D8D8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6" name="Shape 26"/>
            <p:cNvSpPr/>
            <p:nvPr/>
          </p:nvSpPr>
          <p:spPr>
            <a:xfrm>
              <a:off x="9181475" y="-8466"/>
              <a:ext cx="3007348" cy="68664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1621" y="0"/>
                  </a:moveTo>
                  <a:lnTo>
                    <a:pt x="120000" y="0"/>
                  </a:lnTo>
                  <a:lnTo>
                    <a:pt x="120000" y="119999"/>
                  </a:lnTo>
                  <a:lnTo>
                    <a:pt x="0" y="119999"/>
                  </a:lnTo>
                  <a:lnTo>
                    <a:pt x="81621" y="0"/>
                  </a:lnTo>
                  <a:close/>
                </a:path>
              </a:pathLst>
            </a:custGeom>
            <a:solidFill>
              <a:schemeClr val="accent1">
                <a:alpha val="29803"/>
              </a:schemeClr>
            </a:solidFill>
            <a:ln>
              <a:noFill/>
            </a:ln>
          </p:spPr>
        </p:sp>
        <p:sp>
          <p:nvSpPr>
            <p:cNvPr id="27" name="Shape 27"/>
            <p:cNvSpPr/>
            <p:nvPr/>
          </p:nvSpPr>
          <p:spPr>
            <a:xfrm>
              <a:off x="9603442" y="-8466"/>
              <a:ext cx="2588558" cy="68664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120000" y="0"/>
                  </a:lnTo>
                  <a:lnTo>
                    <a:pt x="120000" y="119999"/>
                  </a:lnTo>
                  <a:lnTo>
                    <a:pt x="56067" y="1199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</p:sp>
        <p:sp>
          <p:nvSpPr>
            <p:cNvPr id="28" name="Shape 28"/>
            <p:cNvSpPr/>
            <p:nvPr/>
          </p:nvSpPr>
          <p:spPr>
            <a:xfrm>
              <a:off x="8932332" y="3048000"/>
              <a:ext cx="3259667" cy="3809999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1764"/>
              </a:scheme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9" name="Shape 29"/>
            <p:cNvSpPr/>
            <p:nvPr/>
          </p:nvSpPr>
          <p:spPr>
            <a:xfrm>
              <a:off x="9334500" y="-8466"/>
              <a:ext cx="2854326" cy="68664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120000" y="0"/>
                  </a:lnTo>
                  <a:lnTo>
                    <a:pt x="120000" y="119999"/>
                  </a:lnTo>
                  <a:lnTo>
                    <a:pt x="103873" y="1199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F7818">
                <a:alpha val="69803"/>
              </a:srgbClr>
            </a:solidFill>
            <a:ln>
              <a:noFill/>
            </a:ln>
          </p:spPr>
        </p:sp>
        <p:sp>
          <p:nvSpPr>
            <p:cNvPr id="30" name="Shape 30"/>
            <p:cNvSpPr/>
            <p:nvPr/>
          </p:nvSpPr>
          <p:spPr>
            <a:xfrm>
              <a:off x="10898729" y="-8466"/>
              <a:ext cx="1290093" cy="68664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4852" y="0"/>
                  </a:moveTo>
                  <a:lnTo>
                    <a:pt x="120000" y="0"/>
                  </a:lnTo>
                  <a:lnTo>
                    <a:pt x="120000" y="120000"/>
                  </a:lnTo>
                  <a:lnTo>
                    <a:pt x="0" y="120000"/>
                  </a:lnTo>
                  <a:lnTo>
                    <a:pt x="94852" y="0"/>
                  </a:lnTo>
                  <a:close/>
                </a:path>
              </a:pathLst>
            </a:custGeom>
            <a:solidFill>
              <a:srgbClr val="BFE471">
                <a:alpha val="69803"/>
              </a:srgbClr>
            </a:solidFill>
            <a:ln>
              <a:noFill/>
            </a:ln>
          </p:spPr>
        </p:sp>
        <p:sp>
          <p:nvSpPr>
            <p:cNvPr id="31" name="Shape 31"/>
            <p:cNvSpPr/>
            <p:nvPr/>
          </p:nvSpPr>
          <p:spPr>
            <a:xfrm>
              <a:off x="10938999" y="-8466"/>
              <a:ext cx="1249825" cy="68664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120000" y="0"/>
                  </a:lnTo>
                  <a:lnTo>
                    <a:pt x="120000" y="120000"/>
                  </a:lnTo>
                  <a:lnTo>
                    <a:pt x="106515" y="12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4705"/>
              </a:schemeClr>
            </a:solidFill>
            <a:ln>
              <a:noFill/>
            </a:ln>
          </p:spPr>
        </p:sp>
        <p:sp>
          <p:nvSpPr>
            <p:cNvPr id="32" name="Shape 32"/>
            <p:cNvSpPr/>
            <p:nvPr/>
          </p:nvSpPr>
          <p:spPr>
            <a:xfrm>
              <a:off x="10371665" y="3589867"/>
              <a:ext cx="1817159" cy="3268132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3" name="Shape 33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4705"/>
              </a:scheme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34" name="Shape 34"/>
          <p:cNvSpPr txBox="1">
            <a:spLocks noGrp="1"/>
          </p:cNvSpPr>
          <p:nvPr>
            <p:ph type="ctrTitle"/>
          </p:nvPr>
        </p:nvSpPr>
        <p:spPr>
          <a:xfrm>
            <a:off x="1507066" y="2404533"/>
            <a:ext cx="7766936" cy="16463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r" rtl="0">
              <a:spcBef>
                <a:spcPts val="0"/>
              </a:spcBef>
              <a:buClr>
                <a:schemeClr val="accent1"/>
              </a:buClr>
              <a:buFont typeface="Trebuchet MS"/>
              <a:buNone/>
              <a:defRPr sz="54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ubTitle" idx="1"/>
          </p:nvPr>
        </p:nvSpPr>
        <p:spPr>
          <a:xfrm>
            <a:off x="1507066" y="4050832"/>
            <a:ext cx="7766936" cy="1096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800" b="0" i="0" u="none" strike="noStrike" cap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ctr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ctr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ctr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2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ctr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2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ctr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2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ctr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2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ctr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2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ctr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2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dt" idx="10"/>
          </p:nvPr>
        </p:nvSpPr>
        <p:spPr>
          <a:xfrm>
            <a:off x="7205132" y="6041362"/>
            <a:ext cx="911938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ftr" idx="11"/>
          </p:nvPr>
        </p:nvSpPr>
        <p:spPr>
          <a:xfrm>
            <a:off x="677333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lang="en-US" sz="900" b="0" i="0" u="none" strike="noStrike" cap="none">
              <a:solidFill>
                <a:schemeClr val="accen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aption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677335" y="609600"/>
            <a:ext cx="8596668" cy="3403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chemeClr val="accent1"/>
              </a:buClr>
              <a:buFont typeface="Trebuchet MS"/>
              <a:buNone/>
              <a:defRPr sz="44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8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8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93" name="Shape 93"/>
          <p:cNvSpPr txBox="1">
            <a:spLocks noGrp="1"/>
          </p:cNvSpPr>
          <p:nvPr>
            <p:ph type="dt" idx="10"/>
          </p:nvPr>
        </p:nvSpPr>
        <p:spPr>
          <a:xfrm>
            <a:off x="7205132" y="6041362"/>
            <a:ext cx="911938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94" name="Shape 94"/>
          <p:cNvSpPr txBox="1">
            <a:spLocks noGrp="1"/>
          </p:cNvSpPr>
          <p:nvPr>
            <p:ph type="ftr" idx="11"/>
          </p:nvPr>
        </p:nvSpPr>
        <p:spPr>
          <a:xfrm>
            <a:off x="677333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95" name="Shape 95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lang="en-US" sz="900" b="0" i="0" u="none" strike="noStrike" cap="none">
              <a:solidFill>
                <a:schemeClr val="accen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Quote with Caption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title"/>
          </p:nvPr>
        </p:nvSpPr>
        <p:spPr>
          <a:xfrm>
            <a:off x="931333" y="609600"/>
            <a:ext cx="8094134" cy="3022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chemeClr val="accent1"/>
              </a:buClr>
              <a:buFont typeface="Trebuchet MS"/>
              <a:buNone/>
              <a:defRPr sz="44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1366138" y="3632200"/>
            <a:ext cx="7224524" cy="381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0" i="0" u="none" strike="noStrike" cap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514600" marR="0" lvl="5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971800" marR="0" lvl="6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429000" marR="0" lvl="7" indent="-1676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886200" marR="0" lvl="8" indent="-1676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99" name="Shape 99"/>
          <p:cNvSpPr txBox="1">
            <a:spLocks noGrp="1"/>
          </p:cNvSpPr>
          <p:nvPr>
            <p:ph type="body" idx="2"/>
          </p:nvPr>
        </p:nvSpPr>
        <p:spPr>
          <a:xfrm>
            <a:off x="677335" y="4470400"/>
            <a:ext cx="8596668" cy="1570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8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8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00" name="Shape 100"/>
          <p:cNvSpPr txBox="1">
            <a:spLocks noGrp="1"/>
          </p:cNvSpPr>
          <p:nvPr>
            <p:ph type="dt" idx="10"/>
          </p:nvPr>
        </p:nvSpPr>
        <p:spPr>
          <a:xfrm>
            <a:off x="7205132" y="6041362"/>
            <a:ext cx="911938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01" name="Shape 101"/>
          <p:cNvSpPr txBox="1">
            <a:spLocks noGrp="1"/>
          </p:cNvSpPr>
          <p:nvPr>
            <p:ph type="ftr" idx="11"/>
          </p:nvPr>
        </p:nvSpPr>
        <p:spPr>
          <a:xfrm>
            <a:off x="677333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02" name="Shape 102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lang="en-US" sz="900" b="0" i="0" u="none" strike="noStrike" cap="none">
              <a:solidFill>
                <a:schemeClr val="accen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03" name="Shape 103"/>
          <p:cNvSpPr txBox="1"/>
          <p:nvPr/>
        </p:nvSpPr>
        <p:spPr>
          <a:xfrm>
            <a:off x="541870" y="790377"/>
            <a:ext cx="609599" cy="58477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8000" b="0" i="0" u="none" strike="noStrike" cap="none">
                <a:solidFill>
                  <a:srgbClr val="BFE47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</a:p>
        </p:txBody>
      </p:sp>
      <p:sp>
        <p:nvSpPr>
          <p:cNvPr id="104" name="Shape 104"/>
          <p:cNvSpPr txBox="1"/>
          <p:nvPr/>
        </p:nvSpPr>
        <p:spPr>
          <a:xfrm>
            <a:off x="8893010" y="2886556"/>
            <a:ext cx="609599" cy="58477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8000" b="0" i="0" u="none" strike="noStrike" cap="none">
                <a:solidFill>
                  <a:srgbClr val="BFE47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Name Card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>
            <a:spLocks noGrp="1"/>
          </p:cNvSpPr>
          <p:nvPr>
            <p:ph type="title"/>
          </p:nvPr>
        </p:nvSpPr>
        <p:spPr>
          <a:xfrm>
            <a:off x="677335" y="1931988"/>
            <a:ext cx="8596668" cy="259545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accent1"/>
              </a:buClr>
              <a:buFont typeface="Trebuchet MS"/>
              <a:buNone/>
              <a:defRPr sz="44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8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8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08" name="Shape 108"/>
          <p:cNvSpPr txBox="1">
            <a:spLocks noGrp="1"/>
          </p:cNvSpPr>
          <p:nvPr>
            <p:ph type="dt" idx="10"/>
          </p:nvPr>
        </p:nvSpPr>
        <p:spPr>
          <a:xfrm>
            <a:off x="7205132" y="6041362"/>
            <a:ext cx="911938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09" name="Shape 109"/>
          <p:cNvSpPr txBox="1">
            <a:spLocks noGrp="1"/>
          </p:cNvSpPr>
          <p:nvPr>
            <p:ph type="ftr" idx="11"/>
          </p:nvPr>
        </p:nvSpPr>
        <p:spPr>
          <a:xfrm>
            <a:off x="677333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10" name="Shape 110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lang="en-US" sz="900" b="0" i="0" u="none" strike="noStrike" cap="none">
              <a:solidFill>
                <a:schemeClr val="accen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Quote Name Card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title"/>
          </p:nvPr>
        </p:nvSpPr>
        <p:spPr>
          <a:xfrm>
            <a:off x="931333" y="609600"/>
            <a:ext cx="8094134" cy="3022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chemeClr val="accent1"/>
              </a:buClr>
              <a:buFont typeface="Trebuchet MS"/>
              <a:buNone/>
              <a:defRPr sz="44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677331" y="4013200"/>
            <a:ext cx="8596668" cy="51424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24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514600" marR="0" lvl="5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971800" marR="0" lvl="6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429000" marR="0" lvl="7" indent="-1676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886200" marR="0" lvl="8" indent="-1676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14" name="Shape 114"/>
          <p:cNvSpPr txBox="1">
            <a:spLocks noGrp="1"/>
          </p:cNvSpPr>
          <p:nvPr>
            <p:ph type="body" idx="2"/>
          </p:nvPr>
        </p:nvSpPr>
        <p:spPr>
          <a:xfrm>
            <a:off x="677335" y="4527448"/>
            <a:ext cx="8596668" cy="151391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800" b="0" i="0" u="none" strike="noStrike" cap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8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15" name="Shape 115"/>
          <p:cNvSpPr txBox="1">
            <a:spLocks noGrp="1"/>
          </p:cNvSpPr>
          <p:nvPr>
            <p:ph type="dt" idx="10"/>
          </p:nvPr>
        </p:nvSpPr>
        <p:spPr>
          <a:xfrm>
            <a:off x="7205132" y="6041362"/>
            <a:ext cx="911938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16" name="Shape 116"/>
          <p:cNvSpPr txBox="1">
            <a:spLocks noGrp="1"/>
          </p:cNvSpPr>
          <p:nvPr>
            <p:ph type="ftr" idx="11"/>
          </p:nvPr>
        </p:nvSpPr>
        <p:spPr>
          <a:xfrm>
            <a:off x="677333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17" name="Shape 117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lang="en-US" sz="900" b="0" i="0" u="none" strike="noStrike" cap="none">
              <a:solidFill>
                <a:schemeClr val="accen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18" name="Shape 118"/>
          <p:cNvSpPr txBox="1"/>
          <p:nvPr/>
        </p:nvSpPr>
        <p:spPr>
          <a:xfrm>
            <a:off x="541870" y="790377"/>
            <a:ext cx="609599" cy="58477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8000" b="0" i="0" u="none" strike="noStrike" cap="none">
                <a:solidFill>
                  <a:srgbClr val="BFE47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</a:p>
        </p:txBody>
      </p:sp>
      <p:sp>
        <p:nvSpPr>
          <p:cNvPr id="119" name="Shape 119"/>
          <p:cNvSpPr txBox="1"/>
          <p:nvPr/>
        </p:nvSpPr>
        <p:spPr>
          <a:xfrm>
            <a:off x="8893010" y="2886556"/>
            <a:ext cx="609599" cy="58477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8000" b="0" i="0" u="none" strike="noStrike" cap="none">
                <a:solidFill>
                  <a:srgbClr val="BFE47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rue or False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>
            <a:spLocks noGrp="1"/>
          </p:cNvSpPr>
          <p:nvPr>
            <p:ph type="title"/>
          </p:nvPr>
        </p:nvSpPr>
        <p:spPr>
          <a:xfrm>
            <a:off x="685799" y="609600"/>
            <a:ext cx="8588202" cy="3022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chemeClr val="accent1"/>
              </a:buClr>
              <a:buFont typeface="Trebuchet MS"/>
              <a:buNone/>
              <a:defRPr sz="44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677331" y="4013200"/>
            <a:ext cx="8596668" cy="51424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24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514600" marR="0" lvl="5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971800" marR="0" lvl="6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429000" marR="0" lvl="7" indent="-1676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886200" marR="0" lvl="8" indent="-1676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23" name="Shape 123"/>
          <p:cNvSpPr txBox="1">
            <a:spLocks noGrp="1"/>
          </p:cNvSpPr>
          <p:nvPr>
            <p:ph type="body" idx="2"/>
          </p:nvPr>
        </p:nvSpPr>
        <p:spPr>
          <a:xfrm>
            <a:off x="677335" y="4527448"/>
            <a:ext cx="8596668" cy="151391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800" b="0" i="0" u="none" strike="noStrike" cap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8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24" name="Shape 124"/>
          <p:cNvSpPr txBox="1">
            <a:spLocks noGrp="1"/>
          </p:cNvSpPr>
          <p:nvPr>
            <p:ph type="dt" idx="10"/>
          </p:nvPr>
        </p:nvSpPr>
        <p:spPr>
          <a:xfrm>
            <a:off x="7205132" y="6041362"/>
            <a:ext cx="911938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25" name="Shape 125"/>
          <p:cNvSpPr txBox="1">
            <a:spLocks noGrp="1"/>
          </p:cNvSpPr>
          <p:nvPr>
            <p:ph type="ftr" idx="11"/>
          </p:nvPr>
        </p:nvSpPr>
        <p:spPr>
          <a:xfrm>
            <a:off x="677333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26" name="Shape 126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lang="en-US" sz="900" b="0" i="0" u="none" strike="noStrike" cap="none">
              <a:solidFill>
                <a:schemeClr val="accen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>
            <a:spLocks noGrp="1"/>
          </p:cNvSpPr>
          <p:nvPr>
            <p:ph type="title"/>
          </p:nvPr>
        </p:nvSpPr>
        <p:spPr>
          <a:xfrm>
            <a:off x="677333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chemeClr val="accent1"/>
              </a:buClr>
              <a:buFont typeface="Trebuchet MS"/>
              <a:buNone/>
              <a:defRPr sz="36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 rot="5400000">
            <a:off x="3035281" y="-197358"/>
            <a:ext cx="3880773" cy="859666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514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  <a:defRPr sz="18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742950" marR="0" lvl="1" indent="-20446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143000" marR="0" lvl="2" indent="-15748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4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600200" marR="0" lvl="3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057400" marR="0" lvl="4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514600" marR="0" lvl="5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971800" marR="0" lvl="6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429000" marR="0" lvl="7" indent="-1676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886200" marR="0" lvl="8" indent="-1676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30" name="Shape 130"/>
          <p:cNvSpPr txBox="1">
            <a:spLocks noGrp="1"/>
          </p:cNvSpPr>
          <p:nvPr>
            <p:ph type="dt" idx="10"/>
          </p:nvPr>
        </p:nvSpPr>
        <p:spPr>
          <a:xfrm>
            <a:off x="7205132" y="6041362"/>
            <a:ext cx="911938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31" name="Shape 131"/>
          <p:cNvSpPr txBox="1">
            <a:spLocks noGrp="1"/>
          </p:cNvSpPr>
          <p:nvPr>
            <p:ph type="ftr" idx="11"/>
          </p:nvPr>
        </p:nvSpPr>
        <p:spPr>
          <a:xfrm>
            <a:off x="677333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32" name="Shape 132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lang="en-US" sz="900" b="0" i="0" u="none" strike="noStrike" cap="none">
              <a:solidFill>
                <a:schemeClr val="accen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title"/>
          </p:nvPr>
        </p:nvSpPr>
        <p:spPr>
          <a:xfrm rot="5400000">
            <a:off x="5994318" y="2582952"/>
            <a:ext cx="5251450" cy="13047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chemeClr val="accent1"/>
              </a:buClr>
              <a:buFont typeface="Trebuchet MS"/>
              <a:buNone/>
              <a:defRPr sz="36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 rot="5400000">
            <a:off x="1581685" y="-294750"/>
            <a:ext cx="5251449" cy="70601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514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  <a:defRPr sz="18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742950" marR="0" lvl="1" indent="-20446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143000" marR="0" lvl="2" indent="-15748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4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600200" marR="0" lvl="3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057400" marR="0" lvl="4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514600" marR="0" lvl="5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971800" marR="0" lvl="6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429000" marR="0" lvl="7" indent="-1676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886200" marR="0" lvl="8" indent="-1676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36" name="Shape 136"/>
          <p:cNvSpPr txBox="1">
            <a:spLocks noGrp="1"/>
          </p:cNvSpPr>
          <p:nvPr>
            <p:ph type="dt" idx="10"/>
          </p:nvPr>
        </p:nvSpPr>
        <p:spPr>
          <a:xfrm>
            <a:off x="7205132" y="6041362"/>
            <a:ext cx="911938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37" name="Shape 137"/>
          <p:cNvSpPr txBox="1">
            <a:spLocks noGrp="1"/>
          </p:cNvSpPr>
          <p:nvPr>
            <p:ph type="ftr" idx="11"/>
          </p:nvPr>
        </p:nvSpPr>
        <p:spPr>
          <a:xfrm>
            <a:off x="677333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38" name="Shape 138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lang="en-US" sz="900" b="0" i="0" u="none" strike="noStrike" cap="none">
              <a:solidFill>
                <a:schemeClr val="accen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>
            <a:spLocks noGrp="1"/>
          </p:cNvSpPr>
          <p:nvPr>
            <p:ph type="title"/>
          </p:nvPr>
        </p:nvSpPr>
        <p:spPr>
          <a:xfrm>
            <a:off x="677333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chemeClr val="accent1"/>
              </a:buClr>
              <a:buFont typeface="Trebuchet MS"/>
              <a:buNone/>
              <a:defRPr sz="36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677333" y="2160589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514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  <a:defRPr sz="18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742950" marR="0" lvl="1" indent="-20446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143000" marR="0" lvl="2" indent="-15748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4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600200" marR="0" lvl="3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057400" marR="0" lvl="4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514600" marR="0" lvl="5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971800" marR="0" lvl="6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429000" marR="0" lvl="7" indent="-1676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886200" marR="0" lvl="8" indent="-1676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dt" idx="10"/>
          </p:nvPr>
        </p:nvSpPr>
        <p:spPr>
          <a:xfrm>
            <a:off x="7205132" y="6041362"/>
            <a:ext cx="911938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ftr" idx="11"/>
          </p:nvPr>
        </p:nvSpPr>
        <p:spPr>
          <a:xfrm>
            <a:off x="677333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lang="en-US" sz="900" b="0" i="0" u="none" strike="noStrike" cap="none">
              <a:solidFill>
                <a:schemeClr val="accen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677335" y="2700866"/>
            <a:ext cx="8596668" cy="182658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accent1"/>
              </a:buClr>
              <a:buFont typeface="Trebuchet MS"/>
              <a:buNone/>
              <a:defRPr sz="40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677335" y="4527448"/>
            <a:ext cx="8596668" cy="860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2000" b="0" i="0" u="none" strike="noStrike" cap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8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dt" idx="10"/>
          </p:nvPr>
        </p:nvSpPr>
        <p:spPr>
          <a:xfrm>
            <a:off x="7205132" y="6041362"/>
            <a:ext cx="911938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ftr" idx="11"/>
          </p:nvPr>
        </p:nvSpPr>
        <p:spPr>
          <a:xfrm>
            <a:off x="677333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lang="en-US" sz="900" b="0" i="0" u="none" strike="noStrike" cap="none">
              <a:solidFill>
                <a:schemeClr val="accen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>
            <a:spLocks noGrp="1"/>
          </p:cNvSpPr>
          <p:nvPr>
            <p:ph type="title"/>
          </p:nvPr>
        </p:nvSpPr>
        <p:spPr>
          <a:xfrm>
            <a:off x="677333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chemeClr val="accent1"/>
              </a:buClr>
              <a:buFont typeface="Trebuchet MS"/>
              <a:buNone/>
              <a:defRPr sz="36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677333" y="2160589"/>
            <a:ext cx="4184035" cy="388077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514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  <a:defRPr sz="18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742950" marR="0" lvl="1" indent="-20446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143000" marR="0" lvl="2" indent="-15748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4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600200" marR="0" lvl="3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057400" marR="0" lvl="4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514600" marR="0" lvl="5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971800" marR="0" lvl="6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429000" marR="0" lvl="7" indent="-1676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886200" marR="0" lvl="8" indent="-1676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body" idx="2"/>
          </p:nvPr>
        </p:nvSpPr>
        <p:spPr>
          <a:xfrm>
            <a:off x="5089969" y="2160589"/>
            <a:ext cx="4184033" cy="388077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514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  <a:defRPr sz="18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742950" marR="0" lvl="1" indent="-20446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143000" marR="0" lvl="2" indent="-15748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4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600200" marR="0" lvl="3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057400" marR="0" lvl="4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514600" marR="0" lvl="5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971800" marR="0" lvl="6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429000" marR="0" lvl="7" indent="-1676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886200" marR="0" lvl="8" indent="-1676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dt" idx="10"/>
          </p:nvPr>
        </p:nvSpPr>
        <p:spPr>
          <a:xfrm>
            <a:off x="7205132" y="6041362"/>
            <a:ext cx="911938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ftr" idx="11"/>
          </p:nvPr>
        </p:nvSpPr>
        <p:spPr>
          <a:xfrm>
            <a:off x="677333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lang="en-US" sz="900" b="0" i="0" u="none" strike="noStrike" cap="none">
              <a:solidFill>
                <a:schemeClr val="accen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677333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chemeClr val="accent1"/>
              </a:buClr>
              <a:buFont typeface="Trebuchet MS"/>
              <a:buNone/>
              <a:defRPr sz="36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675745" y="2160983"/>
            <a:ext cx="4185622" cy="5762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24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2000" b="1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800" b="1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1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1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1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1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1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1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body" idx="2"/>
          </p:nvPr>
        </p:nvSpPr>
        <p:spPr>
          <a:xfrm>
            <a:off x="675745" y="2737244"/>
            <a:ext cx="4185622" cy="33041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514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  <a:defRPr sz="18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742950" marR="0" lvl="1" indent="-20446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143000" marR="0" lvl="2" indent="-15748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4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600200" marR="0" lvl="3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057400" marR="0" lvl="4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514600" marR="0" lvl="5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971800" marR="0" lvl="6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429000" marR="0" lvl="7" indent="-1676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886200" marR="0" lvl="8" indent="-1676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body" idx="3"/>
          </p:nvPr>
        </p:nvSpPr>
        <p:spPr>
          <a:xfrm>
            <a:off x="5088382" y="2160983"/>
            <a:ext cx="4185617" cy="5762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24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2000" b="1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800" b="1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1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1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1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1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1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1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body" idx="4"/>
          </p:nvPr>
        </p:nvSpPr>
        <p:spPr>
          <a:xfrm>
            <a:off x="5088383" y="2737244"/>
            <a:ext cx="4185616" cy="33041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514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  <a:defRPr sz="18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742950" marR="0" lvl="1" indent="-20446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143000" marR="0" lvl="2" indent="-15748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4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600200" marR="0" lvl="3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057400" marR="0" lvl="4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514600" marR="0" lvl="5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971800" marR="0" lvl="6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429000" marR="0" lvl="7" indent="-1676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886200" marR="0" lvl="8" indent="-1676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dt" idx="10"/>
          </p:nvPr>
        </p:nvSpPr>
        <p:spPr>
          <a:xfrm>
            <a:off x="7205132" y="6041362"/>
            <a:ext cx="911938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ftr" idx="11"/>
          </p:nvPr>
        </p:nvSpPr>
        <p:spPr>
          <a:xfrm>
            <a:off x="677333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lang="en-US" sz="900" b="0" i="0" u="none" strike="noStrike" cap="none">
              <a:solidFill>
                <a:schemeClr val="accen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677333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chemeClr val="accent1"/>
              </a:buClr>
              <a:buFont typeface="Trebuchet MS"/>
              <a:buNone/>
              <a:defRPr sz="36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dt" idx="10"/>
          </p:nvPr>
        </p:nvSpPr>
        <p:spPr>
          <a:xfrm>
            <a:off x="7205132" y="6041362"/>
            <a:ext cx="911938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ftr" idx="11"/>
          </p:nvPr>
        </p:nvSpPr>
        <p:spPr>
          <a:xfrm>
            <a:off x="677333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lang="en-US" sz="900" b="0" i="0" u="none" strike="noStrike" cap="none">
              <a:solidFill>
                <a:schemeClr val="accen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dt" idx="10"/>
          </p:nvPr>
        </p:nvSpPr>
        <p:spPr>
          <a:xfrm>
            <a:off x="7205132" y="6041362"/>
            <a:ext cx="911938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ftr" idx="11"/>
          </p:nvPr>
        </p:nvSpPr>
        <p:spPr>
          <a:xfrm>
            <a:off x="677333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lang="en-US" sz="900" b="0" i="0" u="none" strike="noStrike" cap="none">
              <a:solidFill>
                <a:schemeClr val="accen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677333" y="1498604"/>
            <a:ext cx="3854527" cy="127846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accent1"/>
              </a:buClr>
              <a:buFont typeface="Trebuchet MS"/>
              <a:buNone/>
              <a:defRPr sz="20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4760460" y="514924"/>
            <a:ext cx="4513540" cy="55264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514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  <a:defRPr sz="18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742950" marR="0" lvl="1" indent="-20446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143000" marR="0" lvl="2" indent="-15748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4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600200" marR="0" lvl="3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057400" marR="0" lvl="4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514600" marR="0" lvl="5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971800" marR="0" lvl="6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429000" marR="0" lvl="7" indent="-1676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886200" marR="0" lvl="8" indent="-1676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body" idx="2"/>
          </p:nvPr>
        </p:nvSpPr>
        <p:spPr>
          <a:xfrm>
            <a:off x="677333" y="2777068"/>
            <a:ext cx="3854527" cy="258444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063" marR="0" lvl="1" indent="-12562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126" marR="0" lvl="2" indent="-12425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189" marR="0" lvl="3" indent="-12288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0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251" marR="0" lvl="4" indent="-12151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0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5314" marR="0" lvl="5" indent="-12013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0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2377" marR="0" lvl="6" indent="-11876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0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199440" marR="0" lvl="7" indent="-117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0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6503" marR="0" lvl="8" indent="-11603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0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dt" idx="10"/>
          </p:nvPr>
        </p:nvSpPr>
        <p:spPr>
          <a:xfrm>
            <a:off x="7205132" y="6041362"/>
            <a:ext cx="911938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ftr" idx="11"/>
          </p:nvPr>
        </p:nvSpPr>
        <p:spPr>
          <a:xfrm>
            <a:off x="677333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lang="en-US" sz="900" b="0" i="0" u="none" strike="noStrike" cap="none">
              <a:solidFill>
                <a:schemeClr val="accen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title"/>
          </p:nvPr>
        </p:nvSpPr>
        <p:spPr>
          <a:xfrm>
            <a:off x="677333" y="4800600"/>
            <a:ext cx="8596667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accent1"/>
              </a:buClr>
              <a:buFont typeface="Trebuchet MS"/>
              <a:buNone/>
              <a:defRPr sz="24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5" name="Shape 85"/>
          <p:cNvSpPr>
            <a:spLocks noGrp="1"/>
          </p:cNvSpPr>
          <p:nvPr>
            <p:ph type="pic" idx="2"/>
          </p:nvPr>
        </p:nvSpPr>
        <p:spPr>
          <a:xfrm>
            <a:off x="677333" y="609600"/>
            <a:ext cx="8596668" cy="38457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677333" y="5367337"/>
            <a:ext cx="8596667" cy="674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0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9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9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9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9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9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9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dt" idx="10"/>
          </p:nvPr>
        </p:nvSpPr>
        <p:spPr>
          <a:xfrm>
            <a:off x="7205132" y="6041362"/>
            <a:ext cx="911938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88" name="Shape 88"/>
          <p:cNvSpPr txBox="1">
            <a:spLocks noGrp="1"/>
          </p:cNvSpPr>
          <p:nvPr>
            <p:ph type="ftr" idx="11"/>
          </p:nvPr>
        </p:nvSpPr>
        <p:spPr>
          <a:xfrm>
            <a:off x="677333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lang="en-US" sz="900" b="0" i="0" u="none" strike="noStrike" cap="none">
              <a:solidFill>
                <a:schemeClr val="accen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Shape 6"/>
          <p:cNvGrpSpPr/>
          <p:nvPr/>
        </p:nvGrpSpPr>
        <p:grpSpPr>
          <a:xfrm>
            <a:off x="0" y="-8466"/>
            <a:ext cx="12192000" cy="6866467"/>
            <a:chOff x="0" y="-8466"/>
            <a:chExt cx="12192000" cy="6866467"/>
          </a:xfrm>
        </p:grpSpPr>
        <p:cxnSp>
          <p:nvCxnSpPr>
            <p:cNvPr id="7" name="Shape 7"/>
            <p:cNvCxnSpPr/>
            <p:nvPr/>
          </p:nvCxnSpPr>
          <p:spPr>
            <a:xfrm>
              <a:off x="9371011" y="0"/>
              <a:ext cx="1219199" cy="6858000"/>
            </a:xfrm>
            <a:prstGeom prst="straightConnector1">
              <a:avLst/>
            </a:prstGeom>
            <a:noFill/>
            <a:ln w="9525" cap="flat" cmpd="sng">
              <a:solidFill>
                <a:srgbClr val="BFBFB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" name="Shape 8"/>
            <p:cNvCxnSpPr/>
            <p:nvPr/>
          </p:nvCxnSpPr>
          <p:spPr>
            <a:xfrm flipH="1">
              <a:off x="7425266" y="3681412"/>
              <a:ext cx="4763558" cy="3176586"/>
            </a:xfrm>
            <a:prstGeom prst="straightConnector1">
              <a:avLst/>
            </a:prstGeom>
            <a:noFill/>
            <a:ln w="9525" cap="flat" cmpd="sng">
              <a:solidFill>
                <a:srgbClr val="D8D8D8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9" name="Shape 9"/>
            <p:cNvSpPr/>
            <p:nvPr/>
          </p:nvSpPr>
          <p:spPr>
            <a:xfrm>
              <a:off x="9181475" y="-8466"/>
              <a:ext cx="3007348" cy="68664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1621" y="0"/>
                  </a:moveTo>
                  <a:lnTo>
                    <a:pt x="120000" y="0"/>
                  </a:lnTo>
                  <a:lnTo>
                    <a:pt x="120000" y="119999"/>
                  </a:lnTo>
                  <a:lnTo>
                    <a:pt x="0" y="119999"/>
                  </a:lnTo>
                  <a:lnTo>
                    <a:pt x="81621" y="0"/>
                  </a:lnTo>
                  <a:close/>
                </a:path>
              </a:pathLst>
            </a:custGeom>
            <a:solidFill>
              <a:schemeClr val="accent1">
                <a:alpha val="29803"/>
              </a:schemeClr>
            </a:solidFill>
            <a:ln>
              <a:noFill/>
            </a:ln>
          </p:spPr>
        </p:sp>
        <p:sp>
          <p:nvSpPr>
            <p:cNvPr id="10" name="Shape 10"/>
            <p:cNvSpPr/>
            <p:nvPr/>
          </p:nvSpPr>
          <p:spPr>
            <a:xfrm>
              <a:off x="9603442" y="-8466"/>
              <a:ext cx="2588558" cy="68664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120000" y="0"/>
                  </a:lnTo>
                  <a:lnTo>
                    <a:pt x="120000" y="119999"/>
                  </a:lnTo>
                  <a:lnTo>
                    <a:pt x="56067" y="1199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</p:sp>
        <p:sp>
          <p:nvSpPr>
            <p:cNvPr id="11" name="Shape 11"/>
            <p:cNvSpPr/>
            <p:nvPr/>
          </p:nvSpPr>
          <p:spPr>
            <a:xfrm>
              <a:off x="8932332" y="3048000"/>
              <a:ext cx="3259667" cy="3809999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1764"/>
              </a:scheme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>
              <a:off x="9334500" y="-8466"/>
              <a:ext cx="2854326" cy="68664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120000" y="0"/>
                  </a:lnTo>
                  <a:lnTo>
                    <a:pt x="120000" y="119999"/>
                  </a:lnTo>
                  <a:lnTo>
                    <a:pt x="103873" y="1199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F7818">
                <a:alpha val="69803"/>
              </a:srgbClr>
            </a:solidFill>
            <a:ln>
              <a:noFill/>
            </a:ln>
          </p:spPr>
        </p:sp>
        <p:sp>
          <p:nvSpPr>
            <p:cNvPr id="13" name="Shape 13"/>
            <p:cNvSpPr/>
            <p:nvPr/>
          </p:nvSpPr>
          <p:spPr>
            <a:xfrm>
              <a:off x="10898729" y="-8466"/>
              <a:ext cx="1290093" cy="68664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4852" y="0"/>
                  </a:moveTo>
                  <a:lnTo>
                    <a:pt x="120000" y="0"/>
                  </a:lnTo>
                  <a:lnTo>
                    <a:pt x="120000" y="120000"/>
                  </a:lnTo>
                  <a:lnTo>
                    <a:pt x="0" y="120000"/>
                  </a:lnTo>
                  <a:lnTo>
                    <a:pt x="94852" y="0"/>
                  </a:lnTo>
                  <a:close/>
                </a:path>
              </a:pathLst>
            </a:custGeom>
            <a:solidFill>
              <a:srgbClr val="BFE471">
                <a:alpha val="69803"/>
              </a:srgbClr>
            </a:solidFill>
            <a:ln>
              <a:noFill/>
            </a:ln>
          </p:spPr>
        </p:sp>
        <p:sp>
          <p:nvSpPr>
            <p:cNvPr id="14" name="Shape 14"/>
            <p:cNvSpPr/>
            <p:nvPr/>
          </p:nvSpPr>
          <p:spPr>
            <a:xfrm>
              <a:off x="10938999" y="-8466"/>
              <a:ext cx="1249825" cy="68664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120000" y="0"/>
                  </a:lnTo>
                  <a:lnTo>
                    <a:pt x="120000" y="120000"/>
                  </a:lnTo>
                  <a:lnTo>
                    <a:pt x="106515" y="12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4705"/>
              </a:schemeClr>
            </a:solidFill>
            <a:ln>
              <a:noFill/>
            </a:ln>
          </p:spPr>
        </p:sp>
        <p:sp>
          <p:nvSpPr>
            <p:cNvPr id="15" name="Shape 15"/>
            <p:cNvSpPr/>
            <p:nvPr/>
          </p:nvSpPr>
          <p:spPr>
            <a:xfrm>
              <a:off x="10371665" y="3589867"/>
              <a:ext cx="1817159" cy="3268132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" name="Shape 16"/>
            <p:cNvSpPr/>
            <p:nvPr/>
          </p:nvSpPr>
          <p:spPr>
            <a:xfrm>
              <a:off x="0" y="4013200"/>
              <a:ext cx="448732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4705"/>
              </a:scheme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677333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chemeClr val="accent1"/>
              </a:buClr>
              <a:buFont typeface="Trebuchet MS"/>
              <a:buNone/>
              <a:defRPr sz="36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677333" y="2160589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514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  <a:defRPr sz="18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742950" marR="0" lvl="1" indent="-20446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143000" marR="0" lvl="2" indent="-15748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4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600200" marR="0" lvl="3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057400" marR="0" lvl="4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514600" marR="0" lvl="5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971800" marR="0" lvl="6" indent="-16763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429000" marR="0" lvl="7" indent="-1676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886200" marR="0" lvl="8" indent="-1676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dt" idx="10"/>
          </p:nvPr>
        </p:nvSpPr>
        <p:spPr>
          <a:xfrm>
            <a:off x="7205132" y="6041362"/>
            <a:ext cx="911938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ftr" idx="11"/>
          </p:nvPr>
        </p:nvSpPr>
        <p:spPr>
          <a:xfrm>
            <a:off x="677333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lang="en-US" sz="900" b="0" i="0" u="none" strike="noStrike" cap="none">
              <a:solidFill>
                <a:schemeClr val="accen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>
            <a:spLocks noGrp="1"/>
          </p:cNvSpPr>
          <p:nvPr>
            <p:ph type="ctrTitle"/>
          </p:nvPr>
        </p:nvSpPr>
        <p:spPr>
          <a:xfrm>
            <a:off x="1507066" y="2404533"/>
            <a:ext cx="7766936" cy="164630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Clr>
                <a:schemeClr val="accent1"/>
              </a:buClr>
              <a:buSzPct val="25000"/>
              <a:buFont typeface="Trebuchet MS"/>
              <a:buNone/>
            </a:pPr>
            <a:r>
              <a:rPr lang="en-US" sz="54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IDEALvr</a:t>
            </a:r>
          </a:p>
        </p:txBody>
      </p:sp>
      <p:sp>
        <p:nvSpPr>
          <p:cNvPr id="144" name="Shape 144"/>
          <p:cNvSpPr txBox="1">
            <a:spLocks noGrp="1"/>
          </p:cNvSpPr>
          <p:nvPr>
            <p:ph type="subTitle" idx="1"/>
          </p:nvPr>
        </p:nvSpPr>
        <p:spPr>
          <a:xfrm>
            <a:off x="304800" y="4050825"/>
            <a:ext cx="8969100" cy="1096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lang="en-US" dirty="0"/>
              <a:t>Team: </a:t>
            </a:r>
            <a:r>
              <a:rPr lang="en-US" sz="1800" b="0" i="0" u="none" strike="noStrike" cap="none" dirty="0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rPr>
              <a:t>Luciano Biondi, Omavi Walker, Dagm</a:t>
            </a:r>
            <a:r>
              <a:rPr lang="en-US" dirty="0"/>
              <a:t>awi</a:t>
            </a:r>
            <a:r>
              <a:rPr lang="en-US" sz="1800" b="0" i="0" u="none" strike="noStrike" cap="none" dirty="0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rPr>
              <a:t> Yeshiwas</a:t>
            </a:r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lang="en-US" dirty="0"/>
              <a:t>Client: Mohamed Magdy</a:t>
            </a:r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lang="en-US" dirty="0" smtClean="0"/>
              <a:t>May </a:t>
            </a:r>
            <a:r>
              <a:rPr lang="en-US" dirty="0"/>
              <a:t>2nd, 2016 </a:t>
            </a:r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lang="en-US" dirty="0" smtClean="0"/>
              <a:t>Virginia Polytechnic Institute and State University, Blacksburg, Virginia</a:t>
            </a:r>
            <a:endParaRPr lang="en-US" dirty="0"/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title"/>
          </p:nvPr>
        </p:nvSpPr>
        <p:spPr>
          <a:xfrm>
            <a:off x="677333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accent1"/>
              </a:buClr>
              <a:buSzPct val="25000"/>
              <a:buFont typeface="Trebuchet MS"/>
              <a:buNone/>
            </a:pPr>
            <a:r>
              <a:rPr lang="en-US"/>
              <a:t>Overview</a:t>
            </a:r>
          </a:p>
        </p:txBody>
      </p:sp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>
            <a:off x="677333" y="1804989"/>
            <a:ext cx="8596800" cy="3880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100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lang="en-US" sz="18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IDEAL tw</a:t>
            </a:r>
            <a:r>
              <a:rPr lang="en-US"/>
              <a:t>eet </a:t>
            </a:r>
            <a:r>
              <a:rPr lang="en-US" sz="18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collection virtual reality visualization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lang="en-US"/>
              <a:t>Android phone </a:t>
            </a:r>
            <a:r>
              <a:rPr lang="en-US" sz="18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with Google Cardboard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342900" marR="0" lvl="0" indent="-3429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lang="en-US"/>
              <a:t>Parsing into hierarchical structure of collections</a:t>
            </a:r>
          </a:p>
          <a:p>
            <a: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1111"/>
              <a:buFont typeface="Noto Sans Symbols"/>
              <a:buChar char="●"/>
            </a:pPr>
            <a:r>
              <a:rPr lang="en-US"/>
              <a:t>Word Cloud display</a:t>
            </a:r>
          </a:p>
          <a:p>
            <a:pPr lvl="0" rtl="0">
              <a:spcBef>
                <a:spcPts val="0"/>
              </a:spcBef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lang="en-US"/>
              <a:t>Frequent word analysis</a:t>
            </a:r>
          </a:p>
          <a:p>
            <a:pPr marL="0" marR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  <a:p>
            <a:pPr marL="342900" marR="0" lvl="0" indent="-3429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lang="en-US" sz="18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Category &lt;-&gt; Collections &lt;-&gt; Frequent Words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>
            <a:spLocks noGrp="1"/>
          </p:cNvSpPr>
          <p:nvPr>
            <p:ph type="title"/>
          </p:nvPr>
        </p:nvSpPr>
        <p:spPr>
          <a:xfrm>
            <a:off x="677333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accent1"/>
              </a:buClr>
              <a:buSzPct val="25000"/>
              <a:buFont typeface="Trebuchet MS"/>
              <a:buNone/>
            </a:pPr>
            <a:r>
              <a:rPr lang="en-US" sz="36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Hierarchy Structure</a:t>
            </a:r>
          </a:p>
        </p:txBody>
      </p:sp>
      <p:pic>
        <p:nvPicPr>
          <p:cNvPr id="156" name="Shape 156"/>
          <p:cNvPicPr preferRelativeResize="0"/>
          <p:nvPr/>
        </p:nvPicPr>
        <p:blipFill rotWithShape="1">
          <a:blip r:embed="rId3">
            <a:alphaModFix/>
          </a:blip>
          <a:srcRect l="12120" r="49303"/>
          <a:stretch/>
        </p:blipFill>
        <p:spPr>
          <a:xfrm>
            <a:off x="330200" y="2149100"/>
            <a:ext cx="4343400" cy="277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Shape 157"/>
          <p:cNvPicPr preferRelativeResize="0"/>
          <p:nvPr/>
        </p:nvPicPr>
        <p:blipFill rotWithShape="1">
          <a:blip r:embed="rId4">
            <a:alphaModFix/>
          </a:blip>
          <a:srcRect l="12257" r="38710"/>
          <a:stretch/>
        </p:blipFill>
        <p:spPr>
          <a:xfrm>
            <a:off x="5892800" y="2149100"/>
            <a:ext cx="5775900" cy="3361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8" name="Shape 158"/>
          <p:cNvCxnSpPr/>
          <p:nvPr/>
        </p:nvCxnSpPr>
        <p:spPr>
          <a:xfrm rot="10800000" flipH="1">
            <a:off x="2540000" y="3137000"/>
            <a:ext cx="7988400" cy="660300"/>
          </a:xfrm>
          <a:prstGeom prst="bentConnector3">
            <a:avLst>
              <a:gd name="adj1" fmla="val 38950"/>
            </a:avLst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159" name="Shape 159"/>
          <p:cNvSpPr/>
          <p:nvPr/>
        </p:nvSpPr>
        <p:spPr>
          <a:xfrm>
            <a:off x="244525" y="3853975"/>
            <a:ext cx="500700" cy="10596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0" name="Shape 160"/>
          <p:cNvSpPr/>
          <p:nvPr/>
        </p:nvSpPr>
        <p:spPr>
          <a:xfrm>
            <a:off x="5761500" y="3384225"/>
            <a:ext cx="572400" cy="19914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>
            <a:spLocks noGrp="1"/>
          </p:cNvSpPr>
          <p:nvPr>
            <p:ph type="title"/>
          </p:nvPr>
        </p:nvSpPr>
        <p:spPr>
          <a:xfrm>
            <a:off x="514300" y="63300"/>
            <a:ext cx="3793800" cy="640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Interaction Flow</a:t>
            </a:r>
          </a:p>
        </p:txBody>
      </p:sp>
      <p:grpSp>
        <p:nvGrpSpPr>
          <p:cNvPr id="166" name="Shape 166"/>
          <p:cNvGrpSpPr/>
          <p:nvPr/>
        </p:nvGrpSpPr>
        <p:grpSpPr>
          <a:xfrm>
            <a:off x="221581" y="755561"/>
            <a:ext cx="4342569" cy="2690963"/>
            <a:chOff x="221573" y="1267775"/>
            <a:chExt cx="4847700" cy="3427105"/>
          </a:xfrm>
        </p:grpSpPr>
        <p:pic>
          <p:nvPicPr>
            <p:cNvPr id="167" name="Shape 167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21573" y="1267775"/>
              <a:ext cx="4847700" cy="2727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8" name="Shape 168"/>
            <p:cNvSpPr txBox="1"/>
            <p:nvPr/>
          </p:nvSpPr>
          <p:spPr>
            <a:xfrm>
              <a:off x="1405358" y="4054380"/>
              <a:ext cx="2480100" cy="6405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rPr lang="en-US" sz="3000"/>
                <a:t>Categories</a:t>
              </a:r>
            </a:p>
          </p:txBody>
        </p:sp>
      </p:grpSp>
      <p:grpSp>
        <p:nvGrpSpPr>
          <p:cNvPr id="169" name="Shape 169"/>
          <p:cNvGrpSpPr/>
          <p:nvPr/>
        </p:nvGrpSpPr>
        <p:grpSpPr>
          <a:xfrm>
            <a:off x="6462374" y="703859"/>
            <a:ext cx="4308103" cy="2929047"/>
            <a:chOff x="6462175" y="703800"/>
            <a:chExt cx="5000700" cy="3537070"/>
          </a:xfrm>
        </p:grpSpPr>
        <p:pic>
          <p:nvPicPr>
            <p:cNvPr id="170" name="Shape 170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6462175" y="703800"/>
              <a:ext cx="5000700" cy="28125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1" name="Shape 171"/>
            <p:cNvSpPr txBox="1"/>
            <p:nvPr/>
          </p:nvSpPr>
          <p:spPr>
            <a:xfrm>
              <a:off x="7742425" y="3600370"/>
              <a:ext cx="2440200" cy="6405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rPr lang="en-US" sz="3000"/>
                <a:t>Collections</a:t>
              </a:r>
            </a:p>
          </p:txBody>
        </p:sp>
      </p:grpSp>
      <p:grpSp>
        <p:nvGrpSpPr>
          <p:cNvPr id="172" name="Shape 172"/>
          <p:cNvGrpSpPr/>
          <p:nvPr/>
        </p:nvGrpSpPr>
        <p:grpSpPr>
          <a:xfrm>
            <a:off x="3117425" y="3805000"/>
            <a:ext cx="4308000" cy="2980175"/>
            <a:chOff x="3117425" y="3805000"/>
            <a:chExt cx="4308000" cy="2980175"/>
          </a:xfrm>
        </p:grpSpPr>
        <p:pic>
          <p:nvPicPr>
            <p:cNvPr id="173" name="Shape 173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3117425" y="3805000"/>
              <a:ext cx="4308000" cy="24231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4" name="Shape 174"/>
            <p:cNvSpPr txBox="1"/>
            <p:nvPr/>
          </p:nvSpPr>
          <p:spPr>
            <a:xfrm>
              <a:off x="3771425" y="6144675"/>
              <a:ext cx="3000000" cy="6405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-US" sz="3000">
                  <a:solidFill>
                    <a:schemeClr val="dk1"/>
                  </a:solidFill>
                </a:rPr>
                <a:t>Frequent Words</a:t>
              </a:r>
            </a:p>
          </p:txBody>
        </p:sp>
      </p:grpSp>
      <p:sp>
        <p:nvSpPr>
          <p:cNvPr id="175" name="Shape 175"/>
          <p:cNvSpPr/>
          <p:nvPr/>
        </p:nvSpPr>
        <p:spPr>
          <a:xfrm>
            <a:off x="4878600" y="1210925"/>
            <a:ext cx="1281000" cy="1515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6" name="Shape 176"/>
          <p:cNvSpPr/>
          <p:nvPr/>
        </p:nvSpPr>
        <p:spPr>
          <a:xfrm>
            <a:off x="4855325" y="1897875"/>
            <a:ext cx="1356600" cy="1515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7" name="Shape 177"/>
          <p:cNvSpPr/>
          <p:nvPr/>
        </p:nvSpPr>
        <p:spPr>
          <a:xfrm rot="-3353460">
            <a:off x="7393600" y="4494244"/>
            <a:ext cx="2014197" cy="151437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8" name="Shape 178"/>
          <p:cNvSpPr/>
          <p:nvPr/>
        </p:nvSpPr>
        <p:spPr>
          <a:xfrm rot="-3164952">
            <a:off x="7870998" y="4727151"/>
            <a:ext cx="1886321" cy="151563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>
            <a:spLocks noGrp="1"/>
          </p:cNvSpPr>
          <p:nvPr>
            <p:ph type="title"/>
          </p:nvPr>
        </p:nvSpPr>
        <p:spPr>
          <a:xfrm>
            <a:off x="677333" y="228600"/>
            <a:ext cx="8596800" cy="1320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dirty="0"/>
              <a:t>Problems					</a:t>
            </a:r>
            <a:r>
              <a:rPr lang="en-US" dirty="0" smtClean="0"/>
              <a:t>Solutions</a:t>
            </a:r>
            <a:endParaRPr lang="en-US" dirty="0"/>
          </a:p>
        </p:txBody>
      </p:sp>
      <p:graphicFrame>
        <p:nvGraphicFramePr>
          <p:cNvPr id="184" name="Shape 184"/>
          <p:cNvGraphicFramePr/>
          <p:nvPr/>
        </p:nvGraphicFramePr>
        <p:xfrm>
          <a:off x="524375" y="1130400"/>
          <a:ext cx="8902700" cy="4675465"/>
        </p:xfrm>
        <a:graphic>
          <a:graphicData uri="http://schemas.openxmlformats.org/drawingml/2006/table">
            <a:tbl>
              <a:tblPr>
                <a:noFill/>
                <a:tableStyleId>{55567567-7B3A-40A8-930D-F2AD859DE085}</a:tableStyleId>
              </a:tblPr>
              <a:tblGrid>
                <a:gridCol w="4285025"/>
                <a:gridCol w="4617675"/>
              </a:tblGrid>
              <a:tr h="652225">
                <a:tc>
                  <a:txBody>
                    <a:bodyPr/>
                    <a:lstStyle/>
                    <a:p>
                      <a:pPr lvl="0" rtl="0">
                        <a:lnSpc>
                          <a:spcPct val="150000"/>
                        </a:lnSpc>
                        <a:spcBef>
                          <a:spcPts val="1000"/>
                        </a:spcBef>
                        <a:buNone/>
                      </a:pPr>
                      <a:r>
                        <a:rPr lang="en-US" sz="1800" b="1">
                          <a:solidFill>
                            <a:srgbClr val="FF0000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JSON Local Storage Not Accessible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50000"/>
                        </a:lnSpc>
                        <a:spcBef>
                          <a:spcPts val="1000"/>
                        </a:spcBef>
                        <a:buNone/>
                      </a:pPr>
                      <a:r>
                        <a:rPr lang="en-US" sz="1800" b="1">
                          <a:solidFill>
                            <a:srgbClr val="FF0000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StreamingAssets for Android Locality</a:t>
                      </a:r>
                    </a:p>
                  </a:txBody>
                  <a:tcPr marL="91425" marR="91425" marT="91425" marB="91425"/>
                </a:tc>
              </a:tr>
              <a:tr h="652225">
                <a:tc>
                  <a:txBody>
                    <a:bodyPr/>
                    <a:lstStyle/>
                    <a:p>
                      <a:pPr lvl="0" rtl="0">
                        <a:lnSpc>
                          <a:spcPct val="150000"/>
                        </a:lnSpc>
                        <a:spcBef>
                          <a:spcPts val="1000"/>
                        </a:spcBef>
                        <a:buNone/>
                      </a:pPr>
                      <a:r>
                        <a:rPr lang="en-US" sz="1800">
                          <a:solidFill>
                            <a:srgbClr val="3F3F3F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Temporal Date Cloud Filter Does not affect cognitive functionality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50000"/>
                        </a:lnSpc>
                        <a:spcBef>
                          <a:spcPts val="1000"/>
                        </a:spcBef>
                        <a:buNone/>
                      </a:pPr>
                      <a:r>
                        <a:rPr lang="en-US" sz="1800">
                          <a:solidFill>
                            <a:srgbClr val="434343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Ignored Implementation of Date Cloud</a:t>
                      </a:r>
                    </a:p>
                  </a:txBody>
                  <a:tcPr marL="91425" marR="91425" marT="91425" marB="91425"/>
                </a:tc>
              </a:tr>
              <a:tr h="652225">
                <a:tc>
                  <a:txBody>
                    <a:bodyPr/>
                    <a:lstStyle/>
                    <a:p>
                      <a:pPr lvl="0" rtl="0">
                        <a:lnSpc>
                          <a:spcPct val="150000"/>
                        </a:lnSpc>
                        <a:spcBef>
                          <a:spcPts val="1000"/>
                        </a:spcBef>
                        <a:buNone/>
                      </a:pPr>
                      <a:r>
                        <a:rPr lang="en-US" sz="1800" b="1">
                          <a:solidFill>
                            <a:srgbClr val="FF0000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Tweets are difficult to read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50000"/>
                        </a:lnSpc>
                        <a:spcBef>
                          <a:spcPts val="1000"/>
                        </a:spcBef>
                        <a:buNone/>
                      </a:pPr>
                      <a:r>
                        <a:rPr lang="en-US" sz="1800" b="1">
                          <a:solidFill>
                            <a:srgbClr val="FF0000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From Tweet Visualization to Frequent Words</a:t>
                      </a:r>
                    </a:p>
                  </a:txBody>
                  <a:tcPr marL="91425" marR="91425" marT="91425" marB="91425"/>
                </a:tc>
              </a:tr>
              <a:tr h="652225">
                <a:tc>
                  <a:txBody>
                    <a:bodyPr/>
                    <a:lstStyle/>
                    <a:p>
                      <a:pPr lvl="0" rtl="0">
                        <a:lnSpc>
                          <a:spcPct val="150000"/>
                        </a:lnSpc>
                        <a:spcBef>
                          <a:spcPts val="1000"/>
                        </a:spcBef>
                        <a:buNone/>
                      </a:pPr>
                      <a:r>
                        <a:rPr lang="en-US" sz="1800">
                          <a:solidFill>
                            <a:srgbClr val="3F3F3F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Arrangement of Words Crowded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50000"/>
                        </a:lnSpc>
                        <a:spcBef>
                          <a:spcPts val="1000"/>
                        </a:spcBef>
                        <a:buNone/>
                      </a:pPr>
                      <a:r>
                        <a:rPr lang="en-US" sz="1800">
                          <a:solidFill>
                            <a:srgbClr val="3F3F3F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Limited space because of amount of Objects</a:t>
                      </a:r>
                    </a:p>
                  </a:txBody>
                  <a:tcPr marL="91425" marR="91425" marT="91425" marB="91425"/>
                </a:tc>
              </a:tr>
              <a:tr h="652225">
                <a:tc>
                  <a:txBody>
                    <a:bodyPr/>
                    <a:lstStyle/>
                    <a:p>
                      <a:pPr lvl="0" rtl="0">
                        <a:lnSpc>
                          <a:spcPct val="150000"/>
                        </a:lnSpc>
                        <a:spcBef>
                          <a:spcPts val="1000"/>
                        </a:spcBef>
                        <a:buNone/>
                      </a:pPr>
                      <a:r>
                        <a:rPr lang="en-US" sz="1800" dirty="0">
                          <a:solidFill>
                            <a:srgbClr val="3F3F3F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Calculating Specific Positioning In Word Cloud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50000"/>
                        </a:lnSpc>
                        <a:spcBef>
                          <a:spcPts val="1000"/>
                        </a:spcBef>
                        <a:buNone/>
                      </a:pPr>
                      <a:r>
                        <a:rPr lang="en-US" sz="1800" dirty="0">
                          <a:solidFill>
                            <a:srgbClr val="3F3F3F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Requires better algorithm for organized display</a:t>
                      </a:r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>
            <a:spLocks noGrp="1"/>
          </p:cNvSpPr>
          <p:nvPr>
            <p:ph type="title"/>
          </p:nvPr>
        </p:nvSpPr>
        <p:spPr>
          <a:xfrm>
            <a:off x="677333" y="609600"/>
            <a:ext cx="8596800" cy="1320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Future Work</a:t>
            </a:r>
          </a:p>
        </p:txBody>
      </p:sp>
      <p:sp>
        <p:nvSpPr>
          <p:cNvPr id="190" name="Shape 190"/>
          <p:cNvSpPr txBox="1">
            <a:spLocks noGrp="1"/>
          </p:cNvSpPr>
          <p:nvPr>
            <p:ph type="body" idx="1"/>
          </p:nvPr>
        </p:nvSpPr>
        <p:spPr>
          <a:xfrm>
            <a:off x="677325" y="1587501"/>
            <a:ext cx="8596800" cy="4453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-US" sz="2400"/>
              <a:t>Work to make the display of tweets beneficial</a:t>
            </a:r>
          </a:p>
          <a:p>
            <a:pPr marL="457200" lvl="0" indent="-381000" rtl="0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-US" sz="2400"/>
              <a:t>Use of other metadata of collections</a:t>
            </a:r>
          </a:p>
          <a:p>
            <a:pPr marL="457200" lvl="0" indent="-381000" rtl="0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-US" sz="2400"/>
              <a:t>Porting the Application to any device (web/mobile)</a:t>
            </a:r>
          </a:p>
          <a:p>
            <a:pPr marL="457200" lvl="0" indent="-381000" rtl="0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-US" sz="2400"/>
              <a:t>Differentiate Organization of data by view</a:t>
            </a:r>
          </a:p>
          <a:p>
            <a:pPr marL="457200" lvl="0" indent="-381000" rtl="0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-US" sz="2400"/>
              <a:t>Fix inconsistent output during parsing</a:t>
            </a:r>
          </a:p>
          <a:p>
            <a:pPr marL="457200" lvl="0" indent="-381000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-US" sz="2400"/>
              <a:t>Improve usability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 txBox="1">
            <a:spLocks noGrp="1"/>
          </p:cNvSpPr>
          <p:nvPr>
            <p:ph type="title"/>
          </p:nvPr>
        </p:nvSpPr>
        <p:spPr>
          <a:xfrm>
            <a:off x="677333" y="609600"/>
            <a:ext cx="8596800" cy="1320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Acknowledgements</a:t>
            </a:r>
          </a:p>
        </p:txBody>
      </p:sp>
      <p:sp>
        <p:nvSpPr>
          <p:cNvPr id="196" name="Shape 196"/>
          <p:cNvSpPr txBox="1">
            <a:spLocks noGrp="1"/>
          </p:cNvSpPr>
          <p:nvPr>
            <p:ph type="body" idx="1"/>
          </p:nvPr>
        </p:nvSpPr>
        <p:spPr>
          <a:xfrm>
            <a:off x="677333" y="2160589"/>
            <a:ext cx="8596800" cy="3880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b="1" dirty="0"/>
              <a:t>Team</a:t>
            </a:r>
            <a:r>
              <a:rPr lang="en-US" dirty="0"/>
              <a:t>: Luciano Biondi, Omavi Walker, Dagmawi Yeshiwas</a:t>
            </a:r>
          </a:p>
          <a:p>
            <a:pPr lvl="0">
              <a:spcBef>
                <a:spcPts val="0"/>
              </a:spcBef>
              <a:buNone/>
            </a:pPr>
            <a:r>
              <a:rPr lang="en-US" b="1" dirty="0"/>
              <a:t>Client</a:t>
            </a:r>
            <a:r>
              <a:rPr lang="en-US" dirty="0"/>
              <a:t>: Mohamed Magdy and Edward A. Fox</a:t>
            </a:r>
          </a:p>
          <a:p>
            <a:pPr lvl="0">
              <a:spcBef>
                <a:spcPts val="0"/>
              </a:spcBef>
              <a:buNone/>
            </a:pPr>
            <a:r>
              <a:rPr lang="en-US" b="1" dirty="0"/>
              <a:t>Support Developer</a:t>
            </a:r>
            <a:r>
              <a:rPr lang="en-US" dirty="0"/>
              <a:t>: Andrew Sage</a:t>
            </a:r>
          </a:p>
          <a:p>
            <a:pPr lvl="0">
              <a:spcBef>
                <a:spcPts val="0"/>
              </a:spcBef>
              <a:buNone/>
            </a:pPr>
            <a:r>
              <a:rPr lang="en-US" dirty="0"/>
              <a:t>	</a:t>
            </a:r>
            <a:r>
              <a:rPr lang="en-US" sz="1400" dirty="0">
                <a:solidFill>
                  <a:schemeClr val="dk1"/>
                </a:solidFill>
              </a:rPr>
              <a:t> iOS and Android developer researching experimental virtual reality technologies</a:t>
            </a:r>
          </a:p>
          <a:p>
            <a:pPr lvl="0">
              <a:spcBef>
                <a:spcPts val="0"/>
              </a:spcBef>
              <a:buNone/>
            </a:pPr>
            <a:r>
              <a:rPr lang="en-US" b="1" dirty="0">
                <a:solidFill>
                  <a:srgbClr val="434343"/>
                </a:solidFill>
              </a:rPr>
              <a:t>Project Grant</a:t>
            </a:r>
            <a:r>
              <a:rPr lang="en-US" sz="1400" dirty="0">
                <a:solidFill>
                  <a:schemeClr val="dk1"/>
                </a:solidFill>
              </a:rPr>
              <a:t>: </a:t>
            </a:r>
            <a:r>
              <a:rPr lang="en-US" dirty="0">
                <a:solidFill>
                  <a:srgbClr val="434343"/>
                </a:solidFill>
              </a:rPr>
              <a:t>IDEAL NSF grant </a:t>
            </a:r>
            <a:r>
              <a:rPr lang="en-US" dirty="0" smtClean="0">
                <a:solidFill>
                  <a:srgbClr val="434343"/>
                </a:solidFill>
              </a:rPr>
              <a:t>#</a:t>
            </a:r>
            <a:r>
              <a:rPr lang="en-US" dirty="0"/>
              <a:t>1319578</a:t>
            </a:r>
            <a:endParaRPr lang="en-US" dirty="0">
              <a:solidFill>
                <a:srgbClr val="434343"/>
              </a:solidFill>
            </a:endParaRP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 txBox="1">
            <a:spLocks noGrp="1"/>
          </p:cNvSpPr>
          <p:nvPr>
            <p:ph type="title"/>
          </p:nvPr>
        </p:nvSpPr>
        <p:spPr>
          <a:xfrm>
            <a:off x="677333" y="609600"/>
            <a:ext cx="8596800" cy="1320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References</a:t>
            </a:r>
          </a:p>
        </p:txBody>
      </p:sp>
      <p:sp>
        <p:nvSpPr>
          <p:cNvPr id="203" name="Shape 203"/>
          <p:cNvSpPr txBox="1">
            <a:spLocks noGrp="1"/>
          </p:cNvSpPr>
          <p:nvPr>
            <p:ph type="body" idx="1"/>
          </p:nvPr>
        </p:nvSpPr>
        <p:spPr>
          <a:xfrm>
            <a:off x="677333" y="1843089"/>
            <a:ext cx="8596800" cy="3880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lvl="0" indent="-6985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-US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 IDEAL database. Web. 24 March 2016. &lt;http://hadoop.dlib.vt.edu/&gt;</a:t>
            </a:r>
          </a:p>
          <a:p>
            <a:pPr marL="0" lvl="0" indent="-6985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-6985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-US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 Laha, Bireswar, et al. "Effects Of Immersion On Visual Analysis Of Volume Data." </a:t>
            </a:r>
            <a:r>
              <a:rPr lang="en-US" i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IEEE Transactions On Visualization &amp; Computer Graphics</a:t>
            </a:r>
            <a:r>
              <a:rPr lang="en-US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18.4 (2012): 597-606. </a:t>
            </a:r>
            <a:r>
              <a:rPr lang="en-US" i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Computers &amp; Applied Sciences Complete</a:t>
            </a:r>
            <a:r>
              <a:rPr lang="en-US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Web. 15 Feb. 2016.</a:t>
            </a:r>
          </a:p>
          <a:p>
            <a:pPr marL="0" lvl="0" indent="-6985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-6985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-US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 "A VR Word Cloud in Unity." Medium. Andrew Sage, 07 Oct. 2015. Web. 29 Feb. 2016. </a:t>
            </a:r>
          </a:p>
          <a:p>
            <a:pPr marL="0" lvl="0" indent="-6985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-US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&lt;https://medium.com/@SymboticaAndrew/a-vr-word-cloud-in-unity-f7cb8cf17b6b#.nrys96obv&gt;.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Facet">
  <a:themeElements>
    <a:clrScheme name="Facet">
      <a:dk1>
        <a:srgbClr val="000000"/>
      </a:dk1>
      <a:lt1>
        <a:srgbClr val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287</Words>
  <Application>Microsoft Office PowerPoint</Application>
  <PresentationFormat>Widescreen</PresentationFormat>
  <Paragraphs>51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Noto Sans Symbols</vt:lpstr>
      <vt:lpstr>Trebuchet MS</vt:lpstr>
      <vt:lpstr>Facet</vt:lpstr>
      <vt:lpstr>IDEALvr</vt:lpstr>
      <vt:lpstr>Overview</vt:lpstr>
      <vt:lpstr>Hierarchy Structure</vt:lpstr>
      <vt:lpstr>Interaction Flow</vt:lpstr>
      <vt:lpstr>Problems     Solutions</vt:lpstr>
      <vt:lpstr>Future Work</vt:lpstr>
      <vt:lpstr>Acknowledgements</vt:lpstr>
      <vt:lpstr>References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IDEALvr</dc:title>
  <dc:creator>Luciano Biondi</dc:creator>
  <cp:lastModifiedBy>Luciano Biondi</cp:lastModifiedBy>
  <cp:revision>4</cp:revision>
  <dcterms:modified xsi:type="dcterms:W3CDTF">2016-05-03T13:57:06Z</dcterms:modified>
</cp:coreProperties>
</file>