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532" autoAdjust="0"/>
    <p:restoredTop sz="94660"/>
  </p:normalViewPr>
  <p:slideViewPr>
    <p:cSldViewPr snapToGrid="0">
      <p:cViewPr>
        <p:scale>
          <a:sx n="16" d="100"/>
          <a:sy n="16" d="100"/>
        </p:scale>
        <p:origin x="1252" y="24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74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6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4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4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6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8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1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47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07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9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8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99473-ED31-4372-A892-EFE958EEE5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1D2B4-A081-49B1-9F5B-2E41C7E0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291839" y="517176"/>
            <a:ext cx="37307520" cy="4810539"/>
          </a:xfrm>
        </p:spPr>
        <p:txBody>
          <a:bodyPr>
            <a:normAutofit/>
          </a:bodyPr>
          <a:lstStyle/>
          <a:p>
            <a:r>
              <a:rPr lang="en-US" sz="12000" dirty="0" smtClean="0"/>
              <a:t>Event Aware Focused Crawler</a:t>
            </a:r>
            <a:br>
              <a:rPr lang="en-US" sz="12000" dirty="0" smtClean="0"/>
            </a:br>
            <a:r>
              <a:rPr lang="en-US" sz="12000" dirty="0" smtClean="0"/>
              <a:t>IDEAL Project Case Study</a:t>
            </a:r>
            <a:endParaRPr lang="en-US" sz="12000" dirty="0"/>
          </a:p>
        </p:txBody>
      </p:sp>
      <p:sp>
        <p:nvSpPr>
          <p:cNvPr id="8" name="TextBox 7"/>
          <p:cNvSpPr txBox="1"/>
          <p:nvPr/>
        </p:nvSpPr>
        <p:spPr>
          <a:xfrm>
            <a:off x="14367223" y="10210595"/>
            <a:ext cx="14601107" cy="12092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Client: Mohamed </a:t>
            </a:r>
            <a:r>
              <a:rPr lang="en-US" dirty="0" err="1" smtClean="0"/>
              <a:t>Magdy</a:t>
            </a:r>
            <a:r>
              <a:rPr lang="en-US" dirty="0" smtClean="0"/>
              <a:t> </a:t>
            </a:r>
            <a:r>
              <a:rPr lang="en-US" dirty="0" err="1" smtClean="0"/>
              <a:t>Gharib</a:t>
            </a:r>
            <a:r>
              <a:rPr lang="en-US" dirty="0" smtClean="0"/>
              <a:t> </a:t>
            </a:r>
            <a:r>
              <a:rPr lang="en-US" dirty="0" err="1" smtClean="0"/>
              <a:t>Farag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3193552" y="6193708"/>
            <a:ext cx="18185228" cy="34430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Ward </a:t>
            </a:r>
            <a:r>
              <a:rPr lang="en-US" dirty="0" err="1" smtClean="0"/>
              <a:t>Bonnefond</a:t>
            </a:r>
            <a:r>
              <a:rPr lang="en-US" dirty="0" smtClean="0"/>
              <a:t>, Chris </a:t>
            </a:r>
            <a:r>
              <a:rPr lang="en-US" dirty="0" err="1" smtClean="0"/>
              <a:t>Menzel</a:t>
            </a:r>
            <a:r>
              <a:rPr lang="en-US" dirty="0" smtClean="0"/>
              <a:t>, Zack Morris, </a:t>
            </a:r>
            <a:r>
              <a:rPr lang="en-US" dirty="0" err="1" smtClean="0"/>
              <a:t>Suhas</a:t>
            </a:r>
            <a:r>
              <a:rPr lang="en-US" dirty="0" smtClean="0"/>
              <a:t> Patel, Tyler Ritchie, Mark Tedesco, Franklin Zheng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193552" y="12216455"/>
            <a:ext cx="18185228" cy="13295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ABSTRACT: </a:t>
            </a:r>
          </a:p>
          <a:p>
            <a:r>
              <a:rPr lang="en-US" sz="5400" dirty="0" smtClean="0"/>
              <a:t>Currently </a:t>
            </a:r>
            <a:r>
              <a:rPr lang="en-US" sz="5400" dirty="0"/>
              <a:t>the IDEAL </a:t>
            </a:r>
            <a:r>
              <a:rPr lang="en-US" sz="5400" dirty="0" smtClean="0"/>
              <a:t>(Integrated Digital Event Archive and Library) project </a:t>
            </a:r>
            <a:r>
              <a:rPr lang="en-US" sz="5400" dirty="0"/>
              <a:t>has a general purpose </a:t>
            </a:r>
            <a:r>
              <a:rPr lang="en-US" sz="5400" dirty="0" smtClean="0"/>
              <a:t>Web </a:t>
            </a:r>
            <a:r>
              <a:rPr lang="en-US" sz="5400" dirty="0"/>
              <a:t>crawler </a:t>
            </a:r>
            <a:r>
              <a:rPr lang="en-US" sz="5400" dirty="0" smtClean="0"/>
              <a:t>to collect </a:t>
            </a:r>
            <a:r>
              <a:rPr lang="en-US" sz="5400" dirty="0"/>
              <a:t>articles relevant to seed </a:t>
            </a:r>
            <a:r>
              <a:rPr lang="en-US" sz="5400" dirty="0" smtClean="0"/>
              <a:t>URLs based </a:t>
            </a:r>
            <a:r>
              <a:rPr lang="en-US" sz="5400" dirty="0"/>
              <a:t>on keyword frequency analysis. Our goal is to create a focused </a:t>
            </a:r>
            <a:r>
              <a:rPr lang="en-US" sz="5400" dirty="0" smtClean="0"/>
              <a:t>crawler tailored to </a:t>
            </a:r>
            <a:r>
              <a:rPr lang="en-US" sz="5400" dirty="0"/>
              <a:t>finding events. By </a:t>
            </a:r>
            <a:r>
              <a:rPr lang="en-US" sz="5400" dirty="0" smtClean="0"/>
              <a:t>analyzing </a:t>
            </a:r>
            <a:r>
              <a:rPr lang="en-US" sz="5400" dirty="0"/>
              <a:t>an article </a:t>
            </a:r>
            <a:r>
              <a:rPr lang="en-US" sz="5400" dirty="0" smtClean="0"/>
              <a:t>to identify key event components, </a:t>
            </a:r>
            <a:r>
              <a:rPr lang="en-US" sz="5400" dirty="0"/>
              <a:t>we can construct a tree representation of a </a:t>
            </a:r>
            <a:r>
              <a:rPr lang="en-US" sz="5400" dirty="0" smtClean="0"/>
              <a:t>webpage. By using </a:t>
            </a:r>
            <a:r>
              <a:rPr lang="en-US" sz="5400" dirty="0"/>
              <a:t>the tree edit distance between </a:t>
            </a:r>
            <a:r>
              <a:rPr lang="en-US" sz="5400" dirty="0" smtClean="0"/>
              <a:t>that tree, and the event tree from seed information, we can predict webpage relevance. Thus, our </a:t>
            </a:r>
            <a:r>
              <a:rPr lang="en-US" sz="5400" dirty="0"/>
              <a:t>implementation </a:t>
            </a:r>
            <a:r>
              <a:rPr lang="en-US" sz="5400" dirty="0" smtClean="0"/>
              <a:t>improves upon </a:t>
            </a:r>
            <a:r>
              <a:rPr lang="en-US" sz="5400" dirty="0"/>
              <a:t>general purpose </a:t>
            </a:r>
            <a:r>
              <a:rPr lang="en-US" sz="5400" dirty="0" smtClean="0"/>
              <a:t>Web crawlers by replacing the </a:t>
            </a:r>
            <a:r>
              <a:rPr lang="en-US" sz="5400" dirty="0"/>
              <a:t>“keyword matching” phase </a:t>
            </a:r>
            <a:r>
              <a:rPr lang="en-US" sz="5400" dirty="0" smtClean="0"/>
              <a:t>with our </a:t>
            </a:r>
            <a:r>
              <a:rPr lang="en-US" sz="5400" dirty="0"/>
              <a:t>tree edit distance algorithm. </a:t>
            </a:r>
            <a:r>
              <a:rPr lang="en-US" sz="5400" dirty="0" smtClean="0"/>
              <a:t>This works since we </a:t>
            </a:r>
            <a:r>
              <a:rPr lang="en-US" sz="5400" dirty="0"/>
              <a:t>are able to create a fairly accurate description of an event </a:t>
            </a:r>
            <a:r>
              <a:rPr lang="en-US" sz="5400" dirty="0" smtClean="0"/>
              <a:t>from a webpage, </a:t>
            </a:r>
            <a:r>
              <a:rPr lang="en-US" sz="5400" dirty="0"/>
              <a:t>which can yield more specific information than </a:t>
            </a:r>
            <a:r>
              <a:rPr lang="en-US" sz="5400" dirty="0" smtClean="0"/>
              <a:t>would keyword </a:t>
            </a:r>
            <a:r>
              <a:rPr lang="en-US" sz="5400" dirty="0"/>
              <a:t>analysis </a:t>
            </a:r>
            <a:r>
              <a:rPr lang="en-US" sz="5400" dirty="0" smtClean="0"/>
              <a:t>alone.</a:t>
            </a:r>
            <a:endParaRPr lang="en-US" sz="5400" dirty="0"/>
          </a:p>
          <a:p>
            <a:pPr algn="ctr"/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787503" y="2035595"/>
            <a:ext cx="10469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Implementation</a:t>
            </a:r>
            <a:endParaRPr lang="en-US" sz="6000" dirty="0"/>
          </a:p>
        </p:txBody>
      </p:sp>
      <p:sp>
        <p:nvSpPr>
          <p:cNvPr id="15" name="TextBox 14"/>
          <p:cNvSpPr txBox="1"/>
          <p:nvPr/>
        </p:nvSpPr>
        <p:spPr>
          <a:xfrm>
            <a:off x="785205" y="12222041"/>
            <a:ext cx="99267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Web Interface</a:t>
            </a:r>
            <a:endParaRPr lang="en-US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13397023" y="25191299"/>
            <a:ext cx="17803413" cy="67403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Design Goals: </a:t>
            </a:r>
          </a:p>
          <a:p>
            <a:pPr marL="685800" indent="-685800">
              <a:buFontTx/>
              <a:buChar char="-"/>
            </a:pPr>
            <a:r>
              <a:rPr lang="en-US" sz="5400" dirty="0" smtClean="0"/>
              <a:t>More user friendly</a:t>
            </a:r>
          </a:p>
          <a:p>
            <a:pPr marL="685800" indent="-685800">
              <a:buFontTx/>
              <a:buChar char="-"/>
            </a:pPr>
            <a:r>
              <a:rPr lang="en-US" sz="5400" dirty="0" smtClean="0"/>
              <a:t>More specific results</a:t>
            </a:r>
          </a:p>
          <a:p>
            <a:pPr marL="685800" indent="-685800">
              <a:buFontTx/>
              <a:buChar char="-"/>
            </a:pPr>
            <a:endParaRPr lang="en-US" sz="5400" dirty="0"/>
          </a:p>
          <a:p>
            <a:r>
              <a:rPr lang="en-US" sz="5400" dirty="0" smtClean="0"/>
              <a:t>Design Decisions</a:t>
            </a:r>
          </a:p>
          <a:p>
            <a:pPr marL="685800" indent="-685800">
              <a:buFontTx/>
              <a:buChar char="-"/>
            </a:pPr>
            <a:r>
              <a:rPr lang="en-US" sz="5400" dirty="0" smtClean="0"/>
              <a:t>Web Interface for maximum portability</a:t>
            </a:r>
          </a:p>
          <a:p>
            <a:pPr marL="685800" indent="-685800">
              <a:buFontTx/>
              <a:buChar char="-"/>
            </a:pPr>
            <a:r>
              <a:rPr lang="en-US" sz="5400" dirty="0" smtClean="0"/>
              <a:t>Tree Edit Distance clearly shows why an article is accepted</a:t>
            </a:r>
          </a:p>
          <a:p>
            <a:pPr marL="685800" indent="-685800">
              <a:buFontTx/>
              <a:buChar char="-"/>
            </a:pPr>
            <a:r>
              <a:rPr lang="en-US" sz="5400" dirty="0" smtClean="0"/>
              <a:t>Focused on disasters for now</a:t>
            </a:r>
            <a:endParaRPr lang="en-US" sz="5400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293980" y="13386279"/>
            <a:ext cx="12152952" cy="17091516"/>
            <a:chOff x="23427857" y="16840255"/>
            <a:chExt cx="12152952" cy="10921199"/>
          </a:xfrm>
        </p:grpSpPr>
        <p:pic>
          <p:nvPicPr>
            <p:cNvPr id="137" name="Picture 13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26" t="8871" r="6467" b="-401"/>
            <a:stretch/>
          </p:blipFill>
          <p:spPr>
            <a:xfrm>
              <a:off x="26204941" y="20373771"/>
              <a:ext cx="9151859" cy="6843404"/>
            </a:xfrm>
            <a:prstGeom prst="rect">
              <a:avLst/>
            </a:prstGeom>
          </p:spPr>
        </p:pic>
        <p:pic>
          <p:nvPicPr>
            <p:cNvPr id="138" name="Picture 13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13" t="7833" r="3783" b="41411"/>
            <a:stretch/>
          </p:blipFill>
          <p:spPr>
            <a:xfrm>
              <a:off x="26204941" y="16840255"/>
              <a:ext cx="9151859" cy="3586222"/>
            </a:xfrm>
            <a:prstGeom prst="rect">
              <a:avLst/>
            </a:prstGeom>
          </p:spPr>
        </p:pic>
        <p:sp>
          <p:nvSpPr>
            <p:cNvPr id="139" name="Rounded Rectangle 138"/>
            <p:cNvSpPr/>
            <p:nvPr/>
          </p:nvSpPr>
          <p:spPr>
            <a:xfrm>
              <a:off x="25980931" y="17365251"/>
              <a:ext cx="9599878" cy="2831061"/>
            </a:xfrm>
            <a:prstGeom prst="roundRect">
              <a:avLst>
                <a:gd name="adj" fmla="val 10477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ounded Rectangle 139"/>
            <p:cNvSpPr/>
            <p:nvPr/>
          </p:nvSpPr>
          <p:spPr>
            <a:xfrm>
              <a:off x="25980931" y="20577571"/>
              <a:ext cx="9599878" cy="6350845"/>
            </a:xfrm>
            <a:prstGeom prst="roundRect">
              <a:avLst>
                <a:gd name="adj" fmla="val 10477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ounded Rectangle 140"/>
            <p:cNvSpPr/>
            <p:nvPr/>
          </p:nvSpPr>
          <p:spPr>
            <a:xfrm>
              <a:off x="25980931" y="26897779"/>
              <a:ext cx="9599878" cy="478710"/>
            </a:xfrm>
            <a:prstGeom prst="roundRect">
              <a:avLst>
                <a:gd name="adj" fmla="val 10477"/>
              </a:avLst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ounded Rectangle 141"/>
            <p:cNvSpPr/>
            <p:nvPr/>
          </p:nvSpPr>
          <p:spPr>
            <a:xfrm>
              <a:off x="23431051" y="18279036"/>
              <a:ext cx="2322308" cy="1276761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Event Info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43" name="Rounded Rectangle 142"/>
            <p:cNvSpPr/>
            <p:nvPr/>
          </p:nvSpPr>
          <p:spPr>
            <a:xfrm>
              <a:off x="23431051" y="23007624"/>
              <a:ext cx="2311914" cy="1289593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Explored links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23427857" y="26431672"/>
              <a:ext cx="2234247" cy="132978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Result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928522" y="3056749"/>
            <a:ext cx="11135484" cy="100642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IDEAL Project:</a:t>
            </a:r>
          </a:p>
          <a:p>
            <a:r>
              <a:rPr lang="en-US" sz="5400" dirty="0" smtClean="0"/>
              <a:t>The </a:t>
            </a:r>
            <a:r>
              <a:rPr lang="en-US" sz="5400" dirty="0"/>
              <a:t>goal of the IDEAL project is to collect, catalog, preserve, and provide access to services related to digital objects about events, including </a:t>
            </a:r>
            <a:r>
              <a:rPr lang="en-US" sz="5400" dirty="0" smtClean="0"/>
              <a:t>multimedia -- </a:t>
            </a:r>
            <a:r>
              <a:rPr lang="en-US" sz="5400" dirty="0"/>
              <a:t>captured from all corners of the Web. Using Web and Tweet collections, the IDEAL project hopes to be able to create unbiased archives for events of interest. </a:t>
            </a:r>
            <a:endParaRPr lang="en-US" sz="5400" dirty="0" smtClean="0"/>
          </a:p>
          <a:p>
            <a:endParaRPr lang="en-US" sz="5400" dirty="0" smtClean="0"/>
          </a:p>
          <a:p>
            <a:endParaRPr lang="en-US" sz="5400" dirty="0"/>
          </a:p>
        </p:txBody>
      </p:sp>
      <p:sp>
        <p:nvSpPr>
          <p:cNvPr id="50" name="TextBox 49"/>
          <p:cNvSpPr txBox="1"/>
          <p:nvPr/>
        </p:nvSpPr>
        <p:spPr>
          <a:xfrm>
            <a:off x="32187845" y="12138509"/>
            <a:ext cx="5719910" cy="65556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IDEAL Big Picture:</a:t>
            </a:r>
          </a:p>
          <a:p>
            <a:endParaRPr lang="en-US" sz="6000" dirty="0" smtClean="0"/>
          </a:p>
          <a:p>
            <a:endParaRPr lang="en-US" sz="6000" dirty="0"/>
          </a:p>
          <a:p>
            <a:endParaRPr lang="en-US" sz="6000" dirty="0"/>
          </a:p>
          <a:p>
            <a:endParaRPr lang="en-US" sz="6000" dirty="0" smtClean="0"/>
          </a:p>
          <a:p>
            <a:endParaRPr lang="en-US" sz="6000" dirty="0"/>
          </a:p>
          <a:p>
            <a:endParaRPr lang="en-US" sz="6000" dirty="0"/>
          </a:p>
        </p:txBody>
      </p:sp>
      <p:sp>
        <p:nvSpPr>
          <p:cNvPr id="51" name="TextBox 50"/>
          <p:cNvSpPr txBox="1"/>
          <p:nvPr/>
        </p:nvSpPr>
        <p:spPr>
          <a:xfrm>
            <a:off x="32025265" y="28145966"/>
            <a:ext cx="11135484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6000" dirty="0" smtClean="0"/>
              <a:t>For: Spring 2014, CS 4624, </a:t>
            </a:r>
          </a:p>
          <a:p>
            <a:pPr algn="r"/>
            <a:r>
              <a:rPr lang="en-US" sz="6000" dirty="0" smtClean="0"/>
              <a:t>Multimedia</a:t>
            </a:r>
            <a:r>
              <a:rPr lang="en-US" sz="6000" dirty="0"/>
              <a:t>, Hypertext, and Information </a:t>
            </a:r>
            <a:r>
              <a:rPr lang="en-US" sz="6000" dirty="0" smtClean="0"/>
              <a:t>Access;</a:t>
            </a:r>
          </a:p>
          <a:p>
            <a:pPr algn="r"/>
            <a:r>
              <a:rPr lang="en-US" sz="6000" dirty="0" smtClean="0"/>
              <a:t>Instructor: Dr. Edward Fox</a:t>
            </a:r>
            <a:endParaRPr lang="en-US" sz="6000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/>
          <a:srcRect l="7777" t="1536" r="7082"/>
          <a:stretch/>
        </p:blipFill>
        <p:spPr>
          <a:xfrm>
            <a:off x="32025261" y="13413405"/>
            <a:ext cx="11135485" cy="13532458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>
          <a:xfrm>
            <a:off x="32291961" y="25524618"/>
            <a:ext cx="1714670" cy="700087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34482881" y="17752219"/>
            <a:ext cx="1171575" cy="531020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299" y="3135086"/>
            <a:ext cx="10524746" cy="880998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5199273" y="7976610"/>
            <a:ext cx="2063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New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4154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</TotalTime>
  <Words>304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Event Aware Focused Crawler IDEAL Project Case Study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Improved Focused Crawler for the IDEAL Project</dc:title>
  <dc:creator>Windows User</dc:creator>
  <cp:lastModifiedBy>Windows User</cp:lastModifiedBy>
  <cp:revision>44</cp:revision>
  <dcterms:created xsi:type="dcterms:W3CDTF">2014-04-17T12:10:17Z</dcterms:created>
  <dcterms:modified xsi:type="dcterms:W3CDTF">2014-04-22T02:52:11Z</dcterms:modified>
</cp:coreProperties>
</file>