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embeddedFontLst>
    <p:embeddedFont>
      <p:font typeface="Proxima Nova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ProximaNova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roximaNova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roximaNova-boldItalic.fntdata"/><Relationship Id="rId30" Type="http://schemas.openxmlformats.org/officeDocument/2006/relationships/font" Target="fonts/ProximaNova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514b05e8f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514b05e8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514b05e8fd_0_10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514b05e8fd_0_10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14b05e8fd_0_1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14b05e8fd_0_1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14b05e8fd_0_1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514b05e8fd_0_1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14b05e8fd_0_13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14b05e8fd_0_13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14a1c0b7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514a1c0b7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514a1c0b79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514a1c0b79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514a1c0b79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514a1c0b7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514a1c0b79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514a1c0b79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514b05e8fd_0_13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514b05e8fd_0_13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514b05e8fd_0_13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514b05e8fd_0_1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14b05e8fd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14b05e8fd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514b05e8fd_0_14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514b05e8fd_0_1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514b05e8fd_0_1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514b05e8fd_0_1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14b05e8fd_0_1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14b05e8fd_0_1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14b05e8fd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14b05e8fd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14b05e8fd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14b05e8fd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14b05e8fd_0_4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14b05e8fd_0_4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514b05e8fd_0_5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514b05e8fd_0_5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514b05e8fd_0_8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514b05e8fd_0_8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514b05e8fd_0_9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514b05e8fd_0_9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14b05e8fd_0_10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14b05e8fd_0_1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2.png"/><Relationship Id="rId11" Type="http://schemas.openxmlformats.org/officeDocument/2006/relationships/image" Target="../media/image21.png"/><Relationship Id="rId10" Type="http://schemas.openxmlformats.org/officeDocument/2006/relationships/image" Target="../media/image2.png"/><Relationship Id="rId9" Type="http://schemas.openxmlformats.org/officeDocument/2006/relationships/image" Target="../media/image16.png"/><Relationship Id="rId5" Type="http://schemas.openxmlformats.org/officeDocument/2006/relationships/image" Target="../media/image5.png"/><Relationship Id="rId6" Type="http://schemas.openxmlformats.org/officeDocument/2006/relationships/image" Target="../media/image1.png"/><Relationship Id="rId7" Type="http://schemas.openxmlformats.org/officeDocument/2006/relationships/image" Target="../media/image13.png"/><Relationship Id="rId8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hyperlink" Target="mailto:florian@vt.edu" TargetMode="External"/><Relationship Id="rId4" Type="http://schemas.openxmlformats.org/officeDocument/2006/relationships/hyperlink" Target="mailto:philxz@vt.edu" TargetMode="External"/><Relationship Id="rId5" Type="http://schemas.openxmlformats.org/officeDocument/2006/relationships/hyperlink" Target="mailto:fox@vt.edu" TargetMode="External"/><Relationship Id="rId6" Type="http://schemas.openxmlformats.org/officeDocument/2006/relationships/hyperlink" Target="mailto:jdickhans@vt.edu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11" Type="http://schemas.openxmlformats.org/officeDocument/2006/relationships/image" Target="../media/image4.png"/><Relationship Id="rId10" Type="http://schemas.openxmlformats.org/officeDocument/2006/relationships/image" Target="../media/image10.png"/><Relationship Id="rId12" Type="http://schemas.openxmlformats.org/officeDocument/2006/relationships/image" Target="../media/image14.png"/><Relationship Id="rId9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7.png"/><Relationship Id="rId7" Type="http://schemas.openxmlformats.org/officeDocument/2006/relationships/image" Target="../media/image5.png"/><Relationship Id="rId8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Tourism Destination Websites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Matt Crawford, Viet Doan, Aki Nicholakos, Robert Rizzo, Jackson Salopek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Course: CS 4624 Multimedia/Hypertext/Information Access, Dr. Edward A. Fox</a:t>
            </a:r>
            <a:endParaRPr sz="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Virginia Tech, Blacksburg VA 24061, 5/01/2019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type="title"/>
          </p:nvPr>
        </p:nvSpPr>
        <p:spPr>
          <a:xfrm>
            <a:off x="311700" y="288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Front-End Tech Stack</a:t>
            </a:r>
            <a:endParaRPr/>
          </a:p>
        </p:txBody>
      </p:sp>
      <p:pic>
        <p:nvPicPr>
          <p:cNvPr id="133" name="Google Shape;13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1020" y="3460135"/>
            <a:ext cx="359795" cy="359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0153" y="3491584"/>
            <a:ext cx="395860" cy="296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08027" y="2571751"/>
            <a:ext cx="940168" cy="315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03225" y="3491584"/>
            <a:ext cx="1090313" cy="296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89613" y="3491584"/>
            <a:ext cx="722562" cy="2968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" name="Google Shape;138;p22"/>
          <p:cNvCxnSpPr/>
          <p:nvPr/>
        </p:nvCxnSpPr>
        <p:spPr>
          <a:xfrm flipH="1">
            <a:off x="3795051" y="2966398"/>
            <a:ext cx="258600" cy="4101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9" name="Google Shape;139;p22"/>
          <p:cNvCxnSpPr/>
          <p:nvPr/>
        </p:nvCxnSpPr>
        <p:spPr>
          <a:xfrm>
            <a:off x="4870815" y="2974368"/>
            <a:ext cx="294600" cy="4338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0" name="Google Shape;140;p22"/>
          <p:cNvCxnSpPr/>
          <p:nvPr/>
        </p:nvCxnSpPr>
        <p:spPr>
          <a:xfrm>
            <a:off x="4994239" y="2982323"/>
            <a:ext cx="848100" cy="4419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1" name="Google Shape;141;p22"/>
          <p:cNvCxnSpPr/>
          <p:nvPr/>
        </p:nvCxnSpPr>
        <p:spPr>
          <a:xfrm flipH="1">
            <a:off x="3034597" y="2958443"/>
            <a:ext cx="903600" cy="4221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2" name="Google Shape;142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104138" y="1687762"/>
            <a:ext cx="935700" cy="46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2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843850" y="1730915"/>
            <a:ext cx="1043532" cy="46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350500" y="979063"/>
            <a:ext cx="442975" cy="442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5" name="Google Shape;145;p22"/>
          <p:cNvCxnSpPr>
            <a:endCxn id="142" idx="0"/>
          </p:cNvCxnSpPr>
          <p:nvPr/>
        </p:nvCxnSpPr>
        <p:spPr>
          <a:xfrm>
            <a:off x="4571988" y="1421962"/>
            <a:ext cx="0" cy="2658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6" name="Google Shape;146;p22"/>
          <p:cNvCxnSpPr/>
          <p:nvPr/>
        </p:nvCxnSpPr>
        <p:spPr>
          <a:xfrm>
            <a:off x="5123262" y="1964850"/>
            <a:ext cx="637200" cy="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7" name="Google Shape;147;p22"/>
          <p:cNvCxnSpPr/>
          <p:nvPr/>
        </p:nvCxnSpPr>
        <p:spPr>
          <a:xfrm>
            <a:off x="4571975" y="2198787"/>
            <a:ext cx="0" cy="2658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8" name="Google Shape;148;p22"/>
          <p:cNvPicPr preferRelativeResize="0"/>
          <p:nvPr/>
        </p:nvPicPr>
        <p:blipFill rotWithShape="1">
          <a:blip r:embed="rId11">
            <a:alphaModFix/>
          </a:blip>
          <a:srcRect b="27651" l="53257" r="11581" t="27358"/>
          <a:stretch/>
        </p:blipFill>
        <p:spPr>
          <a:xfrm>
            <a:off x="4319000" y="3460113"/>
            <a:ext cx="442976" cy="4251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9" name="Google Shape;149;p22"/>
          <p:cNvCxnSpPr/>
          <p:nvPr/>
        </p:nvCxnSpPr>
        <p:spPr>
          <a:xfrm>
            <a:off x="4540488" y="2982312"/>
            <a:ext cx="0" cy="3708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Setbacks and Project Review</a:t>
            </a:r>
            <a:endParaRPr/>
          </a:p>
        </p:txBody>
      </p:sp>
      <p:sp>
        <p:nvSpPr>
          <p:cNvPr id="155" name="Google Shape;155;p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Desired product too expensive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Scope of project too large for one semester of work</a:t>
            </a:r>
            <a:endParaRPr sz="2400"/>
          </a:p>
        </p:txBody>
      </p:sp>
      <p:sp>
        <p:nvSpPr>
          <p:cNvPr id="156" name="Google Shape;156;p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Abandon website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Downsize scope of data to manageable size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Visualizations are stretch goals, no longer requirements</a:t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After Review</a:t>
            </a:r>
            <a:endParaRPr/>
          </a:p>
        </p:txBody>
      </p:sp>
      <p:sp>
        <p:nvSpPr>
          <p:cNvPr id="162" name="Google Shape;162;p2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Matrices: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A matrix for each month dating back to 1996 for cross-referencing DMO websites that month and their outbound links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63" name="Google Shape;163;p2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Dictionary: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/>
              <a:t>A dictionary structure with historical structural data on the DMO websites dating back to 1996</a:t>
            </a:r>
            <a:endParaRPr sz="1800"/>
          </a:p>
        </p:txBody>
      </p:sp>
      <p:pic>
        <p:nvPicPr>
          <p:cNvPr id="164" name="Google Shape;16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7675" y="3085750"/>
            <a:ext cx="1905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Matrices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5"/>
          <p:cNvSpPr/>
          <p:nvPr/>
        </p:nvSpPr>
        <p:spPr>
          <a:xfrm>
            <a:off x="843550" y="2433575"/>
            <a:ext cx="14082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5"/>
          <p:cNvSpPr txBox="1"/>
          <p:nvPr/>
        </p:nvSpPr>
        <p:spPr>
          <a:xfrm>
            <a:off x="887050" y="2498675"/>
            <a:ext cx="1321200" cy="4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Snapshot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2" name="Google Shape;172;p25"/>
          <p:cNvSpPr/>
          <p:nvPr/>
        </p:nvSpPr>
        <p:spPr>
          <a:xfrm>
            <a:off x="2816275" y="2433575"/>
            <a:ext cx="14082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5"/>
          <p:cNvSpPr txBox="1"/>
          <p:nvPr/>
        </p:nvSpPr>
        <p:spPr>
          <a:xfrm>
            <a:off x="2859775" y="2433575"/>
            <a:ext cx="1321200" cy="4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Intermediate Text File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4" name="Google Shape;174;p25"/>
          <p:cNvSpPr/>
          <p:nvPr/>
        </p:nvSpPr>
        <p:spPr>
          <a:xfrm>
            <a:off x="4832500" y="2433575"/>
            <a:ext cx="14082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5"/>
          <p:cNvSpPr txBox="1"/>
          <p:nvPr/>
        </p:nvSpPr>
        <p:spPr>
          <a:xfrm>
            <a:off x="4876000" y="2498675"/>
            <a:ext cx="1321200" cy="4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CSV File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76" name="Google Shape;176;p25"/>
          <p:cNvSpPr/>
          <p:nvPr/>
        </p:nvSpPr>
        <p:spPr>
          <a:xfrm>
            <a:off x="6892225" y="2433575"/>
            <a:ext cx="14082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5"/>
          <p:cNvSpPr txBox="1"/>
          <p:nvPr/>
        </p:nvSpPr>
        <p:spPr>
          <a:xfrm>
            <a:off x="6935725" y="2433575"/>
            <a:ext cx="1321200" cy="4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Client Software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78" name="Google Shape;178;p25"/>
          <p:cNvCxnSpPr>
            <a:endCxn id="172" idx="1"/>
          </p:cNvCxnSpPr>
          <p:nvPr/>
        </p:nvCxnSpPr>
        <p:spPr>
          <a:xfrm>
            <a:off x="2251675" y="2719925"/>
            <a:ext cx="564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9" name="Google Shape;179;p25"/>
          <p:cNvCxnSpPr>
            <a:stCxn id="172" idx="3"/>
            <a:endCxn id="174" idx="1"/>
          </p:cNvCxnSpPr>
          <p:nvPr/>
        </p:nvCxnSpPr>
        <p:spPr>
          <a:xfrm>
            <a:off x="4224475" y="2719925"/>
            <a:ext cx="608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0" name="Google Shape;180;p25"/>
          <p:cNvCxnSpPr>
            <a:stCxn id="174" idx="3"/>
            <a:endCxn id="176" idx="1"/>
          </p:cNvCxnSpPr>
          <p:nvPr/>
        </p:nvCxnSpPr>
        <p:spPr>
          <a:xfrm>
            <a:off x="6240700" y="2719925"/>
            <a:ext cx="651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Snapshot</a:t>
            </a:r>
            <a:endParaRPr/>
          </a:p>
        </p:txBody>
      </p:sp>
      <p:pic>
        <p:nvPicPr>
          <p:cNvPr id="186" name="Google Shape;18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98350"/>
            <a:ext cx="8839202" cy="34092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Intermediate Text File</a:t>
            </a:r>
            <a:endParaRPr/>
          </a:p>
        </p:txBody>
      </p:sp>
      <p:pic>
        <p:nvPicPr>
          <p:cNvPr id="192" name="Google Shape;19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18300"/>
            <a:ext cx="8839201" cy="29618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CSV File</a:t>
            </a:r>
            <a:endParaRPr/>
          </a:p>
        </p:txBody>
      </p:sp>
      <p:pic>
        <p:nvPicPr>
          <p:cNvPr id="198" name="Google Shape;19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700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Software</a:t>
            </a:r>
            <a:endParaRPr/>
          </a:p>
        </p:txBody>
      </p:sp>
      <p:pic>
        <p:nvPicPr>
          <p:cNvPr id="204" name="Google Shape;20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839199" cy="3477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Dictionary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30"/>
          <p:cNvSpPr txBox="1"/>
          <p:nvPr>
            <p:ph idx="4294967295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Websites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Year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Month</a:t>
            </a:r>
            <a:endParaRPr sz="1800"/>
          </a:p>
          <a:p>
            <a:pPr indent="-342900" lvl="3" marL="18288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State</a:t>
            </a:r>
            <a:endParaRPr sz="1800"/>
          </a:p>
          <a:p>
            <a:pPr indent="-342900" lvl="4" marL="22860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Domain</a:t>
            </a:r>
            <a:endParaRPr sz="1800"/>
          </a:p>
          <a:p>
            <a:pPr indent="-342900" lvl="5" marL="27432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Internal Links</a:t>
            </a:r>
            <a:endParaRPr sz="1800"/>
          </a:p>
          <a:p>
            <a:pPr indent="-342900" lvl="5" marL="27432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External Links</a:t>
            </a:r>
            <a:endParaRPr sz="1800"/>
          </a:p>
          <a:p>
            <a:pPr indent="-342900" lvl="5" marL="27432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Meta Tags</a:t>
            </a:r>
            <a:endParaRPr sz="1800"/>
          </a:p>
          <a:p>
            <a:pPr indent="-342900" lvl="5" marL="27432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Text</a:t>
            </a:r>
            <a:endParaRPr sz="1800"/>
          </a:p>
          <a:p>
            <a:pPr indent="-342900" lvl="5" marL="2743200" rtl="0" algn="l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Number of Images</a:t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16" name="Google Shape;216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Don’t underestimate the learning curve of certain technologies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Discover the exact format your data will be as early as possible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When dealing with external organizations, take a lot of care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romanUcPeriod"/>
            </a:pPr>
            <a:r>
              <a:rPr lang="en" sz="2400"/>
              <a:t>Project Background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romanUcPeriod"/>
            </a:pPr>
            <a:r>
              <a:rPr lang="en" sz="2400"/>
              <a:t>Initial Implementation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romanUcPeriod"/>
            </a:pPr>
            <a:r>
              <a:rPr lang="en" sz="2400"/>
              <a:t>Setbacks and Project Review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romanUcPeriod"/>
            </a:pPr>
            <a:r>
              <a:rPr lang="en" sz="2400"/>
              <a:t>Project after Review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romanUcPeriod"/>
            </a:pPr>
            <a:r>
              <a:rPr lang="en" sz="2400"/>
              <a:t>Lessons Learned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romanUcPeriod"/>
            </a:pPr>
            <a:r>
              <a:rPr lang="en" sz="2400"/>
              <a:t>Future Work</a:t>
            </a:r>
            <a:endParaRPr sz="24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22" name="Google Shape;222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Deploy website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Create visualizations of the data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Collect additional data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Further refine parsing</a:t>
            </a:r>
            <a:endParaRPr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28" name="Google Shape;228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Florian Zach, PhD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, &lt;</a:t>
            </a: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florian@vt.edu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&gt;, Assistant Professor, Howard Feiertag Department of Hospitality and Tourism Management, Pamplin College of Business, Virginia Tech, Wallace Hall 362, Blacksburg VA 24061 USA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Zheng (Phil) Xiang, PhD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, &lt;</a:t>
            </a: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hlinkClick r:id="rId4"/>
              </a:rPr>
              <a:t>philxz@vt.edu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&gt;, Associate Professor, Howard Feiertag Department of Hospitality and Tourism Management, Pamplin College of Business, Virginia Tech, Wallace Hall 353, Blacksburg VA 24061 USA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Edward A. Fox, PhD,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&lt;</a:t>
            </a:r>
            <a:r>
              <a:rPr lang="en" sz="1100" u="sng">
                <a:solidFill>
                  <a:schemeClr val="accent5"/>
                </a:solidFill>
                <a:highlight>
                  <a:srgbClr val="FFFFFF"/>
                </a:highlight>
                <a:hlinkClick r:id="rId5"/>
              </a:rPr>
              <a:t>fox@vt.edu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&gt;, Professor, Department of Computer Science, Virginia Tech, 114 McBryde Hall, Blacksburg VA 24061 USA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Jim Dickhans, &lt;</a:t>
            </a: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hlinkClick r:id="rId6"/>
              </a:rPr>
              <a:t>jdickhans@vt.edu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&gt;</a:t>
            </a:r>
            <a:r>
              <a:rPr lang="en" sz="1200">
                <a:solidFill>
                  <a:srgbClr val="222222"/>
                </a:solidFill>
              </a:rPr>
              <a:t>, Director of IT, 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Pamplin Office of Information Technology, Pamplin College of Business, Virginia Tech, Pamplin Hall 2004 B, Blacksburg VA 24061 USA</a:t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4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819150" y="6932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4500" y="1314750"/>
            <a:ext cx="5715000" cy="35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819150" y="17640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222222"/>
                </a:solidFill>
                <a:highlight>
                  <a:srgbClr val="FFFFFF"/>
                </a:highlight>
              </a:rPr>
              <a:t>Goal:</a:t>
            </a:r>
            <a:endParaRPr sz="2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</a:rPr>
              <a:t>Provide decision makers at tourism destinations with information about past trends to potentially determine the future direction of destination online marketing.</a:t>
            </a:r>
            <a:endParaRPr sz="1800"/>
          </a:p>
        </p:txBody>
      </p:sp>
      <p:sp>
        <p:nvSpPr>
          <p:cNvPr id="79" name="Google Shape;79;p16"/>
          <p:cNvSpPr txBox="1"/>
          <p:nvPr>
            <p:ph idx="2" type="body"/>
          </p:nvPr>
        </p:nvSpPr>
        <p:spPr>
          <a:xfrm>
            <a:off x="4638750" y="458500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Given:</a:t>
            </a:r>
            <a:endParaRPr b="1" sz="2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List of DMO websites from each state and Washington DC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000"/>
              <a:t>Deliver:</a:t>
            </a:r>
            <a:endParaRPr b="1" sz="2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A matrix for each month dating back to 1996 for cross-referencing DMO websites that month and their outbound links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A dictionary structure with historical structural data on the DMO websites dating back to 1996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00" y="50525"/>
            <a:ext cx="6739650" cy="44226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7"/>
          <p:cNvSpPr txBox="1"/>
          <p:nvPr/>
        </p:nvSpPr>
        <p:spPr>
          <a:xfrm>
            <a:off x="8227175" y="4558450"/>
            <a:ext cx="1706400" cy="7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2001</a:t>
            </a:r>
            <a:endParaRPr b="1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79974"/>
            <a:ext cx="9143998" cy="478354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 txBox="1"/>
          <p:nvPr/>
        </p:nvSpPr>
        <p:spPr>
          <a:xfrm>
            <a:off x="8312475" y="4643825"/>
            <a:ext cx="1145700" cy="4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2019</a:t>
            </a:r>
            <a:endParaRPr b="1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Initial Implementation</a:t>
            </a:r>
            <a:endParaRPr/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888" y="1076250"/>
            <a:ext cx="7760219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Initial Implementation</a:t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 rotWithShape="1">
          <a:blip r:embed="rId3">
            <a:alphaModFix/>
          </a:blip>
          <a:srcRect b="31101" l="0" r="0" t="0"/>
          <a:stretch/>
        </p:blipFill>
        <p:spPr>
          <a:xfrm>
            <a:off x="564188" y="1158550"/>
            <a:ext cx="8015622" cy="273764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311700" y="282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 Stack</a:t>
            </a:r>
            <a:endParaRPr/>
          </a:p>
        </p:txBody>
      </p:sp>
      <p:pic>
        <p:nvPicPr>
          <p:cNvPr id="109" name="Google Shape;109;p21"/>
          <p:cNvPicPr preferRelativeResize="0"/>
          <p:nvPr/>
        </p:nvPicPr>
        <p:blipFill rotWithShape="1">
          <a:blip r:embed="rId3">
            <a:alphaModFix/>
          </a:blip>
          <a:srcRect b="26439" l="0" r="0" t="28295"/>
          <a:stretch/>
        </p:blipFill>
        <p:spPr>
          <a:xfrm>
            <a:off x="1486100" y="2383761"/>
            <a:ext cx="1837500" cy="467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03623" y="3567950"/>
            <a:ext cx="1000175" cy="5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22188" y="3124988"/>
            <a:ext cx="442975" cy="4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39063" y="3112550"/>
            <a:ext cx="935700" cy="46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03624" y="3189462"/>
            <a:ext cx="935700" cy="31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1"/>
          <p:cNvPicPr preferRelativeResize="0"/>
          <p:nvPr/>
        </p:nvPicPr>
        <p:blipFill rotWithShape="1">
          <a:blip r:embed="rId8">
            <a:alphaModFix/>
          </a:blip>
          <a:srcRect b="0" l="0" r="57734" t="0"/>
          <a:stretch/>
        </p:blipFill>
        <p:spPr>
          <a:xfrm>
            <a:off x="3876963" y="1664700"/>
            <a:ext cx="617775" cy="443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5" name="Google Shape;115;p21"/>
          <p:cNvCxnSpPr>
            <a:stCxn id="109" idx="3"/>
          </p:cNvCxnSpPr>
          <p:nvPr/>
        </p:nvCxnSpPr>
        <p:spPr>
          <a:xfrm>
            <a:off x="3323600" y="2617686"/>
            <a:ext cx="580200" cy="5628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6" name="Google Shape;116;p21"/>
          <p:cNvCxnSpPr>
            <a:stCxn id="109" idx="3"/>
          </p:cNvCxnSpPr>
          <p:nvPr/>
        </p:nvCxnSpPr>
        <p:spPr>
          <a:xfrm flipH="1" rot="10800000">
            <a:off x="3323600" y="2107686"/>
            <a:ext cx="606900" cy="5100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7" name="Google Shape;117;p21"/>
          <p:cNvCxnSpPr>
            <a:endCxn id="118" idx="1"/>
          </p:cNvCxnSpPr>
          <p:nvPr/>
        </p:nvCxnSpPr>
        <p:spPr>
          <a:xfrm flipH="1" rot="10800000">
            <a:off x="5932375" y="2863902"/>
            <a:ext cx="639000" cy="4848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9" name="Google Shape;119;p21"/>
          <p:cNvCxnSpPr/>
          <p:nvPr/>
        </p:nvCxnSpPr>
        <p:spPr>
          <a:xfrm>
            <a:off x="5933975" y="3348638"/>
            <a:ext cx="614700" cy="4929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0" name="Google Shape;120;p21"/>
          <p:cNvCxnSpPr/>
          <p:nvPr/>
        </p:nvCxnSpPr>
        <p:spPr>
          <a:xfrm>
            <a:off x="4423363" y="3346475"/>
            <a:ext cx="456000" cy="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1" name="Google Shape;121;p21"/>
          <p:cNvCxnSpPr/>
          <p:nvPr/>
        </p:nvCxnSpPr>
        <p:spPr>
          <a:xfrm>
            <a:off x="5932298" y="3346450"/>
            <a:ext cx="613800" cy="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18" name="Google Shape;118;p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571375" y="2727725"/>
            <a:ext cx="1000176" cy="272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939075" y="1698122"/>
            <a:ext cx="1384817" cy="376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" name="Google Shape;123;p21"/>
          <p:cNvCxnSpPr>
            <a:stCxn id="114" idx="3"/>
          </p:cNvCxnSpPr>
          <p:nvPr/>
        </p:nvCxnSpPr>
        <p:spPr>
          <a:xfrm>
            <a:off x="4494737" y="1886200"/>
            <a:ext cx="375300" cy="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24" name="Google Shape;124;p21"/>
          <p:cNvPicPr preferRelativeResize="0"/>
          <p:nvPr/>
        </p:nvPicPr>
        <p:blipFill rotWithShape="1">
          <a:blip r:embed="rId11">
            <a:alphaModFix/>
          </a:blip>
          <a:srcRect b="16513" l="0" r="0" t="0"/>
          <a:stretch/>
        </p:blipFill>
        <p:spPr>
          <a:xfrm>
            <a:off x="6323907" y="1075437"/>
            <a:ext cx="1333981" cy="37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739156" y="1591338"/>
            <a:ext cx="606900" cy="58970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6" name="Google Shape;126;p21"/>
          <p:cNvCxnSpPr>
            <a:stCxn id="112" idx="0"/>
          </p:cNvCxnSpPr>
          <p:nvPr/>
        </p:nvCxnSpPr>
        <p:spPr>
          <a:xfrm rot="10800000">
            <a:off x="5406913" y="2171750"/>
            <a:ext cx="0" cy="94080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7" name="Google Shape;127;p21"/>
          <p:cNvCxnSpPr/>
          <p:nvPr/>
        </p:nvCxnSpPr>
        <p:spPr>
          <a:xfrm>
            <a:off x="6397387" y="1869862"/>
            <a:ext cx="231900" cy="0"/>
          </a:xfrm>
          <a:prstGeom prst="straightConnector1">
            <a:avLst/>
          </a:prstGeom>
          <a:noFill/>
          <a:ln cap="flat" cmpd="sng" w="9525">
            <a:solidFill>
              <a:srgbClr val="999999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