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6858000" cx="12192000"/>
  <p:notesSz cx="6858000" cy="9144000"/>
  <p:embeddedFontLst>
    <p:embeddedFont>
      <p:font typeface="Garamond"/>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840">
          <p15:clr>
            <a:srgbClr val="A4A3A4"/>
          </p15:clr>
        </p15:guide>
        <p15:guide id="2" orient="horz" pos="2160">
          <p15:clr>
            <a:srgbClr val="A4A3A4"/>
          </p15:clr>
        </p15:guide>
      </p15:sldGuideLst>
    </p:ext>
    <p:ext uri="http://customooxmlschemas.google.com/">
      <go:slidesCustomData xmlns:go="http://customooxmlschemas.google.com/" r:id="rId28" roundtripDataSignature="AMtx7miMxBc2fZGwB3nYnya9PO7uMrLko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840"/>
        <p:guide pos="2160"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Garamond-regular.fntdata"/><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Garamond-italic.fntdata"/><Relationship Id="rId25" Type="http://schemas.openxmlformats.org/officeDocument/2006/relationships/font" Target="fonts/Garamond-bold.fntdata"/><Relationship Id="rId28" Type="http://customschemas.google.com/relationships/presentationmetadata" Target="metadata"/><Relationship Id="rId27" Type="http://schemas.openxmlformats.org/officeDocument/2006/relationships/font" Target="fonts/Garamond-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indent="-228600" lvl="1" marL="914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2pPr>
            <a:lvl3pPr indent="-228600" lvl="2" marL="1371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3pPr>
            <a:lvl4pPr indent="-228600" lvl="3" marL="1828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4pPr>
            <a:lvl5pPr indent="-228600" lvl="4" marL="22860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5pPr>
            <a:lvl6pPr indent="-228600" lvl="5" marL="27432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6pPr>
            <a:lvl7pPr indent="-228600" lvl="6" marL="32004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7pPr>
            <a:lvl8pPr indent="-228600" lvl="7" marL="36576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8pPr>
            <a:lvl9pPr indent="-228600" lvl="8" marL="411480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Arial"/>
                <a:ea typeface="Arial"/>
                <a:cs typeface="Arial"/>
                <a:sym typeface="Arial"/>
              </a:rPr>
              <a:t>‹#›</a:t>
            </a:fld>
            <a:endParaRPr b="0" i="0" sz="12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 name="Google Shape;87;p1:notes"/>
          <p:cNvSpPr txBox="1"/>
          <p:nvPr>
            <p:ph idx="1" type="body"/>
          </p:nvPr>
        </p:nvSpPr>
        <p:spPr>
          <a:xfrm>
            <a:off x="685800" y="4400550"/>
            <a:ext cx="5486400" cy="30861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 name="Google Shape;88;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10: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11: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4" name="Google Shape;164;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p1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1" name="Google Shape;171;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13: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 name="Google Shape;178;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1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16: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9" name="Google Shape;199;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17: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6" name="Google Shape;206;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3" name="Google Shape;21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p2: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 name="Google Shape;101;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 name="Google Shape;10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2" name="Google Shape;1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6: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9" name="Google Shape;12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7: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8: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 name="Google Shape;14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p9:notes"/>
          <p:cNvSpPr txBox="1"/>
          <p:nvPr>
            <p:ph idx="1" type="body"/>
          </p:nvPr>
        </p:nvSpPr>
        <p:spPr>
          <a:xfrm>
            <a:off x="685800" y="4400550"/>
            <a:ext cx="5486400" cy="30861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0" name="Google Shape;150;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showMasterSp="0" type="secHead">
  <p:cSld name="SECTION_HEADER">
    <p:spTree>
      <p:nvGrpSpPr>
        <p:cNvPr id="17" name="Shape 17"/>
        <p:cNvGrpSpPr/>
        <p:nvPr/>
      </p:nvGrpSpPr>
      <p:grpSpPr>
        <a:xfrm>
          <a:off x="0" y="0"/>
          <a:ext cx="0" cy="0"/>
          <a:chOff x="0" y="0"/>
          <a:chExt cx="0" cy="0"/>
        </a:xfrm>
      </p:grpSpPr>
      <p:sp>
        <p:nvSpPr>
          <p:cNvPr id="18" name="Google Shape;18;p21"/>
          <p:cNvSpPr/>
          <p:nvPr/>
        </p:nvSpPr>
        <p:spPr>
          <a:xfrm>
            <a:off x="0" y="0"/>
            <a:ext cx="12192000" cy="5715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9" name="Google Shape;19;p21"/>
          <p:cNvSpPr txBox="1"/>
          <p:nvPr>
            <p:ph type="title"/>
          </p:nvPr>
        </p:nvSpPr>
        <p:spPr>
          <a:xfrm>
            <a:off x="609600" y="3153095"/>
            <a:ext cx="10972800" cy="22860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b="0"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20" name="Google Shape;20;p21"/>
          <p:cNvCxnSpPr/>
          <p:nvPr/>
        </p:nvCxnSpPr>
        <p:spPr>
          <a:xfrm>
            <a:off x="0" y="57531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21" name="Google Shape;21;p21"/>
          <p:cNvSpPr txBox="1"/>
          <p:nvPr>
            <p:ph idx="1" type="body"/>
          </p:nvPr>
        </p:nvSpPr>
        <p:spPr>
          <a:xfrm>
            <a:off x="603250" y="5864054"/>
            <a:ext cx="10972800" cy="450042"/>
          </a:xfrm>
          <a:prstGeom prst="rect">
            <a:avLst/>
          </a:prstGeom>
          <a:noFill/>
          <a:ln>
            <a:noFill/>
          </a:ln>
        </p:spPr>
        <p:txBody>
          <a:bodyPr anchorCtr="0" anchor="ctr" bIns="45700" lIns="91425" spcFirstLastPara="1" rIns="91425" wrap="square" tIns="45700">
            <a:normAutofit/>
          </a:bodyPr>
          <a:lstStyle>
            <a:lvl1pPr indent="-228600" lvl="0" marL="457200" algn="l">
              <a:spcBef>
                <a:spcPts val="0"/>
              </a:spcBef>
              <a:spcAft>
                <a:spcPts val="0"/>
              </a:spcAft>
              <a:buSzPts val="2000"/>
              <a:buNone/>
              <a:defRPr sz="2000">
                <a:solidFill>
                  <a:schemeClr val="dk1"/>
                </a:solidFill>
              </a:defRPr>
            </a:lvl1pPr>
            <a:lvl2pPr indent="-228600" lvl="1" marL="914400" algn="l">
              <a:spcBef>
                <a:spcPts val="1600"/>
              </a:spcBef>
              <a:spcAft>
                <a:spcPts val="0"/>
              </a:spcAft>
              <a:buSzPts val="1800"/>
              <a:buNone/>
              <a:defRPr sz="1800">
                <a:solidFill>
                  <a:srgbClr val="888888"/>
                </a:solidFill>
              </a:defRPr>
            </a:lvl2pPr>
            <a:lvl3pPr indent="-228600" lvl="2" marL="1371600" algn="l">
              <a:spcBef>
                <a:spcPts val="1200"/>
              </a:spcBef>
              <a:spcAft>
                <a:spcPts val="0"/>
              </a:spcAft>
              <a:buSzPts val="1600"/>
              <a:buNone/>
              <a:defRPr sz="1600">
                <a:solidFill>
                  <a:srgbClr val="888888"/>
                </a:solidFill>
              </a:defRPr>
            </a:lvl3pPr>
            <a:lvl4pPr indent="-228600" lvl="3" marL="1828800" algn="l">
              <a:spcBef>
                <a:spcPts val="1000"/>
              </a:spcBef>
              <a:spcAft>
                <a:spcPts val="0"/>
              </a:spcAft>
              <a:buSzPts val="1400"/>
              <a:buNone/>
              <a:defRPr sz="1400">
                <a:solidFill>
                  <a:srgbClr val="888888"/>
                </a:solidFill>
              </a:defRPr>
            </a:lvl4pPr>
            <a:lvl5pPr indent="-228600" lvl="4" marL="2286000" algn="l">
              <a:spcBef>
                <a:spcPts val="800"/>
              </a:spcBef>
              <a:spcAft>
                <a:spcPts val="0"/>
              </a:spcAft>
              <a:buSzPts val="1400"/>
              <a:buNone/>
              <a:defRPr sz="1400">
                <a:solidFill>
                  <a:srgbClr val="888888"/>
                </a:solidFill>
              </a:defRPr>
            </a:lvl5pPr>
            <a:lvl6pPr indent="-228600" lvl="5" marL="2743200" algn="l">
              <a:spcBef>
                <a:spcPts val="600"/>
              </a:spcBef>
              <a:spcAft>
                <a:spcPts val="0"/>
              </a:spcAft>
              <a:buSzPts val="1400"/>
              <a:buNone/>
              <a:defRPr sz="1400">
                <a:solidFill>
                  <a:srgbClr val="888888"/>
                </a:solidFill>
              </a:defRPr>
            </a:lvl6pPr>
            <a:lvl7pPr indent="-228600" lvl="6" marL="3200400" algn="l">
              <a:spcBef>
                <a:spcPts val="600"/>
              </a:spcBef>
              <a:spcAft>
                <a:spcPts val="0"/>
              </a:spcAft>
              <a:buSzPts val="1400"/>
              <a:buNone/>
              <a:defRPr sz="1400">
                <a:solidFill>
                  <a:srgbClr val="888888"/>
                </a:solidFill>
              </a:defRPr>
            </a:lvl7pPr>
            <a:lvl8pPr indent="-228600" lvl="7" marL="3657600" algn="l">
              <a:spcBef>
                <a:spcPts val="600"/>
              </a:spcBef>
              <a:spcAft>
                <a:spcPts val="0"/>
              </a:spcAft>
              <a:buSzPts val="1400"/>
              <a:buNone/>
              <a:defRPr sz="1400">
                <a:solidFill>
                  <a:srgbClr val="888888"/>
                </a:solidFill>
              </a:defRPr>
            </a:lvl8pPr>
            <a:lvl9pPr indent="-228600" lvl="8" marL="4114800" algn="l">
              <a:spcBef>
                <a:spcPts val="600"/>
              </a:spcBef>
              <a:spcAft>
                <a:spcPts val="0"/>
              </a:spcAft>
              <a:buSzPts val="1400"/>
              <a:buNone/>
              <a:defRPr sz="1400">
                <a:solidFill>
                  <a:srgbClr val="888888"/>
                </a:solidFil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1" name="Shape 71"/>
        <p:cNvGrpSpPr/>
        <p:nvPr/>
      </p:nvGrpSpPr>
      <p:grpSpPr>
        <a:xfrm>
          <a:off x="0" y="0"/>
          <a:ext cx="0" cy="0"/>
          <a:chOff x="0" y="0"/>
          <a:chExt cx="0" cy="0"/>
        </a:xfrm>
      </p:grpSpPr>
      <p:sp>
        <p:nvSpPr>
          <p:cNvPr id="72" name="Google Shape;72;p3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30"/>
          <p:cNvSpPr txBox="1"/>
          <p:nvPr>
            <p:ph idx="1" type="body"/>
          </p:nvPr>
        </p:nvSpPr>
        <p:spPr>
          <a:xfrm rot="5400000">
            <a:off x="3867150" y="-1085850"/>
            <a:ext cx="4457700" cy="100584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74" name="Google Shape;74;p3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5" name="Google Shape;75;p3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3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showMasterSp="0" type="vertTitleAndTx">
  <p:cSld name="VERTICAL_TITLE_AND_VERTICAL_TEXT">
    <p:spTree>
      <p:nvGrpSpPr>
        <p:cNvPr id="77" name="Shape 77"/>
        <p:cNvGrpSpPr/>
        <p:nvPr/>
      </p:nvGrpSpPr>
      <p:grpSpPr>
        <a:xfrm>
          <a:off x="0" y="0"/>
          <a:ext cx="0" cy="0"/>
          <a:chOff x="0" y="0"/>
          <a:chExt cx="0" cy="0"/>
        </a:xfrm>
      </p:grpSpPr>
      <p:sp>
        <p:nvSpPr>
          <p:cNvPr id="78" name="Google Shape;78;p31"/>
          <p:cNvSpPr/>
          <p:nvPr/>
        </p:nvSpPr>
        <p:spPr>
          <a:xfrm>
            <a:off x="9310254" y="0"/>
            <a:ext cx="2881745"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79" name="Google Shape;79;p31"/>
          <p:cNvCxnSpPr/>
          <p:nvPr/>
        </p:nvCxnSpPr>
        <p:spPr>
          <a:xfrm flipH="1">
            <a:off x="9310254"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80" name="Google Shape;80;p31"/>
          <p:cNvSpPr txBox="1"/>
          <p:nvPr>
            <p:ph type="title"/>
          </p:nvPr>
        </p:nvSpPr>
        <p:spPr>
          <a:xfrm rot="5400000">
            <a:off x="7905750" y="2266950"/>
            <a:ext cx="5486399" cy="232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31"/>
          <p:cNvSpPr txBox="1"/>
          <p:nvPr>
            <p:ph idx="1" type="body"/>
          </p:nvPr>
        </p:nvSpPr>
        <p:spPr>
          <a:xfrm rot="5400000">
            <a:off x="2147887" y="-623888"/>
            <a:ext cx="5486399" cy="8105775"/>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82" name="Google Shape;82;p31"/>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3" name="Google Shape;83;p31"/>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31"/>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 name="Shape 22"/>
        <p:cNvGrpSpPr/>
        <p:nvPr/>
      </p:nvGrpSpPr>
      <p:grpSpPr>
        <a:xfrm>
          <a:off x="0" y="0"/>
          <a:ext cx="0" cy="0"/>
          <a:chOff x="0" y="0"/>
          <a:chExt cx="0" cy="0"/>
        </a:xfrm>
      </p:grpSpPr>
      <p:sp>
        <p:nvSpPr>
          <p:cNvPr id="23" name="Google Shape;23;p2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2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42900" lvl="0" marL="457200" algn="l">
              <a:spcBef>
                <a:spcPts val="2200"/>
              </a:spcBef>
              <a:spcAft>
                <a:spcPts val="0"/>
              </a:spcAft>
              <a:buSzPts val="1800"/>
              <a:buChar char="•"/>
              <a:defRPr/>
            </a:lvl1pPr>
            <a:lvl2pPr indent="-342900" lvl="1" marL="914400" algn="l">
              <a:spcBef>
                <a:spcPts val="1600"/>
              </a:spcBef>
              <a:spcAft>
                <a:spcPts val="0"/>
              </a:spcAft>
              <a:buSzPts val="1800"/>
              <a:buChar char="•"/>
              <a:defRPr/>
            </a:lvl2pPr>
            <a:lvl3pPr indent="-342900" lvl="2" marL="1371600" algn="l">
              <a:spcBef>
                <a:spcPts val="1200"/>
              </a:spcBef>
              <a:spcAft>
                <a:spcPts val="0"/>
              </a:spcAft>
              <a:buSzPts val="1800"/>
              <a:buChar char="•"/>
              <a:defRPr/>
            </a:lvl3pPr>
            <a:lvl4pPr indent="-342900" lvl="3" marL="1828800" algn="l">
              <a:spcBef>
                <a:spcPts val="1000"/>
              </a:spcBef>
              <a:spcAft>
                <a:spcPts val="0"/>
              </a:spcAft>
              <a:buSzPts val="1800"/>
              <a:buChar char="•"/>
              <a:defRPr/>
            </a:lvl4pPr>
            <a:lvl5pPr indent="-342900" lvl="4" marL="2286000" algn="l">
              <a:spcBef>
                <a:spcPts val="800"/>
              </a:spcBef>
              <a:spcAft>
                <a:spcPts val="0"/>
              </a:spcAft>
              <a:buSzPts val="1800"/>
              <a:buChar char="•"/>
              <a:defRPr/>
            </a:lvl5pPr>
            <a:lvl6pPr indent="-342900" lvl="5" marL="2743200" algn="l">
              <a:spcBef>
                <a:spcPts val="600"/>
              </a:spcBef>
              <a:spcAft>
                <a:spcPts val="0"/>
              </a:spcAft>
              <a:buSzPts val="1800"/>
              <a:buChar char="•"/>
              <a:defRPr/>
            </a:lvl6pPr>
            <a:lvl7pPr indent="-342900" lvl="6" marL="3200400" algn="l">
              <a:spcBef>
                <a:spcPts val="600"/>
              </a:spcBef>
              <a:spcAft>
                <a:spcPts val="0"/>
              </a:spcAft>
              <a:buSzPts val="1800"/>
              <a:buChar char="•"/>
              <a:defRPr/>
            </a:lvl7pPr>
            <a:lvl8pPr indent="-342900" lvl="7" marL="3657600" algn="l">
              <a:spcBef>
                <a:spcPts val="600"/>
              </a:spcBef>
              <a:spcAft>
                <a:spcPts val="0"/>
              </a:spcAft>
              <a:buSzPts val="1800"/>
              <a:buChar char="•"/>
              <a:defRPr/>
            </a:lvl8pPr>
            <a:lvl9pPr indent="-342900" lvl="8" marL="4114800" algn="l">
              <a:spcBef>
                <a:spcPts val="600"/>
              </a:spcBef>
              <a:spcAft>
                <a:spcPts val="0"/>
              </a:spcAft>
              <a:buSzPts val="1800"/>
              <a:buChar char="•"/>
              <a:defRPr/>
            </a:lvl9pPr>
          </a:lstStyle>
          <a:p/>
        </p:txBody>
      </p:sp>
      <p:sp>
        <p:nvSpPr>
          <p:cNvPr id="25" name="Google Shape;25;p22"/>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26" name="Google Shape;26;p22"/>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22"/>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8" name="Shape 28"/>
        <p:cNvGrpSpPr/>
        <p:nvPr/>
      </p:nvGrpSpPr>
      <p:grpSpPr>
        <a:xfrm>
          <a:off x="0" y="0"/>
          <a:ext cx="0" cy="0"/>
          <a:chOff x="0" y="0"/>
          <a:chExt cx="0" cy="0"/>
        </a:xfrm>
      </p:grpSpPr>
      <p:sp>
        <p:nvSpPr>
          <p:cNvPr id="29" name="Google Shape;29;p2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23"/>
          <p:cNvSpPr txBox="1"/>
          <p:nvPr>
            <p:ph idx="1" type="body"/>
          </p:nvPr>
        </p:nvSpPr>
        <p:spPr>
          <a:xfrm>
            <a:off x="106680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1" name="Google Shape;31;p23"/>
          <p:cNvSpPr txBox="1"/>
          <p:nvPr>
            <p:ph idx="2" type="body"/>
          </p:nvPr>
        </p:nvSpPr>
        <p:spPr>
          <a:xfrm>
            <a:off x="106680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2" name="Google Shape;32;p23"/>
          <p:cNvSpPr txBox="1"/>
          <p:nvPr>
            <p:ph idx="3" type="body"/>
          </p:nvPr>
        </p:nvSpPr>
        <p:spPr>
          <a:xfrm>
            <a:off x="6370320" y="1529541"/>
            <a:ext cx="4754880" cy="811583"/>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400"/>
              <a:buNone/>
              <a:defRPr b="0" sz="2400"/>
            </a:lvl1pPr>
            <a:lvl2pPr indent="-228600" lvl="1" marL="914400" algn="l">
              <a:spcBef>
                <a:spcPts val="1600"/>
              </a:spcBef>
              <a:spcAft>
                <a:spcPts val="0"/>
              </a:spcAft>
              <a:buSzPts val="2000"/>
              <a:buNone/>
              <a:defRPr b="1" sz="2000"/>
            </a:lvl2pPr>
            <a:lvl3pPr indent="-228600" lvl="2" marL="1371600" algn="l">
              <a:spcBef>
                <a:spcPts val="1200"/>
              </a:spcBef>
              <a:spcAft>
                <a:spcPts val="0"/>
              </a:spcAft>
              <a:buSzPts val="1800"/>
              <a:buNone/>
              <a:defRPr b="1" sz="1800"/>
            </a:lvl3pPr>
            <a:lvl4pPr indent="-228600" lvl="3" marL="1828800" algn="l">
              <a:spcBef>
                <a:spcPts val="1000"/>
              </a:spcBef>
              <a:spcAft>
                <a:spcPts val="0"/>
              </a:spcAft>
              <a:buSzPts val="1600"/>
              <a:buNone/>
              <a:defRPr b="1" sz="1600"/>
            </a:lvl4pPr>
            <a:lvl5pPr indent="-228600" lvl="4" marL="2286000" algn="l">
              <a:spcBef>
                <a:spcPts val="800"/>
              </a:spcBef>
              <a:spcAft>
                <a:spcPts val="0"/>
              </a:spcAft>
              <a:buSzPts val="1600"/>
              <a:buNone/>
              <a:defRPr b="1" sz="1600"/>
            </a:lvl5pPr>
            <a:lvl6pPr indent="-228600" lvl="5" marL="2743200" algn="l">
              <a:spcBef>
                <a:spcPts val="600"/>
              </a:spcBef>
              <a:spcAft>
                <a:spcPts val="0"/>
              </a:spcAft>
              <a:buSzPts val="1600"/>
              <a:buNone/>
              <a:defRPr b="1" sz="1600"/>
            </a:lvl6pPr>
            <a:lvl7pPr indent="-228600" lvl="6" marL="3200400" algn="l">
              <a:spcBef>
                <a:spcPts val="600"/>
              </a:spcBef>
              <a:spcAft>
                <a:spcPts val="0"/>
              </a:spcAft>
              <a:buSzPts val="1600"/>
              <a:buNone/>
              <a:defRPr b="1" sz="1600"/>
            </a:lvl7pPr>
            <a:lvl8pPr indent="-228600" lvl="7" marL="3657600" algn="l">
              <a:spcBef>
                <a:spcPts val="600"/>
              </a:spcBef>
              <a:spcAft>
                <a:spcPts val="0"/>
              </a:spcAft>
              <a:buSzPts val="1600"/>
              <a:buNone/>
              <a:defRPr b="1" sz="1600"/>
            </a:lvl8pPr>
            <a:lvl9pPr indent="-228600" lvl="8" marL="4114800" algn="l">
              <a:spcBef>
                <a:spcPts val="600"/>
              </a:spcBef>
              <a:spcAft>
                <a:spcPts val="0"/>
              </a:spcAft>
              <a:buSzPts val="1600"/>
              <a:buNone/>
              <a:defRPr b="1" sz="1600"/>
            </a:lvl9pPr>
          </a:lstStyle>
          <a:p/>
        </p:txBody>
      </p:sp>
      <p:sp>
        <p:nvSpPr>
          <p:cNvPr id="33" name="Google Shape;33;p23"/>
          <p:cNvSpPr txBox="1"/>
          <p:nvPr>
            <p:ph idx="4" type="body"/>
          </p:nvPr>
        </p:nvSpPr>
        <p:spPr>
          <a:xfrm>
            <a:off x="6370320" y="2484692"/>
            <a:ext cx="4754880" cy="3687508"/>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
        <p:nvSpPr>
          <p:cNvPr id="34" name="Google Shape;34;p23"/>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35" name="Google Shape;35;p23"/>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23"/>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37" name="Shape 37"/>
        <p:cNvGrpSpPr/>
        <p:nvPr/>
      </p:nvGrpSpPr>
      <p:grpSpPr>
        <a:xfrm>
          <a:off x="0" y="0"/>
          <a:ext cx="0" cy="0"/>
          <a:chOff x="0" y="0"/>
          <a:chExt cx="0" cy="0"/>
        </a:xfrm>
      </p:grpSpPr>
      <p:sp>
        <p:nvSpPr>
          <p:cNvPr id="38" name="Google Shape;38;p24"/>
          <p:cNvSpPr/>
          <p:nvPr/>
        </p:nvSpPr>
        <p:spPr>
          <a:xfrm>
            <a:off x="0" y="4572000"/>
            <a:ext cx="12192000" cy="1600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sp>
        <p:nvSpPr>
          <p:cNvPr id="39" name="Google Shape;39;p24"/>
          <p:cNvSpPr txBox="1"/>
          <p:nvPr>
            <p:ph type="ctrTitle"/>
          </p:nvPr>
        </p:nvSpPr>
        <p:spPr>
          <a:xfrm>
            <a:off x="609600" y="4740333"/>
            <a:ext cx="10972800" cy="126353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5800"/>
              <a:buFont typeface="Arial"/>
              <a:buNone/>
              <a:defRPr sz="5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40" name="Google Shape;40;p24"/>
          <p:cNvCxnSpPr/>
          <p:nvPr/>
        </p:nvCxnSpPr>
        <p:spPr>
          <a:xfrm>
            <a:off x="0" y="62103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41" name="Google Shape;41;p24"/>
          <p:cNvSpPr txBox="1"/>
          <p:nvPr>
            <p:ph idx="1" type="subTitle"/>
          </p:nvPr>
        </p:nvSpPr>
        <p:spPr>
          <a:xfrm>
            <a:off x="609600" y="6286500"/>
            <a:ext cx="10972800" cy="4572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SzPts val="1800"/>
              <a:buNone/>
              <a:defRPr sz="1800">
                <a:solidFill>
                  <a:schemeClr val="dk1"/>
                </a:solidFill>
              </a:defRPr>
            </a:lvl1pPr>
            <a:lvl2pPr lvl="1" algn="ctr">
              <a:spcBef>
                <a:spcPts val="1600"/>
              </a:spcBef>
              <a:spcAft>
                <a:spcPts val="0"/>
              </a:spcAft>
              <a:buSzPts val="2800"/>
              <a:buNone/>
              <a:defRPr sz="2800"/>
            </a:lvl2pPr>
            <a:lvl3pPr lvl="2" algn="ctr">
              <a:spcBef>
                <a:spcPts val="1200"/>
              </a:spcBef>
              <a:spcAft>
                <a:spcPts val="0"/>
              </a:spcAft>
              <a:buSzPts val="2400"/>
              <a:buNone/>
              <a:defRPr sz="2400"/>
            </a:lvl3pPr>
            <a:lvl4pPr lvl="3" algn="ctr">
              <a:spcBef>
                <a:spcPts val="1000"/>
              </a:spcBef>
              <a:spcAft>
                <a:spcPts val="0"/>
              </a:spcAft>
              <a:buSzPts val="2000"/>
              <a:buNone/>
              <a:defRPr sz="2000"/>
            </a:lvl4pPr>
            <a:lvl5pPr lvl="4" algn="ctr">
              <a:spcBef>
                <a:spcPts val="800"/>
              </a:spcBef>
              <a:spcAft>
                <a:spcPts val="0"/>
              </a:spcAft>
              <a:buSzPts val="2000"/>
              <a:buNone/>
              <a:defRPr sz="2000"/>
            </a:lvl5pPr>
            <a:lvl6pPr lvl="5" algn="ctr">
              <a:spcBef>
                <a:spcPts val="600"/>
              </a:spcBef>
              <a:spcAft>
                <a:spcPts val="0"/>
              </a:spcAft>
              <a:buSzPts val="2000"/>
              <a:buNone/>
              <a:defRPr sz="2000"/>
            </a:lvl6pPr>
            <a:lvl7pPr lvl="6" algn="ctr">
              <a:spcBef>
                <a:spcPts val="600"/>
              </a:spcBef>
              <a:spcAft>
                <a:spcPts val="0"/>
              </a:spcAft>
              <a:buSzPts val="2000"/>
              <a:buNone/>
              <a:defRPr sz="2000"/>
            </a:lvl7pPr>
            <a:lvl8pPr lvl="7" algn="ctr">
              <a:spcBef>
                <a:spcPts val="600"/>
              </a:spcBef>
              <a:spcAft>
                <a:spcPts val="0"/>
              </a:spcAft>
              <a:buSzPts val="2000"/>
              <a:buNone/>
              <a:defRPr sz="2000"/>
            </a:lvl8pPr>
            <a:lvl9pPr lvl="8" algn="ctr">
              <a:spcBef>
                <a:spcPts val="600"/>
              </a:spcBef>
              <a:spcAft>
                <a:spcPts val="0"/>
              </a:spcAft>
              <a:buSzPts val="2000"/>
              <a:buNone/>
              <a:defRPr sz="2000"/>
            </a:lvl9pPr>
          </a:lstStyle>
          <a:p/>
        </p:txBody>
      </p:sp>
      <p:pic>
        <p:nvPicPr>
          <p:cNvPr descr="Closeup of test tubes" id="42" name="Google Shape;42;p24"/>
          <p:cNvPicPr preferRelativeResize="0"/>
          <p:nvPr/>
        </p:nvPicPr>
        <p:blipFill rotWithShape="1">
          <a:blip r:embed="rId2">
            <a:alphaModFix/>
          </a:blip>
          <a:srcRect b="0" l="0" r="0" t="0"/>
          <a:stretch/>
        </p:blipFill>
        <p:spPr>
          <a:xfrm>
            <a:off x="1524" y="0"/>
            <a:ext cx="12188951" cy="4571999"/>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3" name="Shape 43"/>
        <p:cNvGrpSpPr/>
        <p:nvPr/>
      </p:nvGrpSpPr>
      <p:grpSpPr>
        <a:xfrm>
          <a:off x="0" y="0"/>
          <a:ext cx="0" cy="0"/>
          <a:chOff x="0" y="0"/>
          <a:chExt cx="0" cy="0"/>
        </a:xfrm>
      </p:grpSpPr>
      <p:sp>
        <p:nvSpPr>
          <p:cNvPr id="44" name="Google Shape;44;p2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25"/>
          <p:cNvSpPr txBox="1"/>
          <p:nvPr>
            <p:ph idx="1" type="body"/>
          </p:nvPr>
        </p:nvSpPr>
        <p:spPr>
          <a:xfrm>
            <a:off x="1066800"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6" name="Google Shape;46;p25"/>
          <p:cNvSpPr txBox="1"/>
          <p:nvPr>
            <p:ph idx="2" type="body"/>
          </p:nvPr>
        </p:nvSpPr>
        <p:spPr>
          <a:xfrm>
            <a:off x="6373091" y="1714501"/>
            <a:ext cx="4752109" cy="4457700"/>
          </a:xfrm>
          <a:prstGeom prst="rect">
            <a:avLst/>
          </a:prstGeom>
          <a:noFill/>
          <a:ln>
            <a:noFill/>
          </a:ln>
        </p:spPr>
        <p:txBody>
          <a:bodyPr anchorCtr="0" anchor="t" bIns="45700" lIns="91425" spcFirstLastPara="1" rIns="91425" wrap="square" tIns="45700">
            <a:normAutofit/>
          </a:bodyPr>
          <a:lstStyle>
            <a:lvl1pPr indent="-355600" lvl="0" marL="457200" algn="l">
              <a:spcBef>
                <a:spcPts val="2000"/>
              </a:spcBef>
              <a:spcAft>
                <a:spcPts val="0"/>
              </a:spcAft>
              <a:buSzPts val="2000"/>
              <a:buChar char="•"/>
              <a:defRPr sz="2000"/>
            </a:lvl1pPr>
            <a:lvl2pPr indent="-342900" lvl="1" marL="914400" algn="l">
              <a:spcBef>
                <a:spcPts val="1600"/>
              </a:spcBef>
              <a:spcAft>
                <a:spcPts val="0"/>
              </a:spcAft>
              <a:buSzPts val="1800"/>
              <a:buChar char="•"/>
              <a:defRPr sz="1800"/>
            </a:lvl2pPr>
            <a:lvl3pPr indent="-330200" lvl="2" marL="1371600" algn="l">
              <a:spcBef>
                <a:spcPts val="1200"/>
              </a:spcBef>
              <a:spcAft>
                <a:spcPts val="0"/>
              </a:spcAft>
              <a:buSzPts val="1600"/>
              <a:buChar char="•"/>
              <a:defRPr sz="1600"/>
            </a:lvl3pPr>
            <a:lvl4pPr indent="-317500" lvl="3" marL="1828800" algn="l">
              <a:spcBef>
                <a:spcPts val="1000"/>
              </a:spcBef>
              <a:spcAft>
                <a:spcPts val="0"/>
              </a:spcAft>
              <a:buSzPts val="1400"/>
              <a:buChar char="•"/>
              <a:defRPr sz="1400"/>
            </a:lvl4pPr>
            <a:lvl5pPr indent="-317500" lvl="4" marL="2286000" algn="l">
              <a:spcBef>
                <a:spcPts val="800"/>
              </a:spcBef>
              <a:spcAft>
                <a:spcPts val="0"/>
              </a:spcAft>
              <a:buSzPts val="1400"/>
              <a:buChar char="•"/>
              <a:defRPr sz="1400"/>
            </a:lvl5pPr>
            <a:lvl6pPr indent="-317500" lvl="5" marL="2743200" algn="l">
              <a:spcBef>
                <a:spcPts val="600"/>
              </a:spcBef>
              <a:spcAft>
                <a:spcPts val="0"/>
              </a:spcAft>
              <a:buSzPts val="1400"/>
              <a:buChar char="•"/>
              <a:defRPr sz="1400"/>
            </a:lvl6pPr>
            <a:lvl7pPr indent="-317500" lvl="6" marL="3200400" algn="l">
              <a:spcBef>
                <a:spcPts val="600"/>
              </a:spcBef>
              <a:spcAft>
                <a:spcPts val="0"/>
              </a:spcAft>
              <a:buSzPts val="1400"/>
              <a:buChar char="•"/>
              <a:defRPr sz="1400"/>
            </a:lvl7pPr>
            <a:lvl8pPr indent="-317500" lvl="7" marL="3657600" algn="l">
              <a:spcBef>
                <a:spcPts val="600"/>
              </a:spcBef>
              <a:spcAft>
                <a:spcPts val="0"/>
              </a:spcAft>
              <a:buSzPts val="1400"/>
              <a:buChar char="•"/>
              <a:defRPr sz="1400"/>
            </a:lvl8pPr>
            <a:lvl9pPr indent="-317500" lvl="8" marL="4114800" algn="l">
              <a:spcBef>
                <a:spcPts val="600"/>
              </a:spcBef>
              <a:spcAft>
                <a:spcPts val="0"/>
              </a:spcAft>
              <a:buSzPts val="1400"/>
              <a:buChar char="•"/>
              <a:defRPr sz="1400"/>
            </a:lvl9pPr>
          </a:lstStyle>
          <a:p/>
        </p:txBody>
      </p:sp>
      <p:sp>
        <p:nvSpPr>
          <p:cNvPr id="47" name="Google Shape;47;p25"/>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25"/>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25"/>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0" name="Shape 50"/>
        <p:cNvGrpSpPr/>
        <p:nvPr/>
      </p:nvGrpSpPr>
      <p:grpSpPr>
        <a:xfrm>
          <a:off x="0" y="0"/>
          <a:ext cx="0" cy="0"/>
          <a:chOff x="0" y="0"/>
          <a:chExt cx="0" cy="0"/>
        </a:xfrm>
      </p:grpSpPr>
      <p:sp>
        <p:nvSpPr>
          <p:cNvPr id="51" name="Google Shape;51;p2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2" name="Google Shape;52;p26"/>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3" name="Google Shape;53;p26"/>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26"/>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p:cSld name="Blank">
    <p:spTree>
      <p:nvGrpSpPr>
        <p:cNvPr id="55" name="Shape 55"/>
        <p:cNvGrpSpPr/>
        <p:nvPr/>
      </p:nvGrpSpPr>
      <p:grpSpPr>
        <a:xfrm>
          <a:off x="0" y="0"/>
          <a:ext cx="0" cy="0"/>
          <a:chOff x="0" y="0"/>
          <a:chExt cx="0" cy="0"/>
        </a:xfrm>
      </p:grpSpPr>
      <p:sp>
        <p:nvSpPr>
          <p:cNvPr id="56" name="Google Shape;56;p27"/>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p27"/>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8" name="Google Shape;58;p27"/>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showMasterSp="0" type="objTx">
  <p:cSld name="OBJECT_WITH_CAPTION_TEXT">
    <p:spTree>
      <p:nvGrpSpPr>
        <p:cNvPr id="59" name="Shape 59"/>
        <p:cNvGrpSpPr/>
        <p:nvPr/>
      </p:nvGrpSpPr>
      <p:grpSpPr>
        <a:xfrm>
          <a:off x="0" y="0"/>
          <a:ext cx="0" cy="0"/>
          <a:chOff x="0" y="0"/>
          <a:chExt cx="0" cy="0"/>
        </a:xfrm>
      </p:grpSpPr>
      <p:sp>
        <p:nvSpPr>
          <p:cNvPr id="60" name="Google Shape;60;p28"/>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1" name="Google Shape;61;p28"/>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2" name="Google Shape;62;p28"/>
          <p:cNvSpPr txBox="1"/>
          <p:nvPr>
            <p:ph type="title"/>
          </p:nvPr>
        </p:nvSpPr>
        <p:spPr>
          <a:xfrm>
            <a:off x="380519" y="465512"/>
            <a:ext cx="350616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28"/>
          <p:cNvSpPr txBox="1"/>
          <p:nvPr>
            <p:ph idx="1" type="body"/>
          </p:nvPr>
        </p:nvSpPr>
        <p:spPr>
          <a:xfrm>
            <a:off x="380519" y="3746500"/>
            <a:ext cx="3506162" cy="242570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id="64" name="Google Shape;64;p28"/>
          <p:cNvSpPr txBox="1"/>
          <p:nvPr>
            <p:ph idx="2" type="body"/>
          </p:nvPr>
        </p:nvSpPr>
        <p:spPr>
          <a:xfrm>
            <a:off x="4699000" y="465513"/>
            <a:ext cx="7048500" cy="5935287"/>
          </a:xfrm>
          <a:prstGeom prst="rect">
            <a:avLst/>
          </a:prstGeom>
          <a:noFill/>
          <a:ln>
            <a:noFill/>
          </a:ln>
        </p:spPr>
        <p:txBody>
          <a:bodyPr anchorCtr="0" anchor="t" bIns="45700" lIns="91425" spcFirstLastPara="1" rIns="91425" wrap="square" tIns="45700">
            <a:normAutofit/>
          </a:bodyPr>
          <a:lstStyle>
            <a:lvl1pPr indent="-368300" lvl="0" marL="457200" algn="l">
              <a:spcBef>
                <a:spcPts val="2200"/>
              </a:spcBef>
              <a:spcAft>
                <a:spcPts val="0"/>
              </a:spcAft>
              <a:buSzPts val="2200"/>
              <a:buChar char="•"/>
              <a:defRPr sz="2200"/>
            </a:lvl1pPr>
            <a:lvl2pPr indent="-355600" lvl="1" marL="914400" algn="l">
              <a:spcBef>
                <a:spcPts val="1600"/>
              </a:spcBef>
              <a:spcAft>
                <a:spcPts val="0"/>
              </a:spcAft>
              <a:buSzPts val="2000"/>
              <a:buChar char="•"/>
              <a:defRPr sz="2000"/>
            </a:lvl2pPr>
            <a:lvl3pPr indent="-342900" lvl="2" marL="1371600" algn="l">
              <a:spcBef>
                <a:spcPts val="1200"/>
              </a:spcBef>
              <a:spcAft>
                <a:spcPts val="0"/>
              </a:spcAft>
              <a:buSzPts val="1800"/>
              <a:buChar char="•"/>
              <a:defRPr sz="1800"/>
            </a:lvl3pPr>
            <a:lvl4pPr indent="-330200" lvl="3" marL="1828800" algn="l">
              <a:spcBef>
                <a:spcPts val="1000"/>
              </a:spcBef>
              <a:spcAft>
                <a:spcPts val="0"/>
              </a:spcAft>
              <a:buSzPts val="1600"/>
              <a:buChar char="•"/>
              <a:defRPr sz="1600"/>
            </a:lvl4pPr>
            <a:lvl5pPr indent="-330200" lvl="4" marL="2286000" algn="l">
              <a:spcBef>
                <a:spcPts val="800"/>
              </a:spcBef>
              <a:spcAft>
                <a:spcPts val="0"/>
              </a:spcAft>
              <a:buSzPts val="1600"/>
              <a:buChar char="•"/>
              <a:defRPr sz="1600"/>
            </a:lvl5pPr>
            <a:lvl6pPr indent="-330200" lvl="5" marL="2743200" algn="l">
              <a:spcBef>
                <a:spcPts val="600"/>
              </a:spcBef>
              <a:spcAft>
                <a:spcPts val="0"/>
              </a:spcAft>
              <a:buSzPts val="1600"/>
              <a:buChar char="•"/>
              <a:defRPr sz="1600"/>
            </a:lvl6pPr>
            <a:lvl7pPr indent="-330200" lvl="6" marL="3200400" algn="l">
              <a:spcBef>
                <a:spcPts val="600"/>
              </a:spcBef>
              <a:spcAft>
                <a:spcPts val="0"/>
              </a:spcAft>
              <a:buSzPts val="1600"/>
              <a:buChar char="•"/>
              <a:defRPr sz="1600"/>
            </a:lvl7pPr>
            <a:lvl8pPr indent="-330200" lvl="7" marL="3657600" algn="l">
              <a:spcBef>
                <a:spcPts val="600"/>
              </a:spcBef>
              <a:spcAft>
                <a:spcPts val="0"/>
              </a:spcAft>
              <a:buSzPts val="1600"/>
              <a:buChar char="•"/>
              <a:defRPr sz="1600"/>
            </a:lvl8pPr>
            <a:lvl9pPr indent="-330200" lvl="8" marL="4114800" algn="l">
              <a:spcBef>
                <a:spcPts val="600"/>
              </a:spcBef>
              <a:spcAft>
                <a:spcPts val="0"/>
              </a:spcAft>
              <a:buSzPts val="1600"/>
              <a:buChar char="•"/>
              <a:defRPr sz="1600"/>
            </a:lvl9pPr>
          </a:lstStyle>
          <a:p/>
        </p:txBody>
      </p:sp>
    </p:spTree>
  </p:cSld>
  <p:clrMapOvr>
    <a:masterClrMapping/>
  </p:clrMapOvr>
  <mc:AlternateContent>
    <mc:Choice Requires="p14">
      <p:transition spd="slow" p14:dur="700">
        <p:fade/>
      </p:transition>
    </mc:Choice>
    <mc:Fallback>
      <p:transition spd="slow">
        <p:fade/>
      </p:transition>
    </mc:Fallback>
  </mc:AlternateContent>
  <p:extLst>
    <p:ext uri="{DCECCB84-F9BA-43D5-87BE-67443E8EF086}">
      <p15:sldGuideLst>
        <p15:guide id="1" pos="2688">
          <p15:clr>
            <a:srgbClr val="FBAE40"/>
          </p15:clr>
        </p15:guide>
        <p15:guide id="2" orient="horz" pos="288">
          <p15:clr>
            <a:srgbClr val="FBAE40"/>
          </p15:clr>
        </p15:guide>
        <p15:guide id="3" orient="horz" pos="4032">
          <p15:clr>
            <a:srgbClr val="FBAE40"/>
          </p15:clr>
        </p15:guide>
        <p15:guide id="4" pos="29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showMasterSp="0" type="picTx">
  <p:cSld name="PICTURE_WITH_CAPTION_TEXT">
    <p:spTree>
      <p:nvGrpSpPr>
        <p:cNvPr id="65" name="Shape 65"/>
        <p:cNvGrpSpPr/>
        <p:nvPr/>
      </p:nvGrpSpPr>
      <p:grpSpPr>
        <a:xfrm>
          <a:off x="0" y="0"/>
          <a:ext cx="0" cy="0"/>
          <a:chOff x="0" y="0"/>
          <a:chExt cx="0" cy="0"/>
        </a:xfrm>
      </p:grpSpPr>
      <p:sp>
        <p:nvSpPr>
          <p:cNvPr id="66" name="Google Shape;66;p29"/>
          <p:cNvSpPr/>
          <p:nvPr/>
        </p:nvSpPr>
        <p:spPr>
          <a:xfrm>
            <a:off x="0" y="0"/>
            <a:ext cx="4267200" cy="68580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Arial"/>
              <a:ea typeface="Arial"/>
              <a:cs typeface="Arial"/>
              <a:sym typeface="Arial"/>
            </a:endParaRPr>
          </a:p>
        </p:txBody>
      </p:sp>
      <p:cxnSp>
        <p:nvCxnSpPr>
          <p:cNvPr id="67" name="Google Shape;67;p29"/>
          <p:cNvCxnSpPr/>
          <p:nvPr/>
        </p:nvCxnSpPr>
        <p:spPr>
          <a:xfrm flipH="1">
            <a:off x="4267200" y="0"/>
            <a:ext cx="1" cy="6858000"/>
          </a:xfrm>
          <a:prstGeom prst="straightConnector1">
            <a:avLst/>
          </a:prstGeom>
          <a:noFill/>
          <a:ln cap="flat" cmpd="sng" w="76200">
            <a:solidFill>
              <a:schemeClr val="accent1"/>
            </a:solidFill>
            <a:prstDash val="solid"/>
            <a:miter lim="800000"/>
            <a:headEnd len="sm" w="sm" type="none"/>
            <a:tailEnd len="sm" w="sm" type="none"/>
          </a:ln>
        </p:spPr>
      </p:cxnSp>
      <p:sp>
        <p:nvSpPr>
          <p:cNvPr id="68" name="Google Shape;68;p29"/>
          <p:cNvSpPr txBox="1"/>
          <p:nvPr>
            <p:ph type="title"/>
          </p:nvPr>
        </p:nvSpPr>
        <p:spPr>
          <a:xfrm>
            <a:off x="384048" y="466344"/>
            <a:ext cx="3502152" cy="16002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chemeClr val="dk1"/>
              </a:buClr>
              <a:buSzPts val="2800"/>
              <a:buFont typeface="Arial"/>
              <a:buNone/>
              <a:defRPr b="0" sz="28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9" name="Google Shape;69;p29"/>
          <p:cNvSpPr txBox="1"/>
          <p:nvPr>
            <p:ph idx="1" type="body"/>
          </p:nvPr>
        </p:nvSpPr>
        <p:spPr>
          <a:xfrm>
            <a:off x="384048" y="3749040"/>
            <a:ext cx="3502152" cy="2423160"/>
          </a:xfrm>
          <a:prstGeom prst="rect">
            <a:avLst/>
          </a:prstGeom>
          <a:noFill/>
          <a:ln>
            <a:noFill/>
          </a:ln>
        </p:spPr>
        <p:txBody>
          <a:bodyPr anchorCtr="0" anchor="b" bIns="45700" lIns="91425" spcFirstLastPara="1" rIns="91425" wrap="square" tIns="45700">
            <a:normAutofit/>
          </a:bodyPr>
          <a:lstStyle>
            <a:lvl1pPr indent="-228600" lvl="0" marL="457200" algn="l">
              <a:spcBef>
                <a:spcPts val="1200"/>
              </a:spcBef>
              <a:spcAft>
                <a:spcPts val="0"/>
              </a:spcAft>
              <a:buSzPts val="1600"/>
              <a:buNone/>
              <a:defRPr sz="1600"/>
            </a:lvl1pPr>
            <a:lvl2pPr indent="-228600" lvl="1" marL="914400" algn="l">
              <a:spcBef>
                <a:spcPts val="1600"/>
              </a:spcBef>
              <a:spcAft>
                <a:spcPts val="0"/>
              </a:spcAft>
              <a:buSzPts val="1200"/>
              <a:buNone/>
              <a:defRPr sz="1200"/>
            </a:lvl2pPr>
            <a:lvl3pPr indent="-228600" lvl="2" marL="1371600" algn="l">
              <a:spcBef>
                <a:spcPts val="1200"/>
              </a:spcBef>
              <a:spcAft>
                <a:spcPts val="0"/>
              </a:spcAft>
              <a:buSzPts val="1000"/>
              <a:buNone/>
              <a:defRPr sz="1000"/>
            </a:lvl3pPr>
            <a:lvl4pPr indent="-228600" lvl="3" marL="1828800" algn="l">
              <a:spcBef>
                <a:spcPts val="1000"/>
              </a:spcBef>
              <a:spcAft>
                <a:spcPts val="0"/>
              </a:spcAft>
              <a:buSzPts val="900"/>
              <a:buNone/>
              <a:defRPr sz="900"/>
            </a:lvl4pPr>
            <a:lvl5pPr indent="-228600" lvl="4" marL="2286000" algn="l">
              <a:spcBef>
                <a:spcPts val="800"/>
              </a:spcBef>
              <a:spcAft>
                <a:spcPts val="0"/>
              </a:spcAft>
              <a:buSzPts val="900"/>
              <a:buNone/>
              <a:defRPr sz="900"/>
            </a:lvl5pPr>
            <a:lvl6pPr indent="-228600" lvl="5" marL="2743200" algn="l">
              <a:spcBef>
                <a:spcPts val="600"/>
              </a:spcBef>
              <a:spcAft>
                <a:spcPts val="0"/>
              </a:spcAft>
              <a:buSzPts val="900"/>
              <a:buNone/>
              <a:defRPr sz="900"/>
            </a:lvl6pPr>
            <a:lvl7pPr indent="-228600" lvl="6" marL="3200400" algn="l">
              <a:spcBef>
                <a:spcPts val="600"/>
              </a:spcBef>
              <a:spcAft>
                <a:spcPts val="0"/>
              </a:spcAft>
              <a:buSzPts val="900"/>
              <a:buNone/>
              <a:defRPr sz="900"/>
            </a:lvl7pPr>
            <a:lvl8pPr indent="-228600" lvl="7" marL="3657600" algn="l">
              <a:spcBef>
                <a:spcPts val="600"/>
              </a:spcBef>
              <a:spcAft>
                <a:spcPts val="0"/>
              </a:spcAft>
              <a:buSzPts val="900"/>
              <a:buNone/>
              <a:defRPr sz="900"/>
            </a:lvl8pPr>
            <a:lvl9pPr indent="-228600" lvl="8" marL="4114800" algn="l">
              <a:spcBef>
                <a:spcPts val="600"/>
              </a:spcBef>
              <a:spcAft>
                <a:spcPts val="0"/>
              </a:spcAft>
              <a:buSzPts val="900"/>
              <a:buNone/>
              <a:defRPr sz="900"/>
            </a:lvl9pPr>
          </a:lstStyle>
          <a:p/>
        </p:txBody>
      </p:sp>
      <p:sp>
        <p:nvSpPr>
          <p:cNvPr descr="An empty placeholder to add an image. Click on the placeholder and select the image that you wish to add" id="70" name="Google Shape;70;p29"/>
          <p:cNvSpPr/>
          <p:nvPr>
            <p:ph idx="2" type="pic"/>
          </p:nvPr>
        </p:nvSpPr>
        <p:spPr>
          <a:xfrm>
            <a:off x="4309872" y="0"/>
            <a:ext cx="7882128" cy="6858000"/>
          </a:xfrm>
          <a:prstGeom prst="rect">
            <a:avLst/>
          </a:prstGeom>
          <a:noFill/>
          <a:ln>
            <a:noFill/>
          </a:ln>
        </p:spPr>
        <p:txBody>
          <a:bodyPr anchorCtr="0" anchor="t" bIns="45700" lIns="91425" spcFirstLastPara="1" rIns="91425" wrap="square" tIns="731500">
            <a:normAutofit/>
          </a:bodyPr>
          <a:lstStyle>
            <a:lvl1pPr lvl="0" marR="0" rtl="0" algn="ctr">
              <a:spcBef>
                <a:spcPts val="2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1pPr>
            <a:lvl2pPr lvl="1" marR="0" rtl="0" algn="l">
              <a:spcBef>
                <a:spcPts val="160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spcBef>
                <a:spcPts val="1200"/>
              </a:spcBef>
              <a:spcAft>
                <a:spcPts val="0"/>
              </a:spcAft>
              <a:buClr>
                <a:schemeClr val="dk1"/>
              </a:buClr>
              <a:buSzPts val="2400"/>
              <a:buFont typeface="Arial"/>
              <a:buNone/>
              <a:defRPr b="0" i="0" sz="2400" u="none" cap="none" strike="noStrike">
                <a:solidFill>
                  <a:schemeClr val="dk1"/>
                </a:solidFill>
                <a:latin typeface="Arial"/>
                <a:ea typeface="Arial"/>
                <a:cs typeface="Arial"/>
                <a:sym typeface="Arial"/>
              </a:defRPr>
            </a:lvl3pPr>
            <a:lvl4pPr lvl="3" marR="0" rtl="0" algn="l">
              <a:spcBef>
                <a:spcPts val="10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4pPr>
            <a:lvl5pPr lvl="4" marR="0" rtl="0" algn="l">
              <a:spcBef>
                <a:spcPts val="8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5pPr>
            <a:lvl6pPr lvl="5"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6pPr>
            <a:lvl7pPr lvl="6"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7pPr>
            <a:lvl8pPr lvl="7"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8pPr>
            <a:lvl9pPr lvl="8" marR="0" rtl="0" algn="l">
              <a:spcBef>
                <a:spcPts val="600"/>
              </a:spcBef>
              <a:spcAft>
                <a:spcPts val="0"/>
              </a:spcAft>
              <a:buClr>
                <a:schemeClr val="dk1"/>
              </a:buClr>
              <a:buSzPts val="2000"/>
              <a:buFont typeface="Arial"/>
              <a:buNone/>
              <a:defRPr b="0" i="0" sz="2000" u="none" cap="none" strike="noStrike">
                <a:solidFill>
                  <a:schemeClr val="dk1"/>
                </a:solidFill>
                <a:latin typeface="Arial"/>
                <a:ea typeface="Arial"/>
                <a:cs typeface="Arial"/>
                <a:sym typeface="Arial"/>
              </a:defRPr>
            </a:lvl9pPr>
          </a:lstStyle>
          <a:p/>
        </p:txBody>
      </p:sp>
    </p:spTree>
  </p:cSld>
  <p:clrMapOvr>
    <a:masterClrMapping/>
  </p:clrMapOvr>
  <mc:AlternateContent>
    <mc:Choice Requires="p14">
      <p:transition spd="slow" p14:dur="700">
        <p:fade/>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20"/>
          <p:cNvSpPr/>
          <p:nvPr/>
        </p:nvSpPr>
        <p:spPr>
          <a:xfrm>
            <a:off x="0" y="0"/>
            <a:ext cx="12192000" cy="13716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Arial"/>
              <a:ea typeface="Arial"/>
              <a:cs typeface="Arial"/>
              <a:sym typeface="Arial"/>
            </a:endParaRPr>
          </a:p>
        </p:txBody>
      </p:sp>
      <p:sp>
        <p:nvSpPr>
          <p:cNvPr id="11" name="Google Shape;11;p2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400"/>
              <a:buFont typeface="Arial"/>
              <a:buNone/>
              <a:defRPr b="0" i="0" sz="34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cxnSp>
        <p:nvCxnSpPr>
          <p:cNvPr id="12" name="Google Shape;12;p20"/>
          <p:cNvCxnSpPr/>
          <p:nvPr/>
        </p:nvCxnSpPr>
        <p:spPr>
          <a:xfrm>
            <a:off x="0" y="1371600"/>
            <a:ext cx="12192000" cy="0"/>
          </a:xfrm>
          <a:prstGeom prst="straightConnector1">
            <a:avLst/>
          </a:prstGeom>
          <a:noFill/>
          <a:ln cap="flat" cmpd="sng" w="76200">
            <a:solidFill>
              <a:schemeClr val="accent1"/>
            </a:solidFill>
            <a:prstDash val="solid"/>
            <a:miter lim="800000"/>
            <a:headEnd len="sm" w="sm" type="none"/>
            <a:tailEnd len="sm" w="sm" type="none"/>
          </a:ln>
        </p:spPr>
      </p:cxnSp>
      <p:sp>
        <p:nvSpPr>
          <p:cNvPr id="13" name="Google Shape;13;p20"/>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lvl1pPr indent="-368300" lvl="0" marL="457200" marR="0" rtl="0" algn="l">
              <a:spcBef>
                <a:spcPts val="22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1pPr>
            <a:lvl2pPr indent="-355600" lvl="1" marL="914400" marR="0" rtl="0" algn="l">
              <a:spcBef>
                <a:spcPts val="16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2pPr>
            <a:lvl3pPr indent="-342900" lvl="2" marL="1371600" marR="0" rtl="0" algn="l">
              <a:spcBef>
                <a:spcPts val="12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spcBef>
                <a:spcPts val="10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spcBef>
                <a:spcPts val="8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spcBef>
                <a:spcPts val="6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14" name="Google Shape;14;p20"/>
          <p:cNvSpPr txBox="1"/>
          <p:nvPr>
            <p:ph idx="12" type="sldNum"/>
          </p:nvPr>
        </p:nvSpPr>
        <p:spPr>
          <a:xfrm>
            <a:off x="85724" y="6394450"/>
            <a:ext cx="523875"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chemeClr val="dk1"/>
                </a:solidFill>
                <a:latin typeface="Arial"/>
                <a:ea typeface="Arial"/>
                <a:cs typeface="Arial"/>
                <a:sym typeface="Arial"/>
              </a:defRPr>
            </a:lvl1pPr>
            <a:lvl2pPr indent="0" lvl="1" marL="0" marR="0" rtl="0" algn="r">
              <a:spcBef>
                <a:spcPts val="0"/>
              </a:spcBef>
              <a:buNone/>
              <a:defRPr b="0" i="0" sz="1200" u="none" cap="none" strike="noStrike">
                <a:solidFill>
                  <a:schemeClr val="dk1"/>
                </a:solidFill>
                <a:latin typeface="Arial"/>
                <a:ea typeface="Arial"/>
                <a:cs typeface="Arial"/>
                <a:sym typeface="Arial"/>
              </a:defRPr>
            </a:lvl2pPr>
            <a:lvl3pPr indent="0" lvl="2" marL="0" marR="0" rtl="0" algn="r">
              <a:spcBef>
                <a:spcPts val="0"/>
              </a:spcBef>
              <a:buNone/>
              <a:defRPr b="0" i="0" sz="1200" u="none" cap="none" strike="noStrike">
                <a:solidFill>
                  <a:schemeClr val="dk1"/>
                </a:solidFill>
                <a:latin typeface="Arial"/>
                <a:ea typeface="Arial"/>
                <a:cs typeface="Arial"/>
                <a:sym typeface="Arial"/>
              </a:defRPr>
            </a:lvl3pPr>
            <a:lvl4pPr indent="0" lvl="3" marL="0" marR="0" rtl="0" algn="r">
              <a:spcBef>
                <a:spcPts val="0"/>
              </a:spcBef>
              <a:buNone/>
              <a:defRPr b="0" i="0" sz="1200" u="none" cap="none" strike="noStrike">
                <a:solidFill>
                  <a:schemeClr val="dk1"/>
                </a:solidFill>
                <a:latin typeface="Arial"/>
                <a:ea typeface="Arial"/>
                <a:cs typeface="Arial"/>
                <a:sym typeface="Arial"/>
              </a:defRPr>
            </a:lvl4pPr>
            <a:lvl5pPr indent="0" lvl="4" marL="0" marR="0" rtl="0" algn="r">
              <a:spcBef>
                <a:spcPts val="0"/>
              </a:spcBef>
              <a:buNone/>
              <a:defRPr b="0" i="0" sz="1200" u="none" cap="none" strike="noStrike">
                <a:solidFill>
                  <a:schemeClr val="dk1"/>
                </a:solidFill>
                <a:latin typeface="Arial"/>
                <a:ea typeface="Arial"/>
                <a:cs typeface="Arial"/>
                <a:sym typeface="Arial"/>
              </a:defRPr>
            </a:lvl5pPr>
            <a:lvl6pPr indent="0" lvl="5" marL="0" marR="0" rtl="0" algn="r">
              <a:spcBef>
                <a:spcPts val="0"/>
              </a:spcBef>
              <a:buNone/>
              <a:defRPr b="0" i="0" sz="1200" u="none" cap="none" strike="noStrike">
                <a:solidFill>
                  <a:schemeClr val="dk1"/>
                </a:solidFill>
                <a:latin typeface="Arial"/>
                <a:ea typeface="Arial"/>
                <a:cs typeface="Arial"/>
                <a:sym typeface="Arial"/>
              </a:defRPr>
            </a:lvl6pPr>
            <a:lvl7pPr indent="0" lvl="6" marL="0" marR="0" rtl="0" algn="r">
              <a:spcBef>
                <a:spcPts val="0"/>
              </a:spcBef>
              <a:buNone/>
              <a:defRPr b="0" i="0" sz="1200" u="none" cap="none" strike="noStrike">
                <a:solidFill>
                  <a:schemeClr val="dk1"/>
                </a:solidFill>
                <a:latin typeface="Arial"/>
                <a:ea typeface="Arial"/>
                <a:cs typeface="Arial"/>
                <a:sym typeface="Arial"/>
              </a:defRPr>
            </a:lvl7pPr>
            <a:lvl8pPr indent="0" lvl="7" marL="0" marR="0" rtl="0" algn="r">
              <a:spcBef>
                <a:spcPts val="0"/>
              </a:spcBef>
              <a:buNone/>
              <a:defRPr b="0" i="0" sz="1200" u="none" cap="none" strike="noStrike">
                <a:solidFill>
                  <a:schemeClr val="dk1"/>
                </a:solidFill>
                <a:latin typeface="Arial"/>
                <a:ea typeface="Arial"/>
                <a:cs typeface="Arial"/>
                <a:sym typeface="Arial"/>
              </a:defRPr>
            </a:lvl8pPr>
            <a:lvl9pPr indent="0" lvl="8" marL="0" marR="0" rtl="0" algn="r">
              <a:spcBef>
                <a:spcPts val="0"/>
              </a:spcBef>
              <a:buNone/>
              <a:defRPr b="0" i="0" sz="12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 name="Google Shape;15;p20"/>
          <p:cNvSpPr txBox="1"/>
          <p:nvPr>
            <p:ph idx="11" type="ftr"/>
          </p:nvPr>
        </p:nvSpPr>
        <p:spPr>
          <a:xfrm>
            <a:off x="809625" y="6394450"/>
            <a:ext cx="8134350"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6" name="Google Shape;16;p20"/>
          <p:cNvSpPr txBox="1"/>
          <p:nvPr>
            <p:ph idx="10" type="dt"/>
          </p:nvPr>
        </p:nvSpPr>
        <p:spPr>
          <a:xfrm>
            <a:off x="9486900" y="6394450"/>
            <a:ext cx="2324100"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mc:Choice Requires="p14">
      <p:transition spd="slow" p14:dur="700">
        <p:fade/>
      </p:transition>
    </mc:Choice>
    <mc:Fallback>
      <p:transition spd="slow">
        <p:fade/>
      </p:transition>
    </mc:Fallback>
  </mc:AlternateConten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pos="3840">
          <p15:clr>
            <a:srgbClr val="F26B43"/>
          </p15:clr>
        </p15:guide>
        <p15:guide id="2" orient="horz" pos="216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 Id="rId4" Type="http://schemas.openxmlformats.org/officeDocument/2006/relationships/hyperlink" Target="https://unsplash.com/@eyefish73?utm_source=unsplash&amp;utm_medium=referral&amp;utm_content=creditCopyText" TargetMode="External"/><Relationship Id="rId5" Type="http://schemas.openxmlformats.org/officeDocument/2006/relationships/hyperlink" Target="https://unsplash.com/s/photos/hokie-stone?utm_source=unsplash&amp;utm_medium=referral&amp;utm_content=creditCopyText" TargetMode="External"/><Relationship Id="rId6" Type="http://schemas.openxmlformats.org/officeDocument/2006/relationships/image" Target="../media/image4.png"/><Relationship Id="rId7" Type="http://schemas.openxmlformats.org/officeDocument/2006/relationships/hyperlink" Target="http://hdl.handle.net/10919/102735"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hdl.handle.net/10919/102735"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hdl.handle.net/10919/102735"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hdl.handle.net/10919/102735"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hdl.handle.net/10919/10273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hyperlink" Target="http://hdl.handle.net/10919/102735"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hdl.handle.net/10919/102735"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hdl.handle.net/10919/102735"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hdl.handle.net/10919/102735"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3.png"/><Relationship Id="rId4" Type="http://schemas.openxmlformats.org/officeDocument/2006/relationships/hyperlink" Target="http://hdl.handle.net/10919/102735"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hdl.handle.net/10919/102735"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hyperlink" Target="http://hdl.handle.net/10919/102735"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hdl.handle.net/10919/10273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hdl.handle.net/10919/102735"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hdl.handle.net/10919/102735"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hyperlink" Target="http://hdl.handle.net/10919/102735"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hdl.handle.net/10919/102735"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hdl.handle.net/10919/102735"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9" name="Shape 89"/>
        <p:cNvGrpSpPr/>
        <p:nvPr/>
      </p:nvGrpSpPr>
      <p:grpSpPr>
        <a:xfrm>
          <a:off x="0" y="0"/>
          <a:ext cx="0" cy="0"/>
          <a:chOff x="0" y="0"/>
          <a:chExt cx="0" cy="0"/>
        </a:xfrm>
      </p:grpSpPr>
      <p:sp>
        <p:nvSpPr>
          <p:cNvPr id="90" name="Google Shape;90;p1"/>
          <p:cNvSpPr txBox="1"/>
          <p:nvPr>
            <p:ph type="title"/>
          </p:nvPr>
        </p:nvSpPr>
        <p:spPr>
          <a:xfrm>
            <a:off x="661181" y="626618"/>
            <a:ext cx="10972800" cy="22860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chemeClr val="dk1"/>
              </a:buClr>
              <a:buSzPts val="5800"/>
              <a:buFont typeface="Times New Roman"/>
              <a:buNone/>
            </a:pPr>
            <a:r>
              <a:rPr b="1" lang="en-US">
                <a:latin typeface="Times New Roman"/>
                <a:ea typeface="Times New Roman"/>
                <a:cs typeface="Times New Roman"/>
                <a:sym typeface="Times New Roman"/>
              </a:rPr>
              <a:t>Strategic Management</a:t>
            </a:r>
            <a:endParaRPr b="1">
              <a:latin typeface="Times New Roman"/>
              <a:ea typeface="Times New Roman"/>
              <a:cs typeface="Times New Roman"/>
              <a:sym typeface="Times New Roman"/>
            </a:endParaRPr>
          </a:p>
        </p:txBody>
      </p:sp>
      <p:sp>
        <p:nvSpPr>
          <p:cNvPr id="91" name="Google Shape;91;p1"/>
          <p:cNvSpPr txBox="1"/>
          <p:nvPr>
            <p:ph idx="1" type="body"/>
          </p:nvPr>
        </p:nvSpPr>
        <p:spPr>
          <a:xfrm>
            <a:off x="2700996" y="3319185"/>
            <a:ext cx="6790007" cy="450042"/>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SzPts val="2100"/>
              <a:buNone/>
            </a:pPr>
            <a:r>
              <a:rPr b="1" lang="en-US" sz="2100">
                <a:solidFill>
                  <a:schemeClr val="dk1"/>
                </a:solidFill>
                <a:latin typeface="Times New Roman"/>
                <a:ea typeface="Times New Roman"/>
                <a:cs typeface="Times New Roman"/>
                <a:sym typeface="Times New Roman"/>
              </a:rPr>
              <a:t>Chapter 6</a:t>
            </a:r>
            <a:r>
              <a:rPr b="1" lang="en-US" sz="2100">
                <a:latin typeface="Times New Roman"/>
                <a:ea typeface="Times New Roman"/>
                <a:cs typeface="Times New Roman"/>
                <a:sym typeface="Times New Roman"/>
              </a:rPr>
              <a:t> </a:t>
            </a:r>
            <a:r>
              <a:rPr b="1" lang="en-US" sz="2100">
                <a:solidFill>
                  <a:schemeClr val="dk1"/>
                </a:solidFill>
                <a:latin typeface="Times New Roman"/>
                <a:ea typeface="Times New Roman"/>
                <a:cs typeface="Times New Roman"/>
                <a:sym typeface="Times New Roman"/>
              </a:rPr>
              <a:t>Generic Business Strategies: </a:t>
            </a:r>
            <a:endParaRPr/>
          </a:p>
          <a:p>
            <a:pPr indent="0" lvl="0" marL="0" rtl="0" algn="ctr">
              <a:spcBef>
                <a:spcPts val="600"/>
              </a:spcBef>
              <a:spcAft>
                <a:spcPts val="0"/>
              </a:spcAft>
              <a:buSzPts val="2100"/>
              <a:buNone/>
            </a:pPr>
            <a:r>
              <a:rPr b="1" lang="en-US" sz="2100">
                <a:solidFill>
                  <a:schemeClr val="dk1"/>
                </a:solidFill>
                <a:latin typeface="Times New Roman"/>
                <a:ea typeface="Times New Roman"/>
                <a:cs typeface="Times New Roman"/>
                <a:sym typeface="Times New Roman"/>
              </a:rPr>
              <a:t>Amazon vs. Barnes and Noble</a:t>
            </a:r>
            <a:endParaRPr/>
          </a:p>
          <a:p>
            <a:pPr indent="0" lvl="0" marL="0" rtl="0" algn="l">
              <a:spcBef>
                <a:spcPts val="600"/>
              </a:spcBef>
              <a:spcAft>
                <a:spcPts val="0"/>
              </a:spcAft>
              <a:buSzPts val="2100"/>
              <a:buNone/>
            </a:pPr>
            <a:r>
              <a:t/>
            </a:r>
            <a:endParaRPr b="1" sz="2100">
              <a:solidFill>
                <a:schemeClr val="dk1"/>
              </a:solidFill>
              <a:latin typeface="Times New Roman"/>
              <a:ea typeface="Times New Roman"/>
              <a:cs typeface="Times New Roman"/>
              <a:sym typeface="Times New Roman"/>
            </a:endParaRPr>
          </a:p>
        </p:txBody>
      </p:sp>
      <p:sp>
        <p:nvSpPr>
          <p:cNvPr id="92" name="Google Shape;92;p1"/>
          <p:cNvSpPr/>
          <p:nvPr/>
        </p:nvSpPr>
        <p:spPr>
          <a:xfrm>
            <a:off x="243839" y="6063232"/>
            <a:ext cx="6783494" cy="450042"/>
          </a:xfrm>
          <a:prstGeom prst="rect">
            <a:avLst/>
          </a:prstGeom>
          <a:solidFill>
            <a:schemeClr val="lt1"/>
          </a:solidFill>
          <a:ln cap="flat" cmpd="sng" w="12700">
            <a:solidFill>
              <a:schemeClr val="accent6"/>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dk1"/>
              </a:solidFill>
              <a:latin typeface="Arial"/>
              <a:ea typeface="Arial"/>
              <a:cs typeface="Arial"/>
              <a:sym typeface="Arial"/>
            </a:endParaRPr>
          </a:p>
        </p:txBody>
      </p:sp>
      <p:sp>
        <p:nvSpPr>
          <p:cNvPr id="93" name="Google Shape;93;p1"/>
          <p:cNvSpPr txBox="1"/>
          <p:nvPr/>
        </p:nvSpPr>
        <p:spPr>
          <a:xfrm>
            <a:off x="243839" y="6071919"/>
            <a:ext cx="7020561"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i="0" lang="en-US" sz="2000" u="none" cap="none" strike="noStrike">
                <a:solidFill>
                  <a:schemeClr val="dk1"/>
                </a:solidFill>
                <a:latin typeface="Times New Roman"/>
                <a:ea typeface="Times New Roman"/>
                <a:cs typeface="Times New Roman"/>
                <a:sym typeface="Times New Roman"/>
              </a:rPr>
              <a:t>Instructor Name | Name of Institution</a:t>
            </a:r>
            <a:endParaRPr/>
          </a:p>
        </p:txBody>
      </p:sp>
      <p:cxnSp>
        <p:nvCxnSpPr>
          <p:cNvPr id="94" name="Google Shape;94;p1"/>
          <p:cNvCxnSpPr/>
          <p:nvPr/>
        </p:nvCxnSpPr>
        <p:spPr>
          <a:xfrm>
            <a:off x="11722" y="5587442"/>
            <a:ext cx="12180277" cy="33997"/>
          </a:xfrm>
          <a:prstGeom prst="straightConnector1">
            <a:avLst/>
          </a:prstGeom>
          <a:noFill/>
          <a:ln cap="flat" cmpd="sng" w="63500">
            <a:solidFill>
              <a:srgbClr val="EE6C00"/>
            </a:solidFill>
            <a:prstDash val="solid"/>
            <a:round/>
            <a:headEnd len="sm" w="sm" type="none"/>
            <a:tailEnd len="sm" w="sm" type="none"/>
          </a:ln>
        </p:spPr>
      </p:cxnSp>
      <p:sp>
        <p:nvSpPr>
          <p:cNvPr descr="Unless otherwise noted, this slide deck is (c) Virginia Polytechnic Institute and State University. It is released under a  Creative Commons Attribution NonCommercial ShareAlike 3.0 license (CC BY NC-SA 3.0)   &#10;" id="95" name="Google Shape;95;p1"/>
          <p:cNvSpPr/>
          <p:nvPr/>
        </p:nvSpPr>
        <p:spPr>
          <a:xfrm>
            <a:off x="661181" y="5371431"/>
            <a:ext cx="9214339" cy="21544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800">
                <a:solidFill>
                  <a:srgbClr val="000000"/>
                </a:solidFill>
                <a:latin typeface="Garamond"/>
                <a:ea typeface="Garamond"/>
                <a:cs typeface="Garamond"/>
                <a:sym typeface="Garamond"/>
              </a:rPr>
              <a:t>Unless otherwise noted, this slide deck is (c) Virginia Polytechnic Institute and State University. It is released under a  Creative Commons Attribution NonCommercial ShareAlike 3.0 license (CC BY NC-SA 3.0)   </a:t>
            </a:r>
            <a:endParaRPr/>
          </a:p>
        </p:txBody>
      </p:sp>
      <p:sp>
        <p:nvSpPr>
          <p:cNvPr id="96" name="Google Shape;96;p1"/>
          <p:cNvSpPr txBox="1"/>
          <p:nvPr/>
        </p:nvSpPr>
        <p:spPr>
          <a:xfrm>
            <a:off x="9073414" y="6496911"/>
            <a:ext cx="393673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lt1"/>
                </a:solidFill>
                <a:latin typeface="Garamond"/>
                <a:ea typeface="Garamond"/>
                <a:cs typeface="Garamond"/>
                <a:sym typeface="Garamond"/>
              </a:rPr>
              <a:t>Photo by </a:t>
            </a:r>
            <a:r>
              <a:rPr lang="en-US" sz="1800" u="sng">
                <a:solidFill>
                  <a:schemeClr val="lt1"/>
                </a:solidFill>
                <a:latin typeface="Garamond"/>
                <a:ea typeface="Garamond"/>
                <a:cs typeface="Garamond"/>
                <a:sym typeface="Garamond"/>
                <a:hlinkClick r:id="rId4">
                  <a:extLst>
                    <a:ext uri="{A12FA001-AC4F-418D-AE19-62706E023703}">
                      <ahyp:hlinkClr val="tx"/>
                    </a:ext>
                  </a:extLst>
                </a:hlinkClick>
              </a:rPr>
              <a:t>Jon Sailer</a:t>
            </a:r>
            <a:r>
              <a:rPr lang="en-US" sz="1800">
                <a:solidFill>
                  <a:schemeClr val="lt1"/>
                </a:solidFill>
                <a:latin typeface="Garamond"/>
                <a:ea typeface="Garamond"/>
                <a:cs typeface="Garamond"/>
                <a:sym typeface="Garamond"/>
              </a:rPr>
              <a:t> on </a:t>
            </a:r>
            <a:r>
              <a:rPr lang="en-US" sz="1800" u="sng">
                <a:solidFill>
                  <a:schemeClr val="lt1"/>
                </a:solidFill>
                <a:latin typeface="Garamond"/>
                <a:ea typeface="Garamond"/>
                <a:cs typeface="Garamond"/>
                <a:sym typeface="Garamond"/>
                <a:hlinkClick r:id="rId5">
                  <a:extLst>
                    <a:ext uri="{A12FA001-AC4F-418D-AE19-62706E023703}">
                      <ahyp:hlinkClr val="tx"/>
                    </a:ext>
                  </a:extLst>
                </a:hlinkClick>
              </a:rPr>
              <a:t>Unsplash</a:t>
            </a:r>
            <a:endParaRPr sz="1800">
              <a:solidFill>
                <a:schemeClr val="lt1"/>
              </a:solidFill>
              <a:latin typeface="Garamond"/>
              <a:ea typeface="Garamond"/>
              <a:cs typeface="Garamond"/>
              <a:sym typeface="Garamond"/>
            </a:endParaRPr>
          </a:p>
        </p:txBody>
      </p:sp>
      <p:pic>
        <p:nvPicPr>
          <p:cNvPr descr="Unless otherwise noted, this slide deck is (c) Virginia Polytechnic Institute and State University. It is released under a  Creative Commons Attribution NonCommercial ShareAlike 3.0 license (CC BY NC-SA 3.0)" id="97" name="Google Shape;97;p1"/>
          <p:cNvPicPr preferRelativeResize="0"/>
          <p:nvPr/>
        </p:nvPicPr>
        <p:blipFill rotWithShape="1">
          <a:blip r:embed="rId6">
            <a:alphaModFix/>
          </a:blip>
          <a:srcRect b="0" l="0" r="0" t="0"/>
          <a:stretch/>
        </p:blipFill>
        <p:spPr>
          <a:xfrm>
            <a:off x="61597" y="5275766"/>
            <a:ext cx="649459" cy="244197"/>
          </a:xfrm>
          <a:prstGeom prst="rect">
            <a:avLst/>
          </a:prstGeom>
          <a:noFill/>
          <a:ln>
            <a:noFill/>
          </a:ln>
        </p:spPr>
      </p:pic>
      <p:sp>
        <p:nvSpPr>
          <p:cNvPr id="98" name="Google Shape;98;p1"/>
          <p:cNvSpPr/>
          <p:nvPr/>
        </p:nvSpPr>
        <p:spPr>
          <a:xfrm>
            <a:off x="9073414" y="6231160"/>
            <a:ext cx="3685310" cy="80021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u="sng">
                <a:solidFill>
                  <a:schemeClr val="lt1"/>
                </a:solidFill>
                <a:latin typeface="Arial"/>
                <a:ea typeface="Arial"/>
                <a:cs typeface="Arial"/>
                <a:sym typeface="Arial"/>
                <a:hlinkClick r:id="rId7">
                  <a:extLst>
                    <a:ext uri="{A12FA001-AC4F-418D-AE19-62706E023703}">
                      <ahyp:hlinkClr val="tx"/>
                    </a:ext>
                  </a:extLst>
                </a:hlinkClick>
              </a:rPr>
              <a:t>http://hdl.handle.net/10919/102735</a:t>
            </a:r>
            <a:endParaRPr sz="1400">
              <a:solidFill>
                <a:schemeClr val="lt1"/>
              </a:solidFill>
              <a:latin typeface="Arial"/>
              <a:ea typeface="Arial"/>
              <a:cs typeface="Arial"/>
              <a:sym typeface="Arial"/>
            </a:endParaRPr>
          </a:p>
          <a:p>
            <a:pPr indent="0" lvl="0" marL="0" marR="0" rtl="0" algn="l">
              <a:spcBef>
                <a:spcPts val="0"/>
              </a:spcBef>
              <a:spcAft>
                <a:spcPts val="0"/>
              </a:spcAft>
              <a:buNone/>
            </a:pPr>
            <a:br>
              <a:rPr lang="en-US" sz="1600">
                <a:solidFill>
                  <a:schemeClr val="dk1"/>
                </a:solidFill>
                <a:latin typeface="Arial"/>
                <a:ea typeface="Arial"/>
                <a:cs typeface="Arial"/>
                <a:sym typeface="Arial"/>
              </a:rPr>
            </a:br>
            <a:endParaRPr sz="16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10"/>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Three Drivers That can Increase Value</a:t>
            </a:r>
            <a:endParaRPr/>
          </a:p>
        </p:txBody>
      </p:sp>
      <p:sp>
        <p:nvSpPr>
          <p:cNvPr id="160" name="Google Shape;160;p10"/>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4000"/>
              <a:buFont typeface="Arial"/>
              <a:buChar char="•"/>
            </a:pPr>
            <a:r>
              <a:rPr b="1" lang="en-US" sz="3200">
                <a:solidFill>
                  <a:schemeClr val="dk1"/>
                </a:solidFill>
                <a:latin typeface="Garamond"/>
                <a:ea typeface="Garamond"/>
                <a:cs typeface="Garamond"/>
                <a:sym typeface="Garamond"/>
              </a:rPr>
              <a:t>Product features</a:t>
            </a:r>
            <a:endParaRPr sz="3200">
              <a:latin typeface="Garamond"/>
              <a:ea typeface="Garamond"/>
              <a:cs typeface="Garamond"/>
              <a:sym typeface="Garamond"/>
            </a:endParaRPr>
          </a:p>
          <a:p>
            <a:pPr indent="-342900" lvl="0" marL="342900" rtl="0" algn="l">
              <a:spcBef>
                <a:spcPts val="1600"/>
              </a:spcBef>
              <a:spcAft>
                <a:spcPts val="0"/>
              </a:spcAft>
              <a:buClr>
                <a:schemeClr val="dk1"/>
              </a:buClr>
              <a:buSzPts val="4000"/>
              <a:buFont typeface="Arial"/>
              <a:buChar char="•"/>
            </a:pPr>
            <a:r>
              <a:rPr b="1" lang="en-US" sz="3200">
                <a:solidFill>
                  <a:schemeClr val="dk1"/>
                </a:solidFill>
                <a:latin typeface="Garamond"/>
                <a:ea typeface="Garamond"/>
                <a:cs typeface="Garamond"/>
                <a:sym typeface="Garamond"/>
              </a:rPr>
              <a:t>Customer service</a:t>
            </a:r>
            <a:endParaRPr sz="3200">
              <a:latin typeface="Garamond"/>
              <a:ea typeface="Garamond"/>
              <a:cs typeface="Garamond"/>
              <a:sym typeface="Garamond"/>
            </a:endParaRPr>
          </a:p>
          <a:p>
            <a:pPr indent="-342900" lvl="0" marL="342900" rtl="0" algn="l">
              <a:spcBef>
                <a:spcPts val="1600"/>
              </a:spcBef>
              <a:spcAft>
                <a:spcPts val="0"/>
              </a:spcAft>
              <a:buClr>
                <a:schemeClr val="dk1"/>
              </a:buClr>
              <a:buSzPts val="4000"/>
              <a:buFont typeface="Arial"/>
              <a:buChar char="•"/>
            </a:pPr>
            <a:r>
              <a:rPr b="1" lang="en-US" sz="3200">
                <a:solidFill>
                  <a:schemeClr val="dk1"/>
                </a:solidFill>
                <a:latin typeface="Garamond"/>
                <a:ea typeface="Garamond"/>
                <a:cs typeface="Garamond"/>
                <a:sym typeface="Garamond"/>
              </a:rPr>
              <a:t>Complements</a:t>
            </a:r>
            <a:endParaRPr sz="3200">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61" name="Google Shape;161;p10"/>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11"/>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Cost Leadership Strategy </a:t>
            </a:r>
            <a:endParaRPr/>
          </a:p>
        </p:txBody>
      </p:sp>
      <p:sp>
        <p:nvSpPr>
          <p:cNvPr id="167" name="Google Shape;167;p11"/>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Goal:</a:t>
            </a:r>
            <a:r>
              <a:rPr lang="en-US" sz="2800">
                <a:solidFill>
                  <a:schemeClr val="dk1"/>
                </a:solidFill>
                <a:latin typeface="Garamond"/>
                <a:ea typeface="Garamond"/>
                <a:cs typeface="Garamond"/>
                <a:sym typeface="Garamond"/>
              </a:rPr>
              <a:t> </a:t>
            </a:r>
            <a:endParaRPr>
              <a:latin typeface="Garamond"/>
              <a:ea typeface="Garamond"/>
              <a:cs typeface="Garamond"/>
              <a:sym typeface="Garamond"/>
            </a:endParaRPr>
          </a:p>
          <a:p>
            <a:pPr indent="-285750" lvl="1" marL="742950" rtl="0" algn="l">
              <a:spcBef>
                <a:spcPts val="128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Reduce the firm’s cost below its competitors</a:t>
            </a:r>
            <a:endParaRPr>
              <a:latin typeface="Garamond"/>
              <a:ea typeface="Garamond"/>
              <a:cs typeface="Garamond"/>
              <a:sym typeface="Garamond"/>
            </a:endParaRPr>
          </a:p>
          <a:p>
            <a:pPr indent="-285750" lvl="1" marL="742950" rtl="0" algn="l">
              <a:spcBef>
                <a:spcPts val="128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Offer adequate value</a:t>
            </a:r>
            <a:endParaRPr>
              <a:latin typeface="Garamond"/>
              <a:ea typeface="Garamond"/>
              <a:cs typeface="Garamond"/>
              <a:sym typeface="Garamond"/>
            </a:endParaRPr>
          </a:p>
          <a:p>
            <a:pPr indent="-342900" lvl="0" marL="342900" rtl="0" algn="l">
              <a:spcBef>
                <a:spcPts val="136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Resources are focused on:</a:t>
            </a:r>
            <a:endParaRPr>
              <a:latin typeface="Garamond"/>
              <a:ea typeface="Garamond"/>
              <a:cs typeface="Garamond"/>
              <a:sym typeface="Garamond"/>
            </a:endParaRPr>
          </a:p>
          <a:p>
            <a:pPr indent="-285750" lvl="1" marL="742950" rtl="0" algn="l">
              <a:spcBef>
                <a:spcPts val="128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Reducing cost </a:t>
            </a:r>
            <a:endParaRPr>
              <a:latin typeface="Garamond"/>
              <a:ea typeface="Garamond"/>
              <a:cs typeface="Garamond"/>
              <a:sym typeface="Garamond"/>
            </a:endParaRPr>
          </a:p>
          <a:p>
            <a:pPr indent="-228600" lvl="2" marL="1143000" rtl="0" algn="l">
              <a:spcBef>
                <a:spcPts val="120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To manufacture a product</a:t>
            </a:r>
            <a:endParaRPr>
              <a:latin typeface="Garamond"/>
              <a:ea typeface="Garamond"/>
              <a:cs typeface="Garamond"/>
              <a:sym typeface="Garamond"/>
            </a:endParaRPr>
          </a:p>
          <a:p>
            <a:pPr indent="-228600" lvl="2" marL="1143000" rtl="0" algn="l">
              <a:spcBef>
                <a:spcPts val="1200"/>
              </a:spcBef>
              <a:spcAft>
                <a:spcPts val="0"/>
              </a:spcAft>
              <a:buClr>
                <a:schemeClr val="dk1"/>
              </a:buClr>
              <a:buSzPts val="2000"/>
              <a:buFont typeface="Arial"/>
              <a:buChar char="•"/>
            </a:pPr>
            <a:r>
              <a:rPr lang="en-US" sz="2000">
                <a:solidFill>
                  <a:schemeClr val="dk1"/>
                </a:solidFill>
                <a:latin typeface="Garamond"/>
                <a:ea typeface="Garamond"/>
                <a:cs typeface="Garamond"/>
                <a:sym typeface="Garamond"/>
              </a:rPr>
              <a:t>To offer a service</a:t>
            </a:r>
            <a:endParaRPr>
              <a:latin typeface="Garamond"/>
              <a:ea typeface="Garamond"/>
              <a:cs typeface="Garamond"/>
              <a:sym typeface="Garamond"/>
            </a:endParaRPr>
          </a:p>
          <a:p>
            <a:pPr indent="-285750" lvl="1" marL="742950" rtl="0" algn="l">
              <a:spcBef>
                <a:spcPts val="128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Reducing prices for customers</a:t>
            </a:r>
            <a:endParaRPr>
              <a:latin typeface="Garamond"/>
              <a:ea typeface="Garamond"/>
              <a:cs typeface="Garamond"/>
              <a:sym typeface="Garamond"/>
            </a:endParaRPr>
          </a:p>
          <a:p>
            <a:pPr indent="-285750" lvl="1" marL="742950" rtl="0" algn="l">
              <a:spcBef>
                <a:spcPts val="128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Optimizing the value chain to achieve low-cost</a:t>
            </a:r>
            <a:endParaRPr>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68" name="Google Shape;168;p11"/>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1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Two Cost Drivers</a:t>
            </a:r>
            <a:endParaRPr/>
          </a:p>
        </p:txBody>
      </p:sp>
      <p:sp>
        <p:nvSpPr>
          <p:cNvPr id="174" name="Google Shape;174;p1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Cost of input factors</a:t>
            </a:r>
            <a:endParaRPr/>
          </a:p>
          <a:p>
            <a:pPr indent="-165100" lvl="0" marL="342900" rtl="0" algn="l">
              <a:spcBef>
                <a:spcPts val="0"/>
              </a:spcBef>
              <a:spcAft>
                <a:spcPts val="0"/>
              </a:spcAft>
              <a:buClr>
                <a:schemeClr val="dk1"/>
              </a:buClr>
              <a:buSzPts val="2800"/>
              <a:buFont typeface="Arial"/>
              <a:buNone/>
            </a:pPr>
            <a:r>
              <a:t/>
            </a:r>
            <a:endParaRPr b="1" sz="2800">
              <a:solidFill>
                <a:schemeClr val="dk1"/>
              </a:solidFill>
              <a:latin typeface="Garamond"/>
              <a:ea typeface="Garamond"/>
              <a:cs typeface="Garamond"/>
              <a:sym typeface="Garamond"/>
            </a:endParaRPr>
          </a:p>
          <a:p>
            <a:pPr indent="-342900" lvl="0" marL="342900" rtl="0" algn="l">
              <a:spcBef>
                <a:spcPts val="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Economies of scale</a:t>
            </a:r>
            <a:endParaRPr/>
          </a:p>
          <a:p>
            <a:pPr indent="-165100" lvl="0" marL="342900" rtl="0" algn="l">
              <a:spcBef>
                <a:spcPts val="0"/>
              </a:spcBef>
              <a:spcAft>
                <a:spcPts val="0"/>
              </a:spcAft>
              <a:buClr>
                <a:schemeClr val="dk1"/>
              </a:buClr>
              <a:buSzPts val="2800"/>
              <a:buFont typeface="Arial"/>
              <a:buNone/>
            </a:pPr>
            <a:r>
              <a:t/>
            </a:r>
            <a:endParaRPr b="1" sz="2800">
              <a:solidFill>
                <a:schemeClr val="dk1"/>
              </a:solidFill>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75" name="Google Shape;175;p1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1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Economies of Scale Allows Firms to: </a:t>
            </a:r>
            <a:endParaRPr/>
          </a:p>
        </p:txBody>
      </p:sp>
      <p:sp>
        <p:nvSpPr>
          <p:cNvPr id="181" name="Google Shape;181;p1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342900" lvl="0" marL="342900" rtl="0" algn="l">
              <a:spcBef>
                <a:spcPts val="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Spread fixed costs over a larger output</a:t>
            </a:r>
            <a:endParaRPr>
              <a:latin typeface="Garamond"/>
              <a:ea typeface="Garamond"/>
              <a:cs typeface="Garamond"/>
              <a:sym typeface="Garamond"/>
            </a:endParaRPr>
          </a:p>
          <a:p>
            <a:pPr indent="-285750" lvl="1" marL="742950" rtl="0" algn="l">
              <a:spcBef>
                <a:spcPts val="128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Ex: </a:t>
            </a:r>
            <a:r>
              <a:rPr lang="en-US" sz="2400">
                <a:latin typeface="Garamond"/>
                <a:ea typeface="Garamond"/>
                <a:cs typeface="Garamond"/>
                <a:sym typeface="Garamond"/>
              </a:rPr>
              <a:t>Walmart spent approximately $3.5 billion on advertising in 2019</a:t>
            </a:r>
            <a:endParaRPr>
              <a:latin typeface="Garamond"/>
              <a:ea typeface="Garamond"/>
              <a:cs typeface="Garamond"/>
              <a:sym typeface="Garamond"/>
            </a:endParaRPr>
          </a:p>
          <a:p>
            <a:pPr indent="-342900" lvl="0" marL="342900" rtl="0" algn="l">
              <a:spcBef>
                <a:spcPts val="136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Employ specialized systems and equipment</a:t>
            </a:r>
            <a:endParaRPr>
              <a:latin typeface="Garamond"/>
              <a:ea typeface="Garamond"/>
              <a:cs typeface="Garamond"/>
              <a:sym typeface="Garamond"/>
            </a:endParaRPr>
          </a:p>
          <a:p>
            <a:pPr indent="-342900" lvl="0" marL="342900" rtl="0" algn="l">
              <a:spcBef>
                <a:spcPts val="136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Take advantage of certain physical properties</a:t>
            </a:r>
            <a:endParaRPr>
              <a:latin typeface="Garamond"/>
              <a:ea typeface="Garamond"/>
              <a:cs typeface="Garamond"/>
              <a:sym typeface="Garamond"/>
            </a:endParaRPr>
          </a:p>
          <a:p>
            <a:pPr indent="-285750" lvl="1" marL="742950" rtl="0" algn="l">
              <a:spcBef>
                <a:spcPts val="128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Ex: Big box stores can stock more merchandise and handle inventory efficiently</a:t>
            </a:r>
            <a:endParaRPr>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82" name="Google Shape;182;p1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1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What Cost Leadership Strategies do</a:t>
            </a:r>
            <a:endParaRPr/>
          </a:p>
        </p:txBody>
      </p:sp>
      <p:sp>
        <p:nvSpPr>
          <p:cNvPr id="188" name="Google Shape;188;p1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600"/>
              <a:buFont typeface="Arial"/>
              <a:buChar char="•"/>
            </a:pPr>
            <a:r>
              <a:rPr b="1" lang="en-US" sz="2800">
                <a:solidFill>
                  <a:schemeClr val="dk1"/>
                </a:solidFill>
                <a:latin typeface="Garamond"/>
                <a:ea typeface="Garamond"/>
                <a:cs typeface="Garamond"/>
                <a:sym typeface="Garamond"/>
              </a:rPr>
              <a:t>Appeal to the bargain-conscious buyer</a:t>
            </a:r>
            <a:endParaRPr sz="2800">
              <a:latin typeface="Garamond"/>
              <a:ea typeface="Garamond"/>
              <a:cs typeface="Garamond"/>
              <a:sym typeface="Garamond"/>
            </a:endParaRPr>
          </a:p>
          <a:p>
            <a:pPr indent="-342900" lvl="0" marL="342900" rtl="0" algn="l">
              <a:spcBef>
                <a:spcPts val="1520"/>
              </a:spcBef>
              <a:spcAft>
                <a:spcPts val="0"/>
              </a:spcAft>
              <a:buClr>
                <a:schemeClr val="dk1"/>
              </a:buClr>
              <a:buSzPts val="3600"/>
              <a:buFont typeface="Arial"/>
              <a:buChar char="•"/>
            </a:pPr>
            <a:r>
              <a:rPr b="1" lang="en-US" sz="2800">
                <a:solidFill>
                  <a:schemeClr val="dk1"/>
                </a:solidFill>
                <a:latin typeface="Garamond"/>
                <a:ea typeface="Garamond"/>
                <a:cs typeface="Garamond"/>
                <a:sym typeface="Garamond"/>
              </a:rPr>
              <a:t>Offer lower prices than competitors </a:t>
            </a:r>
            <a:endParaRPr sz="2800">
              <a:latin typeface="Garamond"/>
              <a:ea typeface="Garamond"/>
              <a:cs typeface="Garamond"/>
              <a:sym typeface="Garamond"/>
            </a:endParaRPr>
          </a:p>
          <a:p>
            <a:pPr indent="-342900" lvl="0" marL="342900" rtl="0" algn="l">
              <a:spcBef>
                <a:spcPts val="1520"/>
              </a:spcBef>
              <a:spcAft>
                <a:spcPts val="0"/>
              </a:spcAft>
              <a:buClr>
                <a:schemeClr val="dk1"/>
              </a:buClr>
              <a:buSzPts val="3600"/>
              <a:buFont typeface="Arial"/>
              <a:buChar char="•"/>
            </a:pPr>
            <a:r>
              <a:rPr b="1" lang="en-US" sz="2800">
                <a:solidFill>
                  <a:schemeClr val="dk1"/>
                </a:solidFill>
                <a:latin typeface="Garamond"/>
                <a:ea typeface="Garamond"/>
                <a:cs typeface="Garamond"/>
                <a:sym typeface="Garamond"/>
              </a:rPr>
              <a:t>Attract an increased volume of sales</a:t>
            </a:r>
            <a:endParaRPr sz="2800">
              <a:latin typeface="Garamond"/>
              <a:ea typeface="Garamond"/>
              <a:cs typeface="Garamond"/>
              <a:sym typeface="Garamond"/>
            </a:endParaRPr>
          </a:p>
          <a:p>
            <a:pPr indent="-342900" lvl="0" marL="342900" rtl="0" algn="l">
              <a:spcBef>
                <a:spcPts val="1520"/>
              </a:spcBef>
              <a:spcAft>
                <a:spcPts val="0"/>
              </a:spcAft>
              <a:buClr>
                <a:schemeClr val="dk1"/>
              </a:buClr>
              <a:buSzPts val="3600"/>
              <a:buFont typeface="Arial"/>
              <a:buChar char="•"/>
            </a:pPr>
            <a:r>
              <a:rPr b="1" lang="en-US" sz="2800">
                <a:solidFill>
                  <a:schemeClr val="dk1"/>
                </a:solidFill>
                <a:latin typeface="Garamond"/>
                <a:ea typeface="Garamond"/>
                <a:cs typeface="Garamond"/>
                <a:sym typeface="Garamond"/>
              </a:rPr>
              <a:t>Can be profitable over a long period of time</a:t>
            </a:r>
            <a:endParaRPr sz="2800">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189" name="Google Shape;189;p1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Best Cost Strategy</a:t>
            </a:r>
            <a:endParaRPr/>
          </a:p>
        </p:txBody>
      </p:sp>
      <p:sp>
        <p:nvSpPr>
          <p:cNvPr id="195" name="Google Shape;195;p1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lnSpcReduction="10000"/>
          </a:bodyPr>
          <a:lstStyle/>
          <a:p>
            <a:pPr indent="0" lvl="0" marL="0" rtl="0" algn="l">
              <a:spcBef>
                <a:spcPts val="0"/>
              </a:spcBef>
              <a:spcAft>
                <a:spcPts val="0"/>
              </a:spcAft>
              <a:buSzPts val="2800"/>
              <a:buNone/>
            </a:pPr>
            <a:r>
              <a:rPr b="1" lang="en-US" sz="2800">
                <a:latin typeface="Garamond"/>
                <a:ea typeface="Garamond"/>
                <a:cs typeface="Garamond"/>
                <a:sym typeface="Garamond"/>
              </a:rPr>
              <a:t>Hybrid Strategy</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Attempts to achieve both differentiation and low cost</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Hard to achieve</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Can get “Stuck in the middle” and not do either strategy well</a:t>
            </a:r>
            <a:endParaRPr/>
          </a:p>
          <a:p>
            <a:pPr indent="0" lvl="0" marL="0" rtl="0" algn="l">
              <a:spcBef>
                <a:spcPts val="2200"/>
              </a:spcBef>
              <a:spcAft>
                <a:spcPts val="0"/>
              </a:spcAft>
              <a:buSzPts val="2800"/>
              <a:buNone/>
            </a:pPr>
            <a:r>
              <a:rPr b="1" lang="en-US" sz="2800">
                <a:latin typeface="Garamond"/>
                <a:ea typeface="Garamond"/>
                <a:cs typeface="Garamond"/>
                <a:sym typeface="Garamond"/>
              </a:rPr>
              <a:t>Firms attempting this strategy</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Target</a:t>
            </a:r>
            <a:endParaRPr/>
          </a:p>
          <a:p>
            <a:pPr indent="-274320" lvl="0" marL="274320" rtl="0" algn="l">
              <a:spcBef>
                <a:spcPts val="2200"/>
              </a:spcBef>
              <a:spcAft>
                <a:spcPts val="0"/>
              </a:spcAft>
              <a:buSzPts val="2800"/>
              <a:buChar char="•"/>
            </a:pPr>
            <a:r>
              <a:rPr lang="en-US" sz="2800">
                <a:latin typeface="Garamond"/>
                <a:ea typeface="Garamond"/>
                <a:cs typeface="Garamond"/>
                <a:sym typeface="Garamond"/>
              </a:rPr>
              <a:t>Southwest Airlines</a:t>
            </a:r>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196" name="Google Shape;196;p1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1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 Success of Business Strategy?</a:t>
            </a:r>
            <a:endParaRPr/>
          </a:p>
        </p:txBody>
      </p:sp>
      <p:sp>
        <p:nvSpPr>
          <p:cNvPr id="202" name="Google Shape;202;p16"/>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600"/>
              <a:buFont typeface="Arial"/>
              <a:buChar char="•"/>
            </a:pPr>
            <a:r>
              <a:rPr b="1" lang="en-US" sz="3200">
                <a:solidFill>
                  <a:schemeClr val="dk1"/>
                </a:solidFill>
                <a:latin typeface="Garamond"/>
                <a:ea typeface="Garamond"/>
                <a:cs typeface="Garamond"/>
                <a:sym typeface="Garamond"/>
              </a:rPr>
              <a:t>How well the strategy…</a:t>
            </a:r>
            <a:endParaRPr sz="3200">
              <a:latin typeface="Garamond"/>
              <a:ea typeface="Garamond"/>
              <a:cs typeface="Garamond"/>
              <a:sym typeface="Garamond"/>
            </a:endParaRPr>
          </a:p>
          <a:p>
            <a:pPr indent="-285750" lvl="1" marL="742950" rtl="0" algn="l">
              <a:spcBef>
                <a:spcPts val="1520"/>
              </a:spcBef>
              <a:spcAft>
                <a:spcPts val="0"/>
              </a:spcAft>
              <a:buClr>
                <a:schemeClr val="dk1"/>
              </a:buClr>
              <a:buSzPts val="3600"/>
              <a:buFont typeface="Arial"/>
              <a:buChar char="–"/>
            </a:pPr>
            <a:r>
              <a:rPr lang="en-US" sz="3200">
                <a:solidFill>
                  <a:schemeClr val="dk1"/>
                </a:solidFill>
                <a:latin typeface="Garamond"/>
                <a:ea typeface="Garamond"/>
                <a:cs typeface="Garamond"/>
                <a:sym typeface="Garamond"/>
              </a:rPr>
              <a:t>Leverages the firm’s internal strengths</a:t>
            </a:r>
            <a:endParaRPr sz="3200">
              <a:latin typeface="Garamond"/>
              <a:ea typeface="Garamond"/>
              <a:cs typeface="Garamond"/>
              <a:sym typeface="Garamond"/>
            </a:endParaRPr>
          </a:p>
          <a:p>
            <a:pPr indent="-285750" lvl="1" marL="742950" rtl="0" algn="l">
              <a:spcBef>
                <a:spcPts val="1520"/>
              </a:spcBef>
              <a:spcAft>
                <a:spcPts val="0"/>
              </a:spcAft>
              <a:buClr>
                <a:schemeClr val="dk1"/>
              </a:buClr>
              <a:buSzPts val="3600"/>
              <a:buFont typeface="Arial"/>
              <a:buChar char="–"/>
            </a:pPr>
            <a:r>
              <a:rPr lang="en-US" sz="3200">
                <a:solidFill>
                  <a:schemeClr val="dk1"/>
                </a:solidFill>
                <a:latin typeface="Garamond"/>
                <a:ea typeface="Garamond"/>
                <a:cs typeface="Garamond"/>
                <a:sym typeface="Garamond"/>
              </a:rPr>
              <a:t>Mitigates its weaknesses</a:t>
            </a:r>
            <a:endParaRPr sz="3200">
              <a:latin typeface="Garamond"/>
              <a:ea typeface="Garamond"/>
              <a:cs typeface="Garamond"/>
              <a:sym typeface="Garamond"/>
            </a:endParaRPr>
          </a:p>
          <a:p>
            <a:pPr indent="-342900" lvl="0" marL="342900" rtl="0" algn="l">
              <a:spcBef>
                <a:spcPts val="1520"/>
              </a:spcBef>
              <a:spcAft>
                <a:spcPts val="0"/>
              </a:spcAft>
              <a:buClr>
                <a:schemeClr val="dk1"/>
              </a:buClr>
              <a:buSzPts val="3600"/>
              <a:buFont typeface="Arial"/>
              <a:buChar char="•"/>
            </a:pPr>
            <a:r>
              <a:rPr b="1" lang="en-US" sz="3200">
                <a:solidFill>
                  <a:schemeClr val="dk1"/>
                </a:solidFill>
                <a:latin typeface="Garamond"/>
                <a:ea typeface="Garamond"/>
                <a:cs typeface="Garamond"/>
                <a:sym typeface="Garamond"/>
              </a:rPr>
              <a:t>How well it helps the firm…</a:t>
            </a:r>
            <a:endParaRPr sz="3200">
              <a:latin typeface="Garamond"/>
              <a:ea typeface="Garamond"/>
              <a:cs typeface="Garamond"/>
              <a:sym typeface="Garamond"/>
            </a:endParaRPr>
          </a:p>
          <a:p>
            <a:pPr indent="-285750" lvl="1" marL="742950" rtl="0" algn="l">
              <a:spcBef>
                <a:spcPts val="1520"/>
              </a:spcBef>
              <a:spcAft>
                <a:spcPts val="0"/>
              </a:spcAft>
              <a:buClr>
                <a:schemeClr val="dk1"/>
              </a:buClr>
              <a:buSzPts val="3600"/>
              <a:buFont typeface="Arial"/>
              <a:buChar char="–"/>
            </a:pPr>
            <a:r>
              <a:rPr lang="en-US" sz="3200">
                <a:solidFill>
                  <a:schemeClr val="dk1"/>
                </a:solidFill>
                <a:latin typeface="Garamond"/>
                <a:ea typeface="Garamond"/>
                <a:cs typeface="Garamond"/>
                <a:sym typeface="Garamond"/>
              </a:rPr>
              <a:t>Exploit external opportunities</a:t>
            </a:r>
            <a:endParaRPr sz="3200">
              <a:latin typeface="Garamond"/>
              <a:ea typeface="Garamond"/>
              <a:cs typeface="Garamond"/>
              <a:sym typeface="Garamond"/>
            </a:endParaRPr>
          </a:p>
          <a:p>
            <a:pPr indent="-285750" lvl="1" marL="742950" rtl="0" algn="l">
              <a:spcBef>
                <a:spcPts val="1520"/>
              </a:spcBef>
              <a:spcAft>
                <a:spcPts val="0"/>
              </a:spcAft>
              <a:buClr>
                <a:schemeClr val="dk1"/>
              </a:buClr>
              <a:buSzPts val="3600"/>
              <a:buFont typeface="Arial"/>
              <a:buChar char="–"/>
            </a:pPr>
            <a:r>
              <a:rPr lang="en-US" sz="3200">
                <a:solidFill>
                  <a:schemeClr val="dk1"/>
                </a:solidFill>
                <a:latin typeface="Garamond"/>
                <a:ea typeface="Garamond"/>
                <a:cs typeface="Garamond"/>
                <a:sym typeface="Garamond"/>
              </a:rPr>
              <a:t>Avoid external threats</a:t>
            </a:r>
            <a:endParaRPr sz="3200">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203" name="Google Shape;203;p1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1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Let’s Discuss Amazon vs. Barnes &amp; Noble</a:t>
            </a:r>
            <a:endParaRPr/>
          </a:p>
        </p:txBody>
      </p:sp>
      <p:sp>
        <p:nvSpPr>
          <p:cNvPr id="209" name="Google Shape;209;p17"/>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800"/>
              <a:buFont typeface="Arial"/>
              <a:buChar char="•"/>
            </a:pPr>
            <a:r>
              <a:rPr lang="en-US" sz="2800">
                <a:solidFill>
                  <a:schemeClr val="dk1"/>
                </a:solidFill>
                <a:latin typeface="Garamond"/>
                <a:ea typeface="Garamond"/>
                <a:cs typeface="Garamond"/>
                <a:sym typeface="Garamond"/>
              </a:rPr>
              <a:t>Identify Amazon’s (retail book industry segment) and Barnes &amp; Noble’s competitive strategy by defining their respective value proposition and target market.</a:t>
            </a:r>
            <a:endParaRPr sz="2800">
              <a:latin typeface="Garamond"/>
              <a:ea typeface="Garamond"/>
              <a:cs typeface="Garamond"/>
              <a:sym typeface="Garamond"/>
            </a:endParaRPr>
          </a:p>
          <a:p>
            <a:pPr indent="-342900" lvl="0" marL="342900" rtl="0" algn="l">
              <a:spcBef>
                <a:spcPts val="1360"/>
              </a:spcBef>
              <a:spcAft>
                <a:spcPts val="0"/>
              </a:spcAft>
              <a:buClr>
                <a:schemeClr val="dk1"/>
              </a:buClr>
              <a:buSzPts val="2800"/>
              <a:buFont typeface="Arial"/>
              <a:buChar char="•"/>
            </a:pPr>
            <a:r>
              <a:rPr lang="en-US" sz="2800">
                <a:solidFill>
                  <a:schemeClr val="dk1"/>
                </a:solidFill>
                <a:latin typeface="Garamond"/>
                <a:ea typeface="Garamond"/>
                <a:cs typeface="Garamond"/>
                <a:sym typeface="Garamond"/>
              </a:rPr>
              <a:t> What are the key strategy elements that support your choice of strategy for each using the generic business strategy framework? </a:t>
            </a:r>
            <a:endParaRPr sz="2800">
              <a:latin typeface="Garamond"/>
              <a:ea typeface="Garamond"/>
              <a:cs typeface="Garamond"/>
              <a:sym typeface="Garamond"/>
            </a:endParaRPr>
          </a:p>
          <a:p>
            <a:pPr indent="-342900" lvl="0" marL="342900" rtl="0" algn="l">
              <a:spcBef>
                <a:spcPts val="1360"/>
              </a:spcBef>
              <a:spcAft>
                <a:spcPts val="0"/>
              </a:spcAft>
              <a:buClr>
                <a:schemeClr val="dk1"/>
              </a:buClr>
              <a:buSzPts val="2800"/>
              <a:buFont typeface="Arial"/>
              <a:buChar char="•"/>
            </a:pPr>
            <a:r>
              <a:rPr lang="en-US" sz="2800">
                <a:solidFill>
                  <a:schemeClr val="dk1"/>
                </a:solidFill>
                <a:latin typeface="Garamond"/>
                <a:ea typeface="Garamond"/>
                <a:cs typeface="Garamond"/>
                <a:sym typeface="Garamond"/>
              </a:rPr>
              <a:t> Conduct a value chain analysis (see chapter 4) of Amazon. How might this value chain be similar or different from Barnes and Noble’s value chain? (See next slide)</a:t>
            </a:r>
            <a:endParaRPr sz="2800">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Garamond"/>
              <a:ea typeface="Garamond"/>
              <a:cs typeface="Garamond"/>
              <a:sym typeface="Garamond"/>
            </a:endParaRPr>
          </a:p>
          <a:p>
            <a:pPr indent="-134620" lvl="0" marL="274320" rtl="0" algn="l">
              <a:spcBef>
                <a:spcPts val="2200"/>
              </a:spcBef>
              <a:spcAft>
                <a:spcPts val="0"/>
              </a:spcAft>
              <a:buSzPts val="2200"/>
              <a:buNone/>
            </a:pPr>
            <a:r>
              <a:t/>
            </a:r>
            <a:endParaRPr/>
          </a:p>
        </p:txBody>
      </p:sp>
      <p:sp>
        <p:nvSpPr>
          <p:cNvPr id="210" name="Google Shape;210;p1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Amazon vs. Barnes and Noble</a:t>
            </a:r>
            <a:endParaRPr/>
          </a:p>
        </p:txBody>
      </p:sp>
      <p:pic>
        <p:nvPicPr>
          <p:cNvPr descr="A value chain analysis consists of supported activities and primary activities. Supported activities include firm infrastructure, human resource management, technology development, and procurement. Primary activities include inbound logistics, operations, outbound logistics, marketing and sales, and service. Margin plays a role in both support and primary activities. " id="216" name="Google Shape;216;p18"/>
          <p:cNvPicPr preferRelativeResize="0"/>
          <p:nvPr/>
        </p:nvPicPr>
        <p:blipFill rotWithShape="1">
          <a:blip r:embed="rId3">
            <a:alphaModFix/>
          </a:blip>
          <a:srcRect b="0" l="0" r="0" t="0"/>
          <a:stretch/>
        </p:blipFill>
        <p:spPr>
          <a:xfrm>
            <a:off x="1981199" y="1224280"/>
            <a:ext cx="8229601" cy="5275384"/>
          </a:xfrm>
          <a:prstGeom prst="rect">
            <a:avLst/>
          </a:prstGeom>
          <a:noFill/>
          <a:ln>
            <a:noFill/>
          </a:ln>
        </p:spPr>
      </p:pic>
      <p:sp>
        <p:nvSpPr>
          <p:cNvPr id="217" name="Google Shape;217;p1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
        <p:nvSpPr>
          <p:cNvPr id="218" name="Google Shape;218;p18"/>
          <p:cNvSpPr txBox="1"/>
          <p:nvPr/>
        </p:nvSpPr>
        <p:spPr>
          <a:xfrm>
            <a:off x="117516" y="6424547"/>
            <a:ext cx="8681663" cy="27699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600">
                <a:solidFill>
                  <a:schemeClr val="dk1"/>
                </a:solidFill>
                <a:latin typeface="Arial"/>
                <a:ea typeface="Arial"/>
                <a:cs typeface="Arial"/>
                <a:sym typeface="Arial"/>
              </a:rPr>
              <a:t>Kindred Grey (2020). “The value chain.” CC BY NC SA 4.0. Adaptation of Figure 4.11 from Mastering Strategic Management (2015) (CC BY NC SA 4.0). </a:t>
            </a:r>
            <a:endParaRPr/>
          </a:p>
          <a:p>
            <a:pPr indent="0" lvl="0" marL="0" marR="0" rtl="0" algn="l">
              <a:spcBef>
                <a:spcPts val="0"/>
              </a:spcBef>
              <a:spcAft>
                <a:spcPts val="0"/>
              </a:spcAft>
              <a:buNone/>
            </a:pPr>
            <a:r>
              <a:rPr lang="en-US" sz="600">
                <a:solidFill>
                  <a:schemeClr val="dk1"/>
                </a:solidFill>
                <a:latin typeface="Arial"/>
                <a:ea typeface="Arial"/>
                <a:cs typeface="Arial"/>
                <a:sym typeface="Arial"/>
              </a:rPr>
              <a:t>Retrieved from https://open.lib.umn.edu/app/uploads/sites/11/2015/04/b38d1270a489c447e16e30df24d931aa.jpg. Available at  </a:t>
            </a:r>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2"/>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Today’s Learning Objectives – Date Here</a:t>
            </a:r>
            <a:endParaRPr/>
          </a:p>
        </p:txBody>
      </p:sp>
      <p:sp>
        <p:nvSpPr>
          <p:cNvPr id="104" name="Google Shape;104;p2"/>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0" lvl="0" marL="0" rtl="0" algn="ctr">
              <a:spcBef>
                <a:spcPts val="0"/>
              </a:spcBef>
              <a:spcAft>
                <a:spcPts val="0"/>
              </a:spcAft>
              <a:buSzPct val="100000"/>
              <a:buNone/>
            </a:pPr>
            <a:r>
              <a:rPr b="1" lang="en-US" sz="2800">
                <a:solidFill>
                  <a:srgbClr val="000000"/>
                </a:solidFill>
                <a:latin typeface="Garamond"/>
                <a:ea typeface="Garamond"/>
                <a:cs typeface="Garamond"/>
                <a:sym typeface="Garamond"/>
              </a:rPr>
              <a:t>Business-Level Strategy: </a:t>
            </a:r>
            <a:endParaRPr/>
          </a:p>
          <a:p>
            <a:pPr indent="0" lvl="0" marL="0" rtl="0" algn="ctr">
              <a:spcBef>
                <a:spcPts val="1318"/>
              </a:spcBef>
              <a:spcAft>
                <a:spcPts val="0"/>
              </a:spcAft>
              <a:buSzPct val="100000"/>
              <a:buNone/>
            </a:pPr>
            <a:r>
              <a:rPr b="1" lang="en-US" sz="2800">
                <a:solidFill>
                  <a:srgbClr val="000000"/>
                </a:solidFill>
                <a:latin typeface="Garamond"/>
                <a:ea typeface="Garamond"/>
                <a:cs typeface="Garamond"/>
                <a:sym typeface="Garamond"/>
              </a:rPr>
              <a:t>How to Compete for Competitive Advantage</a:t>
            </a:r>
            <a:endParaRPr/>
          </a:p>
          <a:p>
            <a:pPr indent="0" lvl="0" marL="0" rtl="0" algn="ctr">
              <a:spcBef>
                <a:spcPts val="1318"/>
              </a:spcBef>
              <a:spcAft>
                <a:spcPts val="0"/>
              </a:spcAft>
              <a:buSzPct val="100000"/>
              <a:buNone/>
            </a:pPr>
            <a:r>
              <a:t/>
            </a:r>
            <a:endParaRPr b="1" sz="2800">
              <a:solidFill>
                <a:srgbClr val="000000"/>
              </a:solidFill>
              <a:latin typeface="Garamond"/>
              <a:ea typeface="Garamond"/>
              <a:cs typeface="Garamond"/>
              <a:sym typeface="Garamond"/>
            </a:endParaRPr>
          </a:p>
          <a:p>
            <a:pPr indent="-457200" lvl="0" marL="457200" rtl="0" algn="l">
              <a:spcBef>
                <a:spcPts val="1318"/>
              </a:spcBef>
              <a:spcAft>
                <a:spcPts val="0"/>
              </a:spcAft>
              <a:buSzPct val="100000"/>
              <a:buFont typeface="Arial"/>
              <a:buAutoNum type="arabicPeriod"/>
            </a:pPr>
            <a:r>
              <a:rPr b="1" lang="en-US" sz="2800">
                <a:solidFill>
                  <a:srgbClr val="000000"/>
                </a:solidFill>
                <a:latin typeface="Garamond"/>
                <a:ea typeface="Garamond"/>
                <a:cs typeface="Garamond"/>
                <a:sym typeface="Garamond"/>
              </a:rPr>
              <a:t>Differentiation Strategy: </a:t>
            </a:r>
            <a:r>
              <a:rPr lang="en-US" sz="2800">
                <a:solidFill>
                  <a:srgbClr val="000000"/>
                </a:solidFill>
                <a:latin typeface="Garamond"/>
                <a:ea typeface="Garamond"/>
                <a:cs typeface="Garamond"/>
                <a:sym typeface="Garamond"/>
              </a:rPr>
              <a:t>Understanding Value Drivers</a:t>
            </a:r>
            <a:endParaRPr/>
          </a:p>
          <a:p>
            <a:pPr indent="-292735" lvl="0" marL="457200" rtl="0" algn="l">
              <a:spcBef>
                <a:spcPts val="1318"/>
              </a:spcBef>
              <a:spcAft>
                <a:spcPts val="0"/>
              </a:spcAft>
              <a:buSzPct val="100000"/>
              <a:buFont typeface="Arial"/>
              <a:buNone/>
            </a:pPr>
            <a:r>
              <a:t/>
            </a:r>
            <a:endParaRPr sz="2800">
              <a:solidFill>
                <a:srgbClr val="000000"/>
              </a:solidFill>
              <a:latin typeface="Garamond"/>
              <a:ea typeface="Garamond"/>
              <a:cs typeface="Garamond"/>
              <a:sym typeface="Garamond"/>
            </a:endParaRPr>
          </a:p>
          <a:p>
            <a:pPr indent="-457200" lvl="0" marL="457200" rtl="0" algn="l">
              <a:spcBef>
                <a:spcPts val="1318"/>
              </a:spcBef>
              <a:spcAft>
                <a:spcPts val="0"/>
              </a:spcAft>
              <a:buSzPct val="100000"/>
              <a:buFont typeface="Arial"/>
              <a:buAutoNum type="arabicPeriod"/>
            </a:pPr>
            <a:r>
              <a:rPr b="1" lang="en-US" sz="2800">
                <a:solidFill>
                  <a:srgbClr val="000000"/>
                </a:solidFill>
                <a:latin typeface="Garamond"/>
                <a:ea typeface="Garamond"/>
                <a:cs typeface="Garamond"/>
                <a:sym typeface="Garamond"/>
              </a:rPr>
              <a:t>Cost-Leadership Strategy: </a:t>
            </a:r>
            <a:r>
              <a:rPr lang="en-US" sz="2800">
                <a:solidFill>
                  <a:srgbClr val="000000"/>
                </a:solidFill>
                <a:latin typeface="Garamond"/>
                <a:ea typeface="Garamond"/>
                <a:cs typeface="Garamond"/>
                <a:sym typeface="Garamond"/>
              </a:rPr>
              <a:t>Understanding Cost Drivers</a:t>
            </a:r>
            <a:endParaRPr/>
          </a:p>
          <a:p>
            <a:pPr indent="-292735" lvl="0" marL="457200" rtl="0" algn="l">
              <a:spcBef>
                <a:spcPts val="1318"/>
              </a:spcBef>
              <a:spcAft>
                <a:spcPts val="0"/>
              </a:spcAft>
              <a:buSzPct val="100000"/>
              <a:buFont typeface="Arial"/>
              <a:buNone/>
            </a:pPr>
            <a:r>
              <a:t/>
            </a:r>
            <a:endParaRPr b="1" sz="2800">
              <a:solidFill>
                <a:srgbClr val="000000"/>
              </a:solidFill>
              <a:latin typeface="Garamond"/>
              <a:ea typeface="Garamond"/>
              <a:cs typeface="Garamond"/>
              <a:sym typeface="Garamond"/>
            </a:endParaRPr>
          </a:p>
          <a:p>
            <a:pPr indent="-457200" lvl="0" marL="457200" rtl="0" algn="l">
              <a:spcBef>
                <a:spcPts val="1318"/>
              </a:spcBef>
              <a:spcAft>
                <a:spcPts val="0"/>
              </a:spcAft>
              <a:buSzPct val="100000"/>
              <a:buFont typeface="Arial"/>
              <a:buAutoNum type="arabicPeriod"/>
            </a:pPr>
            <a:r>
              <a:rPr b="1" lang="en-US" sz="2800">
                <a:solidFill>
                  <a:srgbClr val="000000"/>
                </a:solidFill>
                <a:latin typeface="Garamond"/>
                <a:ea typeface="Garamond"/>
                <a:cs typeface="Garamond"/>
                <a:sym typeface="Garamond"/>
              </a:rPr>
              <a:t>Best Cost Strategy: </a:t>
            </a:r>
            <a:r>
              <a:rPr lang="en-US" sz="2800">
                <a:solidFill>
                  <a:srgbClr val="000000"/>
                </a:solidFill>
                <a:latin typeface="Garamond"/>
                <a:ea typeface="Garamond"/>
                <a:cs typeface="Garamond"/>
                <a:sym typeface="Garamond"/>
              </a:rPr>
              <a:t>Combining Differentiation</a:t>
            </a:r>
            <a:endParaRPr sz="2400">
              <a:latin typeface="Garamond"/>
              <a:ea typeface="Garamond"/>
              <a:cs typeface="Garamond"/>
              <a:sym typeface="Garamond"/>
            </a:endParaRPr>
          </a:p>
        </p:txBody>
      </p:sp>
      <p:sp>
        <p:nvSpPr>
          <p:cNvPr id="105" name="Google Shape;105;p2"/>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3"/>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What is Business Level Strategy?</a:t>
            </a:r>
            <a:endParaRPr/>
          </a:p>
        </p:txBody>
      </p:sp>
      <p:sp>
        <p:nvSpPr>
          <p:cNvPr id="111" name="Google Shape;111;p3"/>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92500" lnSpcReduction="10000"/>
          </a:bodyPr>
          <a:lstStyle/>
          <a:p>
            <a:pPr indent="-342900" lvl="0" marL="342900" rtl="0" algn="l">
              <a:lnSpc>
                <a:spcPct val="100000"/>
              </a:lnSpc>
              <a:spcBef>
                <a:spcPts val="0"/>
              </a:spcBef>
              <a:spcAft>
                <a:spcPts val="0"/>
              </a:spcAft>
              <a:buSzPct val="100000"/>
              <a:buChar char="•"/>
            </a:pPr>
            <a:r>
              <a:rPr b="1" lang="en-US" sz="2800">
                <a:solidFill>
                  <a:srgbClr val="000000"/>
                </a:solidFill>
                <a:latin typeface="Garamond"/>
                <a:ea typeface="Garamond"/>
                <a:cs typeface="Garamond"/>
                <a:sym typeface="Garamond"/>
              </a:rPr>
              <a:t>Competitive actions a firm takes </a:t>
            </a:r>
            <a:endParaRPr/>
          </a:p>
          <a:p>
            <a:pPr indent="-285750" lvl="1" marL="742950" rtl="0" algn="l">
              <a:spcBef>
                <a:spcPts val="1318"/>
              </a:spcBef>
              <a:spcAft>
                <a:spcPts val="0"/>
              </a:spcAft>
              <a:buSzPct val="100000"/>
              <a:buFont typeface="Arial"/>
              <a:buChar char="–"/>
            </a:pPr>
            <a:r>
              <a:rPr lang="en-US" sz="2800">
                <a:solidFill>
                  <a:srgbClr val="000000"/>
                </a:solidFill>
                <a:latin typeface="Garamond"/>
                <a:ea typeface="Garamond"/>
                <a:cs typeface="Garamond"/>
                <a:sym typeface="Garamond"/>
              </a:rPr>
              <a:t>To achieve competitive advantage</a:t>
            </a:r>
            <a:endParaRPr/>
          </a:p>
          <a:p>
            <a:pPr indent="-285750" lvl="1" marL="742950" rtl="0" algn="l">
              <a:spcBef>
                <a:spcPts val="1318"/>
              </a:spcBef>
              <a:spcAft>
                <a:spcPts val="0"/>
              </a:spcAft>
              <a:buSzPct val="100000"/>
              <a:buFont typeface="Arial"/>
              <a:buChar char="–"/>
            </a:pPr>
            <a:r>
              <a:rPr lang="en-US" sz="2800">
                <a:solidFill>
                  <a:srgbClr val="000000"/>
                </a:solidFill>
                <a:latin typeface="Garamond"/>
                <a:ea typeface="Garamond"/>
                <a:cs typeface="Garamond"/>
                <a:sym typeface="Garamond"/>
              </a:rPr>
              <a:t>In a </a:t>
            </a:r>
            <a:r>
              <a:rPr lang="en-US" sz="2800" u="sng">
                <a:solidFill>
                  <a:srgbClr val="000000"/>
                </a:solidFill>
                <a:latin typeface="Garamond"/>
                <a:ea typeface="Garamond"/>
                <a:cs typeface="Garamond"/>
                <a:sym typeface="Garamond"/>
              </a:rPr>
              <a:t>single product </a:t>
            </a:r>
            <a:r>
              <a:rPr lang="en-US" sz="2800">
                <a:solidFill>
                  <a:srgbClr val="000000"/>
                </a:solidFill>
                <a:latin typeface="Garamond"/>
                <a:ea typeface="Garamond"/>
                <a:cs typeface="Garamond"/>
                <a:sym typeface="Garamond"/>
              </a:rPr>
              <a:t>market</a:t>
            </a:r>
            <a:endParaRPr/>
          </a:p>
          <a:p>
            <a:pPr indent="-342900" lvl="0" marL="342900" rtl="0" algn="l">
              <a:lnSpc>
                <a:spcPct val="100000"/>
              </a:lnSpc>
              <a:spcBef>
                <a:spcPts val="1318"/>
              </a:spcBef>
              <a:spcAft>
                <a:spcPts val="0"/>
              </a:spcAft>
              <a:buSzPct val="100000"/>
              <a:buChar char="•"/>
            </a:pPr>
            <a:r>
              <a:rPr b="1" lang="en-US" sz="2800">
                <a:solidFill>
                  <a:srgbClr val="000000"/>
                </a:solidFill>
                <a:latin typeface="Garamond"/>
                <a:ea typeface="Garamond"/>
                <a:cs typeface="Garamond"/>
                <a:sym typeface="Garamond"/>
              </a:rPr>
              <a:t>How to gain &amp; sustain competitive advantage?</a:t>
            </a:r>
            <a:endParaRPr/>
          </a:p>
          <a:p>
            <a:pPr indent="-285750" lvl="1" marL="742950" rtl="0" algn="l">
              <a:spcBef>
                <a:spcPts val="1318"/>
              </a:spcBef>
              <a:spcAft>
                <a:spcPts val="0"/>
              </a:spcAft>
              <a:buSzPct val="100000"/>
              <a:buFont typeface="Arial"/>
              <a:buChar char="–"/>
            </a:pPr>
            <a:r>
              <a:rPr b="1" lang="en-US" sz="2800">
                <a:solidFill>
                  <a:srgbClr val="000000"/>
                </a:solidFill>
                <a:latin typeface="Garamond"/>
                <a:ea typeface="Garamond"/>
                <a:cs typeface="Garamond"/>
                <a:sym typeface="Garamond"/>
              </a:rPr>
              <a:t>Who?</a:t>
            </a:r>
            <a:r>
              <a:rPr lang="en-US" sz="2800">
                <a:solidFill>
                  <a:srgbClr val="000000"/>
                </a:solidFill>
                <a:latin typeface="Garamond"/>
                <a:ea typeface="Garamond"/>
                <a:cs typeface="Garamond"/>
                <a:sym typeface="Garamond"/>
              </a:rPr>
              <a:t> which customer segments to engage?</a:t>
            </a:r>
            <a:endParaRPr/>
          </a:p>
          <a:p>
            <a:pPr indent="-285750" lvl="1" marL="742950" rtl="0" algn="l">
              <a:spcBef>
                <a:spcPts val="1318"/>
              </a:spcBef>
              <a:spcAft>
                <a:spcPts val="0"/>
              </a:spcAft>
              <a:buSzPct val="100000"/>
              <a:buFont typeface="Arial"/>
              <a:buChar char="–"/>
            </a:pPr>
            <a:r>
              <a:rPr b="1" lang="en-US" sz="2800">
                <a:solidFill>
                  <a:srgbClr val="000000"/>
                </a:solidFill>
                <a:latin typeface="Garamond"/>
                <a:ea typeface="Garamond"/>
                <a:cs typeface="Garamond"/>
                <a:sym typeface="Garamond"/>
              </a:rPr>
              <a:t>What?</a:t>
            </a:r>
            <a:r>
              <a:rPr lang="en-US" sz="2800">
                <a:solidFill>
                  <a:srgbClr val="000000"/>
                </a:solidFill>
                <a:latin typeface="Garamond"/>
                <a:ea typeface="Garamond"/>
                <a:cs typeface="Garamond"/>
                <a:sym typeface="Garamond"/>
              </a:rPr>
              <a:t> customer needs, wishes, and desires to satisfy?</a:t>
            </a:r>
            <a:endParaRPr/>
          </a:p>
          <a:p>
            <a:pPr indent="-285750" lvl="1" marL="742950" rtl="0" algn="l">
              <a:spcBef>
                <a:spcPts val="1318"/>
              </a:spcBef>
              <a:spcAft>
                <a:spcPts val="0"/>
              </a:spcAft>
              <a:buSzPct val="100000"/>
              <a:buFont typeface="Arial"/>
              <a:buChar char="–"/>
            </a:pPr>
            <a:r>
              <a:rPr b="1" lang="en-US" sz="2800">
                <a:solidFill>
                  <a:srgbClr val="000000"/>
                </a:solidFill>
                <a:latin typeface="Garamond"/>
                <a:ea typeface="Garamond"/>
                <a:cs typeface="Garamond"/>
                <a:sym typeface="Garamond"/>
              </a:rPr>
              <a:t>Why?</a:t>
            </a:r>
            <a:r>
              <a:rPr lang="en-US" sz="2800">
                <a:solidFill>
                  <a:srgbClr val="000000"/>
                </a:solidFill>
                <a:latin typeface="Garamond"/>
                <a:ea typeface="Garamond"/>
                <a:cs typeface="Garamond"/>
                <a:sym typeface="Garamond"/>
              </a:rPr>
              <a:t> satisfy them?</a:t>
            </a:r>
            <a:endParaRPr/>
          </a:p>
          <a:p>
            <a:pPr indent="-285750" lvl="1" marL="742950" rtl="0" algn="l">
              <a:spcBef>
                <a:spcPts val="1318"/>
              </a:spcBef>
              <a:spcAft>
                <a:spcPts val="0"/>
              </a:spcAft>
              <a:buSzPct val="100000"/>
              <a:buFont typeface="Arial"/>
              <a:buChar char="–"/>
            </a:pPr>
            <a:r>
              <a:rPr b="1" lang="en-US" sz="2800">
                <a:solidFill>
                  <a:srgbClr val="000000"/>
                </a:solidFill>
                <a:latin typeface="Garamond"/>
                <a:ea typeface="Garamond"/>
                <a:cs typeface="Garamond"/>
                <a:sym typeface="Garamond"/>
              </a:rPr>
              <a:t>How?</a:t>
            </a:r>
            <a:r>
              <a:rPr lang="en-US" sz="2800">
                <a:solidFill>
                  <a:srgbClr val="000000"/>
                </a:solidFill>
                <a:latin typeface="Garamond"/>
                <a:ea typeface="Garamond"/>
                <a:cs typeface="Garamond"/>
                <a:sym typeface="Garamond"/>
              </a:rPr>
              <a:t> to satisfy the customers’ needs? </a:t>
            </a:r>
            <a:endParaRPr/>
          </a:p>
        </p:txBody>
      </p:sp>
      <p:sp>
        <p:nvSpPr>
          <p:cNvPr id="112" name="Google Shape;112;p3"/>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4"/>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There are Strategic Trade-Offs</a:t>
            </a:r>
            <a:endParaRPr/>
          </a:p>
        </p:txBody>
      </p:sp>
      <p:sp>
        <p:nvSpPr>
          <p:cNvPr id="118" name="Google Shape;118;p4"/>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lnSpc>
                <a:spcPct val="100000"/>
              </a:lnSpc>
              <a:spcBef>
                <a:spcPts val="0"/>
              </a:spcBef>
              <a:spcAft>
                <a:spcPts val="0"/>
              </a:spcAft>
              <a:buSzPts val="2800"/>
              <a:buChar char="•"/>
            </a:pPr>
            <a:r>
              <a:rPr b="1" lang="en-US" sz="2800">
                <a:solidFill>
                  <a:srgbClr val="000000"/>
                </a:solidFill>
                <a:latin typeface="Garamond"/>
                <a:ea typeface="Garamond"/>
                <a:cs typeface="Garamond"/>
                <a:sym typeface="Garamond"/>
              </a:rPr>
              <a:t>Firms choose between cost/price and value</a:t>
            </a:r>
            <a:endParaRPr/>
          </a:p>
          <a:p>
            <a:pPr indent="-342900" lvl="0" marL="342900" rtl="0" algn="l">
              <a:lnSpc>
                <a:spcPct val="100000"/>
              </a:lnSpc>
              <a:spcBef>
                <a:spcPts val="1360"/>
              </a:spcBef>
              <a:spcAft>
                <a:spcPts val="0"/>
              </a:spcAft>
              <a:buSzPts val="2800"/>
              <a:buChar char="•"/>
            </a:pPr>
            <a:r>
              <a:rPr b="1" lang="en-US" sz="2800">
                <a:solidFill>
                  <a:srgbClr val="000000"/>
                </a:solidFill>
                <a:latin typeface="Garamond"/>
                <a:ea typeface="Garamond"/>
                <a:cs typeface="Garamond"/>
                <a:sym typeface="Garamond"/>
              </a:rPr>
              <a:t>Trade-Offs exist between:</a:t>
            </a:r>
            <a:endParaRPr/>
          </a:p>
          <a:p>
            <a:pPr indent="-285750" lvl="1" marL="742950" rtl="0" algn="l">
              <a:spcBef>
                <a:spcPts val="1360"/>
              </a:spcBef>
              <a:spcAft>
                <a:spcPts val="0"/>
              </a:spcAft>
              <a:buSzPts val="2800"/>
              <a:buFont typeface="Arial"/>
              <a:buChar char="–"/>
            </a:pPr>
            <a:r>
              <a:rPr lang="en-US" sz="2800">
                <a:solidFill>
                  <a:srgbClr val="000000"/>
                </a:solidFill>
                <a:latin typeface="Garamond"/>
                <a:ea typeface="Garamond"/>
                <a:cs typeface="Garamond"/>
                <a:sym typeface="Garamond"/>
              </a:rPr>
              <a:t>Creating value and</a:t>
            </a:r>
            <a:endParaRPr/>
          </a:p>
          <a:p>
            <a:pPr indent="-285750" lvl="1" marL="742950" rtl="0" algn="l">
              <a:spcBef>
                <a:spcPts val="1360"/>
              </a:spcBef>
              <a:spcAft>
                <a:spcPts val="0"/>
              </a:spcAft>
              <a:buSzPts val="2800"/>
              <a:buFont typeface="Arial"/>
              <a:buChar char="–"/>
            </a:pPr>
            <a:r>
              <a:rPr lang="en-US" sz="2800">
                <a:solidFill>
                  <a:srgbClr val="000000"/>
                </a:solidFill>
                <a:latin typeface="Garamond"/>
                <a:ea typeface="Garamond"/>
                <a:cs typeface="Garamond"/>
                <a:sym typeface="Garamond"/>
              </a:rPr>
              <a:t>Keeping costs low</a:t>
            </a:r>
            <a:endParaRPr/>
          </a:p>
          <a:p>
            <a:pPr indent="-342900" lvl="0" marL="342900" rtl="0" algn="l">
              <a:lnSpc>
                <a:spcPct val="100000"/>
              </a:lnSpc>
              <a:spcBef>
                <a:spcPts val="1360"/>
              </a:spcBef>
              <a:spcAft>
                <a:spcPts val="0"/>
              </a:spcAft>
              <a:buSzPts val="2800"/>
              <a:buChar char="•"/>
            </a:pPr>
            <a:r>
              <a:rPr b="1" lang="en-US" sz="2800">
                <a:solidFill>
                  <a:srgbClr val="000000"/>
                </a:solidFill>
                <a:latin typeface="Garamond"/>
                <a:ea typeface="Garamond"/>
                <a:cs typeface="Garamond"/>
                <a:sym typeface="Garamond"/>
              </a:rPr>
              <a:t>Purpose of trade offs are to maximize the firm’s:</a:t>
            </a:r>
            <a:endParaRPr/>
          </a:p>
          <a:p>
            <a:pPr indent="-285750" lvl="1" marL="742950" rtl="0" algn="l">
              <a:spcBef>
                <a:spcPts val="1360"/>
              </a:spcBef>
              <a:spcAft>
                <a:spcPts val="0"/>
              </a:spcAft>
              <a:buSzPts val="2800"/>
              <a:buFont typeface="Arial"/>
              <a:buChar char="–"/>
            </a:pPr>
            <a:r>
              <a:rPr lang="en-US" sz="2800">
                <a:solidFill>
                  <a:srgbClr val="000000"/>
                </a:solidFill>
                <a:latin typeface="Garamond"/>
                <a:ea typeface="Garamond"/>
                <a:cs typeface="Garamond"/>
                <a:sym typeface="Garamond"/>
              </a:rPr>
              <a:t>Economic value creation</a:t>
            </a:r>
            <a:endParaRPr/>
          </a:p>
          <a:p>
            <a:pPr indent="-285750" lvl="1" marL="742950" rtl="0" algn="l">
              <a:spcBef>
                <a:spcPts val="1360"/>
              </a:spcBef>
              <a:spcAft>
                <a:spcPts val="0"/>
              </a:spcAft>
              <a:buSzPts val="2800"/>
              <a:buFont typeface="Arial"/>
              <a:buChar char="–"/>
            </a:pPr>
            <a:r>
              <a:rPr lang="en-US" sz="2800">
                <a:solidFill>
                  <a:srgbClr val="000000"/>
                </a:solidFill>
                <a:latin typeface="Garamond"/>
                <a:ea typeface="Garamond"/>
                <a:cs typeface="Garamond"/>
                <a:sym typeface="Garamond"/>
              </a:rPr>
              <a:t>Profit margin</a:t>
            </a:r>
            <a:endParaRPr sz="2800">
              <a:latin typeface="Garamond"/>
              <a:ea typeface="Garamond"/>
              <a:cs typeface="Garamond"/>
              <a:sym typeface="Garamond"/>
            </a:endParaRPr>
          </a:p>
        </p:txBody>
      </p:sp>
      <p:sp>
        <p:nvSpPr>
          <p:cNvPr id="119" name="Google Shape;119;p4"/>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5"/>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Primary Generic Business Strategy</a:t>
            </a:r>
            <a:endParaRPr/>
          </a:p>
        </p:txBody>
      </p:sp>
      <p:sp>
        <p:nvSpPr>
          <p:cNvPr id="125" name="Google Shape;125;p5"/>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fontScale="85000" lnSpcReduction="10000"/>
          </a:bodyPr>
          <a:lstStyle/>
          <a:p>
            <a:pPr indent="-342900" lvl="0" marL="342900" rtl="0" algn="l">
              <a:lnSpc>
                <a:spcPct val="100000"/>
              </a:lnSpc>
              <a:spcBef>
                <a:spcPts val="0"/>
              </a:spcBef>
              <a:spcAft>
                <a:spcPts val="0"/>
              </a:spcAft>
              <a:buSzPct val="100000"/>
              <a:buChar char="•"/>
            </a:pPr>
            <a:r>
              <a:rPr b="1" lang="en-US" sz="2800">
                <a:solidFill>
                  <a:srgbClr val="000000"/>
                </a:solidFill>
                <a:latin typeface="Garamond"/>
                <a:ea typeface="Garamond"/>
                <a:cs typeface="Garamond"/>
                <a:sym typeface="Garamond"/>
              </a:rPr>
              <a:t>Cost Leadership</a:t>
            </a:r>
            <a:endParaRPr/>
          </a:p>
          <a:p>
            <a:pPr indent="-285750" lvl="1" marL="742950" rtl="0" algn="l">
              <a:spcBef>
                <a:spcPts val="1276"/>
              </a:spcBef>
              <a:spcAft>
                <a:spcPts val="0"/>
              </a:spcAft>
              <a:buSzPct val="100000"/>
              <a:buFont typeface="Arial"/>
              <a:buChar char="–"/>
            </a:pPr>
            <a:r>
              <a:rPr lang="en-US" sz="2800">
                <a:solidFill>
                  <a:srgbClr val="000000"/>
                </a:solidFill>
                <a:latin typeface="Garamond"/>
                <a:ea typeface="Garamond"/>
                <a:cs typeface="Garamond"/>
                <a:sym typeface="Garamond"/>
              </a:rPr>
              <a:t>Products or services produced at lower cost</a:t>
            </a:r>
            <a:endParaRPr/>
          </a:p>
          <a:p>
            <a:pPr indent="-285750" lvl="1" marL="742950" rtl="0" algn="l">
              <a:spcBef>
                <a:spcPts val="1276"/>
              </a:spcBef>
              <a:spcAft>
                <a:spcPts val="0"/>
              </a:spcAft>
              <a:buSzPct val="100000"/>
              <a:buFont typeface="Arial"/>
              <a:buChar char="–"/>
            </a:pPr>
            <a:r>
              <a:rPr lang="en-US" sz="2800">
                <a:solidFill>
                  <a:srgbClr val="000000"/>
                </a:solidFill>
                <a:latin typeface="Garamond"/>
                <a:ea typeface="Garamond"/>
                <a:cs typeface="Garamond"/>
                <a:sym typeface="Garamond"/>
              </a:rPr>
              <a:t>Attempts to have equal or similar value to competitors’ product or service</a:t>
            </a:r>
            <a:endParaRPr/>
          </a:p>
          <a:p>
            <a:pPr indent="-285750" lvl="1" marL="742950" rtl="0" algn="l">
              <a:spcBef>
                <a:spcPts val="1276"/>
              </a:spcBef>
              <a:spcAft>
                <a:spcPts val="0"/>
              </a:spcAft>
              <a:buSzPct val="100000"/>
              <a:buFont typeface="Arial"/>
              <a:buChar char="–"/>
            </a:pPr>
            <a:r>
              <a:rPr lang="en-US" sz="2800">
                <a:solidFill>
                  <a:srgbClr val="000000"/>
                </a:solidFill>
                <a:latin typeface="Garamond"/>
                <a:ea typeface="Garamond"/>
                <a:cs typeface="Garamond"/>
                <a:sym typeface="Garamond"/>
              </a:rPr>
              <a:t>Can charge lower prices or increase profit margin</a:t>
            </a:r>
            <a:endParaRPr/>
          </a:p>
          <a:p>
            <a:pPr indent="-342900" lvl="0" marL="342900" rtl="0" algn="l">
              <a:lnSpc>
                <a:spcPct val="100000"/>
              </a:lnSpc>
              <a:spcBef>
                <a:spcPts val="1276"/>
              </a:spcBef>
              <a:spcAft>
                <a:spcPts val="0"/>
              </a:spcAft>
              <a:buSzPct val="100000"/>
              <a:buChar char="•"/>
            </a:pPr>
            <a:r>
              <a:rPr b="1" lang="en-US" sz="2800">
                <a:solidFill>
                  <a:srgbClr val="000000"/>
                </a:solidFill>
                <a:latin typeface="Garamond"/>
                <a:ea typeface="Garamond"/>
                <a:cs typeface="Garamond"/>
                <a:sym typeface="Garamond"/>
              </a:rPr>
              <a:t>Differentiation</a:t>
            </a:r>
            <a:endParaRPr/>
          </a:p>
          <a:p>
            <a:pPr indent="-285750" lvl="1" marL="742950" rtl="0" algn="l">
              <a:spcBef>
                <a:spcPts val="1276"/>
              </a:spcBef>
              <a:spcAft>
                <a:spcPts val="0"/>
              </a:spcAft>
              <a:buSzPct val="100000"/>
              <a:buFont typeface="Arial"/>
              <a:buChar char="–"/>
            </a:pPr>
            <a:r>
              <a:rPr lang="en-US" sz="2800">
                <a:solidFill>
                  <a:srgbClr val="000000"/>
                </a:solidFill>
                <a:latin typeface="Garamond"/>
                <a:ea typeface="Garamond"/>
                <a:cs typeface="Garamond"/>
                <a:sym typeface="Garamond"/>
              </a:rPr>
              <a:t>Products or services have unique features or attributes </a:t>
            </a:r>
            <a:endParaRPr/>
          </a:p>
          <a:p>
            <a:pPr indent="-285750" lvl="1" marL="742950" rtl="0" algn="l">
              <a:spcBef>
                <a:spcPts val="1276"/>
              </a:spcBef>
              <a:spcAft>
                <a:spcPts val="0"/>
              </a:spcAft>
              <a:buSzPct val="100000"/>
              <a:buFont typeface="Arial"/>
              <a:buChar char="–"/>
            </a:pPr>
            <a:r>
              <a:rPr lang="en-US" sz="2800">
                <a:solidFill>
                  <a:srgbClr val="000000"/>
                </a:solidFill>
                <a:latin typeface="Garamond"/>
                <a:ea typeface="Garamond"/>
                <a:cs typeface="Garamond"/>
                <a:sym typeface="Garamond"/>
              </a:rPr>
              <a:t>Creates higher value than competitors’ products or services</a:t>
            </a:r>
            <a:endParaRPr/>
          </a:p>
          <a:p>
            <a:pPr indent="-285750" lvl="1" marL="742950" rtl="0" algn="l">
              <a:spcBef>
                <a:spcPts val="1276"/>
              </a:spcBef>
              <a:spcAft>
                <a:spcPts val="0"/>
              </a:spcAft>
              <a:buSzPct val="100000"/>
              <a:buFont typeface="Arial"/>
              <a:buChar char="–"/>
            </a:pPr>
            <a:r>
              <a:rPr lang="en-US" sz="2800">
                <a:solidFill>
                  <a:srgbClr val="000000"/>
                </a:solidFill>
                <a:latin typeface="Garamond"/>
                <a:ea typeface="Garamond"/>
                <a:cs typeface="Garamond"/>
                <a:sym typeface="Garamond"/>
              </a:rPr>
              <a:t>Attempt to keep costs low</a:t>
            </a:r>
            <a:endParaRPr/>
          </a:p>
          <a:p>
            <a:pPr indent="-285750" lvl="1" marL="742950" rtl="0" algn="l">
              <a:spcBef>
                <a:spcPts val="1276"/>
              </a:spcBef>
              <a:spcAft>
                <a:spcPts val="0"/>
              </a:spcAft>
              <a:buSzPct val="100000"/>
              <a:buFont typeface="Arial"/>
              <a:buChar char="–"/>
            </a:pPr>
            <a:r>
              <a:rPr lang="en-US" sz="2800">
                <a:solidFill>
                  <a:srgbClr val="000000"/>
                </a:solidFill>
                <a:latin typeface="Garamond"/>
                <a:ea typeface="Garamond"/>
                <a:cs typeface="Garamond"/>
                <a:sym typeface="Garamond"/>
              </a:rPr>
              <a:t>Can charge higher prices, increase profit margin</a:t>
            </a:r>
            <a:endParaRPr/>
          </a:p>
        </p:txBody>
      </p:sp>
      <p:sp>
        <p:nvSpPr>
          <p:cNvPr id="126" name="Google Shape;126;p5"/>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6"/>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Focused Business Strategies</a:t>
            </a:r>
            <a:endParaRPr/>
          </a:p>
        </p:txBody>
      </p:sp>
      <p:sp>
        <p:nvSpPr>
          <p:cNvPr id="132" name="Google Shape;132;p6"/>
          <p:cNvSpPr txBox="1"/>
          <p:nvPr>
            <p:ph idx="1" type="body"/>
          </p:nvPr>
        </p:nvSpPr>
        <p:spPr>
          <a:xfrm>
            <a:off x="1066800" y="1714500"/>
            <a:ext cx="10058400" cy="4920000"/>
          </a:xfrm>
          <a:prstGeom prst="rect">
            <a:avLst/>
          </a:prstGeom>
          <a:noFill/>
          <a:ln>
            <a:noFill/>
          </a:ln>
        </p:spPr>
        <p:txBody>
          <a:bodyPr anchorCtr="0" anchor="t" bIns="45700" lIns="91425" spcFirstLastPara="1" rIns="91425" wrap="square" tIns="45700">
            <a:normAutofit fontScale="77500" lnSpcReduction="10000"/>
          </a:bodyPr>
          <a:lstStyle/>
          <a:p>
            <a:pPr indent="-312419" lvl="0" marL="342900" rtl="0" algn="l">
              <a:lnSpc>
                <a:spcPct val="100000"/>
              </a:lnSpc>
              <a:spcBef>
                <a:spcPts val="0"/>
              </a:spcBef>
              <a:spcAft>
                <a:spcPts val="0"/>
              </a:spcAft>
              <a:buSzPct val="100000"/>
              <a:buChar char="•"/>
            </a:pPr>
            <a:r>
              <a:rPr b="1" lang="en-US" sz="3200">
                <a:solidFill>
                  <a:srgbClr val="000000"/>
                </a:solidFill>
                <a:latin typeface="Garamond"/>
                <a:ea typeface="Garamond"/>
                <a:cs typeface="Garamond"/>
                <a:sym typeface="Garamond"/>
              </a:rPr>
              <a:t>Focus on a narrow market /customer base</a:t>
            </a:r>
            <a:endParaRPr/>
          </a:p>
          <a:p>
            <a:pPr indent="-312419" lvl="0" marL="342900" rtl="0" algn="l">
              <a:lnSpc>
                <a:spcPct val="100000"/>
              </a:lnSpc>
              <a:spcBef>
                <a:spcPts val="1392"/>
              </a:spcBef>
              <a:spcAft>
                <a:spcPts val="0"/>
              </a:spcAft>
              <a:buSzPct val="100000"/>
              <a:buChar char="•"/>
            </a:pPr>
            <a:r>
              <a:rPr b="1" lang="en-US" sz="3200">
                <a:solidFill>
                  <a:srgbClr val="000000"/>
                </a:solidFill>
                <a:latin typeface="Garamond"/>
                <a:ea typeface="Garamond"/>
                <a:cs typeface="Garamond"/>
                <a:sym typeface="Garamond"/>
              </a:rPr>
              <a:t>Types:</a:t>
            </a:r>
            <a:endParaRPr/>
          </a:p>
          <a:p>
            <a:pPr indent="-255269" lvl="1" marL="742950" rtl="0" algn="l">
              <a:spcBef>
                <a:spcPts val="1392"/>
              </a:spcBef>
              <a:spcAft>
                <a:spcPts val="0"/>
              </a:spcAft>
              <a:buSzPct val="100000"/>
              <a:buFont typeface="Arial"/>
              <a:buChar char="–"/>
            </a:pPr>
            <a:r>
              <a:rPr lang="en-US" sz="3200">
                <a:solidFill>
                  <a:srgbClr val="000000"/>
                </a:solidFill>
                <a:latin typeface="Garamond"/>
                <a:ea typeface="Garamond"/>
                <a:cs typeface="Garamond"/>
                <a:sym typeface="Garamond"/>
              </a:rPr>
              <a:t>Focused Differentiation</a:t>
            </a:r>
            <a:endParaRPr/>
          </a:p>
          <a:p>
            <a:pPr indent="-200025" lvl="3" marL="1188720" rtl="0" algn="l">
              <a:spcBef>
                <a:spcPts val="1355"/>
              </a:spcBef>
              <a:spcAft>
                <a:spcPts val="0"/>
              </a:spcAft>
              <a:buSzPct val="100000"/>
              <a:buChar char="•"/>
            </a:pPr>
            <a:r>
              <a:rPr lang="en-US" sz="3000">
                <a:solidFill>
                  <a:srgbClr val="000000"/>
                </a:solidFill>
                <a:latin typeface="Garamond"/>
                <a:ea typeface="Garamond"/>
                <a:cs typeface="Garamond"/>
                <a:sym typeface="Garamond"/>
              </a:rPr>
              <a:t>Ex: </a:t>
            </a:r>
            <a:r>
              <a:rPr lang="en-US" sz="3000">
                <a:solidFill>
                  <a:srgbClr val="000000"/>
                </a:solidFill>
                <a:latin typeface="Garamond"/>
                <a:ea typeface="Garamond"/>
                <a:cs typeface="Garamond"/>
                <a:sym typeface="Garamond"/>
              </a:rPr>
              <a:t>Anthropologie follows a focused differentiation strategy by selling unique (and pricey) women’s apparel, accessories, and home furnishings.</a:t>
            </a:r>
            <a:endParaRPr/>
          </a:p>
          <a:p>
            <a:pPr indent="-255269" lvl="1" marL="742950" rtl="0" algn="l">
              <a:spcBef>
                <a:spcPts val="1392"/>
              </a:spcBef>
              <a:spcAft>
                <a:spcPts val="0"/>
              </a:spcAft>
              <a:buSzPct val="100000"/>
              <a:buFont typeface="Arial"/>
              <a:buChar char="–"/>
            </a:pPr>
            <a:r>
              <a:rPr lang="en-US" sz="3200">
                <a:solidFill>
                  <a:srgbClr val="000000"/>
                </a:solidFill>
                <a:latin typeface="Garamond"/>
                <a:ea typeface="Garamond"/>
                <a:cs typeface="Garamond"/>
                <a:sym typeface="Garamond"/>
              </a:rPr>
              <a:t>Focused Cost Leadership</a:t>
            </a:r>
            <a:endParaRPr/>
          </a:p>
          <a:p>
            <a:pPr indent="-200025" lvl="3" marL="1188720" rtl="0" algn="l">
              <a:spcBef>
                <a:spcPts val="1355"/>
              </a:spcBef>
              <a:spcAft>
                <a:spcPts val="0"/>
              </a:spcAft>
              <a:buSzPct val="100000"/>
              <a:buChar char="•"/>
            </a:pPr>
            <a:r>
              <a:rPr lang="en-US" sz="3000">
                <a:solidFill>
                  <a:srgbClr val="000000"/>
                </a:solidFill>
                <a:latin typeface="Garamond"/>
                <a:ea typeface="Garamond"/>
                <a:cs typeface="Garamond"/>
                <a:sym typeface="Garamond"/>
              </a:rPr>
              <a:t>Ex.  I</a:t>
            </a:r>
            <a:r>
              <a:rPr lang="en-US" sz="3000">
                <a:solidFill>
                  <a:srgbClr val="000000"/>
                </a:solidFill>
                <a:latin typeface="Garamond"/>
                <a:ea typeface="Garamond"/>
                <a:cs typeface="Garamond"/>
                <a:sym typeface="Garamond"/>
              </a:rPr>
              <a:t>n using a focused cost leadership, Dollar General does not offer a full array of consumer goods, but those that it does offer are priced to move.</a:t>
            </a:r>
            <a:endParaRPr/>
          </a:p>
          <a:p>
            <a:pPr indent="-243840" lvl="0" marL="274320" rtl="0" algn="l">
              <a:spcBef>
                <a:spcPts val="3000"/>
              </a:spcBef>
              <a:spcAft>
                <a:spcPts val="0"/>
              </a:spcAft>
              <a:buSzPct val="100000"/>
              <a:buChar char="•"/>
            </a:pPr>
            <a:r>
              <a:rPr lang="en-US" sz="3200">
                <a:latin typeface="Garamond"/>
                <a:ea typeface="Garamond"/>
                <a:cs typeface="Garamond"/>
                <a:sym typeface="Garamond"/>
              </a:rPr>
              <a:t>Remember – focused means engaging a narrow </a:t>
            </a:r>
            <a:r>
              <a:rPr lang="en-US" sz="3200" u="sng">
                <a:latin typeface="Garamond"/>
                <a:ea typeface="Garamond"/>
                <a:cs typeface="Garamond"/>
                <a:sym typeface="Garamond"/>
              </a:rPr>
              <a:t>target market</a:t>
            </a:r>
            <a:r>
              <a:rPr lang="en-US" sz="3200">
                <a:latin typeface="Garamond"/>
                <a:ea typeface="Garamond"/>
                <a:cs typeface="Garamond"/>
                <a:sym typeface="Garamond"/>
              </a:rPr>
              <a:t>, not a narrow product line</a:t>
            </a:r>
            <a:endParaRPr/>
          </a:p>
        </p:txBody>
      </p:sp>
      <p:sp>
        <p:nvSpPr>
          <p:cNvPr id="133" name="Google Shape;133;p6"/>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7"/>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Times New Roman"/>
              <a:buNone/>
            </a:pPr>
            <a:r>
              <a:rPr b="1" lang="en-US" sz="4000">
                <a:latin typeface="Times New Roman"/>
                <a:ea typeface="Times New Roman"/>
                <a:cs typeface="Times New Roman"/>
                <a:sym typeface="Times New Roman"/>
              </a:rPr>
              <a:t>Generic Business Strategies: Position and Scope</a:t>
            </a:r>
            <a:endParaRPr/>
          </a:p>
        </p:txBody>
      </p:sp>
      <p:pic>
        <p:nvPicPr>
          <p:cNvPr descr="A graph that has an x-axis that is the &quot;Strategic Position.&quot; The first half of the x-axis is labeled &quot;cost,&quot; and the second half is labeled &quot;differentiation.&quot; The y-axis is the &quot;Competitive Scope.&quot; The first half of the y-axis is labeled &quot;focused,&quot; and the second half is labeled &quot;broad.&quot; Focused cost leadership is the intersection of cost strategic position and focused competitive scope. Focused differentiation is the intersection of differentiation strategic position and focused competitive scope. Broad cost leadership is the intersection of cost strategic position and broad competitive scope. Broad differentiation is the intersection of differentiation strategic position and broad competitive scope. " id="139" name="Google Shape;139;p7"/>
          <p:cNvPicPr preferRelativeResize="0"/>
          <p:nvPr/>
        </p:nvPicPr>
        <p:blipFill rotWithShape="1">
          <a:blip r:embed="rId3">
            <a:alphaModFix/>
          </a:blip>
          <a:srcRect b="0" l="0" r="0" t="0"/>
          <a:stretch/>
        </p:blipFill>
        <p:spPr>
          <a:xfrm>
            <a:off x="3374483" y="1224280"/>
            <a:ext cx="6276595" cy="5669363"/>
          </a:xfrm>
          <a:prstGeom prst="rect">
            <a:avLst/>
          </a:prstGeom>
          <a:noFill/>
          <a:ln>
            <a:noFill/>
          </a:ln>
        </p:spPr>
      </p:pic>
      <p:sp>
        <p:nvSpPr>
          <p:cNvPr id="140" name="Google Shape;140;p7"/>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4">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8"/>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Differentiation Strategy</a:t>
            </a:r>
            <a:endParaRPr/>
          </a:p>
        </p:txBody>
      </p:sp>
      <p:sp>
        <p:nvSpPr>
          <p:cNvPr id="146" name="Google Shape;146;p8"/>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Unique features that increase value of goods and services</a:t>
            </a:r>
            <a:endParaRPr>
              <a:latin typeface="Garamond"/>
              <a:ea typeface="Garamond"/>
              <a:cs typeface="Garamond"/>
              <a:sym typeface="Garamond"/>
            </a:endParaRPr>
          </a:p>
          <a:p>
            <a:pPr indent="-342900" lvl="0" marL="342900" rtl="0" algn="l">
              <a:spcBef>
                <a:spcPts val="60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Consumers are willing to pay a higher price.</a:t>
            </a:r>
            <a:endParaRPr>
              <a:latin typeface="Garamond"/>
              <a:ea typeface="Garamond"/>
              <a:cs typeface="Garamond"/>
              <a:sym typeface="Garamond"/>
            </a:endParaRPr>
          </a:p>
          <a:p>
            <a:pPr indent="-342900" lvl="0" marL="342900" rtl="0" algn="l">
              <a:spcBef>
                <a:spcPts val="60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The focus of competition:</a:t>
            </a:r>
            <a:endParaRPr>
              <a:latin typeface="Garamond"/>
              <a:ea typeface="Garamond"/>
              <a:cs typeface="Garamond"/>
              <a:sym typeface="Garamond"/>
            </a:endParaRPr>
          </a:p>
          <a:p>
            <a:pPr indent="-285750" lvl="1" marL="742950" rtl="0" algn="l">
              <a:spcBef>
                <a:spcPts val="60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Unique product features</a:t>
            </a:r>
            <a:endParaRPr>
              <a:latin typeface="Garamond"/>
              <a:ea typeface="Garamond"/>
              <a:cs typeface="Garamond"/>
              <a:sym typeface="Garamond"/>
            </a:endParaRPr>
          </a:p>
          <a:p>
            <a:pPr indent="-285750" lvl="1" marL="742950" rtl="0" algn="l">
              <a:spcBef>
                <a:spcPts val="60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Service</a:t>
            </a:r>
            <a:endParaRPr>
              <a:latin typeface="Garamond"/>
              <a:ea typeface="Garamond"/>
              <a:cs typeface="Garamond"/>
              <a:sym typeface="Garamond"/>
            </a:endParaRPr>
          </a:p>
          <a:p>
            <a:pPr indent="-285750" lvl="1" marL="742950" rtl="0" algn="l">
              <a:spcBef>
                <a:spcPts val="60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New product launches</a:t>
            </a:r>
            <a:endParaRPr>
              <a:latin typeface="Garamond"/>
              <a:ea typeface="Garamond"/>
              <a:cs typeface="Garamond"/>
              <a:sym typeface="Garamond"/>
            </a:endParaRPr>
          </a:p>
          <a:p>
            <a:pPr indent="-285750" lvl="1" marL="742950" rtl="0" algn="l">
              <a:spcBef>
                <a:spcPts val="60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Marketing and promotion </a:t>
            </a:r>
            <a:endParaRPr>
              <a:latin typeface="Garamond"/>
              <a:ea typeface="Garamond"/>
              <a:cs typeface="Garamond"/>
              <a:sym typeface="Garamond"/>
            </a:endParaRPr>
          </a:p>
          <a:p>
            <a:pPr indent="-342900" lvl="0" marL="342900" rtl="0" algn="l">
              <a:spcBef>
                <a:spcPts val="600"/>
              </a:spcBef>
              <a:spcAft>
                <a:spcPts val="0"/>
              </a:spcAft>
              <a:buClr>
                <a:schemeClr val="dk1"/>
              </a:buClr>
              <a:buSzPts val="2800"/>
              <a:buFont typeface="Arial"/>
              <a:buChar char="•"/>
            </a:pPr>
            <a:r>
              <a:rPr b="1" lang="en-US" sz="2800">
                <a:solidFill>
                  <a:schemeClr val="dk1"/>
                </a:solidFill>
                <a:latin typeface="Garamond"/>
                <a:ea typeface="Garamond"/>
                <a:cs typeface="Garamond"/>
                <a:sym typeface="Garamond"/>
              </a:rPr>
              <a:t>Competitive advantage achieved when:</a:t>
            </a:r>
            <a:endParaRPr>
              <a:latin typeface="Garamond"/>
              <a:ea typeface="Garamond"/>
              <a:cs typeface="Garamond"/>
              <a:sym typeface="Garamond"/>
            </a:endParaRPr>
          </a:p>
          <a:p>
            <a:pPr indent="-285750" lvl="1" marL="742950" rtl="0" algn="l">
              <a:spcBef>
                <a:spcPts val="600"/>
              </a:spcBef>
              <a:spcAft>
                <a:spcPts val="0"/>
              </a:spcAft>
              <a:buClr>
                <a:schemeClr val="dk1"/>
              </a:buClr>
              <a:buSzPts val="2400"/>
              <a:buFont typeface="Arial"/>
              <a:buChar char="–"/>
            </a:pPr>
            <a:r>
              <a:rPr lang="en-US" sz="2400">
                <a:solidFill>
                  <a:schemeClr val="dk1"/>
                </a:solidFill>
                <a:latin typeface="Garamond"/>
                <a:ea typeface="Garamond"/>
                <a:cs typeface="Garamond"/>
                <a:sym typeface="Garamond"/>
              </a:rPr>
              <a:t>Value – Cost &gt; competitors</a:t>
            </a:r>
            <a:endParaRPr>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47" name="Google Shape;147;p8"/>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9"/>
          <p:cNvSpPr txBox="1"/>
          <p:nvPr>
            <p:ph type="title"/>
          </p:nvPr>
        </p:nvSpPr>
        <p:spPr>
          <a:xfrm>
            <a:off x="1066800" y="127000"/>
            <a:ext cx="10058400" cy="109728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000"/>
              <a:buFont typeface="Times New Roman"/>
              <a:buNone/>
            </a:pPr>
            <a:r>
              <a:rPr b="1" lang="en-US" sz="4000">
                <a:latin typeface="Times New Roman"/>
                <a:ea typeface="Times New Roman"/>
                <a:cs typeface="Times New Roman"/>
                <a:sym typeface="Times New Roman"/>
              </a:rPr>
              <a:t>What Differentiation Strategies do</a:t>
            </a:r>
            <a:endParaRPr/>
          </a:p>
        </p:txBody>
      </p:sp>
      <p:sp>
        <p:nvSpPr>
          <p:cNvPr id="153" name="Google Shape;153;p9"/>
          <p:cNvSpPr txBox="1"/>
          <p:nvPr>
            <p:ph idx="1" type="body"/>
          </p:nvPr>
        </p:nvSpPr>
        <p:spPr>
          <a:xfrm>
            <a:off x="1066800" y="1714500"/>
            <a:ext cx="10058400" cy="44577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3200"/>
              <a:buFont typeface="Arial"/>
              <a:buChar char="•"/>
            </a:pPr>
            <a:r>
              <a:rPr b="1" lang="en-US" sz="3200">
                <a:solidFill>
                  <a:schemeClr val="dk1"/>
                </a:solidFill>
                <a:latin typeface="Garamond"/>
                <a:ea typeface="Garamond"/>
                <a:cs typeface="Garamond"/>
                <a:sym typeface="Garamond"/>
              </a:rPr>
              <a:t>Add value to products and services</a:t>
            </a:r>
            <a:endParaRPr>
              <a:latin typeface="Garamond"/>
              <a:ea typeface="Garamond"/>
              <a:cs typeface="Garamond"/>
              <a:sym typeface="Garamond"/>
            </a:endParaRPr>
          </a:p>
          <a:p>
            <a:pPr indent="-342900" lvl="0" marL="342900" rtl="0" algn="l">
              <a:spcBef>
                <a:spcPts val="1440"/>
              </a:spcBef>
              <a:spcAft>
                <a:spcPts val="0"/>
              </a:spcAft>
              <a:buClr>
                <a:schemeClr val="dk1"/>
              </a:buClr>
              <a:buSzPts val="3200"/>
              <a:buFont typeface="Arial"/>
              <a:buChar char="•"/>
            </a:pPr>
            <a:r>
              <a:rPr b="1" lang="en-US" sz="3200">
                <a:solidFill>
                  <a:schemeClr val="dk1"/>
                </a:solidFill>
                <a:latin typeface="Garamond"/>
                <a:ea typeface="Garamond"/>
                <a:cs typeface="Garamond"/>
                <a:sym typeface="Garamond"/>
              </a:rPr>
              <a:t>Are responsive to customer preferences</a:t>
            </a:r>
            <a:endParaRPr>
              <a:latin typeface="Garamond"/>
              <a:ea typeface="Garamond"/>
              <a:cs typeface="Garamond"/>
              <a:sym typeface="Garamond"/>
            </a:endParaRPr>
          </a:p>
          <a:p>
            <a:pPr indent="-342900" lvl="0" marL="342900" rtl="0" algn="l">
              <a:spcBef>
                <a:spcPts val="1440"/>
              </a:spcBef>
              <a:spcAft>
                <a:spcPts val="0"/>
              </a:spcAft>
              <a:buClr>
                <a:schemeClr val="dk1"/>
              </a:buClr>
              <a:buSzPts val="3200"/>
              <a:buFont typeface="Arial"/>
              <a:buChar char="•"/>
            </a:pPr>
            <a:r>
              <a:rPr b="1" lang="en-US" sz="3200">
                <a:solidFill>
                  <a:schemeClr val="dk1"/>
                </a:solidFill>
                <a:latin typeface="Garamond"/>
                <a:ea typeface="Garamond"/>
                <a:cs typeface="Garamond"/>
                <a:sym typeface="Garamond"/>
              </a:rPr>
              <a:t>Can increase costs</a:t>
            </a:r>
            <a:endParaRPr>
              <a:latin typeface="Garamond"/>
              <a:ea typeface="Garamond"/>
              <a:cs typeface="Garamond"/>
              <a:sym typeface="Garamond"/>
            </a:endParaRPr>
          </a:p>
          <a:p>
            <a:pPr indent="-285750" lvl="1" marL="742950" rtl="0" algn="l">
              <a:spcBef>
                <a:spcPts val="1440"/>
              </a:spcBef>
              <a:spcAft>
                <a:spcPts val="0"/>
              </a:spcAft>
              <a:buClr>
                <a:schemeClr val="dk1"/>
              </a:buClr>
              <a:buSzPts val="3200"/>
              <a:buFont typeface="Arial"/>
              <a:buChar char="–"/>
            </a:pPr>
            <a:r>
              <a:rPr lang="en-US" sz="3200">
                <a:solidFill>
                  <a:schemeClr val="dk1"/>
                </a:solidFill>
                <a:latin typeface="Garamond"/>
                <a:ea typeface="Garamond"/>
                <a:cs typeface="Garamond"/>
                <a:sym typeface="Garamond"/>
              </a:rPr>
              <a:t>Additional R&amp;D is needed</a:t>
            </a:r>
            <a:endParaRPr>
              <a:latin typeface="Garamond"/>
              <a:ea typeface="Garamond"/>
              <a:cs typeface="Garamond"/>
              <a:sym typeface="Garamond"/>
            </a:endParaRPr>
          </a:p>
          <a:p>
            <a:pPr indent="-285750" lvl="1" marL="742950" rtl="0" algn="l">
              <a:spcBef>
                <a:spcPts val="1440"/>
              </a:spcBef>
              <a:spcAft>
                <a:spcPts val="0"/>
              </a:spcAft>
              <a:buClr>
                <a:schemeClr val="dk1"/>
              </a:buClr>
              <a:buSzPts val="3200"/>
              <a:buFont typeface="Arial"/>
              <a:buChar char="–"/>
            </a:pPr>
            <a:r>
              <a:rPr lang="en-US" sz="3200">
                <a:solidFill>
                  <a:schemeClr val="dk1"/>
                </a:solidFill>
                <a:latin typeface="Garamond"/>
                <a:ea typeface="Garamond"/>
                <a:cs typeface="Garamond"/>
                <a:sym typeface="Garamond"/>
              </a:rPr>
              <a:t>Innovation is needed</a:t>
            </a:r>
            <a:endParaRPr>
              <a:latin typeface="Garamond"/>
              <a:ea typeface="Garamond"/>
              <a:cs typeface="Garamond"/>
              <a:sym typeface="Garamond"/>
            </a:endParaRPr>
          </a:p>
          <a:p>
            <a:pPr indent="-285750" lvl="1" marL="742950" rtl="0" algn="l">
              <a:spcBef>
                <a:spcPts val="1440"/>
              </a:spcBef>
              <a:spcAft>
                <a:spcPts val="0"/>
              </a:spcAft>
              <a:buClr>
                <a:schemeClr val="dk1"/>
              </a:buClr>
              <a:buSzPts val="3200"/>
              <a:buFont typeface="Arial"/>
              <a:buChar char="–"/>
            </a:pPr>
            <a:r>
              <a:rPr lang="en-US" sz="3200">
                <a:solidFill>
                  <a:schemeClr val="dk1"/>
                </a:solidFill>
                <a:latin typeface="Garamond"/>
                <a:ea typeface="Garamond"/>
                <a:cs typeface="Garamond"/>
                <a:sym typeface="Garamond"/>
              </a:rPr>
              <a:t>But customers are willing to pay a premium</a:t>
            </a:r>
            <a:endParaRPr>
              <a:latin typeface="Garamond"/>
              <a:ea typeface="Garamond"/>
              <a:cs typeface="Garamond"/>
              <a:sym typeface="Garamond"/>
            </a:endParaRPr>
          </a:p>
          <a:p>
            <a:pPr indent="-96520" lvl="0" marL="274320" rtl="0" algn="l">
              <a:spcBef>
                <a:spcPts val="2200"/>
              </a:spcBef>
              <a:spcAft>
                <a:spcPts val="0"/>
              </a:spcAft>
              <a:buSzPts val="2800"/>
              <a:buNone/>
            </a:pPr>
            <a:r>
              <a:t/>
            </a:r>
            <a:endParaRPr sz="2800">
              <a:latin typeface="Times New Roman"/>
              <a:ea typeface="Times New Roman"/>
              <a:cs typeface="Times New Roman"/>
              <a:sym typeface="Times New Roman"/>
            </a:endParaRPr>
          </a:p>
          <a:p>
            <a:pPr indent="-134620" lvl="0" marL="274320" rtl="0" algn="l">
              <a:spcBef>
                <a:spcPts val="2200"/>
              </a:spcBef>
              <a:spcAft>
                <a:spcPts val="0"/>
              </a:spcAft>
              <a:buSzPts val="2200"/>
              <a:buNone/>
            </a:pPr>
            <a:r>
              <a:t/>
            </a:r>
            <a:endParaRPr/>
          </a:p>
        </p:txBody>
      </p:sp>
      <p:sp>
        <p:nvSpPr>
          <p:cNvPr id="154" name="Google Shape;154;p9"/>
          <p:cNvSpPr/>
          <p:nvPr/>
        </p:nvSpPr>
        <p:spPr>
          <a:xfrm>
            <a:off x="9651078" y="6508531"/>
            <a:ext cx="2948243"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00" u="sng">
                <a:solidFill>
                  <a:schemeClr val="dk1"/>
                </a:solidFill>
                <a:latin typeface="Arial"/>
                <a:ea typeface="Arial"/>
                <a:cs typeface="Arial"/>
                <a:sym typeface="Arial"/>
                <a:hlinkClick r:id="rId3">
                  <a:extLst>
                    <a:ext uri="{A12FA001-AC4F-418D-AE19-62706E023703}">
                      <ahyp:hlinkClr val="tx"/>
                    </a:ext>
                  </a:extLst>
                </a:hlinkClick>
              </a:rPr>
              <a:t>http://hdl.handle.net/10919/102735</a:t>
            </a:r>
            <a:endParaRPr sz="1200">
              <a:solidFill>
                <a:schemeClr val="dk1"/>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theme/theme1.xml><?xml version="1.0" encoding="utf-8"?>
<a:theme xmlns:a="http://schemas.openxmlformats.org/drawingml/2006/main" xmlns:r="http://schemas.openxmlformats.org/officeDocument/2006/relationships" name="Science Project 16x9">
  <a:themeElements>
    <a:clrScheme name="Custom 1">
      <a:dk1>
        <a:srgbClr val="000000"/>
      </a:dk1>
      <a:lt1>
        <a:srgbClr val="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AcademicScience">
      <a:dk1>
        <a:srgbClr val="000000"/>
      </a:dk1>
      <a:lt1>
        <a:srgbClr val="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2021-03-29T18:44:51Z</dcterms:created>
  <dc:creator>Call, Kylie</dc:creator>
</cp:coreProperties>
</file>