
<file path=[Content_Types].xml><?xml version="1.0" encoding="utf-8"?>
<Types xmlns="http://schemas.openxmlformats.org/package/2006/content-types">
  <Default Extension="jpeg" ContentType="image/jpe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4" r:id="rId1"/>
  </p:sldMasterIdLst>
  <p:sldIdLst>
    <p:sldId id="257" r:id="rId2"/>
    <p:sldId id="394" r:id="rId3"/>
    <p:sldId id="352" r:id="rId4"/>
    <p:sldId id="364" r:id="rId5"/>
    <p:sldId id="396" r:id="rId6"/>
    <p:sldId id="350" r:id="rId7"/>
    <p:sldId id="399" r:id="rId8"/>
    <p:sldId id="353" r:id="rId9"/>
    <p:sldId id="397" r:id="rId10"/>
    <p:sldId id="354" r:id="rId11"/>
    <p:sldId id="302" r:id="rId12"/>
    <p:sldId id="301" r:id="rId13"/>
    <p:sldId id="303" r:id="rId14"/>
    <p:sldId id="355" r:id="rId15"/>
    <p:sldId id="312" r:id="rId16"/>
    <p:sldId id="313" r:id="rId17"/>
    <p:sldId id="316" r:id="rId18"/>
    <p:sldId id="358" r:id="rId19"/>
    <p:sldId id="366" r:id="rId20"/>
    <p:sldId id="332" r:id="rId21"/>
    <p:sldId id="333" r:id="rId22"/>
    <p:sldId id="398" r:id="rId23"/>
    <p:sldId id="345" r:id="rId24"/>
    <p:sldId id="362" r:id="rId25"/>
    <p:sldId id="363" r:id="rId26"/>
    <p:sldId id="401" r:id="rId27"/>
    <p:sldId id="400" r:id="rId28"/>
  </p:sldIdLst>
  <p:sldSz cx="9144000" cy="6858000" type="screen4x3"/>
  <p:notesSz cx="6858000" cy="9144000"/>
  <p:custDataLst>
    <p:tags r:id="rId29"/>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D03447BB-5D67-496B-8E87-E561075AD55C}" styleName="Dark Style 1 - Accent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006"/>
    <p:restoredTop sz="94696"/>
  </p:normalViewPr>
  <p:slideViewPr>
    <p:cSldViewPr>
      <p:cViewPr varScale="1">
        <p:scale>
          <a:sx n="116" d="100"/>
          <a:sy n="116" d="100"/>
        </p:scale>
        <p:origin x="1920" y="184"/>
      </p:cViewPr>
      <p:guideLst>
        <p:guide orient="horz" pos="2160"/>
        <p:guide pos="2880"/>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oleObject" Target="file:////Users/stephaniedavis/Documents/CLAHS%20Faculty%20Research%20Grant/Raw%20Data/Code%20book.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5"/>
    </mc:Choice>
    <mc:Fallback>
      <c:style val="5"/>
    </mc:Fallback>
  </mc:AlternateContent>
  <c:chart>
    <c:title>
      <c:tx>
        <c:rich>
          <a:bodyPr rot="0" spcFirstLastPara="1" vertOverflow="ellipsis" vert="horz" wrap="square" anchor="ctr" anchorCtr="1"/>
          <a:lstStyle/>
          <a:p>
            <a:pPr>
              <a:defRPr sz="1800" b="1" i="0" u="none" strike="noStrike" kern="1200" cap="all" spc="150" baseline="0">
                <a:solidFill>
                  <a:schemeClr val="tx1">
                    <a:lumMod val="50000"/>
                    <a:lumOff val="50000"/>
                  </a:schemeClr>
                </a:solidFill>
                <a:latin typeface="+mn-lt"/>
                <a:ea typeface="+mn-ea"/>
                <a:cs typeface="+mn-cs"/>
              </a:defRPr>
            </a:pPr>
            <a:r>
              <a:rPr lang="en-US"/>
              <a:t>Components</a:t>
            </a:r>
            <a:r>
              <a:rPr lang="en-US" baseline="0"/>
              <a:t> of Financial Capacity</a:t>
            </a:r>
            <a:endParaRPr lang="en-US"/>
          </a:p>
        </c:rich>
      </c:tx>
      <c:overlay val="0"/>
      <c:spPr>
        <a:noFill/>
        <a:ln>
          <a:noFill/>
        </a:ln>
        <a:effectLst/>
      </c:spPr>
      <c:txPr>
        <a:bodyPr rot="0" spcFirstLastPara="1" vertOverflow="ellipsis" vert="horz" wrap="square" anchor="ctr" anchorCtr="1"/>
        <a:lstStyle/>
        <a:p>
          <a:pPr>
            <a:defRPr sz="1800" b="1" i="0" u="none" strike="noStrike" kern="1200" cap="all" spc="150" baseline="0">
              <a:solidFill>
                <a:schemeClr val="tx1">
                  <a:lumMod val="50000"/>
                  <a:lumOff val="50000"/>
                </a:schemeClr>
              </a:solidFill>
              <a:latin typeface="+mn-lt"/>
              <a:ea typeface="+mn-ea"/>
              <a:cs typeface="+mn-cs"/>
            </a:defRPr>
          </a:pPr>
          <a:endParaRPr lang="en-US"/>
        </a:p>
      </c:txPr>
    </c:title>
    <c:autoTitleDeleted val="0"/>
    <c:plotArea>
      <c:layout/>
      <c:barChart>
        <c:barDir val="col"/>
        <c:grouping val="clustered"/>
        <c:varyColors val="0"/>
        <c:ser>
          <c:idx val="0"/>
          <c:order val="0"/>
          <c:spPr>
            <a:pattFill prst="narHorz">
              <a:fgClr>
                <a:schemeClr val="accent3"/>
              </a:fgClr>
              <a:bgClr>
                <a:schemeClr val="accent3">
                  <a:lumMod val="20000"/>
                  <a:lumOff val="80000"/>
                </a:schemeClr>
              </a:bgClr>
            </a:pattFill>
            <a:ln>
              <a:noFill/>
            </a:ln>
            <a:effectLst>
              <a:innerShdw blurRad="114300">
                <a:schemeClr val="accent3"/>
              </a:inn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Sheet2!$A$1:$A$12</c:f>
              <c:strCache>
                <c:ptCount val="12"/>
                <c:pt idx="0">
                  <c:v> Unassigned Fund Balance levels</c:v>
                </c:pt>
                <c:pt idx="1">
                  <c:v>Adopting a balanced budget</c:v>
                </c:pt>
                <c:pt idx="2">
                  <c:v>Compliance with adopted financial policies</c:v>
                </c:pt>
                <c:pt idx="3">
                  <c:v>Budget Stabilization Fund levels</c:v>
                </c:pt>
                <c:pt idx="4">
                  <c:v>'Clean' unmodified audit opinion</c:v>
                </c:pt>
                <c:pt idx="5">
                  <c:v>Adoption of a capital improvement plan</c:v>
                </c:pt>
                <c:pt idx="6">
                  <c:v>Credit Rating</c:v>
                </c:pt>
                <c:pt idx="7">
                  <c:v>Fiscal Distress Monitoring Ratios</c:v>
                </c:pt>
                <c:pt idx="8">
                  <c:v>Low debt levels</c:v>
                </c:pt>
                <c:pt idx="9">
                  <c:v>Tax collection percentages </c:v>
                </c:pt>
                <c:pt idx="10">
                  <c:v>Cash funding for capital projects</c:v>
                </c:pt>
                <c:pt idx="11">
                  <c:v>Other</c:v>
                </c:pt>
              </c:strCache>
            </c:strRef>
          </c:cat>
          <c:val>
            <c:numRef>
              <c:f>Sheet2!$B$1:$B$12</c:f>
              <c:numCache>
                <c:formatCode>0.00%</c:formatCode>
                <c:ptCount val="12"/>
                <c:pt idx="0">
                  <c:v>0.1273</c:v>
                </c:pt>
                <c:pt idx="1">
                  <c:v>0.13639999999999999</c:v>
                </c:pt>
                <c:pt idx="2">
                  <c:v>0.1227</c:v>
                </c:pt>
                <c:pt idx="3">
                  <c:v>3.6400000000000002E-2</c:v>
                </c:pt>
                <c:pt idx="4">
                  <c:v>0.1273</c:v>
                </c:pt>
                <c:pt idx="5">
                  <c:v>9.0899999999999995E-2</c:v>
                </c:pt>
                <c:pt idx="6">
                  <c:v>3.6400000000000002E-2</c:v>
                </c:pt>
                <c:pt idx="7">
                  <c:v>2.7300000000000001E-2</c:v>
                </c:pt>
                <c:pt idx="8">
                  <c:v>0.1</c:v>
                </c:pt>
                <c:pt idx="9">
                  <c:v>8.6400000000000005E-2</c:v>
                </c:pt>
                <c:pt idx="10">
                  <c:v>8.6400000000000005E-2</c:v>
                </c:pt>
                <c:pt idx="11">
                  <c:v>2.2700000000000001E-2</c:v>
                </c:pt>
              </c:numCache>
            </c:numRef>
          </c:val>
          <c:extLst>
            <c:ext xmlns:c16="http://schemas.microsoft.com/office/drawing/2014/chart" uri="{C3380CC4-5D6E-409C-BE32-E72D297353CC}">
              <c16:uniqueId val="{00000000-220B-A34A-9986-5CD55D36A95D}"/>
            </c:ext>
          </c:extLst>
        </c:ser>
        <c:dLbls>
          <c:dLblPos val="inEnd"/>
          <c:showLegendKey val="0"/>
          <c:showVal val="1"/>
          <c:showCatName val="0"/>
          <c:showSerName val="0"/>
          <c:showPercent val="0"/>
          <c:showBubbleSize val="0"/>
        </c:dLbls>
        <c:gapWidth val="164"/>
        <c:axId val="1589611743"/>
        <c:axId val="1589520559"/>
      </c:barChart>
      <c:catAx>
        <c:axId val="1589611743"/>
        <c:scaling>
          <c:orientation val="minMax"/>
        </c:scaling>
        <c:delete val="0"/>
        <c:axPos val="b"/>
        <c:numFmt formatCode="General" sourceLinked="1"/>
        <c:majorTickMark val="none"/>
        <c:minorTickMark val="none"/>
        <c:tickLblPos val="nextTo"/>
        <c:spPr>
          <a:noFill/>
          <a:ln w="19050"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589520559"/>
        <c:crosses val="autoZero"/>
        <c:auto val="0"/>
        <c:lblAlgn val="ctr"/>
        <c:lblOffset val="100"/>
        <c:noMultiLvlLbl val="0"/>
      </c:catAx>
      <c:valAx>
        <c:axId val="1589520559"/>
        <c:scaling>
          <c:orientation val="minMax"/>
        </c:scaling>
        <c:delete val="0"/>
        <c:axPos val="l"/>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589611743"/>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1"/>
  <c:style val="2"/>
  <c:chart>
    <c:autoTitleDeleted val="1"/>
    <c:plotArea>
      <c:layout/>
      <c:barChart>
        <c:barDir val="col"/>
        <c:grouping val="clustered"/>
        <c:varyColors val="1"/>
        <c:ser>
          <c:idx val="0"/>
          <c:order val="0"/>
          <c:tx>
            <c:strRef>
              <c:f>Sheet1!$B$1</c:f>
              <c:strCache>
                <c:ptCount val="1"/>
              </c:strCache>
            </c:strRef>
          </c:tx>
          <c:invertIfNegative val="1"/>
          <c:dPt>
            <c:idx val="0"/>
            <c:invertIfNegative val="1"/>
            <c:bubble3D val="0"/>
            <c:spPr>
              <a:solidFill>
                <a:srgbClr val="4980BA"/>
              </a:solidFill>
            </c:spPr>
            <c:extLst>
              <c:ext xmlns:c16="http://schemas.microsoft.com/office/drawing/2014/chart" uri="{C3380CC4-5D6E-409C-BE32-E72D297353CC}">
                <c16:uniqueId val="{00000001-0CF3-A94D-AFCF-0D1C577584F6}"/>
              </c:ext>
            </c:extLst>
          </c:dPt>
          <c:dPt>
            <c:idx val="1"/>
            <c:invertIfNegative val="1"/>
            <c:bubble3D val="0"/>
            <c:spPr>
              <a:solidFill>
                <a:srgbClr val="C6514E"/>
              </a:solidFill>
            </c:spPr>
            <c:extLst>
              <c:ext xmlns:c16="http://schemas.microsoft.com/office/drawing/2014/chart" uri="{C3380CC4-5D6E-409C-BE32-E72D297353CC}">
                <c16:uniqueId val="{00000003-0CF3-A94D-AFCF-0D1C577584F6}"/>
              </c:ext>
            </c:extLst>
          </c:dPt>
          <c:dPt>
            <c:idx val="2"/>
            <c:invertIfNegative val="1"/>
            <c:bubble3D val="0"/>
            <c:spPr>
              <a:solidFill>
                <a:srgbClr val="96B95D"/>
              </a:solidFill>
            </c:spPr>
            <c:extLst>
              <c:ext xmlns:c16="http://schemas.microsoft.com/office/drawing/2014/chart" uri="{C3380CC4-5D6E-409C-BE32-E72D297353CC}">
                <c16:uniqueId val="{00000005-0CF3-A94D-AFCF-0D1C577584F6}"/>
              </c:ext>
            </c:extLst>
          </c:dPt>
          <c:dPt>
            <c:idx val="3"/>
            <c:invertIfNegative val="1"/>
            <c:bubble3D val="0"/>
            <c:spPr>
              <a:solidFill>
                <a:srgbClr val="81649F"/>
              </a:solidFill>
            </c:spPr>
            <c:extLst>
              <c:ext xmlns:c16="http://schemas.microsoft.com/office/drawing/2014/chart" uri="{C3380CC4-5D6E-409C-BE32-E72D297353CC}">
                <c16:uniqueId val="{00000007-0CF3-A94D-AFCF-0D1C577584F6}"/>
              </c:ext>
            </c:extLst>
          </c:dPt>
          <c:dPt>
            <c:idx val="4"/>
            <c:invertIfNegative val="1"/>
            <c:bubble3D val="0"/>
            <c:spPr>
              <a:solidFill>
                <a:srgbClr val="38ABC4"/>
              </a:solidFill>
            </c:spPr>
            <c:extLst>
              <c:ext xmlns:c16="http://schemas.microsoft.com/office/drawing/2014/chart" uri="{C3380CC4-5D6E-409C-BE32-E72D297353CC}">
                <c16:uniqueId val="{00000009-0CF3-A94D-AFCF-0D1C577584F6}"/>
              </c:ext>
            </c:extLst>
          </c:dPt>
          <c:dLbls>
            <c:numFmt formatCode="0.00%" sourceLinked="0"/>
            <c:spPr>
              <a:noFill/>
              <a:ln>
                <a:noFill/>
              </a:ln>
              <a:effectLst/>
            </c:spPr>
            <c:txPr>
              <a:bodyPr/>
              <a:lstStyle/>
              <a:p>
                <a:pPr>
                  <a:defRPr sz="1000"/>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Sheet1!$A$2:$A$6</c:f>
              <c:strCache>
                <c:ptCount val="5"/>
                <c:pt idx="0">
                  <c:v>Not at all important</c:v>
                </c:pt>
                <c:pt idx="1">
                  <c:v>Slightly important </c:v>
                </c:pt>
                <c:pt idx="2">
                  <c:v>Moderately important</c:v>
                </c:pt>
                <c:pt idx="3">
                  <c:v>Very important</c:v>
                </c:pt>
                <c:pt idx="4">
                  <c:v>Extremely important </c:v>
                </c:pt>
              </c:strCache>
            </c:strRef>
          </c:cat>
          <c:val>
            <c:numRef>
              <c:f>Sheet1!$B$2:$B$6</c:f>
              <c:numCache>
                <c:formatCode>General</c:formatCode>
                <c:ptCount val="5"/>
                <c:pt idx="0">
                  <c:v>0</c:v>
                </c:pt>
                <c:pt idx="1">
                  <c:v>0</c:v>
                </c:pt>
                <c:pt idx="2">
                  <c:v>3.1199999999999999E-2</c:v>
                </c:pt>
                <c:pt idx="3">
                  <c:v>0.3125</c:v>
                </c:pt>
                <c:pt idx="4">
                  <c:v>0.65620000000000001</c:v>
                </c:pt>
              </c:numCache>
            </c:numRef>
          </c:val>
          <c:extLst>
            <c:ext xmlns:c16="http://schemas.microsoft.com/office/drawing/2014/chart" uri="{C3380CC4-5D6E-409C-BE32-E72D297353CC}">
              <c16:uniqueId val="{0000000A-0CF3-A94D-AFCF-0D1C577584F6}"/>
            </c:ext>
          </c:extLst>
        </c:ser>
        <c:dLbls>
          <c:showLegendKey val="0"/>
          <c:showVal val="0"/>
          <c:showCatName val="0"/>
          <c:showSerName val="0"/>
          <c:showPercent val="0"/>
          <c:showBubbleSize val="0"/>
        </c:dLbls>
        <c:gapWidth val="150"/>
        <c:axId val="67451136"/>
        <c:axId val="66437120"/>
      </c:barChart>
      <c:catAx>
        <c:axId val="67451136"/>
        <c:scaling>
          <c:orientation val="minMax"/>
        </c:scaling>
        <c:delete val="0"/>
        <c:axPos val="b"/>
        <c:numFmt formatCode="General" sourceLinked="0"/>
        <c:majorTickMark val="none"/>
        <c:minorTickMark val="none"/>
        <c:tickLblPos val="nextTo"/>
        <c:spPr>
          <a:ln>
            <a:solidFill>
              <a:srgbClr val="808080"/>
            </a:solidFill>
          </a:ln>
        </c:spPr>
        <c:txPr>
          <a:bodyPr/>
          <a:lstStyle/>
          <a:p>
            <a:pPr>
              <a:defRPr sz="1200"/>
            </a:pPr>
            <a:endParaRPr lang="en-US"/>
          </a:p>
        </c:txPr>
        <c:crossAx val="66437120"/>
        <c:crosses val="autoZero"/>
        <c:auto val="1"/>
        <c:lblAlgn val="ctr"/>
        <c:lblOffset val="100"/>
        <c:noMultiLvlLbl val="1"/>
      </c:catAx>
      <c:valAx>
        <c:axId val="66437120"/>
        <c:scaling>
          <c:orientation val="minMax"/>
        </c:scaling>
        <c:delete val="0"/>
        <c:axPos val="l"/>
        <c:majorGridlines>
          <c:spPr>
            <a:ln>
              <a:solidFill>
                <a:srgbClr val="D8D8D8"/>
              </a:solidFill>
            </a:ln>
          </c:spPr>
        </c:majorGridlines>
        <c:numFmt formatCode="0%" sourceLinked="0"/>
        <c:majorTickMark val="none"/>
        <c:minorTickMark val="none"/>
        <c:tickLblPos val="nextTo"/>
        <c:spPr>
          <a:ln>
            <a:noFill/>
          </a:ln>
        </c:spPr>
        <c:txPr>
          <a:bodyPr/>
          <a:lstStyle/>
          <a:p>
            <a:pPr>
              <a:defRPr sz="1200"/>
            </a:pPr>
            <a:endParaRPr lang="en-US"/>
          </a:p>
        </c:txPr>
        <c:crossAx val="67451136"/>
        <c:crosses val="autoZero"/>
        <c:crossBetween val="between"/>
      </c:valAx>
    </c:plotArea>
    <c:plotVisOnly val="1"/>
    <c:dispBlanksAs val="zero"/>
    <c:showDLblsOverMax val="1"/>
  </c:chart>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1"/>
  <c:style val="2"/>
  <c:chart>
    <c:autoTitleDeleted val="1"/>
    <c:plotArea>
      <c:layout/>
      <c:barChart>
        <c:barDir val="col"/>
        <c:grouping val="clustered"/>
        <c:varyColors val="1"/>
        <c:ser>
          <c:idx val="0"/>
          <c:order val="0"/>
          <c:tx>
            <c:strRef>
              <c:f>Sheet1!$B$1</c:f>
              <c:strCache>
                <c:ptCount val="1"/>
              </c:strCache>
            </c:strRef>
          </c:tx>
          <c:invertIfNegative val="1"/>
          <c:dPt>
            <c:idx val="0"/>
            <c:invertIfNegative val="1"/>
            <c:bubble3D val="0"/>
            <c:spPr>
              <a:solidFill>
                <a:srgbClr val="4980BA"/>
              </a:solidFill>
            </c:spPr>
            <c:extLst>
              <c:ext xmlns:c16="http://schemas.microsoft.com/office/drawing/2014/chart" uri="{C3380CC4-5D6E-409C-BE32-E72D297353CC}">
                <c16:uniqueId val="{00000001-68F0-AF47-9C13-807A69B46DD1}"/>
              </c:ext>
            </c:extLst>
          </c:dPt>
          <c:dPt>
            <c:idx val="1"/>
            <c:invertIfNegative val="1"/>
            <c:bubble3D val="0"/>
            <c:spPr>
              <a:solidFill>
                <a:srgbClr val="C6514E"/>
              </a:solidFill>
            </c:spPr>
            <c:extLst>
              <c:ext xmlns:c16="http://schemas.microsoft.com/office/drawing/2014/chart" uri="{C3380CC4-5D6E-409C-BE32-E72D297353CC}">
                <c16:uniqueId val="{00000003-68F0-AF47-9C13-807A69B46DD1}"/>
              </c:ext>
            </c:extLst>
          </c:dPt>
          <c:dPt>
            <c:idx val="2"/>
            <c:invertIfNegative val="1"/>
            <c:bubble3D val="0"/>
            <c:spPr>
              <a:solidFill>
                <a:srgbClr val="96B95D"/>
              </a:solidFill>
            </c:spPr>
            <c:extLst>
              <c:ext xmlns:c16="http://schemas.microsoft.com/office/drawing/2014/chart" uri="{C3380CC4-5D6E-409C-BE32-E72D297353CC}">
                <c16:uniqueId val="{00000005-68F0-AF47-9C13-807A69B46DD1}"/>
              </c:ext>
            </c:extLst>
          </c:dPt>
          <c:dPt>
            <c:idx val="3"/>
            <c:invertIfNegative val="1"/>
            <c:bubble3D val="0"/>
            <c:spPr>
              <a:solidFill>
                <a:srgbClr val="81649F"/>
              </a:solidFill>
            </c:spPr>
            <c:extLst>
              <c:ext xmlns:c16="http://schemas.microsoft.com/office/drawing/2014/chart" uri="{C3380CC4-5D6E-409C-BE32-E72D297353CC}">
                <c16:uniqueId val="{00000007-68F0-AF47-9C13-807A69B46DD1}"/>
              </c:ext>
            </c:extLst>
          </c:dPt>
          <c:dPt>
            <c:idx val="4"/>
            <c:invertIfNegative val="1"/>
            <c:bubble3D val="0"/>
            <c:spPr>
              <a:solidFill>
                <a:srgbClr val="38ABC4"/>
              </a:solidFill>
            </c:spPr>
            <c:extLst>
              <c:ext xmlns:c16="http://schemas.microsoft.com/office/drawing/2014/chart" uri="{C3380CC4-5D6E-409C-BE32-E72D297353CC}">
                <c16:uniqueId val="{00000009-68F0-AF47-9C13-807A69B46DD1}"/>
              </c:ext>
            </c:extLst>
          </c:dPt>
          <c:dLbls>
            <c:numFmt formatCode="0.00%" sourceLinked="0"/>
            <c:spPr>
              <a:noFill/>
              <a:ln>
                <a:noFill/>
              </a:ln>
              <a:effectLst/>
            </c:spPr>
            <c:txPr>
              <a:bodyPr/>
              <a:lstStyle/>
              <a:p>
                <a:pPr>
                  <a:defRPr sz="1000"/>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Sheet1!$A$2:$A$6</c:f>
              <c:strCache>
                <c:ptCount val="5"/>
                <c:pt idx="0">
                  <c:v>Not at all important</c:v>
                </c:pt>
                <c:pt idx="1">
                  <c:v>Slightly important </c:v>
                </c:pt>
                <c:pt idx="2">
                  <c:v>Moderately important</c:v>
                </c:pt>
                <c:pt idx="3">
                  <c:v>Very important</c:v>
                </c:pt>
                <c:pt idx="4">
                  <c:v>Extremely important </c:v>
                </c:pt>
              </c:strCache>
            </c:strRef>
          </c:cat>
          <c:val>
            <c:numRef>
              <c:f>Sheet1!$B$2:$B$6</c:f>
              <c:numCache>
                <c:formatCode>General</c:formatCode>
                <c:ptCount val="5"/>
                <c:pt idx="0">
                  <c:v>3.1199999999999999E-2</c:v>
                </c:pt>
                <c:pt idx="1">
                  <c:v>6.25E-2</c:v>
                </c:pt>
                <c:pt idx="2">
                  <c:v>3.1199999999999999E-2</c:v>
                </c:pt>
                <c:pt idx="3">
                  <c:v>0.4375</c:v>
                </c:pt>
                <c:pt idx="4">
                  <c:v>0.4375</c:v>
                </c:pt>
              </c:numCache>
            </c:numRef>
          </c:val>
          <c:extLst>
            <c:ext xmlns:c16="http://schemas.microsoft.com/office/drawing/2014/chart" uri="{C3380CC4-5D6E-409C-BE32-E72D297353CC}">
              <c16:uniqueId val="{0000000A-68F0-AF47-9C13-807A69B46DD1}"/>
            </c:ext>
          </c:extLst>
        </c:ser>
        <c:dLbls>
          <c:showLegendKey val="0"/>
          <c:showVal val="0"/>
          <c:showCatName val="0"/>
          <c:showSerName val="0"/>
          <c:showPercent val="0"/>
          <c:showBubbleSize val="0"/>
        </c:dLbls>
        <c:gapWidth val="150"/>
        <c:axId val="67451136"/>
        <c:axId val="66437120"/>
      </c:barChart>
      <c:catAx>
        <c:axId val="67451136"/>
        <c:scaling>
          <c:orientation val="minMax"/>
        </c:scaling>
        <c:delete val="0"/>
        <c:axPos val="b"/>
        <c:numFmt formatCode="General" sourceLinked="0"/>
        <c:majorTickMark val="none"/>
        <c:minorTickMark val="none"/>
        <c:tickLblPos val="nextTo"/>
        <c:spPr>
          <a:ln>
            <a:solidFill>
              <a:srgbClr val="808080"/>
            </a:solidFill>
          </a:ln>
        </c:spPr>
        <c:txPr>
          <a:bodyPr/>
          <a:lstStyle/>
          <a:p>
            <a:pPr>
              <a:defRPr sz="1200"/>
            </a:pPr>
            <a:endParaRPr lang="en-US"/>
          </a:p>
        </c:txPr>
        <c:crossAx val="66437120"/>
        <c:crosses val="autoZero"/>
        <c:auto val="1"/>
        <c:lblAlgn val="ctr"/>
        <c:lblOffset val="100"/>
        <c:noMultiLvlLbl val="1"/>
      </c:catAx>
      <c:valAx>
        <c:axId val="66437120"/>
        <c:scaling>
          <c:orientation val="minMax"/>
        </c:scaling>
        <c:delete val="0"/>
        <c:axPos val="l"/>
        <c:majorGridlines>
          <c:spPr>
            <a:ln>
              <a:solidFill>
                <a:srgbClr val="D8D8D8"/>
              </a:solidFill>
            </a:ln>
          </c:spPr>
        </c:majorGridlines>
        <c:numFmt formatCode="0%" sourceLinked="0"/>
        <c:majorTickMark val="none"/>
        <c:minorTickMark val="none"/>
        <c:tickLblPos val="nextTo"/>
        <c:spPr>
          <a:ln>
            <a:noFill/>
          </a:ln>
        </c:spPr>
        <c:txPr>
          <a:bodyPr/>
          <a:lstStyle/>
          <a:p>
            <a:pPr>
              <a:defRPr sz="1200"/>
            </a:pPr>
            <a:endParaRPr lang="en-US"/>
          </a:p>
        </c:txPr>
        <c:crossAx val="67451136"/>
        <c:crosses val="autoZero"/>
        <c:crossBetween val="between"/>
      </c:valAx>
    </c:plotArea>
    <c:plotVisOnly val="1"/>
    <c:dispBlanksAs val="zero"/>
    <c:showDLblsOverMax val="1"/>
  </c:chart>
  <c:txPr>
    <a:bodyPr/>
    <a:lstStyle/>
    <a:p>
      <a:pPr>
        <a:defRPr sz="18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1"/>
  <c:style val="2"/>
  <c:chart>
    <c:autoTitleDeleted val="1"/>
    <c:plotArea>
      <c:layout/>
      <c:barChart>
        <c:barDir val="col"/>
        <c:grouping val="clustered"/>
        <c:varyColors val="1"/>
        <c:ser>
          <c:idx val="0"/>
          <c:order val="0"/>
          <c:tx>
            <c:strRef>
              <c:f>Sheet1!$B$1</c:f>
              <c:strCache>
                <c:ptCount val="1"/>
              </c:strCache>
            </c:strRef>
          </c:tx>
          <c:invertIfNegative val="1"/>
          <c:dPt>
            <c:idx val="0"/>
            <c:invertIfNegative val="1"/>
            <c:bubble3D val="0"/>
            <c:spPr>
              <a:solidFill>
                <a:srgbClr val="4980BA"/>
              </a:solidFill>
            </c:spPr>
            <c:extLst>
              <c:ext xmlns:c16="http://schemas.microsoft.com/office/drawing/2014/chart" uri="{C3380CC4-5D6E-409C-BE32-E72D297353CC}">
                <c16:uniqueId val="{00000001-9DEE-F342-B373-9BC5F1AF9B29}"/>
              </c:ext>
            </c:extLst>
          </c:dPt>
          <c:dPt>
            <c:idx val="1"/>
            <c:invertIfNegative val="1"/>
            <c:bubble3D val="0"/>
            <c:spPr>
              <a:solidFill>
                <a:srgbClr val="C6514E"/>
              </a:solidFill>
            </c:spPr>
            <c:extLst>
              <c:ext xmlns:c16="http://schemas.microsoft.com/office/drawing/2014/chart" uri="{C3380CC4-5D6E-409C-BE32-E72D297353CC}">
                <c16:uniqueId val="{00000003-9DEE-F342-B373-9BC5F1AF9B29}"/>
              </c:ext>
            </c:extLst>
          </c:dPt>
          <c:dPt>
            <c:idx val="2"/>
            <c:invertIfNegative val="1"/>
            <c:bubble3D val="0"/>
            <c:spPr>
              <a:solidFill>
                <a:srgbClr val="96B95D"/>
              </a:solidFill>
            </c:spPr>
            <c:extLst>
              <c:ext xmlns:c16="http://schemas.microsoft.com/office/drawing/2014/chart" uri="{C3380CC4-5D6E-409C-BE32-E72D297353CC}">
                <c16:uniqueId val="{00000005-9DEE-F342-B373-9BC5F1AF9B29}"/>
              </c:ext>
            </c:extLst>
          </c:dPt>
          <c:dPt>
            <c:idx val="3"/>
            <c:invertIfNegative val="1"/>
            <c:bubble3D val="0"/>
            <c:spPr>
              <a:solidFill>
                <a:srgbClr val="81649F"/>
              </a:solidFill>
            </c:spPr>
            <c:extLst>
              <c:ext xmlns:c16="http://schemas.microsoft.com/office/drawing/2014/chart" uri="{C3380CC4-5D6E-409C-BE32-E72D297353CC}">
                <c16:uniqueId val="{00000007-9DEE-F342-B373-9BC5F1AF9B29}"/>
              </c:ext>
            </c:extLst>
          </c:dPt>
          <c:dPt>
            <c:idx val="4"/>
            <c:invertIfNegative val="1"/>
            <c:bubble3D val="0"/>
            <c:spPr>
              <a:solidFill>
                <a:srgbClr val="38ABC4"/>
              </a:solidFill>
            </c:spPr>
            <c:extLst>
              <c:ext xmlns:c16="http://schemas.microsoft.com/office/drawing/2014/chart" uri="{C3380CC4-5D6E-409C-BE32-E72D297353CC}">
                <c16:uniqueId val="{00000009-9DEE-F342-B373-9BC5F1AF9B29}"/>
              </c:ext>
            </c:extLst>
          </c:dPt>
          <c:dLbls>
            <c:numFmt formatCode="0.00%" sourceLinked="0"/>
            <c:spPr>
              <a:noFill/>
              <a:ln>
                <a:noFill/>
              </a:ln>
              <a:effectLst/>
            </c:spPr>
            <c:txPr>
              <a:bodyPr/>
              <a:lstStyle/>
              <a:p>
                <a:pPr>
                  <a:defRPr sz="1000"/>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Sheet1!$A$2:$A$6</c:f>
              <c:strCache>
                <c:ptCount val="5"/>
                <c:pt idx="0">
                  <c:v>Not at all important</c:v>
                </c:pt>
                <c:pt idx="1">
                  <c:v>Slightly important </c:v>
                </c:pt>
                <c:pt idx="2">
                  <c:v>Moderately important</c:v>
                </c:pt>
                <c:pt idx="3">
                  <c:v>Very important</c:v>
                </c:pt>
                <c:pt idx="4">
                  <c:v>Extremely important </c:v>
                </c:pt>
              </c:strCache>
            </c:strRef>
          </c:cat>
          <c:val>
            <c:numRef>
              <c:f>Sheet1!$B$2:$B$6</c:f>
              <c:numCache>
                <c:formatCode>General</c:formatCode>
                <c:ptCount val="5"/>
                <c:pt idx="0">
                  <c:v>0</c:v>
                </c:pt>
                <c:pt idx="1">
                  <c:v>0</c:v>
                </c:pt>
                <c:pt idx="2">
                  <c:v>0.125</c:v>
                </c:pt>
                <c:pt idx="3">
                  <c:v>0.4375</c:v>
                </c:pt>
                <c:pt idx="4">
                  <c:v>0.4375</c:v>
                </c:pt>
              </c:numCache>
            </c:numRef>
          </c:val>
          <c:extLst>
            <c:ext xmlns:c16="http://schemas.microsoft.com/office/drawing/2014/chart" uri="{C3380CC4-5D6E-409C-BE32-E72D297353CC}">
              <c16:uniqueId val="{0000000A-9DEE-F342-B373-9BC5F1AF9B29}"/>
            </c:ext>
          </c:extLst>
        </c:ser>
        <c:dLbls>
          <c:showLegendKey val="0"/>
          <c:showVal val="0"/>
          <c:showCatName val="0"/>
          <c:showSerName val="0"/>
          <c:showPercent val="0"/>
          <c:showBubbleSize val="0"/>
        </c:dLbls>
        <c:gapWidth val="150"/>
        <c:axId val="67451136"/>
        <c:axId val="66437120"/>
      </c:barChart>
      <c:catAx>
        <c:axId val="67451136"/>
        <c:scaling>
          <c:orientation val="minMax"/>
        </c:scaling>
        <c:delete val="0"/>
        <c:axPos val="b"/>
        <c:numFmt formatCode="General" sourceLinked="0"/>
        <c:majorTickMark val="none"/>
        <c:minorTickMark val="none"/>
        <c:tickLblPos val="nextTo"/>
        <c:spPr>
          <a:ln>
            <a:solidFill>
              <a:srgbClr val="808080"/>
            </a:solidFill>
          </a:ln>
        </c:spPr>
        <c:txPr>
          <a:bodyPr/>
          <a:lstStyle/>
          <a:p>
            <a:pPr>
              <a:defRPr sz="1200"/>
            </a:pPr>
            <a:endParaRPr lang="en-US"/>
          </a:p>
        </c:txPr>
        <c:crossAx val="66437120"/>
        <c:crosses val="autoZero"/>
        <c:auto val="1"/>
        <c:lblAlgn val="ctr"/>
        <c:lblOffset val="100"/>
        <c:noMultiLvlLbl val="1"/>
      </c:catAx>
      <c:valAx>
        <c:axId val="66437120"/>
        <c:scaling>
          <c:orientation val="minMax"/>
        </c:scaling>
        <c:delete val="0"/>
        <c:axPos val="l"/>
        <c:majorGridlines>
          <c:spPr>
            <a:ln>
              <a:solidFill>
                <a:srgbClr val="D8D8D8"/>
              </a:solidFill>
            </a:ln>
          </c:spPr>
        </c:majorGridlines>
        <c:numFmt formatCode="0%" sourceLinked="0"/>
        <c:majorTickMark val="none"/>
        <c:minorTickMark val="none"/>
        <c:tickLblPos val="nextTo"/>
        <c:spPr>
          <a:ln>
            <a:noFill/>
          </a:ln>
        </c:spPr>
        <c:txPr>
          <a:bodyPr/>
          <a:lstStyle/>
          <a:p>
            <a:pPr>
              <a:defRPr sz="1200"/>
            </a:pPr>
            <a:endParaRPr lang="en-US"/>
          </a:p>
        </c:txPr>
        <c:crossAx val="67451136"/>
        <c:crosses val="autoZero"/>
        <c:crossBetween val="between"/>
      </c:valAx>
    </c:plotArea>
    <c:plotVisOnly val="1"/>
    <c:dispBlanksAs val="zero"/>
    <c:showDLblsOverMax val="1"/>
  </c:chart>
  <c:txPr>
    <a:bodyPr/>
    <a:lstStyle/>
    <a:p>
      <a:pPr>
        <a:defRPr sz="1800"/>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1"/>
  <c:style val="2"/>
  <c:chart>
    <c:autoTitleDeleted val="1"/>
    <c:plotArea>
      <c:layout/>
      <c:barChart>
        <c:barDir val="col"/>
        <c:grouping val="clustered"/>
        <c:varyColors val="1"/>
        <c:ser>
          <c:idx val="0"/>
          <c:order val="0"/>
          <c:tx>
            <c:strRef>
              <c:f>Sheet1!$B$1</c:f>
              <c:strCache>
                <c:ptCount val="1"/>
              </c:strCache>
            </c:strRef>
          </c:tx>
          <c:invertIfNegative val="1"/>
          <c:dPt>
            <c:idx val="0"/>
            <c:invertIfNegative val="1"/>
            <c:bubble3D val="0"/>
            <c:spPr>
              <a:solidFill>
                <a:srgbClr val="4980BA"/>
              </a:solidFill>
            </c:spPr>
            <c:extLst>
              <c:ext xmlns:c16="http://schemas.microsoft.com/office/drawing/2014/chart" uri="{C3380CC4-5D6E-409C-BE32-E72D297353CC}">
                <c16:uniqueId val="{00000001-CB0E-6343-A241-F06218F98F49}"/>
              </c:ext>
            </c:extLst>
          </c:dPt>
          <c:dPt>
            <c:idx val="1"/>
            <c:invertIfNegative val="1"/>
            <c:bubble3D val="0"/>
            <c:spPr>
              <a:solidFill>
                <a:srgbClr val="C6514E"/>
              </a:solidFill>
            </c:spPr>
            <c:extLst>
              <c:ext xmlns:c16="http://schemas.microsoft.com/office/drawing/2014/chart" uri="{C3380CC4-5D6E-409C-BE32-E72D297353CC}">
                <c16:uniqueId val="{00000003-CB0E-6343-A241-F06218F98F49}"/>
              </c:ext>
            </c:extLst>
          </c:dPt>
          <c:dLbls>
            <c:numFmt formatCode="0.00%" sourceLinked="0"/>
            <c:spPr>
              <a:noFill/>
              <a:ln>
                <a:noFill/>
              </a:ln>
              <a:effectLst/>
            </c:spPr>
            <c:txPr>
              <a:bodyPr/>
              <a:lstStyle/>
              <a:p>
                <a:pPr>
                  <a:defRPr sz="1000"/>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Sheet1!$A$2:$A$3</c:f>
              <c:strCache>
                <c:ptCount val="2"/>
                <c:pt idx="0">
                  <c:v>Yes</c:v>
                </c:pt>
                <c:pt idx="1">
                  <c:v>No</c:v>
                </c:pt>
              </c:strCache>
            </c:strRef>
          </c:cat>
          <c:val>
            <c:numRef>
              <c:f>Sheet1!$B$2:$B$3</c:f>
              <c:numCache>
                <c:formatCode>General</c:formatCode>
                <c:ptCount val="2"/>
                <c:pt idx="0">
                  <c:v>0.871</c:v>
                </c:pt>
                <c:pt idx="1">
                  <c:v>0.129</c:v>
                </c:pt>
              </c:numCache>
            </c:numRef>
          </c:val>
          <c:extLst>
            <c:ext xmlns:c16="http://schemas.microsoft.com/office/drawing/2014/chart" uri="{C3380CC4-5D6E-409C-BE32-E72D297353CC}">
              <c16:uniqueId val="{00000004-CB0E-6343-A241-F06218F98F49}"/>
            </c:ext>
          </c:extLst>
        </c:ser>
        <c:dLbls>
          <c:showLegendKey val="0"/>
          <c:showVal val="0"/>
          <c:showCatName val="0"/>
          <c:showSerName val="0"/>
          <c:showPercent val="0"/>
          <c:showBubbleSize val="0"/>
        </c:dLbls>
        <c:gapWidth val="150"/>
        <c:axId val="67451136"/>
        <c:axId val="66437120"/>
      </c:barChart>
      <c:catAx>
        <c:axId val="67451136"/>
        <c:scaling>
          <c:orientation val="minMax"/>
        </c:scaling>
        <c:delete val="0"/>
        <c:axPos val="b"/>
        <c:numFmt formatCode="General" sourceLinked="0"/>
        <c:majorTickMark val="none"/>
        <c:minorTickMark val="none"/>
        <c:tickLblPos val="nextTo"/>
        <c:spPr>
          <a:ln>
            <a:solidFill>
              <a:srgbClr val="808080"/>
            </a:solidFill>
          </a:ln>
        </c:spPr>
        <c:txPr>
          <a:bodyPr/>
          <a:lstStyle/>
          <a:p>
            <a:pPr>
              <a:defRPr sz="1200"/>
            </a:pPr>
            <a:endParaRPr lang="en-US"/>
          </a:p>
        </c:txPr>
        <c:crossAx val="66437120"/>
        <c:crosses val="autoZero"/>
        <c:auto val="1"/>
        <c:lblAlgn val="ctr"/>
        <c:lblOffset val="100"/>
        <c:noMultiLvlLbl val="1"/>
      </c:catAx>
      <c:valAx>
        <c:axId val="66437120"/>
        <c:scaling>
          <c:orientation val="minMax"/>
        </c:scaling>
        <c:delete val="0"/>
        <c:axPos val="l"/>
        <c:majorGridlines>
          <c:spPr>
            <a:ln>
              <a:solidFill>
                <a:srgbClr val="D8D8D8"/>
              </a:solidFill>
            </a:ln>
          </c:spPr>
        </c:majorGridlines>
        <c:numFmt formatCode="0%" sourceLinked="0"/>
        <c:majorTickMark val="none"/>
        <c:minorTickMark val="none"/>
        <c:tickLblPos val="nextTo"/>
        <c:spPr>
          <a:ln>
            <a:noFill/>
          </a:ln>
        </c:spPr>
        <c:txPr>
          <a:bodyPr/>
          <a:lstStyle/>
          <a:p>
            <a:pPr>
              <a:defRPr sz="1200"/>
            </a:pPr>
            <a:endParaRPr lang="en-US"/>
          </a:p>
        </c:txPr>
        <c:crossAx val="67451136"/>
        <c:crosses val="autoZero"/>
        <c:crossBetween val="between"/>
      </c:valAx>
    </c:plotArea>
    <c:plotVisOnly val="1"/>
    <c:dispBlanksAs val="zero"/>
    <c:showDLblsOverMax val="1"/>
  </c:chart>
  <c:txPr>
    <a:bodyPr/>
    <a:lstStyle/>
    <a:p>
      <a:pPr>
        <a:defRPr sz="1800"/>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1"/>
  <c:style val="2"/>
  <c:chart>
    <c:autoTitleDeleted val="1"/>
    <c:plotArea>
      <c:layout/>
      <c:barChart>
        <c:barDir val="col"/>
        <c:grouping val="clustered"/>
        <c:varyColors val="1"/>
        <c:ser>
          <c:idx val="0"/>
          <c:order val="0"/>
          <c:tx>
            <c:strRef>
              <c:f>Sheet1!$B$1</c:f>
              <c:strCache>
                <c:ptCount val="1"/>
              </c:strCache>
            </c:strRef>
          </c:tx>
          <c:invertIfNegative val="1"/>
          <c:dPt>
            <c:idx val="0"/>
            <c:invertIfNegative val="1"/>
            <c:bubble3D val="0"/>
            <c:spPr>
              <a:solidFill>
                <a:srgbClr val="4980BA"/>
              </a:solidFill>
            </c:spPr>
            <c:extLst>
              <c:ext xmlns:c16="http://schemas.microsoft.com/office/drawing/2014/chart" uri="{C3380CC4-5D6E-409C-BE32-E72D297353CC}">
                <c16:uniqueId val="{00000001-7D98-394F-9A7F-1AD93D27F8F0}"/>
              </c:ext>
            </c:extLst>
          </c:dPt>
          <c:dPt>
            <c:idx val="1"/>
            <c:invertIfNegative val="1"/>
            <c:bubble3D val="0"/>
            <c:spPr>
              <a:solidFill>
                <a:srgbClr val="C6514E"/>
              </a:solidFill>
            </c:spPr>
            <c:extLst>
              <c:ext xmlns:c16="http://schemas.microsoft.com/office/drawing/2014/chart" uri="{C3380CC4-5D6E-409C-BE32-E72D297353CC}">
                <c16:uniqueId val="{00000003-7D98-394F-9A7F-1AD93D27F8F0}"/>
              </c:ext>
            </c:extLst>
          </c:dPt>
          <c:dPt>
            <c:idx val="2"/>
            <c:invertIfNegative val="1"/>
            <c:bubble3D val="0"/>
            <c:spPr>
              <a:solidFill>
                <a:srgbClr val="96B95D"/>
              </a:solidFill>
            </c:spPr>
            <c:extLst>
              <c:ext xmlns:c16="http://schemas.microsoft.com/office/drawing/2014/chart" uri="{C3380CC4-5D6E-409C-BE32-E72D297353CC}">
                <c16:uniqueId val="{00000005-7D98-394F-9A7F-1AD93D27F8F0}"/>
              </c:ext>
            </c:extLst>
          </c:dPt>
          <c:dPt>
            <c:idx val="3"/>
            <c:invertIfNegative val="1"/>
            <c:bubble3D val="0"/>
            <c:spPr>
              <a:solidFill>
                <a:srgbClr val="81649F"/>
              </a:solidFill>
            </c:spPr>
            <c:extLst>
              <c:ext xmlns:c16="http://schemas.microsoft.com/office/drawing/2014/chart" uri="{C3380CC4-5D6E-409C-BE32-E72D297353CC}">
                <c16:uniqueId val="{00000007-7D98-394F-9A7F-1AD93D27F8F0}"/>
              </c:ext>
            </c:extLst>
          </c:dPt>
          <c:dPt>
            <c:idx val="4"/>
            <c:invertIfNegative val="1"/>
            <c:bubble3D val="0"/>
            <c:spPr>
              <a:solidFill>
                <a:srgbClr val="38ABC4"/>
              </a:solidFill>
            </c:spPr>
            <c:extLst>
              <c:ext xmlns:c16="http://schemas.microsoft.com/office/drawing/2014/chart" uri="{C3380CC4-5D6E-409C-BE32-E72D297353CC}">
                <c16:uniqueId val="{00000009-7D98-394F-9A7F-1AD93D27F8F0}"/>
              </c:ext>
            </c:extLst>
          </c:dPt>
          <c:dPt>
            <c:idx val="5"/>
            <c:invertIfNegative val="1"/>
            <c:bubble3D val="0"/>
            <c:spPr>
              <a:solidFill>
                <a:srgbClr val="4980BA"/>
              </a:solidFill>
            </c:spPr>
            <c:extLst>
              <c:ext xmlns:c16="http://schemas.microsoft.com/office/drawing/2014/chart" uri="{C3380CC4-5D6E-409C-BE32-E72D297353CC}">
                <c16:uniqueId val="{0000000B-7D98-394F-9A7F-1AD93D27F8F0}"/>
              </c:ext>
            </c:extLst>
          </c:dPt>
          <c:dPt>
            <c:idx val="6"/>
            <c:invertIfNegative val="1"/>
            <c:bubble3D val="0"/>
            <c:spPr>
              <a:solidFill>
                <a:srgbClr val="C6514E"/>
              </a:solidFill>
            </c:spPr>
            <c:extLst>
              <c:ext xmlns:c16="http://schemas.microsoft.com/office/drawing/2014/chart" uri="{C3380CC4-5D6E-409C-BE32-E72D297353CC}">
                <c16:uniqueId val="{0000000D-7D98-394F-9A7F-1AD93D27F8F0}"/>
              </c:ext>
            </c:extLst>
          </c:dPt>
          <c:dLbls>
            <c:numFmt formatCode="0.00%" sourceLinked="0"/>
            <c:spPr>
              <a:noFill/>
              <a:ln>
                <a:noFill/>
              </a:ln>
              <a:effectLst/>
            </c:spPr>
            <c:txPr>
              <a:bodyPr/>
              <a:lstStyle/>
              <a:p>
                <a:pPr>
                  <a:defRPr sz="1000"/>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Sheet1!$A$2:$A$8</c:f>
              <c:strCache>
                <c:ptCount val="7"/>
                <c:pt idx="0">
                  <c:v>Fund Balance Policies</c:v>
                </c:pt>
                <c:pt idx="1">
                  <c:v>Debt Management Policies</c:v>
                </c:pt>
                <c:pt idx="2">
                  <c:v>Investment Policies</c:v>
                </c:pt>
                <c:pt idx="3">
                  <c:v>Operating Budget Policies</c:v>
                </c:pt>
                <c:pt idx="4">
                  <c:v>Revenue Policies</c:v>
                </c:pt>
                <c:pt idx="5">
                  <c:v>Capital Budget Policies</c:v>
                </c:pt>
                <c:pt idx="6">
                  <c:v>Other</c:v>
                </c:pt>
              </c:strCache>
            </c:strRef>
          </c:cat>
          <c:val>
            <c:numRef>
              <c:f>Sheet1!$B$2:$B$8</c:f>
              <c:numCache>
                <c:formatCode>General</c:formatCode>
                <c:ptCount val="7"/>
                <c:pt idx="0">
                  <c:v>0.21879999999999999</c:v>
                </c:pt>
                <c:pt idx="1">
                  <c:v>0.1875</c:v>
                </c:pt>
                <c:pt idx="2">
                  <c:v>0.1641</c:v>
                </c:pt>
                <c:pt idx="3">
                  <c:v>0.1406</c:v>
                </c:pt>
                <c:pt idx="4">
                  <c:v>0.125</c:v>
                </c:pt>
                <c:pt idx="5">
                  <c:v>0.1328</c:v>
                </c:pt>
                <c:pt idx="6">
                  <c:v>3.1199999999999999E-2</c:v>
                </c:pt>
              </c:numCache>
            </c:numRef>
          </c:val>
          <c:extLst>
            <c:ext xmlns:c16="http://schemas.microsoft.com/office/drawing/2014/chart" uri="{C3380CC4-5D6E-409C-BE32-E72D297353CC}">
              <c16:uniqueId val="{0000000E-7D98-394F-9A7F-1AD93D27F8F0}"/>
            </c:ext>
          </c:extLst>
        </c:ser>
        <c:dLbls>
          <c:showLegendKey val="0"/>
          <c:showVal val="0"/>
          <c:showCatName val="0"/>
          <c:showSerName val="0"/>
          <c:showPercent val="0"/>
          <c:showBubbleSize val="0"/>
        </c:dLbls>
        <c:gapWidth val="150"/>
        <c:axId val="67451136"/>
        <c:axId val="66437120"/>
      </c:barChart>
      <c:catAx>
        <c:axId val="67451136"/>
        <c:scaling>
          <c:orientation val="minMax"/>
        </c:scaling>
        <c:delete val="0"/>
        <c:axPos val="b"/>
        <c:numFmt formatCode="General" sourceLinked="0"/>
        <c:majorTickMark val="none"/>
        <c:minorTickMark val="none"/>
        <c:tickLblPos val="nextTo"/>
        <c:spPr>
          <a:ln>
            <a:solidFill>
              <a:srgbClr val="808080"/>
            </a:solidFill>
          </a:ln>
        </c:spPr>
        <c:txPr>
          <a:bodyPr/>
          <a:lstStyle/>
          <a:p>
            <a:pPr>
              <a:defRPr sz="1200"/>
            </a:pPr>
            <a:endParaRPr lang="en-US"/>
          </a:p>
        </c:txPr>
        <c:crossAx val="66437120"/>
        <c:crosses val="autoZero"/>
        <c:auto val="1"/>
        <c:lblAlgn val="ctr"/>
        <c:lblOffset val="100"/>
        <c:noMultiLvlLbl val="1"/>
      </c:catAx>
      <c:valAx>
        <c:axId val="66437120"/>
        <c:scaling>
          <c:orientation val="minMax"/>
        </c:scaling>
        <c:delete val="0"/>
        <c:axPos val="l"/>
        <c:majorGridlines>
          <c:spPr>
            <a:ln>
              <a:solidFill>
                <a:srgbClr val="D8D8D8"/>
              </a:solidFill>
            </a:ln>
          </c:spPr>
        </c:majorGridlines>
        <c:numFmt formatCode="0%" sourceLinked="0"/>
        <c:majorTickMark val="none"/>
        <c:minorTickMark val="none"/>
        <c:tickLblPos val="nextTo"/>
        <c:spPr>
          <a:ln>
            <a:noFill/>
          </a:ln>
        </c:spPr>
        <c:txPr>
          <a:bodyPr/>
          <a:lstStyle/>
          <a:p>
            <a:pPr>
              <a:defRPr sz="1200"/>
            </a:pPr>
            <a:endParaRPr lang="en-US"/>
          </a:p>
        </c:txPr>
        <c:crossAx val="67451136"/>
        <c:crosses val="autoZero"/>
        <c:crossBetween val="between"/>
      </c:valAx>
    </c:plotArea>
    <c:plotVisOnly val="1"/>
    <c:dispBlanksAs val="zero"/>
    <c:showDLblsOverMax val="1"/>
  </c:chart>
  <c:txPr>
    <a:bodyPr/>
    <a:lstStyle/>
    <a:p>
      <a:pPr>
        <a:defRPr sz="1800"/>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1"/>
  <c:style val="2"/>
  <c:chart>
    <c:autoTitleDeleted val="1"/>
    <c:plotArea>
      <c:layout/>
      <c:barChart>
        <c:barDir val="col"/>
        <c:grouping val="clustered"/>
        <c:varyColors val="1"/>
        <c:ser>
          <c:idx val="0"/>
          <c:order val="0"/>
          <c:tx>
            <c:strRef>
              <c:f>Sheet1!$B$1</c:f>
              <c:strCache>
                <c:ptCount val="1"/>
              </c:strCache>
            </c:strRef>
          </c:tx>
          <c:invertIfNegative val="1"/>
          <c:dPt>
            <c:idx val="0"/>
            <c:invertIfNegative val="1"/>
            <c:bubble3D val="0"/>
            <c:spPr>
              <a:solidFill>
                <a:srgbClr val="4980BA"/>
              </a:solidFill>
            </c:spPr>
            <c:extLst>
              <c:ext xmlns:c16="http://schemas.microsoft.com/office/drawing/2014/chart" uri="{C3380CC4-5D6E-409C-BE32-E72D297353CC}">
                <c16:uniqueId val="{00000001-C371-3D43-8ECF-B65431D1C03A}"/>
              </c:ext>
            </c:extLst>
          </c:dPt>
          <c:dPt>
            <c:idx val="1"/>
            <c:invertIfNegative val="1"/>
            <c:bubble3D val="0"/>
            <c:spPr>
              <a:solidFill>
                <a:srgbClr val="C6514E"/>
              </a:solidFill>
            </c:spPr>
            <c:extLst>
              <c:ext xmlns:c16="http://schemas.microsoft.com/office/drawing/2014/chart" uri="{C3380CC4-5D6E-409C-BE32-E72D297353CC}">
                <c16:uniqueId val="{00000003-C371-3D43-8ECF-B65431D1C03A}"/>
              </c:ext>
            </c:extLst>
          </c:dPt>
          <c:dLbls>
            <c:numFmt formatCode="0.00%" sourceLinked="0"/>
            <c:spPr>
              <a:noFill/>
              <a:ln>
                <a:noFill/>
              </a:ln>
              <a:effectLst/>
            </c:spPr>
            <c:txPr>
              <a:bodyPr/>
              <a:lstStyle/>
              <a:p>
                <a:pPr>
                  <a:defRPr sz="1000"/>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Sheet1!$A$2:$A$3</c:f>
              <c:strCache>
                <c:ptCount val="2"/>
                <c:pt idx="0">
                  <c:v>Yes</c:v>
                </c:pt>
                <c:pt idx="1">
                  <c:v>No</c:v>
                </c:pt>
              </c:strCache>
            </c:strRef>
          </c:cat>
          <c:val>
            <c:numRef>
              <c:f>Sheet1!$B$2:$B$3</c:f>
              <c:numCache>
                <c:formatCode>General</c:formatCode>
                <c:ptCount val="2"/>
                <c:pt idx="0">
                  <c:v>0.96879999999999999</c:v>
                </c:pt>
                <c:pt idx="1">
                  <c:v>3.1199999999999999E-2</c:v>
                </c:pt>
              </c:numCache>
            </c:numRef>
          </c:val>
          <c:extLst>
            <c:ext xmlns:c16="http://schemas.microsoft.com/office/drawing/2014/chart" uri="{C3380CC4-5D6E-409C-BE32-E72D297353CC}">
              <c16:uniqueId val="{00000004-C371-3D43-8ECF-B65431D1C03A}"/>
            </c:ext>
          </c:extLst>
        </c:ser>
        <c:dLbls>
          <c:showLegendKey val="0"/>
          <c:showVal val="0"/>
          <c:showCatName val="0"/>
          <c:showSerName val="0"/>
          <c:showPercent val="0"/>
          <c:showBubbleSize val="0"/>
        </c:dLbls>
        <c:gapWidth val="150"/>
        <c:axId val="67451136"/>
        <c:axId val="66437120"/>
      </c:barChart>
      <c:catAx>
        <c:axId val="67451136"/>
        <c:scaling>
          <c:orientation val="minMax"/>
        </c:scaling>
        <c:delete val="0"/>
        <c:axPos val="b"/>
        <c:numFmt formatCode="General" sourceLinked="0"/>
        <c:majorTickMark val="none"/>
        <c:minorTickMark val="none"/>
        <c:tickLblPos val="nextTo"/>
        <c:spPr>
          <a:ln>
            <a:solidFill>
              <a:srgbClr val="808080"/>
            </a:solidFill>
          </a:ln>
        </c:spPr>
        <c:txPr>
          <a:bodyPr/>
          <a:lstStyle/>
          <a:p>
            <a:pPr>
              <a:defRPr sz="1200"/>
            </a:pPr>
            <a:endParaRPr lang="en-US"/>
          </a:p>
        </c:txPr>
        <c:crossAx val="66437120"/>
        <c:crosses val="autoZero"/>
        <c:auto val="1"/>
        <c:lblAlgn val="ctr"/>
        <c:lblOffset val="100"/>
        <c:noMultiLvlLbl val="1"/>
      </c:catAx>
      <c:valAx>
        <c:axId val="66437120"/>
        <c:scaling>
          <c:orientation val="minMax"/>
        </c:scaling>
        <c:delete val="0"/>
        <c:axPos val="l"/>
        <c:majorGridlines>
          <c:spPr>
            <a:ln>
              <a:solidFill>
                <a:srgbClr val="D8D8D8"/>
              </a:solidFill>
            </a:ln>
          </c:spPr>
        </c:majorGridlines>
        <c:numFmt formatCode="0%" sourceLinked="0"/>
        <c:majorTickMark val="none"/>
        <c:minorTickMark val="none"/>
        <c:tickLblPos val="nextTo"/>
        <c:spPr>
          <a:ln>
            <a:noFill/>
          </a:ln>
        </c:spPr>
        <c:txPr>
          <a:bodyPr/>
          <a:lstStyle/>
          <a:p>
            <a:pPr>
              <a:defRPr sz="1200"/>
            </a:pPr>
            <a:endParaRPr lang="en-US"/>
          </a:p>
        </c:txPr>
        <c:crossAx val="67451136"/>
        <c:crosses val="autoZero"/>
        <c:crossBetween val="between"/>
      </c:valAx>
    </c:plotArea>
    <c:plotVisOnly val="1"/>
    <c:dispBlanksAs val="zero"/>
    <c:showDLblsOverMax val="1"/>
  </c:chart>
  <c:txPr>
    <a:bodyPr/>
    <a:lstStyle/>
    <a:p>
      <a:pPr>
        <a:defRPr sz="1800"/>
      </a:pPr>
      <a:endParaRPr lang="en-US"/>
    </a:p>
  </c:txPr>
  <c:externalData r:id="rId1">
    <c:autoUpdate val="0"/>
  </c:externalData>
</c:chartSpace>
</file>

<file path=ppt/charts/colors1.xml><?xml version="1.0" encoding="utf-8"?>
<cs:colorStyle xmlns:cs="http://schemas.microsoft.com/office/drawing/2012/chartStyle" xmlns:a="http://schemas.openxmlformats.org/drawingml/2006/main" meth="withinLinearReversed" id="23">
  <a:schemeClr val="accent3"/>
</cs:colorStyle>
</file>

<file path=ppt/charts/style1.xml><?xml version="1.0" encoding="utf-8"?>
<cs:chartStyle xmlns:cs="http://schemas.microsoft.com/office/drawing/2012/chartStyle" xmlns:a="http://schemas.openxmlformats.org/drawingml/2006/main" id="203">
  <cs:axisTitle>
    <cs:lnRef idx="0"/>
    <cs:fillRef idx="0"/>
    <cs:effectRef idx="0"/>
    <cs:fontRef idx="minor">
      <a:schemeClr val="tx1">
        <a:lumMod val="65000"/>
        <a:lumOff val="35000"/>
      </a:schemeClr>
    </cs:fontRef>
    <cs:defRPr sz="900" b="1" kern="1200"/>
  </cs:axisTitle>
  <cs:categoryAxis>
    <cs:lnRef idx="0"/>
    <cs:fillRef idx="0"/>
    <cs:effectRef idx="0"/>
    <cs:fontRef idx="minor">
      <a:schemeClr val="tx1">
        <a:lumMod val="65000"/>
        <a:lumOff val="35000"/>
      </a:schemeClr>
    </cs:fontRef>
    <cs:spPr>
      <a:ln w="19050"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styleClr val="auto"/>
    </cs:effectRef>
    <cs:fontRef idx="minor">
      <a:schemeClr val="dk1"/>
    </cs:fontRef>
    <cs:spPr>
      <a:pattFill prst="narHorz">
        <a:fgClr>
          <a:schemeClr val="phClr"/>
        </a:fgClr>
        <a:bgClr>
          <a:schemeClr val="phClr">
            <a:lumMod val="20000"/>
            <a:lumOff val="80000"/>
          </a:schemeClr>
        </a:bgClr>
      </a:pattFill>
      <a:effectLst>
        <a:innerShdw blurRad="114300">
          <a:schemeClr val="phClr"/>
        </a:innerShdw>
      </a:effectLst>
    </cs:spPr>
  </cs:dataPoint>
  <cs:dataPoint3D>
    <cs:lnRef idx="0"/>
    <cs:fillRef idx="0">
      <cs:styleClr val="auto"/>
    </cs:fillRef>
    <cs:effectRef idx="0"/>
    <cs:fontRef idx="minor">
      <a:schemeClr val="dk1"/>
    </cs:fontRef>
    <cs:spPr>
      <a:pattFill prst="narHorz">
        <a:fgClr>
          <a:schemeClr val="phClr"/>
        </a:fgClr>
        <a:bgClr>
          <a:schemeClr val="phClr">
            <a:lumMod val="20000"/>
            <a:lumOff val="80000"/>
          </a:schemeClr>
        </a:bgClr>
      </a:pattFill>
      <a:effectLst>
        <a:innerShdw blurRad="114300">
          <a:schemeClr val="phClr"/>
        </a:innerShdw>
      </a:effectLst>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round/>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a:solidFill>
          <a:schemeClr val="tx1">
            <a:lumMod val="15000"/>
            <a:lumOff val="85000"/>
          </a:schemeClr>
        </a:solidFill>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35000"/>
            <a:lumOff val="65000"/>
          </a:schemeClr>
        </a:solidFill>
        <a:round/>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50000"/>
        <a:lumOff val="50000"/>
      </a:schemeClr>
    </cs:fontRef>
    <cs:defRPr sz="1800" b="1" kern="1200" cap="all" spc="15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dk1"/>
    </cs:fontRef>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8466" y="-8468"/>
            <a:ext cx="9169804" cy="6874935"/>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7D69B91-2147-AE44-9A29-A3A04B6CEA19}" type="datetimeFigureOut">
              <a:rPr lang="en-US" smtClean="0"/>
              <a:t>11/23/24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CAF5E3-590F-234E-9775-BAC5EAE49265}" type="slidenum">
              <a:rPr lang="en-US" smtClean="0"/>
              <a:t>‹#›</a:t>
            </a:fld>
            <a:endParaRPr lang="en-US"/>
          </a:p>
        </p:txBody>
      </p:sp>
    </p:spTree>
    <p:extLst>
      <p:ext uri="{BB962C8B-B14F-4D97-AF65-F5344CB8AC3E}">
        <p14:creationId xmlns:p14="http://schemas.microsoft.com/office/powerpoint/2010/main" val="30435270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7D69B91-2147-AE44-9A29-A3A04B6CEA19}" type="datetimeFigureOut">
              <a:rPr lang="en-US" smtClean="0"/>
              <a:t>11/23/24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CAF5E3-590F-234E-9775-BAC5EAE49265}" type="slidenum">
              <a:rPr lang="en-US" smtClean="0"/>
              <a:t>‹#›</a:t>
            </a:fld>
            <a:endParaRPr lang="en-US"/>
          </a:p>
        </p:txBody>
      </p:sp>
    </p:spTree>
    <p:extLst>
      <p:ext uri="{BB962C8B-B14F-4D97-AF65-F5344CB8AC3E}">
        <p14:creationId xmlns:p14="http://schemas.microsoft.com/office/powerpoint/2010/main" val="34675223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7D69B91-2147-AE44-9A29-A3A04B6CEA19}" type="datetimeFigureOut">
              <a:rPr lang="en-US" smtClean="0"/>
              <a:t>11/23/24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CAF5E3-590F-234E-9775-BAC5EAE49265}" type="slidenum">
              <a:rPr lang="en-US" smtClean="0"/>
              <a:t>‹#›</a:t>
            </a:fld>
            <a:endParaRPr 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0474901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7D69B91-2147-AE44-9A29-A3A04B6CEA19}" type="datetimeFigureOut">
              <a:rPr lang="en-US" smtClean="0"/>
              <a:t>11/23/24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CAF5E3-590F-234E-9775-BAC5EAE49265}" type="slidenum">
              <a:rPr lang="en-US" smtClean="0"/>
              <a:t>‹#›</a:t>
            </a:fld>
            <a:endParaRPr lang="en-US"/>
          </a:p>
        </p:txBody>
      </p:sp>
    </p:spTree>
    <p:extLst>
      <p:ext uri="{BB962C8B-B14F-4D97-AF65-F5344CB8AC3E}">
        <p14:creationId xmlns:p14="http://schemas.microsoft.com/office/powerpoint/2010/main" val="7467026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7D69B91-2147-AE44-9A29-A3A04B6CEA19}" type="datetimeFigureOut">
              <a:rPr lang="en-US" smtClean="0"/>
              <a:t>11/23/24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CAF5E3-590F-234E-9775-BAC5EAE49265}" type="slidenum">
              <a:rPr lang="en-US" smtClean="0"/>
              <a:t>‹#›</a:t>
            </a:fld>
            <a:endParaRPr 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6441645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7D69B91-2147-AE44-9A29-A3A04B6CEA19}" type="datetimeFigureOut">
              <a:rPr lang="en-US" smtClean="0"/>
              <a:t>11/23/24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CAF5E3-590F-234E-9775-BAC5EAE49265}" type="slidenum">
              <a:rPr lang="en-US" smtClean="0"/>
              <a:t>‹#›</a:t>
            </a:fld>
            <a:endParaRPr lang="en-US"/>
          </a:p>
        </p:txBody>
      </p:sp>
    </p:spTree>
    <p:extLst>
      <p:ext uri="{BB962C8B-B14F-4D97-AF65-F5344CB8AC3E}">
        <p14:creationId xmlns:p14="http://schemas.microsoft.com/office/powerpoint/2010/main" val="3701374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7D69B91-2147-AE44-9A29-A3A04B6CEA19}" type="datetimeFigureOut">
              <a:rPr lang="en-US" smtClean="0"/>
              <a:t>11/23/24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CAF5E3-590F-234E-9775-BAC5EAE49265}" type="slidenum">
              <a:rPr lang="en-US" smtClean="0"/>
              <a:t>‹#›</a:t>
            </a:fld>
            <a:endParaRPr lang="en-US"/>
          </a:p>
        </p:txBody>
      </p:sp>
    </p:spTree>
    <p:extLst>
      <p:ext uri="{BB962C8B-B14F-4D97-AF65-F5344CB8AC3E}">
        <p14:creationId xmlns:p14="http://schemas.microsoft.com/office/powerpoint/2010/main" val="16798795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7D69B91-2147-AE44-9A29-A3A04B6CEA19}" type="datetimeFigureOut">
              <a:rPr lang="en-US" smtClean="0"/>
              <a:t>11/23/24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CAF5E3-590F-234E-9775-BAC5EAE49265}" type="slidenum">
              <a:rPr lang="en-US" smtClean="0"/>
              <a:t>‹#›</a:t>
            </a:fld>
            <a:endParaRPr lang="en-US"/>
          </a:p>
        </p:txBody>
      </p:sp>
    </p:spTree>
    <p:extLst>
      <p:ext uri="{BB962C8B-B14F-4D97-AF65-F5344CB8AC3E}">
        <p14:creationId xmlns:p14="http://schemas.microsoft.com/office/powerpoint/2010/main" val="5091658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7D69B91-2147-AE44-9A29-A3A04B6CEA19}" type="datetimeFigureOut">
              <a:rPr lang="en-US" smtClean="0"/>
              <a:t>11/23/24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CAF5E3-590F-234E-9775-BAC5EAE49265}" type="slidenum">
              <a:rPr lang="en-US" smtClean="0"/>
              <a:t>‹#›</a:t>
            </a:fld>
            <a:endParaRPr lang="en-US"/>
          </a:p>
        </p:txBody>
      </p:sp>
    </p:spTree>
    <p:extLst>
      <p:ext uri="{BB962C8B-B14F-4D97-AF65-F5344CB8AC3E}">
        <p14:creationId xmlns:p14="http://schemas.microsoft.com/office/powerpoint/2010/main" val="18097131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7D69B91-2147-AE44-9A29-A3A04B6CEA19}" type="datetimeFigureOut">
              <a:rPr lang="en-US" smtClean="0"/>
              <a:t>11/23/24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CAF5E3-590F-234E-9775-BAC5EAE49265}" type="slidenum">
              <a:rPr lang="en-US" smtClean="0"/>
              <a:t>‹#›</a:t>
            </a:fld>
            <a:endParaRPr lang="en-US"/>
          </a:p>
        </p:txBody>
      </p:sp>
    </p:spTree>
    <p:extLst>
      <p:ext uri="{BB962C8B-B14F-4D97-AF65-F5344CB8AC3E}">
        <p14:creationId xmlns:p14="http://schemas.microsoft.com/office/powerpoint/2010/main" val="4649731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en-US"/>
              <a:t>Click to edit Master title style</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7D69B91-2147-AE44-9A29-A3A04B6CEA19}" type="datetimeFigureOut">
              <a:rPr lang="en-US" smtClean="0"/>
              <a:t>11/23/24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7CAF5E3-590F-234E-9775-BAC5EAE49265}" type="slidenum">
              <a:rPr lang="en-US" smtClean="0"/>
              <a:t>‹#›</a:t>
            </a:fld>
            <a:endParaRPr lang="en-US"/>
          </a:p>
        </p:txBody>
      </p:sp>
    </p:spTree>
    <p:extLst>
      <p:ext uri="{BB962C8B-B14F-4D97-AF65-F5344CB8AC3E}">
        <p14:creationId xmlns:p14="http://schemas.microsoft.com/office/powerpoint/2010/main" val="21332810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7D69B91-2147-AE44-9A29-A3A04B6CEA19}" type="datetimeFigureOut">
              <a:rPr lang="en-US" smtClean="0"/>
              <a:t>11/23/24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7CAF5E3-590F-234E-9775-BAC5EAE49265}" type="slidenum">
              <a:rPr lang="en-US" smtClean="0"/>
              <a:t>‹#›</a:t>
            </a:fld>
            <a:endParaRPr lang="en-US"/>
          </a:p>
        </p:txBody>
      </p:sp>
    </p:spTree>
    <p:extLst>
      <p:ext uri="{BB962C8B-B14F-4D97-AF65-F5344CB8AC3E}">
        <p14:creationId xmlns:p14="http://schemas.microsoft.com/office/powerpoint/2010/main" val="38627627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7D69B91-2147-AE44-9A29-A3A04B6CEA19}" type="datetimeFigureOut">
              <a:rPr lang="en-US" smtClean="0"/>
              <a:t>11/23/24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7CAF5E3-590F-234E-9775-BAC5EAE49265}" type="slidenum">
              <a:rPr lang="en-US" smtClean="0"/>
              <a:t>‹#›</a:t>
            </a:fld>
            <a:endParaRPr lang="en-US"/>
          </a:p>
        </p:txBody>
      </p:sp>
    </p:spTree>
    <p:extLst>
      <p:ext uri="{BB962C8B-B14F-4D97-AF65-F5344CB8AC3E}">
        <p14:creationId xmlns:p14="http://schemas.microsoft.com/office/powerpoint/2010/main" val="41257556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7D69B91-2147-AE44-9A29-A3A04B6CEA19}" type="datetimeFigureOut">
              <a:rPr lang="en-US" smtClean="0"/>
              <a:t>11/23/24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7CAF5E3-590F-234E-9775-BAC5EAE49265}" type="slidenum">
              <a:rPr lang="en-US" smtClean="0"/>
              <a:t>‹#›</a:t>
            </a:fld>
            <a:endParaRPr lang="en-US"/>
          </a:p>
        </p:txBody>
      </p:sp>
    </p:spTree>
    <p:extLst>
      <p:ext uri="{BB962C8B-B14F-4D97-AF65-F5344CB8AC3E}">
        <p14:creationId xmlns:p14="http://schemas.microsoft.com/office/powerpoint/2010/main" val="28735834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37D69B91-2147-AE44-9A29-A3A04B6CEA19}" type="datetimeFigureOut">
              <a:rPr lang="en-US" smtClean="0"/>
              <a:t>11/23/24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7CAF5E3-590F-234E-9775-BAC5EAE49265}" type="slidenum">
              <a:rPr lang="en-US" smtClean="0"/>
              <a:t>‹#›</a:t>
            </a:fld>
            <a:endParaRPr lang="en-US"/>
          </a:p>
        </p:txBody>
      </p:sp>
    </p:spTree>
    <p:extLst>
      <p:ext uri="{BB962C8B-B14F-4D97-AF65-F5344CB8AC3E}">
        <p14:creationId xmlns:p14="http://schemas.microsoft.com/office/powerpoint/2010/main" val="9682115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7D69B91-2147-AE44-9A29-A3A04B6CEA19}" type="datetimeFigureOut">
              <a:rPr lang="en-US" smtClean="0"/>
              <a:t>11/23/24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7CAF5E3-590F-234E-9775-BAC5EAE49265}" type="slidenum">
              <a:rPr lang="en-US" smtClean="0"/>
              <a:t>‹#›</a:t>
            </a:fld>
            <a:endParaRPr lang="en-US"/>
          </a:p>
        </p:txBody>
      </p:sp>
    </p:spTree>
    <p:extLst>
      <p:ext uri="{BB962C8B-B14F-4D97-AF65-F5344CB8AC3E}">
        <p14:creationId xmlns:p14="http://schemas.microsoft.com/office/powerpoint/2010/main" val="23487252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69805" cy="6874935"/>
            <a:chOff x="-8467" y="-8468"/>
            <a:chExt cx="9169805"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en-US" dirty="0"/>
              <a:t>Click to edit Master title style</a:t>
            </a:r>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37D69B91-2147-AE44-9A29-A3A04B6CEA19}" type="datetimeFigureOut">
              <a:rPr lang="en-US" smtClean="0"/>
              <a:t>11/23/24</a:t>
            </a:fld>
            <a:endParaRPr lang="en-US"/>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37CAF5E3-590F-234E-9775-BAC5EAE49265}" type="slidenum">
              <a:rPr lang="en-US" smtClean="0"/>
              <a:t>‹#›</a:t>
            </a:fld>
            <a:endParaRPr lang="en-US"/>
          </a:p>
        </p:txBody>
      </p:sp>
    </p:spTree>
    <p:extLst>
      <p:ext uri="{BB962C8B-B14F-4D97-AF65-F5344CB8AC3E}">
        <p14:creationId xmlns:p14="http://schemas.microsoft.com/office/powerpoint/2010/main" val="273445455"/>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 id="2147483688" r:id="rId14"/>
    <p:sldLayoutId id="2147483689" r:id="rId15"/>
    <p:sldLayoutId id="2147483690"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New shape"/>
          <p:cNvSpPr/>
          <p:nvPr/>
        </p:nvSpPr>
        <p:spPr>
          <a:xfrm>
            <a:off x="381000" y="381000"/>
            <a:ext cx="7937500" cy="9525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endParaRPr lang="en-US" sz="3500" dirty="0">
              <a:solidFill>
                <a:srgbClr val="000000"/>
              </a:solidFill>
            </a:endParaRPr>
          </a:p>
        </p:txBody>
      </p:sp>
      <p:sp>
        <p:nvSpPr>
          <p:cNvPr id="6" name="New shape"/>
          <p:cNvSpPr/>
          <p:nvPr/>
        </p:nvSpPr>
        <p:spPr>
          <a:xfrm>
            <a:off x="381000" y="1143000"/>
            <a:ext cx="7937500" cy="9525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endParaRPr lang="en-US" sz="2400" dirty="0">
              <a:solidFill>
                <a:srgbClr val="000000"/>
              </a:solidFill>
            </a:endParaRPr>
          </a:p>
        </p:txBody>
      </p:sp>
      <p:sp>
        <p:nvSpPr>
          <p:cNvPr id="2" name="Title 1">
            <a:extLst>
              <a:ext uri="{FF2B5EF4-FFF2-40B4-BE49-F238E27FC236}">
                <a16:creationId xmlns:a16="http://schemas.microsoft.com/office/drawing/2014/main" id="{94ECA4E6-4BE7-4F40-BF32-9C121DE902EE}"/>
              </a:ext>
            </a:extLst>
          </p:cNvPr>
          <p:cNvSpPr>
            <a:spLocks noGrp="1"/>
          </p:cNvSpPr>
          <p:nvPr>
            <p:ph type="ctrTitle"/>
          </p:nvPr>
        </p:nvSpPr>
        <p:spPr/>
        <p:txBody>
          <a:bodyPr/>
          <a:lstStyle/>
          <a:p>
            <a:r>
              <a:rPr lang="en-US" sz="3600" dirty="0"/>
              <a:t>Defining Local Government Financial Capacity in Small Towns: Challenges and Opportunities</a:t>
            </a:r>
          </a:p>
        </p:txBody>
      </p:sp>
      <p:sp>
        <p:nvSpPr>
          <p:cNvPr id="3" name="Subtitle 2">
            <a:extLst>
              <a:ext uri="{FF2B5EF4-FFF2-40B4-BE49-F238E27FC236}">
                <a16:creationId xmlns:a16="http://schemas.microsoft.com/office/drawing/2014/main" id="{A28C22C9-4F89-2048-8BB6-CBB6C93389E1}"/>
              </a:ext>
            </a:extLst>
          </p:cNvPr>
          <p:cNvSpPr>
            <a:spLocks noGrp="1"/>
          </p:cNvSpPr>
          <p:nvPr>
            <p:ph type="subTitle" idx="1"/>
          </p:nvPr>
        </p:nvSpPr>
        <p:spPr/>
        <p:txBody>
          <a:bodyPr>
            <a:normAutofit lnSpcReduction="10000"/>
          </a:bodyPr>
          <a:lstStyle/>
          <a:p>
            <a:r>
              <a:rPr lang="en-US" dirty="0"/>
              <a:t>Stephanie Dean Davis, Ph.D.</a:t>
            </a:r>
          </a:p>
          <a:p>
            <a:r>
              <a:rPr lang="en-US" dirty="0"/>
              <a:t>Collegiate Associate Professor</a:t>
            </a:r>
          </a:p>
          <a:p>
            <a:r>
              <a:rPr lang="en-US" dirty="0"/>
              <a:t>Virginia Tech</a:t>
            </a:r>
          </a:p>
        </p:txBody>
      </p:sp>
    </p:spTree>
    <p:extLst>
      <p:ext uri="{BB962C8B-B14F-4D97-AF65-F5344CB8AC3E}">
        <p14:creationId xmlns:p14="http://schemas.microsoft.com/office/powerpoint/2010/main" val="269925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60" name="Group 59">
            <a:extLst>
              <a:ext uri="{FF2B5EF4-FFF2-40B4-BE49-F238E27FC236}">
                <a16:creationId xmlns:a16="http://schemas.microsoft.com/office/drawing/2014/main" id="{B4DE830A-B531-4A3B-96F6-0ECE88B0855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8467"/>
            <a:ext cx="9144001" cy="6866467"/>
            <a:chOff x="0" y="-8467"/>
            <a:chExt cx="12192000" cy="6866467"/>
          </a:xfrm>
        </p:grpSpPr>
        <p:cxnSp>
          <p:nvCxnSpPr>
            <p:cNvPr id="61" name="Straight Connector 60">
              <a:extLst>
                <a:ext uri="{FF2B5EF4-FFF2-40B4-BE49-F238E27FC236}">
                  <a16:creationId xmlns:a16="http://schemas.microsoft.com/office/drawing/2014/main" id="{2813DF2C-461A-4A8F-9679-A172790D1F3A}"/>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62" name="Straight Connector 61">
              <a:extLst>
                <a:ext uri="{FF2B5EF4-FFF2-40B4-BE49-F238E27FC236}">
                  <a16:creationId xmlns:a16="http://schemas.microsoft.com/office/drawing/2014/main" id="{54CD3A85-C039-4249-86E4-1EB9318B5495}"/>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63" name="Rectangle 23">
              <a:extLst>
                <a:ext uri="{FF2B5EF4-FFF2-40B4-BE49-F238E27FC236}">
                  <a16:creationId xmlns:a16="http://schemas.microsoft.com/office/drawing/2014/main" id="{887EA6D2-2883-42C2-993D-094CA6D65DA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64" name="Rectangle 25">
              <a:extLst>
                <a:ext uri="{FF2B5EF4-FFF2-40B4-BE49-F238E27FC236}">
                  <a16:creationId xmlns:a16="http://schemas.microsoft.com/office/drawing/2014/main" id="{3B895046-636F-4D1B-ACA4-29AA0CB332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65" name="Isosceles Triangle 64">
              <a:extLst>
                <a:ext uri="{FF2B5EF4-FFF2-40B4-BE49-F238E27FC236}">
                  <a16:creationId xmlns:a16="http://schemas.microsoft.com/office/drawing/2014/main" id="{C6B0CDE3-E054-4EDD-A43B-F96843D8BF5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66" name="Rectangle 27">
              <a:extLst>
                <a:ext uri="{FF2B5EF4-FFF2-40B4-BE49-F238E27FC236}">
                  <a16:creationId xmlns:a16="http://schemas.microsoft.com/office/drawing/2014/main" id="{3B66B1A2-F145-4C9B-85CC-4BF30D58CBC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67" name="Rectangle 28">
              <a:extLst>
                <a:ext uri="{FF2B5EF4-FFF2-40B4-BE49-F238E27FC236}">
                  <a16:creationId xmlns:a16="http://schemas.microsoft.com/office/drawing/2014/main" id="{5D4FC972-94B3-4035-8D31-E668C132B41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68" name="Rectangle 29">
              <a:extLst>
                <a:ext uri="{FF2B5EF4-FFF2-40B4-BE49-F238E27FC236}">
                  <a16:creationId xmlns:a16="http://schemas.microsoft.com/office/drawing/2014/main" id="{374B9941-AFBE-4A77-A50E-B6EA04A746A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69" name="Isosceles Triangle 68">
              <a:extLst>
                <a:ext uri="{FF2B5EF4-FFF2-40B4-BE49-F238E27FC236}">
                  <a16:creationId xmlns:a16="http://schemas.microsoft.com/office/drawing/2014/main" id="{27A982C5-2C38-4CE9-BC18-94697AD657F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70" name="Isosceles Triangle 69">
              <a:extLst>
                <a:ext uri="{FF2B5EF4-FFF2-40B4-BE49-F238E27FC236}">
                  <a16:creationId xmlns:a16="http://schemas.microsoft.com/office/drawing/2014/main" id="{0060D8D1-7BB1-498F-AFBB-ADAC130A9E9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grpSp>
      <p:sp>
        <p:nvSpPr>
          <p:cNvPr id="6" name="Title 5">
            <a:extLst>
              <a:ext uri="{FF2B5EF4-FFF2-40B4-BE49-F238E27FC236}">
                <a16:creationId xmlns:a16="http://schemas.microsoft.com/office/drawing/2014/main" id="{6419CED1-A6A2-324A-AFD7-E804DBDF96F2}"/>
              </a:ext>
            </a:extLst>
          </p:cNvPr>
          <p:cNvSpPr>
            <a:spLocks noGrp="1"/>
          </p:cNvSpPr>
          <p:nvPr>
            <p:ph type="title"/>
          </p:nvPr>
        </p:nvSpPr>
        <p:spPr>
          <a:xfrm>
            <a:off x="1200149" y="4571999"/>
            <a:ext cx="5755351" cy="1087656"/>
          </a:xfrm>
        </p:spPr>
        <p:txBody>
          <a:bodyPr vert="horz" lIns="91440" tIns="45720" rIns="91440" bIns="45720" rtlCol="0" anchor="b">
            <a:normAutofit/>
          </a:bodyPr>
          <a:lstStyle/>
          <a:p>
            <a:pPr>
              <a:lnSpc>
                <a:spcPct val="90000"/>
              </a:lnSpc>
            </a:pPr>
            <a:r>
              <a:rPr lang="en-US" sz="2300" kern="1200">
                <a:solidFill>
                  <a:schemeClr val="accent1"/>
                </a:solidFill>
                <a:latin typeface="+mj-lt"/>
                <a:ea typeface="+mj-ea"/>
                <a:cs typeface="+mj-cs"/>
              </a:rPr>
              <a:t>How important are the following to your locality in measuring financial capacity?  </a:t>
            </a:r>
          </a:p>
        </p:txBody>
      </p:sp>
      <p:sp>
        <p:nvSpPr>
          <p:cNvPr id="4" name="Rectangle 1">
            <a:extLst>
              <a:ext uri="{FF2B5EF4-FFF2-40B4-BE49-F238E27FC236}">
                <a16:creationId xmlns:a16="http://schemas.microsoft.com/office/drawing/2014/main" id="{9AE207BA-E3FB-794B-AF15-F5D9A76B905D}"/>
              </a:ext>
            </a:extLst>
          </p:cNvPr>
          <p:cNvSpPr>
            <a:spLocks noGrp="1" noChangeArrowheads="1"/>
          </p:cNvSpPr>
          <p:nvPr>
            <p:ph idx="1"/>
          </p:nvPr>
        </p:nvSpPr>
        <p:spPr bwMode="auto">
          <a:xfrm>
            <a:off x="1256096" y="5659655"/>
            <a:ext cx="5699404" cy="611896"/>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t" anchorCtr="0" compatLnSpc="1">
            <a:prstTxWarp prst="textNoShape">
              <a:avLst/>
            </a:prstTxWarp>
            <a:normAutofit/>
          </a:bodyPr>
          <a:lstStyle/>
          <a:p>
            <a:pPr marL="0" marR="0" lvl="0" indent="0" fontAlgn="base">
              <a:lnSpc>
                <a:spcPct val="90000"/>
              </a:lnSpc>
              <a:buNone/>
              <a:tabLst/>
            </a:pPr>
            <a:br>
              <a:rPr kumimoji="0" lang="en-US" altLang="en-US" b="0" i="0" u="none" strike="noStrike" cap="none" normalizeH="0" baseline="0">
                <a:ln>
                  <a:noFill/>
                </a:ln>
                <a:solidFill>
                  <a:schemeClr val="tx1">
                    <a:lumMod val="50000"/>
                    <a:lumOff val="50000"/>
                  </a:schemeClr>
                </a:solidFill>
                <a:effectLst/>
              </a:rPr>
            </a:br>
            <a:endParaRPr kumimoji="0" lang="en-US" altLang="en-US" b="0" i="0" u="none" strike="noStrike" cap="none" normalizeH="0" baseline="0">
              <a:ln>
                <a:noFill/>
              </a:ln>
              <a:solidFill>
                <a:schemeClr val="tx1">
                  <a:lumMod val="50000"/>
                  <a:lumOff val="50000"/>
                </a:schemeClr>
              </a:solidFill>
              <a:effectLst/>
            </a:endParaRPr>
          </a:p>
        </p:txBody>
      </p:sp>
      <p:graphicFrame>
        <p:nvGraphicFramePr>
          <p:cNvPr id="3" name="Table 2">
            <a:extLst>
              <a:ext uri="{FF2B5EF4-FFF2-40B4-BE49-F238E27FC236}">
                <a16:creationId xmlns:a16="http://schemas.microsoft.com/office/drawing/2014/main" id="{9CBBD5DB-F9CC-FC36-487C-B33105CB9F5C}"/>
              </a:ext>
            </a:extLst>
          </p:cNvPr>
          <p:cNvGraphicFramePr>
            <a:graphicFrameLocks noGrp="1"/>
          </p:cNvGraphicFramePr>
          <p:nvPr>
            <p:extLst>
              <p:ext uri="{D42A27DB-BD31-4B8C-83A1-F6EECF244321}">
                <p14:modId xmlns:p14="http://schemas.microsoft.com/office/powerpoint/2010/main" val="272157978"/>
              </p:ext>
            </p:extLst>
          </p:nvPr>
        </p:nvGraphicFramePr>
        <p:xfrm>
          <a:off x="1279000" y="609600"/>
          <a:ext cx="5561173" cy="3642362"/>
        </p:xfrm>
        <a:graphic>
          <a:graphicData uri="http://schemas.openxmlformats.org/drawingml/2006/table">
            <a:tbl>
              <a:tblPr firstRow="1" firstCol="1" bandRow="1">
                <a:tableStyleId>{5C22544A-7EE6-4342-B048-85BDC9FD1C3A}</a:tableStyleId>
              </a:tblPr>
              <a:tblGrid>
                <a:gridCol w="4607466">
                  <a:extLst>
                    <a:ext uri="{9D8B030D-6E8A-4147-A177-3AD203B41FA5}">
                      <a16:colId xmlns:a16="http://schemas.microsoft.com/office/drawing/2014/main" val="3376978282"/>
                    </a:ext>
                  </a:extLst>
                </a:gridCol>
                <a:gridCol w="953707">
                  <a:extLst>
                    <a:ext uri="{9D8B030D-6E8A-4147-A177-3AD203B41FA5}">
                      <a16:colId xmlns:a16="http://schemas.microsoft.com/office/drawing/2014/main" val="616648474"/>
                    </a:ext>
                  </a:extLst>
                </a:gridCol>
              </a:tblGrid>
              <a:tr h="283563">
                <a:tc>
                  <a:txBody>
                    <a:bodyPr/>
                    <a:lstStyle/>
                    <a:p>
                      <a:pPr algn="l" fontAlgn="ctr"/>
                      <a:r>
                        <a:rPr lang="en-US" sz="1600" u="none" strike="noStrike">
                          <a:effectLst/>
                        </a:rPr>
                        <a:t>Question </a:t>
                      </a:r>
                      <a:endParaRPr lang="en-US" sz="1600" b="0" i="0" u="none" strike="noStrike">
                        <a:solidFill>
                          <a:srgbClr val="000000"/>
                        </a:solidFill>
                        <a:effectLst/>
                        <a:latin typeface="Times New Roman" panose="02020603050405020304" pitchFamily="18" charset="0"/>
                      </a:endParaRPr>
                    </a:p>
                  </a:txBody>
                  <a:tcPr marL="8016" marR="8016" marT="8016" marB="0" anchor="ctr"/>
                </a:tc>
                <a:tc>
                  <a:txBody>
                    <a:bodyPr/>
                    <a:lstStyle/>
                    <a:p>
                      <a:pPr algn="ctr" fontAlgn="ctr"/>
                      <a:r>
                        <a:rPr lang="en-US" sz="1600" u="none" strike="noStrike">
                          <a:effectLst/>
                        </a:rPr>
                        <a:t>Score</a:t>
                      </a:r>
                      <a:endParaRPr lang="en-US" sz="1600" b="0" i="0" u="none" strike="noStrike">
                        <a:solidFill>
                          <a:srgbClr val="000000"/>
                        </a:solidFill>
                        <a:effectLst/>
                        <a:latin typeface="Times New Roman" panose="02020603050405020304" pitchFamily="18" charset="0"/>
                      </a:endParaRPr>
                    </a:p>
                  </a:txBody>
                  <a:tcPr marL="8016" marR="8016" marT="8016" marB="0" anchor="ctr"/>
                </a:tc>
                <a:extLst>
                  <a:ext uri="{0D108BD9-81ED-4DB2-BD59-A6C34878D82A}">
                    <a16:rowId xmlns:a16="http://schemas.microsoft.com/office/drawing/2014/main" val="2461282724"/>
                  </a:ext>
                </a:extLst>
              </a:tr>
              <a:tr h="283563">
                <a:tc>
                  <a:txBody>
                    <a:bodyPr/>
                    <a:lstStyle/>
                    <a:p>
                      <a:pPr algn="l" fontAlgn="ctr"/>
                      <a:r>
                        <a:rPr lang="en-US" sz="1600" u="none" strike="noStrike">
                          <a:effectLst/>
                        </a:rPr>
                        <a:t>Adopting a balanced budget</a:t>
                      </a:r>
                      <a:endParaRPr lang="en-US" sz="1600" b="0" i="0" u="none" strike="noStrike">
                        <a:solidFill>
                          <a:srgbClr val="000000"/>
                        </a:solidFill>
                        <a:effectLst/>
                        <a:latin typeface="Times New Roman" panose="02020603050405020304" pitchFamily="18" charset="0"/>
                      </a:endParaRPr>
                    </a:p>
                  </a:txBody>
                  <a:tcPr marL="8016" marR="8016" marT="8016" marB="0" anchor="ctr"/>
                </a:tc>
                <a:tc>
                  <a:txBody>
                    <a:bodyPr/>
                    <a:lstStyle/>
                    <a:p>
                      <a:pPr algn="r" fontAlgn="ctr"/>
                      <a:r>
                        <a:rPr lang="en-US" sz="1600" u="none" strike="noStrike">
                          <a:effectLst/>
                        </a:rPr>
                        <a:t>4.63</a:t>
                      </a:r>
                      <a:endParaRPr lang="en-US" sz="1600" b="0" i="0" u="none" strike="noStrike">
                        <a:solidFill>
                          <a:srgbClr val="000000"/>
                        </a:solidFill>
                        <a:effectLst/>
                        <a:latin typeface="Times New Roman" panose="02020603050405020304" pitchFamily="18" charset="0"/>
                      </a:endParaRPr>
                    </a:p>
                  </a:txBody>
                  <a:tcPr marL="8016" marR="8016" marT="8016" marB="0" anchor="ctr"/>
                </a:tc>
                <a:extLst>
                  <a:ext uri="{0D108BD9-81ED-4DB2-BD59-A6C34878D82A}">
                    <a16:rowId xmlns:a16="http://schemas.microsoft.com/office/drawing/2014/main" val="1506326039"/>
                  </a:ext>
                </a:extLst>
              </a:tr>
              <a:tr h="283563">
                <a:tc>
                  <a:txBody>
                    <a:bodyPr/>
                    <a:lstStyle/>
                    <a:p>
                      <a:pPr algn="l" fontAlgn="ctr"/>
                      <a:r>
                        <a:rPr lang="en-US" sz="1600" u="none" strike="noStrike">
                          <a:effectLst/>
                        </a:rPr>
                        <a:t>"Clean" unmodified audit opinion</a:t>
                      </a:r>
                      <a:endParaRPr lang="en-US" sz="1600" b="0" i="0" u="none" strike="noStrike">
                        <a:solidFill>
                          <a:srgbClr val="000000"/>
                        </a:solidFill>
                        <a:effectLst/>
                        <a:latin typeface="Times New Roman" panose="02020603050405020304" pitchFamily="18" charset="0"/>
                      </a:endParaRPr>
                    </a:p>
                  </a:txBody>
                  <a:tcPr marL="8016" marR="8016" marT="8016" marB="0" anchor="ctr"/>
                </a:tc>
                <a:tc>
                  <a:txBody>
                    <a:bodyPr/>
                    <a:lstStyle/>
                    <a:p>
                      <a:pPr algn="r" fontAlgn="ctr"/>
                      <a:r>
                        <a:rPr lang="en-US" sz="1600" u="none" strike="noStrike">
                          <a:effectLst/>
                        </a:rPr>
                        <a:t>4.34</a:t>
                      </a:r>
                      <a:endParaRPr lang="en-US" sz="1600" b="0" i="0" u="none" strike="noStrike">
                        <a:solidFill>
                          <a:srgbClr val="000000"/>
                        </a:solidFill>
                        <a:effectLst/>
                        <a:latin typeface="Times New Roman" panose="02020603050405020304" pitchFamily="18" charset="0"/>
                      </a:endParaRPr>
                    </a:p>
                  </a:txBody>
                  <a:tcPr marL="8016" marR="8016" marT="8016" marB="0" anchor="ctr"/>
                </a:tc>
                <a:extLst>
                  <a:ext uri="{0D108BD9-81ED-4DB2-BD59-A6C34878D82A}">
                    <a16:rowId xmlns:a16="http://schemas.microsoft.com/office/drawing/2014/main" val="3096151612"/>
                  </a:ext>
                </a:extLst>
              </a:tr>
              <a:tr h="283563">
                <a:tc>
                  <a:txBody>
                    <a:bodyPr/>
                    <a:lstStyle/>
                    <a:p>
                      <a:pPr algn="l" fontAlgn="ctr"/>
                      <a:r>
                        <a:rPr lang="en-US" sz="1600" u="none" strike="noStrike">
                          <a:effectLst/>
                        </a:rPr>
                        <a:t>Compliance with adopted financial policies</a:t>
                      </a:r>
                      <a:endParaRPr lang="en-US" sz="1600" b="0" i="0" u="none" strike="noStrike">
                        <a:solidFill>
                          <a:srgbClr val="000000"/>
                        </a:solidFill>
                        <a:effectLst/>
                        <a:latin typeface="Times New Roman" panose="02020603050405020304" pitchFamily="18" charset="0"/>
                      </a:endParaRPr>
                    </a:p>
                  </a:txBody>
                  <a:tcPr marL="8016" marR="8016" marT="8016" marB="0" anchor="ctr"/>
                </a:tc>
                <a:tc>
                  <a:txBody>
                    <a:bodyPr/>
                    <a:lstStyle/>
                    <a:p>
                      <a:pPr algn="r" fontAlgn="ctr"/>
                      <a:r>
                        <a:rPr lang="en-US" sz="1600" u="none" strike="noStrike">
                          <a:effectLst/>
                        </a:rPr>
                        <a:t>4.31</a:t>
                      </a:r>
                      <a:endParaRPr lang="en-US" sz="1600" b="0" i="0" u="none" strike="noStrike">
                        <a:solidFill>
                          <a:srgbClr val="000000"/>
                        </a:solidFill>
                        <a:effectLst/>
                        <a:latin typeface="Times New Roman" panose="02020603050405020304" pitchFamily="18" charset="0"/>
                      </a:endParaRPr>
                    </a:p>
                  </a:txBody>
                  <a:tcPr marL="8016" marR="8016" marT="8016" marB="0" anchor="ctr"/>
                </a:tc>
                <a:extLst>
                  <a:ext uri="{0D108BD9-81ED-4DB2-BD59-A6C34878D82A}">
                    <a16:rowId xmlns:a16="http://schemas.microsoft.com/office/drawing/2014/main" val="1846632717"/>
                  </a:ext>
                </a:extLst>
              </a:tr>
              <a:tr h="283563">
                <a:tc>
                  <a:txBody>
                    <a:bodyPr/>
                    <a:lstStyle/>
                    <a:p>
                      <a:pPr algn="l" fontAlgn="ctr"/>
                      <a:r>
                        <a:rPr lang="en-US" sz="1600" u="none" strike="noStrike">
                          <a:effectLst/>
                        </a:rPr>
                        <a:t>General Fund Unassigned Fund Balance Levels</a:t>
                      </a:r>
                      <a:endParaRPr lang="en-US" sz="1600" b="0" i="0" u="none" strike="noStrike">
                        <a:solidFill>
                          <a:srgbClr val="000000"/>
                        </a:solidFill>
                        <a:effectLst/>
                        <a:latin typeface="Times New Roman" panose="02020603050405020304" pitchFamily="18" charset="0"/>
                      </a:endParaRPr>
                    </a:p>
                  </a:txBody>
                  <a:tcPr marL="8016" marR="8016" marT="8016" marB="0" anchor="ctr"/>
                </a:tc>
                <a:tc>
                  <a:txBody>
                    <a:bodyPr/>
                    <a:lstStyle/>
                    <a:p>
                      <a:pPr algn="r" fontAlgn="ctr"/>
                      <a:r>
                        <a:rPr lang="en-US" sz="1600" u="none" strike="noStrike">
                          <a:effectLst/>
                        </a:rPr>
                        <a:t>4.19</a:t>
                      </a:r>
                      <a:endParaRPr lang="en-US" sz="1600" b="0" i="0" u="none" strike="noStrike">
                        <a:solidFill>
                          <a:srgbClr val="000000"/>
                        </a:solidFill>
                        <a:effectLst/>
                        <a:latin typeface="Times New Roman" panose="02020603050405020304" pitchFamily="18" charset="0"/>
                      </a:endParaRPr>
                    </a:p>
                  </a:txBody>
                  <a:tcPr marL="8016" marR="8016" marT="8016" marB="0" anchor="ctr"/>
                </a:tc>
                <a:extLst>
                  <a:ext uri="{0D108BD9-81ED-4DB2-BD59-A6C34878D82A}">
                    <a16:rowId xmlns:a16="http://schemas.microsoft.com/office/drawing/2014/main" val="2501725618"/>
                  </a:ext>
                </a:extLst>
              </a:tr>
              <a:tr h="283563">
                <a:tc>
                  <a:txBody>
                    <a:bodyPr/>
                    <a:lstStyle/>
                    <a:p>
                      <a:pPr algn="l" fontAlgn="ctr"/>
                      <a:r>
                        <a:rPr lang="en-US" sz="1600" u="none" strike="noStrike">
                          <a:effectLst/>
                        </a:rPr>
                        <a:t>Cash funding for capital projects</a:t>
                      </a:r>
                      <a:endParaRPr lang="en-US" sz="1600" b="0" i="0" u="none" strike="noStrike">
                        <a:solidFill>
                          <a:srgbClr val="000000"/>
                        </a:solidFill>
                        <a:effectLst/>
                        <a:latin typeface="Times New Roman" panose="02020603050405020304" pitchFamily="18" charset="0"/>
                      </a:endParaRPr>
                    </a:p>
                  </a:txBody>
                  <a:tcPr marL="8016" marR="8016" marT="8016" marB="0" anchor="ctr"/>
                </a:tc>
                <a:tc>
                  <a:txBody>
                    <a:bodyPr/>
                    <a:lstStyle/>
                    <a:p>
                      <a:pPr algn="r" fontAlgn="ctr"/>
                      <a:r>
                        <a:rPr lang="en-US" sz="1600" u="none" strike="noStrike">
                          <a:effectLst/>
                        </a:rPr>
                        <a:t>4</a:t>
                      </a:r>
                      <a:endParaRPr lang="en-US" sz="1600" b="0" i="0" u="none" strike="noStrike">
                        <a:solidFill>
                          <a:srgbClr val="000000"/>
                        </a:solidFill>
                        <a:effectLst/>
                        <a:latin typeface="Times New Roman" panose="02020603050405020304" pitchFamily="18" charset="0"/>
                      </a:endParaRPr>
                    </a:p>
                  </a:txBody>
                  <a:tcPr marL="8016" marR="8016" marT="8016" marB="0" anchor="ctr"/>
                </a:tc>
                <a:extLst>
                  <a:ext uri="{0D108BD9-81ED-4DB2-BD59-A6C34878D82A}">
                    <a16:rowId xmlns:a16="http://schemas.microsoft.com/office/drawing/2014/main" val="76213401"/>
                  </a:ext>
                </a:extLst>
              </a:tr>
              <a:tr h="283563">
                <a:tc>
                  <a:txBody>
                    <a:bodyPr/>
                    <a:lstStyle/>
                    <a:p>
                      <a:pPr algn="l" fontAlgn="ctr"/>
                      <a:r>
                        <a:rPr lang="en-US" sz="1600" u="none" strike="noStrike">
                          <a:effectLst/>
                        </a:rPr>
                        <a:t>Adoption of a capital improvement plan</a:t>
                      </a:r>
                      <a:endParaRPr lang="en-US" sz="1600" b="0" i="0" u="none" strike="noStrike">
                        <a:solidFill>
                          <a:srgbClr val="000000"/>
                        </a:solidFill>
                        <a:effectLst/>
                        <a:latin typeface="Times New Roman" panose="02020603050405020304" pitchFamily="18" charset="0"/>
                      </a:endParaRPr>
                    </a:p>
                  </a:txBody>
                  <a:tcPr marL="8016" marR="8016" marT="8016" marB="0" anchor="ctr"/>
                </a:tc>
                <a:tc>
                  <a:txBody>
                    <a:bodyPr/>
                    <a:lstStyle/>
                    <a:p>
                      <a:pPr algn="r" fontAlgn="ctr"/>
                      <a:r>
                        <a:rPr lang="en-US" sz="1600" u="none" strike="noStrike">
                          <a:effectLst/>
                        </a:rPr>
                        <a:t>3.97</a:t>
                      </a:r>
                      <a:endParaRPr lang="en-US" sz="1600" b="0" i="0" u="none" strike="noStrike">
                        <a:solidFill>
                          <a:srgbClr val="000000"/>
                        </a:solidFill>
                        <a:effectLst/>
                        <a:latin typeface="Times New Roman" panose="02020603050405020304" pitchFamily="18" charset="0"/>
                      </a:endParaRPr>
                    </a:p>
                  </a:txBody>
                  <a:tcPr marL="8016" marR="8016" marT="8016" marB="0" anchor="ctr"/>
                </a:tc>
                <a:extLst>
                  <a:ext uri="{0D108BD9-81ED-4DB2-BD59-A6C34878D82A}">
                    <a16:rowId xmlns:a16="http://schemas.microsoft.com/office/drawing/2014/main" val="1717855407"/>
                  </a:ext>
                </a:extLst>
              </a:tr>
              <a:tr h="283563">
                <a:tc>
                  <a:txBody>
                    <a:bodyPr/>
                    <a:lstStyle/>
                    <a:p>
                      <a:pPr algn="l" fontAlgn="ctr"/>
                      <a:r>
                        <a:rPr lang="en-US" sz="1600" u="none" strike="noStrike">
                          <a:effectLst/>
                        </a:rPr>
                        <a:t>Low debt levels</a:t>
                      </a:r>
                      <a:endParaRPr lang="en-US" sz="1600" b="0" i="0" u="none" strike="noStrike">
                        <a:solidFill>
                          <a:srgbClr val="000000"/>
                        </a:solidFill>
                        <a:effectLst/>
                        <a:latin typeface="Times New Roman" panose="02020603050405020304" pitchFamily="18" charset="0"/>
                      </a:endParaRPr>
                    </a:p>
                  </a:txBody>
                  <a:tcPr marL="8016" marR="8016" marT="8016" marB="0" anchor="ctr"/>
                </a:tc>
                <a:tc>
                  <a:txBody>
                    <a:bodyPr/>
                    <a:lstStyle/>
                    <a:p>
                      <a:pPr algn="r" fontAlgn="ctr"/>
                      <a:r>
                        <a:rPr lang="en-US" sz="1600" u="none" strike="noStrike">
                          <a:effectLst/>
                        </a:rPr>
                        <a:t>3.81</a:t>
                      </a:r>
                      <a:endParaRPr lang="en-US" sz="1600" b="0" i="0" u="none" strike="noStrike">
                        <a:solidFill>
                          <a:srgbClr val="000000"/>
                        </a:solidFill>
                        <a:effectLst/>
                        <a:latin typeface="Times New Roman" panose="02020603050405020304" pitchFamily="18" charset="0"/>
                      </a:endParaRPr>
                    </a:p>
                  </a:txBody>
                  <a:tcPr marL="8016" marR="8016" marT="8016" marB="0" anchor="ctr"/>
                </a:tc>
                <a:extLst>
                  <a:ext uri="{0D108BD9-81ED-4DB2-BD59-A6C34878D82A}">
                    <a16:rowId xmlns:a16="http://schemas.microsoft.com/office/drawing/2014/main" val="2361478535"/>
                  </a:ext>
                </a:extLst>
              </a:tr>
              <a:tr h="523169">
                <a:tc>
                  <a:txBody>
                    <a:bodyPr/>
                    <a:lstStyle/>
                    <a:p>
                      <a:pPr algn="l" fontAlgn="ctr"/>
                      <a:r>
                        <a:rPr lang="en-US" sz="1600" u="none" strike="noStrike">
                          <a:effectLst/>
                        </a:rPr>
                        <a:t>Tax collection percentages-low uncollectible amounts</a:t>
                      </a:r>
                      <a:endParaRPr lang="en-US" sz="1600" b="0" i="0" u="none" strike="noStrike">
                        <a:solidFill>
                          <a:srgbClr val="000000"/>
                        </a:solidFill>
                        <a:effectLst/>
                        <a:latin typeface="Times New Roman" panose="02020603050405020304" pitchFamily="18" charset="0"/>
                      </a:endParaRPr>
                    </a:p>
                  </a:txBody>
                  <a:tcPr marL="8016" marR="8016" marT="8016" marB="0" anchor="ctr"/>
                </a:tc>
                <a:tc>
                  <a:txBody>
                    <a:bodyPr/>
                    <a:lstStyle/>
                    <a:p>
                      <a:pPr algn="r" fontAlgn="ctr"/>
                      <a:r>
                        <a:rPr lang="en-US" sz="1600" u="none" strike="noStrike">
                          <a:effectLst/>
                        </a:rPr>
                        <a:t>3.66</a:t>
                      </a:r>
                      <a:endParaRPr lang="en-US" sz="1600" b="0" i="0" u="none" strike="noStrike">
                        <a:solidFill>
                          <a:srgbClr val="000000"/>
                        </a:solidFill>
                        <a:effectLst/>
                        <a:latin typeface="Times New Roman" panose="02020603050405020304" pitchFamily="18" charset="0"/>
                      </a:endParaRPr>
                    </a:p>
                  </a:txBody>
                  <a:tcPr marL="8016" marR="8016" marT="8016" marB="0" anchor="ctr"/>
                </a:tc>
                <a:extLst>
                  <a:ext uri="{0D108BD9-81ED-4DB2-BD59-A6C34878D82A}">
                    <a16:rowId xmlns:a16="http://schemas.microsoft.com/office/drawing/2014/main" val="13434484"/>
                  </a:ext>
                </a:extLst>
              </a:tr>
              <a:tr h="283563">
                <a:tc>
                  <a:txBody>
                    <a:bodyPr/>
                    <a:lstStyle/>
                    <a:p>
                      <a:pPr algn="l" fontAlgn="ctr"/>
                      <a:r>
                        <a:rPr lang="en-US" sz="1600" u="none" strike="noStrike">
                          <a:effectLst/>
                        </a:rPr>
                        <a:t>Budget Stabilization Fund levels</a:t>
                      </a:r>
                      <a:endParaRPr lang="en-US" sz="1600" b="0" i="0" u="none" strike="noStrike">
                        <a:solidFill>
                          <a:srgbClr val="000000"/>
                        </a:solidFill>
                        <a:effectLst/>
                        <a:latin typeface="Times New Roman" panose="02020603050405020304" pitchFamily="18" charset="0"/>
                      </a:endParaRPr>
                    </a:p>
                  </a:txBody>
                  <a:tcPr marL="8016" marR="8016" marT="8016" marB="0" anchor="ctr"/>
                </a:tc>
                <a:tc>
                  <a:txBody>
                    <a:bodyPr/>
                    <a:lstStyle/>
                    <a:p>
                      <a:pPr algn="r" fontAlgn="ctr"/>
                      <a:r>
                        <a:rPr lang="en-US" sz="1600" u="none" strike="noStrike">
                          <a:effectLst/>
                        </a:rPr>
                        <a:t>3.25</a:t>
                      </a:r>
                      <a:endParaRPr lang="en-US" sz="1600" b="0" i="0" u="none" strike="noStrike">
                        <a:solidFill>
                          <a:srgbClr val="000000"/>
                        </a:solidFill>
                        <a:effectLst/>
                        <a:latin typeface="Times New Roman" panose="02020603050405020304" pitchFamily="18" charset="0"/>
                      </a:endParaRPr>
                    </a:p>
                  </a:txBody>
                  <a:tcPr marL="8016" marR="8016" marT="8016" marB="0" anchor="ctr"/>
                </a:tc>
                <a:extLst>
                  <a:ext uri="{0D108BD9-81ED-4DB2-BD59-A6C34878D82A}">
                    <a16:rowId xmlns:a16="http://schemas.microsoft.com/office/drawing/2014/main" val="2360517711"/>
                  </a:ext>
                </a:extLst>
              </a:tr>
              <a:tr h="283563">
                <a:tc>
                  <a:txBody>
                    <a:bodyPr/>
                    <a:lstStyle/>
                    <a:p>
                      <a:pPr algn="l" fontAlgn="ctr"/>
                      <a:r>
                        <a:rPr lang="en-US" sz="1600" u="none" strike="noStrike">
                          <a:effectLst/>
                        </a:rPr>
                        <a:t>Credit Rating</a:t>
                      </a:r>
                      <a:endParaRPr lang="en-US" sz="1600" b="0" i="0" u="none" strike="noStrike">
                        <a:solidFill>
                          <a:srgbClr val="000000"/>
                        </a:solidFill>
                        <a:effectLst/>
                        <a:latin typeface="Times New Roman" panose="02020603050405020304" pitchFamily="18" charset="0"/>
                      </a:endParaRPr>
                    </a:p>
                  </a:txBody>
                  <a:tcPr marL="8016" marR="8016" marT="8016" marB="0" anchor="ctr"/>
                </a:tc>
                <a:tc>
                  <a:txBody>
                    <a:bodyPr/>
                    <a:lstStyle/>
                    <a:p>
                      <a:pPr algn="r" fontAlgn="ctr"/>
                      <a:r>
                        <a:rPr lang="en-US" sz="1600" u="none" strike="noStrike">
                          <a:effectLst/>
                        </a:rPr>
                        <a:t>3</a:t>
                      </a:r>
                      <a:endParaRPr lang="en-US" sz="1600" b="0" i="0" u="none" strike="noStrike">
                        <a:solidFill>
                          <a:srgbClr val="000000"/>
                        </a:solidFill>
                        <a:effectLst/>
                        <a:latin typeface="Times New Roman" panose="02020603050405020304" pitchFamily="18" charset="0"/>
                      </a:endParaRPr>
                    </a:p>
                  </a:txBody>
                  <a:tcPr marL="8016" marR="8016" marT="8016" marB="0" anchor="ctr"/>
                </a:tc>
                <a:extLst>
                  <a:ext uri="{0D108BD9-81ED-4DB2-BD59-A6C34878D82A}">
                    <a16:rowId xmlns:a16="http://schemas.microsoft.com/office/drawing/2014/main" val="1965558788"/>
                  </a:ext>
                </a:extLst>
              </a:tr>
              <a:tr h="283563">
                <a:tc>
                  <a:txBody>
                    <a:bodyPr/>
                    <a:lstStyle/>
                    <a:p>
                      <a:pPr algn="l" fontAlgn="ctr"/>
                      <a:r>
                        <a:rPr lang="en-US" sz="1600" u="none" strike="noStrike">
                          <a:effectLst/>
                        </a:rPr>
                        <a:t>Fiscal Distress Monitoring Ratios</a:t>
                      </a:r>
                      <a:endParaRPr lang="en-US" sz="1600" b="0" i="0" u="none" strike="noStrike">
                        <a:solidFill>
                          <a:srgbClr val="000000"/>
                        </a:solidFill>
                        <a:effectLst/>
                        <a:latin typeface="Times New Roman" panose="02020603050405020304" pitchFamily="18" charset="0"/>
                      </a:endParaRPr>
                    </a:p>
                  </a:txBody>
                  <a:tcPr marL="8016" marR="8016" marT="8016" marB="0" anchor="ctr"/>
                </a:tc>
                <a:tc>
                  <a:txBody>
                    <a:bodyPr/>
                    <a:lstStyle/>
                    <a:p>
                      <a:pPr algn="r" fontAlgn="ctr"/>
                      <a:r>
                        <a:rPr lang="en-US" sz="1600" u="none" strike="noStrike">
                          <a:effectLst/>
                        </a:rPr>
                        <a:t>2.77</a:t>
                      </a:r>
                      <a:endParaRPr lang="en-US" sz="1600" b="0" i="0" u="none" strike="noStrike">
                        <a:solidFill>
                          <a:srgbClr val="000000"/>
                        </a:solidFill>
                        <a:effectLst/>
                        <a:latin typeface="Times New Roman" panose="02020603050405020304" pitchFamily="18" charset="0"/>
                      </a:endParaRPr>
                    </a:p>
                  </a:txBody>
                  <a:tcPr marL="8016" marR="8016" marT="8016" marB="0" anchor="ctr"/>
                </a:tc>
                <a:extLst>
                  <a:ext uri="{0D108BD9-81ED-4DB2-BD59-A6C34878D82A}">
                    <a16:rowId xmlns:a16="http://schemas.microsoft.com/office/drawing/2014/main" val="2877537067"/>
                  </a:ext>
                </a:extLst>
              </a:tr>
            </a:tbl>
          </a:graphicData>
        </a:graphic>
      </p:graphicFrame>
    </p:spTree>
    <p:extLst>
      <p:ext uri="{BB962C8B-B14F-4D97-AF65-F5344CB8AC3E}">
        <p14:creationId xmlns:p14="http://schemas.microsoft.com/office/powerpoint/2010/main" val="21297294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New shape"/>
          <p:cNvSpPr/>
          <p:nvPr/>
        </p:nvSpPr>
        <p:spPr>
          <a:xfrm>
            <a:off x="381000" y="63500"/>
            <a:ext cx="7937500" cy="12700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rgbClr val="000000"/>
                </a:solidFill>
              </a:rPr>
              <a:t>Adopting a balanced budget</a:t>
            </a:r>
          </a:p>
        </p:txBody>
      </p:sp>
      <p:graphicFrame>
        <p:nvGraphicFramePr>
          <p:cNvPr id="6" name="ChartObject"/>
          <p:cNvGraphicFramePr/>
          <p:nvPr>
            <p:extLst>
              <p:ext uri="{D42A27DB-BD31-4B8C-83A1-F6EECF244321}">
                <p14:modId xmlns:p14="http://schemas.microsoft.com/office/powerpoint/2010/main" val="946393346"/>
              </p:ext>
            </p:extLst>
          </p:nvPr>
        </p:nvGraphicFramePr>
        <p:xfrm>
          <a:off x="317500" y="1524000"/>
          <a:ext cx="7937500" cy="3810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69925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New shape"/>
          <p:cNvSpPr/>
          <p:nvPr/>
        </p:nvSpPr>
        <p:spPr>
          <a:xfrm>
            <a:off x="381000" y="63500"/>
            <a:ext cx="7937500" cy="12700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solidFill>
                  <a:srgbClr val="000000"/>
                </a:solidFill>
              </a:rPr>
              <a:t>General Fund Unassigned Fund Balance Levels</a:t>
            </a:r>
          </a:p>
        </p:txBody>
      </p:sp>
      <p:graphicFrame>
        <p:nvGraphicFramePr>
          <p:cNvPr id="6" name="ChartObject"/>
          <p:cNvGraphicFramePr/>
          <p:nvPr>
            <p:extLst>
              <p:ext uri="{D42A27DB-BD31-4B8C-83A1-F6EECF244321}">
                <p14:modId xmlns:p14="http://schemas.microsoft.com/office/powerpoint/2010/main" val="1228276631"/>
              </p:ext>
            </p:extLst>
          </p:nvPr>
        </p:nvGraphicFramePr>
        <p:xfrm>
          <a:off x="317500" y="1524000"/>
          <a:ext cx="7937500" cy="3810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69925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New shape"/>
          <p:cNvSpPr/>
          <p:nvPr/>
        </p:nvSpPr>
        <p:spPr>
          <a:xfrm>
            <a:off x="381000" y="63500"/>
            <a:ext cx="7937500" cy="12700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solidFill>
                  <a:srgbClr val="000000"/>
                </a:solidFill>
              </a:rPr>
              <a:t>Compliance with adopted financial policies</a:t>
            </a:r>
          </a:p>
        </p:txBody>
      </p:sp>
      <p:graphicFrame>
        <p:nvGraphicFramePr>
          <p:cNvPr id="6" name="ChartObject"/>
          <p:cNvGraphicFramePr/>
          <p:nvPr/>
        </p:nvGraphicFramePr>
        <p:xfrm>
          <a:off x="317500" y="1524000"/>
          <a:ext cx="7937500" cy="3810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69925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88C9B83F-64CD-41C1-925F-A08801FFD0B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8467"/>
            <a:ext cx="9144001" cy="6866467"/>
            <a:chOff x="0" y="-8467"/>
            <a:chExt cx="12192000" cy="6866467"/>
          </a:xfrm>
        </p:grpSpPr>
        <p:cxnSp>
          <p:nvCxnSpPr>
            <p:cNvPr id="10" name="Straight Connector 9">
              <a:extLst>
                <a:ext uri="{FF2B5EF4-FFF2-40B4-BE49-F238E27FC236}">
                  <a16:creationId xmlns:a16="http://schemas.microsoft.com/office/drawing/2014/main" id="{E1655065-0BD7-4422-BEC0-4401E998090A}"/>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11" name="Straight Connector 10">
              <a:extLst>
                <a:ext uri="{FF2B5EF4-FFF2-40B4-BE49-F238E27FC236}">
                  <a16:creationId xmlns:a16="http://schemas.microsoft.com/office/drawing/2014/main" id="{4DDD90AC-ABEC-4A76-9C9C-AD0A5F8FC7F2}"/>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12" name="Rectangle 23">
              <a:extLst>
                <a:ext uri="{FF2B5EF4-FFF2-40B4-BE49-F238E27FC236}">
                  <a16:creationId xmlns:a16="http://schemas.microsoft.com/office/drawing/2014/main" id="{21A8AFEF-EC50-4C0B-9C64-814B76C8209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3" name="Rectangle 25">
              <a:extLst>
                <a:ext uri="{FF2B5EF4-FFF2-40B4-BE49-F238E27FC236}">
                  <a16:creationId xmlns:a16="http://schemas.microsoft.com/office/drawing/2014/main" id="{CAFAA800-E117-4357-84E4-56B63EA03E3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4" name="Isosceles Triangle 13">
              <a:extLst>
                <a:ext uri="{FF2B5EF4-FFF2-40B4-BE49-F238E27FC236}">
                  <a16:creationId xmlns:a16="http://schemas.microsoft.com/office/drawing/2014/main" id="{8DDFC9F4-3B45-402D-8AD7-60B3F08ED75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5" name="Rectangle 27">
              <a:extLst>
                <a:ext uri="{FF2B5EF4-FFF2-40B4-BE49-F238E27FC236}">
                  <a16:creationId xmlns:a16="http://schemas.microsoft.com/office/drawing/2014/main" id="{F26A0854-FBE4-4587-B349-06BE192BD7F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6" name="Rectangle 28">
              <a:extLst>
                <a:ext uri="{FF2B5EF4-FFF2-40B4-BE49-F238E27FC236}">
                  <a16:creationId xmlns:a16="http://schemas.microsoft.com/office/drawing/2014/main" id="{54A9C4C6-FF7D-470E-BFCA-CE4F60A1F0A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7" name="Rectangle 29">
              <a:extLst>
                <a:ext uri="{FF2B5EF4-FFF2-40B4-BE49-F238E27FC236}">
                  <a16:creationId xmlns:a16="http://schemas.microsoft.com/office/drawing/2014/main" id="{B1721EA8-4871-45D4-B78F-AE805A3004B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8" name="Isosceles Triangle 17">
              <a:extLst>
                <a:ext uri="{FF2B5EF4-FFF2-40B4-BE49-F238E27FC236}">
                  <a16:creationId xmlns:a16="http://schemas.microsoft.com/office/drawing/2014/main" id="{E5763971-E3A3-45C6-9BA8-2E032C7A55E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9" name="Isosceles Triangle 18">
              <a:extLst>
                <a:ext uri="{FF2B5EF4-FFF2-40B4-BE49-F238E27FC236}">
                  <a16:creationId xmlns:a16="http://schemas.microsoft.com/office/drawing/2014/main" id="{32752E94-0E01-4AF5-A43A-F2FAD8737C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grpSp>
      <p:pic>
        <p:nvPicPr>
          <p:cNvPr id="5" name="Picture 4" descr="Calculator, pen, compass, money and a paper with graphs printed on it">
            <a:extLst>
              <a:ext uri="{FF2B5EF4-FFF2-40B4-BE49-F238E27FC236}">
                <a16:creationId xmlns:a16="http://schemas.microsoft.com/office/drawing/2014/main" id="{1A060842-804A-6FCD-F9BD-EA8E2AACFDA5}"/>
              </a:ext>
            </a:extLst>
          </p:cNvPr>
          <p:cNvPicPr>
            <a:picLocks noChangeAspect="1"/>
          </p:cNvPicPr>
          <p:nvPr/>
        </p:nvPicPr>
        <p:blipFill rotWithShape="1">
          <a:blip r:embed="rId2"/>
          <a:srcRect l="35358" r="29094" b="-2"/>
          <a:stretch/>
        </p:blipFill>
        <p:spPr>
          <a:xfrm>
            <a:off x="20" y="-1"/>
            <a:ext cx="4046200" cy="6858001"/>
          </a:xfrm>
          <a:custGeom>
            <a:avLst/>
            <a:gdLst/>
            <a:ahLst/>
            <a:cxnLst/>
            <a:rect l="l" t="t" r="r" b="b"/>
            <a:pathLst>
              <a:path w="5394960" h="6858000">
                <a:moveTo>
                  <a:pt x="842596" y="0"/>
                </a:moveTo>
                <a:lnTo>
                  <a:pt x="5394960" y="0"/>
                </a:lnTo>
                <a:lnTo>
                  <a:pt x="5394960" y="21851"/>
                </a:lnTo>
                <a:lnTo>
                  <a:pt x="4365943" y="6858000"/>
                </a:lnTo>
                <a:lnTo>
                  <a:pt x="0" y="6858000"/>
                </a:lnTo>
                <a:lnTo>
                  <a:pt x="0" y="5666154"/>
                </a:lnTo>
                <a:close/>
              </a:path>
            </a:pathLst>
          </a:custGeom>
        </p:spPr>
      </p:pic>
      <p:sp>
        <p:nvSpPr>
          <p:cNvPr id="2" name="Title 1">
            <a:extLst>
              <a:ext uri="{FF2B5EF4-FFF2-40B4-BE49-F238E27FC236}">
                <a16:creationId xmlns:a16="http://schemas.microsoft.com/office/drawing/2014/main" id="{C1FE7D0C-8DEC-A443-971B-CEAFCE0D9D4B}"/>
              </a:ext>
            </a:extLst>
          </p:cNvPr>
          <p:cNvSpPr>
            <a:spLocks noGrp="1"/>
          </p:cNvSpPr>
          <p:nvPr>
            <p:ph type="title"/>
          </p:nvPr>
        </p:nvSpPr>
        <p:spPr>
          <a:xfrm>
            <a:off x="4035422" y="1678665"/>
            <a:ext cx="2915879" cy="2372168"/>
          </a:xfrm>
        </p:spPr>
        <p:txBody>
          <a:bodyPr vert="horz" lIns="91440" tIns="45720" rIns="91440" bIns="45720" rtlCol="0" anchor="b">
            <a:normAutofit/>
          </a:bodyPr>
          <a:lstStyle/>
          <a:p>
            <a:pPr algn="r"/>
            <a:r>
              <a:rPr lang="en-US" sz="5000"/>
              <a:t>Financial Policies</a:t>
            </a:r>
          </a:p>
        </p:txBody>
      </p:sp>
    </p:spTree>
    <p:extLst>
      <p:ext uri="{BB962C8B-B14F-4D97-AF65-F5344CB8AC3E}">
        <p14:creationId xmlns:p14="http://schemas.microsoft.com/office/powerpoint/2010/main" val="32940014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New shape"/>
          <p:cNvSpPr/>
          <p:nvPr/>
        </p:nvSpPr>
        <p:spPr>
          <a:xfrm>
            <a:off x="381000" y="63500"/>
            <a:ext cx="7937500" cy="12700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solidFill>
                  <a:srgbClr val="000000"/>
                </a:solidFill>
              </a:rPr>
              <a:t>Do you have adopted financial policies?</a:t>
            </a:r>
          </a:p>
        </p:txBody>
      </p:sp>
      <p:graphicFrame>
        <p:nvGraphicFramePr>
          <p:cNvPr id="6" name="ChartObject"/>
          <p:cNvGraphicFramePr/>
          <p:nvPr/>
        </p:nvGraphicFramePr>
        <p:xfrm>
          <a:off x="317500" y="1524000"/>
          <a:ext cx="7937500" cy="3810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69925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New shape"/>
          <p:cNvSpPr/>
          <p:nvPr/>
        </p:nvSpPr>
        <p:spPr>
          <a:xfrm>
            <a:off x="381000" y="63500"/>
            <a:ext cx="7937500" cy="12700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solidFill>
                  <a:srgbClr val="000000"/>
                </a:solidFill>
              </a:rPr>
              <a:t>If you have financial policies, what types of financial policies do you currently have?</a:t>
            </a:r>
          </a:p>
        </p:txBody>
      </p:sp>
      <p:graphicFrame>
        <p:nvGraphicFramePr>
          <p:cNvPr id="6" name="ChartObject"/>
          <p:cNvGraphicFramePr/>
          <p:nvPr/>
        </p:nvGraphicFramePr>
        <p:xfrm>
          <a:off x="317500" y="1524000"/>
          <a:ext cx="7937500" cy="3810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69925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New shape"/>
          <p:cNvSpPr/>
          <p:nvPr/>
        </p:nvSpPr>
        <p:spPr>
          <a:xfrm>
            <a:off x="381000" y="63500"/>
            <a:ext cx="7937500" cy="12700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000000"/>
              </a:solidFill>
            </a:endParaRPr>
          </a:p>
        </p:txBody>
      </p:sp>
      <p:sp>
        <p:nvSpPr>
          <p:cNvPr id="2" name="Title 1">
            <a:extLst>
              <a:ext uri="{FF2B5EF4-FFF2-40B4-BE49-F238E27FC236}">
                <a16:creationId xmlns:a16="http://schemas.microsoft.com/office/drawing/2014/main" id="{8B40AA99-29EB-E54C-90C6-F30D55EA9D0A}"/>
              </a:ext>
            </a:extLst>
          </p:cNvPr>
          <p:cNvSpPr>
            <a:spLocks noGrp="1"/>
          </p:cNvSpPr>
          <p:nvPr>
            <p:ph type="title"/>
          </p:nvPr>
        </p:nvSpPr>
        <p:spPr/>
        <p:txBody>
          <a:bodyPr>
            <a:noAutofit/>
          </a:bodyPr>
          <a:lstStyle/>
          <a:p>
            <a:r>
              <a:rPr lang="en-US" sz="2400" dirty="0">
                <a:solidFill>
                  <a:srgbClr val="000000"/>
                </a:solidFill>
              </a:rPr>
              <a:t>How would your town handle the situation that you were not in compliance with a financial policy?</a:t>
            </a:r>
            <a:br>
              <a:rPr lang="en-US" sz="2400" dirty="0">
                <a:solidFill>
                  <a:srgbClr val="000000"/>
                </a:solidFill>
              </a:rPr>
            </a:br>
            <a:endParaRPr lang="en-US" sz="2400" dirty="0"/>
          </a:p>
        </p:txBody>
      </p:sp>
      <p:sp>
        <p:nvSpPr>
          <p:cNvPr id="3" name="Content Placeholder 2">
            <a:extLst>
              <a:ext uri="{FF2B5EF4-FFF2-40B4-BE49-F238E27FC236}">
                <a16:creationId xmlns:a16="http://schemas.microsoft.com/office/drawing/2014/main" id="{5CD22FE5-3255-0B47-A502-19850B1BF3A2}"/>
              </a:ext>
            </a:extLst>
          </p:cNvPr>
          <p:cNvSpPr>
            <a:spLocks noGrp="1"/>
          </p:cNvSpPr>
          <p:nvPr>
            <p:ph idx="1"/>
          </p:nvPr>
        </p:nvSpPr>
        <p:spPr/>
        <p:txBody>
          <a:bodyPr/>
          <a:lstStyle/>
          <a:p>
            <a:pPr marL="0" marR="0">
              <a:spcBef>
                <a:spcPts val="0"/>
              </a:spcBef>
              <a:spcAft>
                <a:spcPts val="0"/>
              </a:spcAft>
            </a:pPr>
            <a:r>
              <a:rPr lang="en-US" sz="1800" b="1" dirty="0">
                <a:effectLst/>
                <a:ea typeface="Times New Roman" panose="02020603050405020304" pitchFamily="18" charset="0"/>
                <a:cs typeface="Times New Roman" panose="02020603050405020304" pitchFamily="18" charset="0"/>
              </a:rPr>
              <a:t>Notification and Disclosure:</a:t>
            </a:r>
            <a:endParaRPr lang="en-US" sz="1800" dirty="0">
              <a:effectLst/>
              <a:ea typeface="Calibri" panose="020F0502020204030204" pitchFamily="34" charset="0"/>
              <a:cs typeface="Times New Roman" panose="02020603050405020304" pitchFamily="18" charset="0"/>
            </a:endParaRPr>
          </a:p>
          <a:p>
            <a:pPr lvl="1" indent="-342900">
              <a:spcBef>
                <a:spcPts val="0"/>
              </a:spcBef>
              <a:buFont typeface="Symbol" pitchFamily="2" charset="2"/>
              <a:buChar char=""/>
            </a:pPr>
            <a:r>
              <a:rPr lang="en-US" dirty="0">
                <a:effectLst/>
                <a:ea typeface="Times New Roman" panose="02020603050405020304" pitchFamily="18" charset="0"/>
                <a:cs typeface="Times New Roman" panose="02020603050405020304" pitchFamily="18" charset="0"/>
              </a:rPr>
              <a:t>Inform management and council about non-compliance.</a:t>
            </a:r>
            <a:endParaRPr lang="en-US" dirty="0">
              <a:effectLst/>
              <a:ea typeface="Calibri" panose="020F0502020204030204" pitchFamily="34" charset="0"/>
              <a:cs typeface="Times New Roman" panose="02020603050405020304" pitchFamily="18" charset="0"/>
            </a:endParaRPr>
          </a:p>
          <a:p>
            <a:pPr lvl="1" indent="-342900">
              <a:spcBef>
                <a:spcPts val="0"/>
              </a:spcBef>
              <a:buFont typeface="Symbol" pitchFamily="2" charset="2"/>
              <a:buChar char=""/>
            </a:pPr>
            <a:r>
              <a:rPr lang="en-US" dirty="0">
                <a:effectLst/>
                <a:ea typeface="Times New Roman" panose="02020603050405020304" pitchFamily="18" charset="0"/>
                <a:cs typeface="Times New Roman" panose="02020603050405020304" pitchFamily="18" charset="0"/>
              </a:rPr>
              <a:t>Involve financial advisors and other relevant parties. </a:t>
            </a:r>
            <a:endParaRPr lang="en-US" dirty="0">
              <a:effectLst/>
              <a:ea typeface="Calibri" panose="020F0502020204030204" pitchFamily="34" charset="0"/>
              <a:cs typeface="Times New Roman" panose="02020603050405020304" pitchFamily="18" charset="0"/>
            </a:endParaRPr>
          </a:p>
          <a:p>
            <a:pPr lvl="1" indent="-342900">
              <a:spcBef>
                <a:spcPts val="0"/>
              </a:spcBef>
              <a:buFont typeface="Symbol" pitchFamily="2" charset="2"/>
              <a:buChar char=""/>
            </a:pPr>
            <a:r>
              <a:rPr lang="en-US" dirty="0">
                <a:effectLst/>
                <a:ea typeface="Times New Roman" panose="02020603050405020304" pitchFamily="18" charset="0"/>
                <a:cs typeface="Times New Roman" panose="02020603050405020304" pitchFamily="18" charset="0"/>
              </a:rPr>
              <a:t>Disclose issues to the CAO and council.</a:t>
            </a:r>
            <a:endParaRPr lang="en-US" dirty="0">
              <a:effectLst/>
              <a:ea typeface="Calibri" panose="020F0502020204030204" pitchFamily="34" charset="0"/>
              <a:cs typeface="Times New Roman" panose="02020603050405020304" pitchFamily="18" charset="0"/>
            </a:endParaRPr>
          </a:p>
          <a:p>
            <a:pPr lvl="1" indent="-342900">
              <a:spcBef>
                <a:spcPts val="0"/>
              </a:spcBef>
              <a:buFont typeface="Symbol" pitchFamily="2" charset="2"/>
              <a:buChar char=""/>
            </a:pPr>
            <a:r>
              <a:rPr lang="en-US" dirty="0">
                <a:effectLst/>
                <a:ea typeface="Times New Roman" panose="02020603050405020304" pitchFamily="18" charset="0"/>
                <a:cs typeface="Times New Roman" panose="02020603050405020304" pitchFamily="18" charset="0"/>
              </a:rPr>
              <a:t>Communicate with the Town Manager, council, auditors, debt holders, and citizens.</a:t>
            </a:r>
            <a:endParaRPr lang="en-US" dirty="0">
              <a:effectLst/>
              <a:ea typeface="Calibri" panose="020F0502020204030204" pitchFamily="34" charset="0"/>
              <a:cs typeface="Times New Roman" panose="02020603050405020304" pitchFamily="18" charset="0"/>
            </a:endParaRPr>
          </a:p>
          <a:p>
            <a:pPr lvl="1" indent="-342900">
              <a:spcBef>
                <a:spcPts val="0"/>
              </a:spcBef>
              <a:buFont typeface="Symbol" pitchFamily="2" charset="2"/>
              <a:buChar char=""/>
            </a:pPr>
            <a:r>
              <a:rPr lang="en-US" dirty="0">
                <a:effectLst/>
                <a:ea typeface="Times New Roman" panose="02020603050405020304" pitchFamily="18" charset="0"/>
                <a:cs typeface="Times New Roman" panose="02020603050405020304" pitchFamily="18" charset="0"/>
              </a:rPr>
              <a:t>Consult with auditors and determine a plan for compliance. </a:t>
            </a:r>
            <a:endParaRPr lang="en-US" dirty="0">
              <a:effectLst/>
              <a:ea typeface="Calibri" panose="020F0502020204030204" pitchFamily="34" charset="0"/>
              <a:cs typeface="Times New Roman" panose="02020603050405020304" pitchFamily="18" charset="0"/>
            </a:endParaRPr>
          </a:p>
          <a:p>
            <a:pPr lvl="1" indent="-342900">
              <a:spcBef>
                <a:spcPts val="0"/>
              </a:spcBef>
              <a:buFont typeface="Symbol" pitchFamily="2" charset="2"/>
              <a:buChar char=""/>
            </a:pPr>
            <a:r>
              <a:rPr lang="en-US" dirty="0">
                <a:effectLst/>
                <a:ea typeface="Times New Roman" panose="02020603050405020304" pitchFamily="18" charset="0"/>
                <a:cs typeface="Times New Roman" panose="02020603050405020304" pitchFamily="18" charset="0"/>
              </a:rPr>
              <a:t>Evaluate the situation with the Finance Director.</a:t>
            </a:r>
            <a:endParaRPr lang="en-US" dirty="0">
              <a:effectLst/>
              <a:ea typeface="Calibri" panose="020F0502020204030204" pitchFamily="34" charset="0"/>
              <a:cs typeface="Times New Roman" panose="02020603050405020304" pitchFamily="18" charset="0"/>
            </a:endParaRPr>
          </a:p>
          <a:p>
            <a:pPr marL="0" indent="0">
              <a:buNone/>
            </a:pPr>
            <a:endParaRPr lang="en-US" dirty="0"/>
          </a:p>
        </p:txBody>
      </p:sp>
    </p:spTree>
    <p:extLst>
      <p:ext uri="{BB962C8B-B14F-4D97-AF65-F5344CB8AC3E}">
        <p14:creationId xmlns:p14="http://schemas.microsoft.com/office/powerpoint/2010/main" val="269925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New shape"/>
          <p:cNvSpPr/>
          <p:nvPr/>
        </p:nvSpPr>
        <p:spPr>
          <a:xfrm>
            <a:off x="381000" y="63500"/>
            <a:ext cx="7937500" cy="12700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000000"/>
              </a:solidFill>
            </a:endParaRPr>
          </a:p>
        </p:txBody>
      </p:sp>
      <p:sp>
        <p:nvSpPr>
          <p:cNvPr id="2" name="Title 1">
            <a:extLst>
              <a:ext uri="{FF2B5EF4-FFF2-40B4-BE49-F238E27FC236}">
                <a16:creationId xmlns:a16="http://schemas.microsoft.com/office/drawing/2014/main" id="{8B40AA99-29EB-E54C-90C6-F30D55EA9D0A}"/>
              </a:ext>
            </a:extLst>
          </p:cNvPr>
          <p:cNvSpPr>
            <a:spLocks noGrp="1"/>
          </p:cNvSpPr>
          <p:nvPr>
            <p:ph type="title"/>
          </p:nvPr>
        </p:nvSpPr>
        <p:spPr/>
        <p:txBody>
          <a:bodyPr>
            <a:noAutofit/>
          </a:bodyPr>
          <a:lstStyle/>
          <a:p>
            <a:r>
              <a:rPr lang="en-US" sz="2400" dirty="0">
                <a:solidFill>
                  <a:srgbClr val="000000"/>
                </a:solidFill>
              </a:rPr>
              <a:t>How would your town handle the situation that you were not in compliance with a financial policy?</a:t>
            </a:r>
            <a:br>
              <a:rPr lang="en-US" sz="2400" dirty="0">
                <a:solidFill>
                  <a:srgbClr val="000000"/>
                </a:solidFill>
              </a:rPr>
            </a:br>
            <a:endParaRPr lang="en-US" sz="2400" dirty="0"/>
          </a:p>
        </p:txBody>
      </p:sp>
      <p:sp>
        <p:nvSpPr>
          <p:cNvPr id="3" name="Content Placeholder 2">
            <a:extLst>
              <a:ext uri="{FF2B5EF4-FFF2-40B4-BE49-F238E27FC236}">
                <a16:creationId xmlns:a16="http://schemas.microsoft.com/office/drawing/2014/main" id="{5CD22FE5-3255-0B47-A502-19850B1BF3A2}"/>
              </a:ext>
            </a:extLst>
          </p:cNvPr>
          <p:cNvSpPr>
            <a:spLocks noGrp="1"/>
          </p:cNvSpPr>
          <p:nvPr>
            <p:ph idx="1"/>
          </p:nvPr>
        </p:nvSpPr>
        <p:spPr>
          <a:xfrm>
            <a:off x="609598" y="2160590"/>
            <a:ext cx="7274769" cy="4292746"/>
          </a:xfrm>
        </p:spPr>
        <p:txBody>
          <a:bodyPr>
            <a:normAutofit lnSpcReduction="10000"/>
          </a:bodyPr>
          <a:lstStyle/>
          <a:p>
            <a:pPr marL="0" marR="0">
              <a:spcBef>
                <a:spcPts val="0"/>
              </a:spcBef>
              <a:spcAft>
                <a:spcPts val="0"/>
              </a:spcAft>
            </a:pPr>
            <a:r>
              <a:rPr lang="en-US" sz="1800" b="1" dirty="0">
                <a:effectLst/>
                <a:ea typeface="Times New Roman" panose="02020603050405020304" pitchFamily="18" charset="0"/>
                <a:cs typeface="Times New Roman" panose="02020603050405020304" pitchFamily="18" charset="0"/>
              </a:rPr>
              <a:t>Policy Modifications:</a:t>
            </a:r>
            <a:endParaRPr lang="en-US" sz="1800" dirty="0">
              <a:effectLst/>
              <a:ea typeface="Calibri" panose="020F0502020204030204" pitchFamily="34" charset="0"/>
              <a:cs typeface="Times New Roman" panose="02020603050405020304" pitchFamily="18" charset="0"/>
            </a:endParaRPr>
          </a:p>
          <a:p>
            <a:pPr lvl="1" indent="-342900">
              <a:spcBef>
                <a:spcPts val="0"/>
              </a:spcBef>
              <a:buSzPts val="1200"/>
              <a:buFont typeface="Symbol" pitchFamily="2" charset="2"/>
              <a:buChar char=""/>
              <a:tabLst>
                <a:tab pos="457200" algn="l"/>
              </a:tabLst>
            </a:pPr>
            <a:r>
              <a:rPr lang="en-US" dirty="0">
                <a:effectLst/>
                <a:ea typeface="Times New Roman" panose="02020603050405020304" pitchFamily="18" charset="0"/>
                <a:cs typeface="Times New Roman" panose="02020603050405020304" pitchFamily="18" charset="0"/>
              </a:rPr>
              <a:t>Present modifications to the council and, if necessary, make permanent changes to the policy. </a:t>
            </a:r>
            <a:endParaRPr lang="en-US" dirty="0">
              <a:effectLst/>
              <a:ea typeface="Calibri" panose="020F0502020204030204" pitchFamily="34" charset="0"/>
              <a:cs typeface="Times New Roman" panose="02020603050405020304" pitchFamily="18" charset="0"/>
            </a:endParaRPr>
          </a:p>
          <a:p>
            <a:pPr lvl="1" indent="-342900">
              <a:spcBef>
                <a:spcPts val="0"/>
              </a:spcBef>
              <a:buSzPts val="1200"/>
              <a:buFont typeface="Symbol" pitchFamily="2" charset="2"/>
              <a:buChar char=""/>
              <a:tabLst>
                <a:tab pos="457200" algn="l"/>
              </a:tabLst>
            </a:pPr>
            <a:r>
              <a:rPr lang="en-US" dirty="0">
                <a:effectLst/>
                <a:ea typeface="Times New Roman" panose="02020603050405020304" pitchFamily="18" charset="0"/>
                <a:cs typeface="Times New Roman" panose="02020603050405020304" pitchFamily="18" charset="0"/>
              </a:rPr>
              <a:t>Discuss the policy's purpose and value to ensure alignment with intended goals.</a:t>
            </a:r>
            <a:endParaRPr lang="en-US" dirty="0">
              <a:effectLst/>
              <a:ea typeface="Calibri" panose="020F0502020204030204" pitchFamily="34" charset="0"/>
              <a:cs typeface="Times New Roman" panose="02020603050405020304" pitchFamily="18" charset="0"/>
            </a:endParaRPr>
          </a:p>
          <a:p>
            <a:pPr lvl="1" indent="-342900">
              <a:spcBef>
                <a:spcPts val="0"/>
              </a:spcBef>
              <a:buSzPts val="1200"/>
              <a:buFont typeface="Symbol" pitchFamily="2" charset="2"/>
              <a:buChar char=""/>
              <a:tabLst>
                <a:tab pos="457200" algn="l"/>
              </a:tabLst>
            </a:pPr>
            <a:r>
              <a:rPr lang="en-US" dirty="0">
                <a:effectLst/>
                <a:ea typeface="Times New Roman" panose="02020603050405020304" pitchFamily="18" charset="0"/>
                <a:cs typeface="Times New Roman" panose="02020603050405020304" pitchFamily="18" charset="0"/>
              </a:rPr>
              <a:t>If the policy is outdated, address it with the council.</a:t>
            </a:r>
            <a:endParaRPr lang="en-US" dirty="0">
              <a:effectLst/>
              <a:ea typeface="Calibri" panose="020F0502020204030204" pitchFamily="34" charset="0"/>
              <a:cs typeface="Times New Roman" panose="02020603050405020304" pitchFamily="18" charset="0"/>
            </a:endParaRPr>
          </a:p>
          <a:p>
            <a:pPr lvl="1" indent="-342900">
              <a:spcBef>
                <a:spcPts val="0"/>
              </a:spcBef>
              <a:buSzPts val="1200"/>
              <a:buFont typeface="Symbol" pitchFamily="2" charset="2"/>
              <a:buChar char=""/>
              <a:tabLst>
                <a:tab pos="457200" algn="l"/>
              </a:tabLst>
            </a:pPr>
            <a:r>
              <a:rPr lang="en-US" dirty="0">
                <a:effectLst/>
                <a:ea typeface="Times New Roman" panose="02020603050405020304" pitchFamily="18" charset="0"/>
                <a:cs typeface="Times New Roman" panose="02020603050405020304" pitchFamily="18" charset="0"/>
              </a:rPr>
              <a:t>Implement corrective measures and policy adjustments as needed.</a:t>
            </a:r>
            <a:endParaRPr lang="en-US" dirty="0">
              <a:effectLst/>
              <a:ea typeface="Calibri" panose="020F0502020204030204" pitchFamily="34" charset="0"/>
              <a:cs typeface="Times New Roman" panose="02020603050405020304" pitchFamily="18" charset="0"/>
            </a:endParaRPr>
          </a:p>
          <a:p>
            <a:pPr marL="0" marR="0">
              <a:spcBef>
                <a:spcPts val="0"/>
              </a:spcBef>
              <a:spcAft>
                <a:spcPts val="0"/>
              </a:spcAft>
            </a:pPr>
            <a:r>
              <a:rPr lang="en-US" sz="1800" b="1" dirty="0">
                <a:effectLst/>
                <a:ea typeface="Times New Roman" panose="02020603050405020304" pitchFamily="18" charset="0"/>
                <a:cs typeface="Times New Roman" panose="02020603050405020304" pitchFamily="18" charset="0"/>
              </a:rPr>
              <a:t>Noncompliance Plan of Action:</a:t>
            </a:r>
            <a:endParaRPr lang="en-US" sz="1800" dirty="0">
              <a:effectLst/>
              <a:ea typeface="Calibri" panose="020F0502020204030204" pitchFamily="34" charset="0"/>
              <a:cs typeface="Times New Roman" panose="02020603050405020304" pitchFamily="18" charset="0"/>
            </a:endParaRPr>
          </a:p>
          <a:p>
            <a:pPr lvl="1" indent="-342900">
              <a:spcBef>
                <a:spcPts val="0"/>
              </a:spcBef>
              <a:buFont typeface="Symbol" pitchFamily="2" charset="2"/>
              <a:buChar char=""/>
            </a:pPr>
            <a:r>
              <a:rPr lang="en-US" dirty="0">
                <a:effectLst/>
                <a:ea typeface="Times New Roman" panose="02020603050405020304" pitchFamily="18" charset="0"/>
                <a:cs typeface="Times New Roman" panose="02020603050405020304" pitchFamily="18" charset="0"/>
              </a:rPr>
              <a:t>Council must adopt a plan in the next budget cycle to address non-compliance. </a:t>
            </a:r>
            <a:endParaRPr lang="en-US" dirty="0">
              <a:effectLst/>
              <a:ea typeface="Calibri" panose="020F0502020204030204" pitchFamily="34" charset="0"/>
              <a:cs typeface="Times New Roman" panose="02020603050405020304" pitchFamily="18" charset="0"/>
            </a:endParaRPr>
          </a:p>
          <a:p>
            <a:pPr lvl="1" indent="-342900">
              <a:spcBef>
                <a:spcPts val="0"/>
              </a:spcBef>
              <a:buFont typeface="Symbol" pitchFamily="2" charset="2"/>
              <a:buChar char=""/>
            </a:pPr>
            <a:r>
              <a:rPr lang="en-US" dirty="0">
                <a:effectLst/>
                <a:ea typeface="Times New Roman" panose="02020603050405020304" pitchFamily="18" charset="0"/>
                <a:cs typeface="Times New Roman" panose="02020603050405020304" pitchFamily="18" charset="0"/>
              </a:rPr>
              <a:t>Take steps to mitigate and prevent future occurrences. </a:t>
            </a:r>
            <a:endParaRPr lang="en-US" dirty="0">
              <a:effectLst/>
              <a:ea typeface="Calibri" panose="020F0502020204030204" pitchFamily="34" charset="0"/>
              <a:cs typeface="Times New Roman" panose="02020603050405020304" pitchFamily="18" charset="0"/>
            </a:endParaRPr>
          </a:p>
          <a:p>
            <a:pPr lvl="1" indent="-342900">
              <a:spcBef>
                <a:spcPts val="0"/>
              </a:spcBef>
              <a:buFont typeface="Symbol" pitchFamily="2" charset="2"/>
              <a:buChar char=""/>
            </a:pPr>
            <a:r>
              <a:rPr lang="en-US" dirty="0">
                <a:effectLst/>
                <a:ea typeface="Times New Roman" panose="02020603050405020304" pitchFamily="18" charset="0"/>
                <a:cs typeface="Times New Roman" panose="02020603050405020304" pitchFamily="18" charset="0"/>
              </a:rPr>
              <a:t>Establish safeguards and alerts.</a:t>
            </a:r>
            <a:endParaRPr lang="en-US" dirty="0">
              <a:effectLst/>
              <a:ea typeface="Calibri" panose="020F0502020204030204" pitchFamily="34" charset="0"/>
              <a:cs typeface="Times New Roman" panose="02020603050405020304" pitchFamily="18" charset="0"/>
            </a:endParaRPr>
          </a:p>
          <a:p>
            <a:pPr lvl="1" indent="-342900">
              <a:spcBef>
                <a:spcPts val="0"/>
              </a:spcBef>
              <a:buFont typeface="Symbol" pitchFamily="2" charset="2"/>
              <a:buChar char=""/>
            </a:pPr>
            <a:r>
              <a:rPr lang="en-US" dirty="0">
                <a:effectLst/>
                <a:ea typeface="Times New Roman" panose="02020603050405020304" pitchFamily="18" charset="0"/>
                <a:cs typeface="Times New Roman" panose="02020603050405020304" pitchFamily="18" charset="0"/>
              </a:rPr>
              <a:t>Implement corrective actions and safeguards.</a:t>
            </a:r>
            <a:endParaRPr lang="en-US" dirty="0">
              <a:effectLst/>
              <a:ea typeface="Calibri" panose="020F0502020204030204" pitchFamily="34" charset="0"/>
              <a:cs typeface="Times New Roman" panose="02020603050405020304" pitchFamily="18" charset="0"/>
            </a:endParaRPr>
          </a:p>
          <a:p>
            <a:pPr lvl="1" indent="-342900">
              <a:spcBef>
                <a:spcPts val="0"/>
              </a:spcBef>
              <a:buFont typeface="Symbol" pitchFamily="2" charset="2"/>
              <a:buChar char=""/>
            </a:pPr>
            <a:r>
              <a:rPr lang="en-US" dirty="0">
                <a:effectLst/>
                <a:ea typeface="Times New Roman" panose="02020603050405020304" pitchFamily="18" charset="0"/>
                <a:cs typeface="Times New Roman" panose="02020603050405020304" pitchFamily="18" charset="0"/>
              </a:rPr>
              <a:t>Create a plan and timeline for compliance.</a:t>
            </a:r>
            <a:endParaRPr lang="en-US" dirty="0">
              <a:effectLst/>
              <a:ea typeface="Calibri" panose="020F0502020204030204" pitchFamily="34" charset="0"/>
              <a:cs typeface="Times New Roman" panose="02020603050405020304" pitchFamily="18" charset="0"/>
            </a:endParaRPr>
          </a:p>
          <a:p>
            <a:pPr lvl="1" indent="-342900">
              <a:spcBef>
                <a:spcPts val="0"/>
              </a:spcBef>
              <a:buFont typeface="Symbol" pitchFamily="2" charset="2"/>
              <a:buChar char=""/>
            </a:pPr>
            <a:r>
              <a:rPr lang="en-US" dirty="0">
                <a:effectLst/>
                <a:ea typeface="Times New Roman" panose="02020603050405020304" pitchFamily="18" charset="0"/>
                <a:cs typeface="Times New Roman" panose="02020603050405020304" pitchFamily="18" charset="0"/>
              </a:rPr>
              <a:t>Obtain council approval and endorsement for the plan.</a:t>
            </a:r>
            <a:endParaRPr lang="en-US" dirty="0">
              <a:effectLst/>
              <a:ea typeface="Calibri" panose="020F0502020204030204" pitchFamily="34" charset="0"/>
              <a:cs typeface="Times New Roman" panose="02020603050405020304" pitchFamily="18" charset="0"/>
            </a:endParaRPr>
          </a:p>
          <a:p>
            <a:pPr lvl="1" indent="-342900">
              <a:spcBef>
                <a:spcPts val="0"/>
              </a:spcBef>
              <a:buFont typeface="Symbol" pitchFamily="2" charset="2"/>
              <a:buChar char=""/>
            </a:pPr>
            <a:r>
              <a:rPr lang="en-US" dirty="0">
                <a:effectLst/>
                <a:ea typeface="Times New Roman" panose="02020603050405020304" pitchFamily="18" charset="0"/>
                <a:cs typeface="Times New Roman" panose="02020603050405020304" pitchFamily="18" charset="0"/>
              </a:rPr>
              <a:t>Call in an advisor for investigation and recommendation.</a:t>
            </a:r>
            <a:endParaRPr lang="en-US" dirty="0">
              <a:effectLst/>
              <a:ea typeface="Calibri" panose="020F0502020204030204" pitchFamily="34" charset="0"/>
              <a:cs typeface="Times New Roman" panose="02020603050405020304" pitchFamily="18" charset="0"/>
            </a:endParaRPr>
          </a:p>
          <a:p>
            <a:pPr lvl="1" indent="-342900">
              <a:spcBef>
                <a:spcPts val="0"/>
              </a:spcBef>
              <a:buFont typeface="Symbol" pitchFamily="2" charset="2"/>
              <a:buChar char=""/>
            </a:pPr>
            <a:r>
              <a:rPr lang="en-US" dirty="0">
                <a:effectLst/>
                <a:ea typeface="Times New Roman" panose="02020603050405020304" pitchFamily="18" charset="0"/>
                <a:cs typeface="Times New Roman" panose="02020603050405020304" pitchFamily="18" charset="0"/>
              </a:rPr>
              <a:t>Determine the severity and develop a corrective action plan.</a:t>
            </a:r>
            <a:endParaRPr lang="en-US" dirty="0">
              <a:effectLst/>
              <a:ea typeface="Calibri" panose="020F0502020204030204" pitchFamily="34" charset="0"/>
              <a:cs typeface="Times New Roman" panose="02020603050405020304" pitchFamily="18" charset="0"/>
            </a:endParaRPr>
          </a:p>
          <a:p>
            <a:pPr marL="0" indent="0">
              <a:buNone/>
            </a:pPr>
            <a:endParaRPr lang="en-US" dirty="0"/>
          </a:p>
        </p:txBody>
      </p:sp>
    </p:spTree>
    <p:extLst>
      <p:ext uri="{BB962C8B-B14F-4D97-AF65-F5344CB8AC3E}">
        <p14:creationId xmlns:p14="http://schemas.microsoft.com/office/powerpoint/2010/main" val="33050068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8DC27576-7568-9945-AE5F-F551FAEA68BC}"/>
              </a:ext>
            </a:extLst>
          </p:cNvPr>
          <p:cNvSpPr>
            <a:spLocks noGrp="1"/>
          </p:cNvSpPr>
          <p:nvPr>
            <p:ph type="ctrTitle"/>
          </p:nvPr>
        </p:nvSpPr>
        <p:spPr/>
        <p:txBody>
          <a:bodyPr/>
          <a:lstStyle/>
          <a:p>
            <a:r>
              <a:rPr lang="en-US" dirty="0"/>
              <a:t>Economic Vulnerability</a:t>
            </a:r>
          </a:p>
        </p:txBody>
      </p:sp>
    </p:spTree>
    <p:extLst>
      <p:ext uri="{BB962C8B-B14F-4D97-AF65-F5344CB8AC3E}">
        <p14:creationId xmlns:p14="http://schemas.microsoft.com/office/powerpoint/2010/main" val="33863829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B6F78C-4312-B4CD-BEE3-63785CFC4A4E}"/>
              </a:ext>
            </a:extLst>
          </p:cNvPr>
          <p:cNvSpPr>
            <a:spLocks noGrp="1"/>
          </p:cNvSpPr>
          <p:nvPr>
            <p:ph type="title"/>
          </p:nvPr>
        </p:nvSpPr>
        <p:spPr/>
        <p:txBody>
          <a:bodyPr/>
          <a:lstStyle/>
          <a:p>
            <a:r>
              <a:rPr lang="en-US" dirty="0"/>
              <a:t>Introduction </a:t>
            </a:r>
          </a:p>
        </p:txBody>
      </p:sp>
      <p:sp>
        <p:nvSpPr>
          <p:cNvPr id="3" name="Content Placeholder 2">
            <a:extLst>
              <a:ext uri="{FF2B5EF4-FFF2-40B4-BE49-F238E27FC236}">
                <a16:creationId xmlns:a16="http://schemas.microsoft.com/office/drawing/2014/main" id="{1BD380F7-0AE3-0CF6-79A1-3108A0E28A3D}"/>
              </a:ext>
            </a:extLst>
          </p:cNvPr>
          <p:cNvSpPr>
            <a:spLocks noGrp="1"/>
          </p:cNvSpPr>
          <p:nvPr>
            <p:ph idx="1"/>
          </p:nvPr>
        </p:nvSpPr>
        <p:spPr/>
        <p:txBody>
          <a:bodyPr/>
          <a:lstStyle/>
          <a:p>
            <a:r>
              <a:rPr lang="en-US" dirty="0"/>
              <a:t>The Covid-19 pandemic resulted in fiscal stress on municipalities throughout the United States.</a:t>
            </a:r>
          </a:p>
          <a:p>
            <a:r>
              <a:rPr lang="en-US" dirty="0"/>
              <a:t>Small communities, towns, have limited administrative, financial and leadership capacity to address fiscal stress.</a:t>
            </a:r>
          </a:p>
          <a:p>
            <a:r>
              <a:rPr lang="en-US" dirty="0"/>
              <a:t>Previous study (Davis and Zuniga, 2023) on local governments in Virginia compared post-pandemic financial recovery of own source revenues found that town financial recovery lagged as compared to cities and counties.</a:t>
            </a:r>
          </a:p>
          <a:p>
            <a:pPr marL="0" indent="0">
              <a:buNone/>
            </a:pPr>
            <a:endParaRPr lang="en-US" dirty="0"/>
          </a:p>
        </p:txBody>
      </p:sp>
    </p:spTree>
    <p:extLst>
      <p:ext uri="{BB962C8B-B14F-4D97-AF65-F5344CB8AC3E}">
        <p14:creationId xmlns:p14="http://schemas.microsoft.com/office/powerpoint/2010/main" val="22337304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New shape"/>
          <p:cNvSpPr/>
          <p:nvPr/>
        </p:nvSpPr>
        <p:spPr>
          <a:xfrm>
            <a:off x="381000" y="63500"/>
            <a:ext cx="7937500" cy="12700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solidFill>
                  <a:srgbClr val="000000"/>
                </a:solidFill>
              </a:rPr>
              <a:t>Based on your current financials, do you think your Town is prepared for an economic downturn?</a:t>
            </a:r>
          </a:p>
        </p:txBody>
      </p:sp>
      <p:graphicFrame>
        <p:nvGraphicFramePr>
          <p:cNvPr id="6" name="ChartObject"/>
          <p:cNvGraphicFramePr/>
          <p:nvPr/>
        </p:nvGraphicFramePr>
        <p:xfrm>
          <a:off x="317500" y="1524000"/>
          <a:ext cx="7937500" cy="3810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699257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New shape"/>
          <p:cNvSpPr/>
          <p:nvPr/>
        </p:nvSpPr>
        <p:spPr>
          <a:xfrm>
            <a:off x="395536" y="188640"/>
            <a:ext cx="7937500" cy="12700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rgbClr val="000000"/>
                </a:solidFill>
              </a:rPr>
              <a:t>How important are the following for the town to be prepared for an economic downturn?</a:t>
            </a:r>
          </a:p>
        </p:txBody>
      </p:sp>
      <p:graphicFrame>
        <p:nvGraphicFramePr>
          <p:cNvPr id="3" name="Table 2">
            <a:extLst>
              <a:ext uri="{FF2B5EF4-FFF2-40B4-BE49-F238E27FC236}">
                <a16:creationId xmlns:a16="http://schemas.microsoft.com/office/drawing/2014/main" id="{CE95C9AB-59CE-7D44-B119-A9C60F566E5F}"/>
              </a:ext>
            </a:extLst>
          </p:cNvPr>
          <p:cNvGraphicFramePr>
            <a:graphicFrameLocks noGrp="1"/>
          </p:cNvGraphicFramePr>
          <p:nvPr>
            <p:extLst>
              <p:ext uri="{D42A27DB-BD31-4B8C-83A1-F6EECF244321}">
                <p14:modId xmlns:p14="http://schemas.microsoft.com/office/powerpoint/2010/main" val="3937598097"/>
              </p:ext>
            </p:extLst>
          </p:nvPr>
        </p:nvGraphicFramePr>
        <p:xfrm>
          <a:off x="1475656" y="1493181"/>
          <a:ext cx="5400600" cy="3968913"/>
        </p:xfrm>
        <a:graphic>
          <a:graphicData uri="http://schemas.openxmlformats.org/drawingml/2006/table">
            <a:tbl>
              <a:tblPr firstRow="1" firstCol="1" bandRow="1">
                <a:tableStyleId>{5C22544A-7EE6-4342-B048-85BDC9FD1C3A}</a:tableStyleId>
              </a:tblPr>
              <a:tblGrid>
                <a:gridCol w="2857983">
                  <a:extLst>
                    <a:ext uri="{9D8B030D-6E8A-4147-A177-3AD203B41FA5}">
                      <a16:colId xmlns:a16="http://schemas.microsoft.com/office/drawing/2014/main" val="2998317218"/>
                    </a:ext>
                  </a:extLst>
                </a:gridCol>
                <a:gridCol w="1281164">
                  <a:extLst>
                    <a:ext uri="{9D8B030D-6E8A-4147-A177-3AD203B41FA5}">
                      <a16:colId xmlns:a16="http://schemas.microsoft.com/office/drawing/2014/main" val="3534781538"/>
                    </a:ext>
                  </a:extLst>
                </a:gridCol>
                <a:gridCol w="1261453">
                  <a:extLst>
                    <a:ext uri="{9D8B030D-6E8A-4147-A177-3AD203B41FA5}">
                      <a16:colId xmlns:a16="http://schemas.microsoft.com/office/drawing/2014/main" val="926428778"/>
                    </a:ext>
                  </a:extLst>
                </a:gridCol>
              </a:tblGrid>
              <a:tr h="169733">
                <a:tc>
                  <a:txBody>
                    <a:bodyPr/>
                    <a:lstStyle/>
                    <a:p>
                      <a:pPr marL="0" marR="0">
                        <a:spcBef>
                          <a:spcPts val="0"/>
                        </a:spcBef>
                        <a:spcAft>
                          <a:spcPts val="0"/>
                        </a:spcAft>
                      </a:pPr>
                      <a:r>
                        <a:rPr lang="en-US" sz="1200">
                          <a:effectLst/>
                        </a:rPr>
                        <a:t>Question </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06" marR="8006" marT="8006" marB="8006" anchor="ctr"/>
                </a:tc>
                <a:tc>
                  <a:txBody>
                    <a:bodyPr/>
                    <a:lstStyle/>
                    <a:p>
                      <a:pPr marL="0" marR="0" algn="ctr">
                        <a:spcBef>
                          <a:spcPts val="0"/>
                        </a:spcBef>
                        <a:spcAft>
                          <a:spcPts val="0"/>
                        </a:spcAft>
                      </a:pPr>
                      <a:r>
                        <a:rPr lang="en-US" sz="1200">
                          <a:effectLst/>
                        </a:rPr>
                        <a:t>Count </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06" marR="8006" marT="8006" marB="8006" anchor="ctr"/>
                </a:tc>
                <a:tc>
                  <a:txBody>
                    <a:bodyPr/>
                    <a:lstStyle/>
                    <a:p>
                      <a:pPr marL="0" marR="0" algn="ctr">
                        <a:spcBef>
                          <a:spcPts val="0"/>
                        </a:spcBef>
                        <a:spcAft>
                          <a:spcPts val="0"/>
                        </a:spcAft>
                      </a:pPr>
                      <a:r>
                        <a:rPr lang="en-US" sz="1200">
                          <a:effectLst/>
                        </a:rPr>
                        <a:t>Score</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06" marR="8006" marT="8006" marB="8006" anchor="ctr"/>
                </a:tc>
                <a:extLst>
                  <a:ext uri="{0D108BD9-81ED-4DB2-BD59-A6C34878D82A}">
                    <a16:rowId xmlns:a16="http://schemas.microsoft.com/office/drawing/2014/main" val="2518250364"/>
                  </a:ext>
                </a:extLst>
              </a:tr>
              <a:tr h="323453">
                <a:tc>
                  <a:txBody>
                    <a:bodyPr/>
                    <a:lstStyle/>
                    <a:p>
                      <a:pPr marL="0" marR="0">
                        <a:spcBef>
                          <a:spcPts val="0"/>
                        </a:spcBef>
                        <a:spcAft>
                          <a:spcPts val="0"/>
                        </a:spcAft>
                      </a:pPr>
                      <a:r>
                        <a:rPr lang="en-US" sz="1200">
                          <a:effectLst/>
                        </a:rPr>
                        <a:t>Adopting a balanced budget</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06" marR="8006" marT="8006" marB="8006"/>
                </a:tc>
                <a:tc>
                  <a:txBody>
                    <a:bodyPr/>
                    <a:lstStyle/>
                    <a:p>
                      <a:pPr marL="0" marR="0" algn="r">
                        <a:spcBef>
                          <a:spcPts val="0"/>
                        </a:spcBef>
                        <a:spcAft>
                          <a:spcPts val="0"/>
                        </a:spcAft>
                      </a:pPr>
                      <a:r>
                        <a:rPr lang="en-US" sz="1200">
                          <a:effectLst/>
                        </a:rPr>
                        <a:t>32</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06" marR="8006" marT="8006" marB="8006"/>
                </a:tc>
                <a:tc>
                  <a:txBody>
                    <a:bodyPr/>
                    <a:lstStyle/>
                    <a:p>
                      <a:pPr marL="0" marR="0" algn="r">
                        <a:spcBef>
                          <a:spcPts val="0"/>
                        </a:spcBef>
                        <a:spcAft>
                          <a:spcPts val="0"/>
                        </a:spcAft>
                      </a:pPr>
                      <a:r>
                        <a:rPr lang="en-US" sz="1200" dirty="0">
                          <a:effectLst/>
                        </a:rPr>
                        <a:t>4.470</a:t>
                      </a: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06" marR="8006" marT="8006" marB="8006"/>
                </a:tc>
                <a:extLst>
                  <a:ext uri="{0D108BD9-81ED-4DB2-BD59-A6C34878D82A}">
                    <a16:rowId xmlns:a16="http://schemas.microsoft.com/office/drawing/2014/main" val="4257057318"/>
                  </a:ext>
                </a:extLst>
              </a:tr>
              <a:tr h="477173">
                <a:tc>
                  <a:txBody>
                    <a:bodyPr/>
                    <a:lstStyle/>
                    <a:p>
                      <a:pPr marL="0" marR="0">
                        <a:spcBef>
                          <a:spcPts val="0"/>
                        </a:spcBef>
                        <a:spcAft>
                          <a:spcPts val="0"/>
                        </a:spcAft>
                      </a:pPr>
                      <a:r>
                        <a:rPr lang="en-US" sz="1200" dirty="0">
                          <a:effectLst/>
                        </a:rPr>
                        <a:t>General Fund Unassigned Fund Balance Levels</a:t>
                      </a: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06" marR="8006" marT="8006" marB="8006"/>
                </a:tc>
                <a:tc>
                  <a:txBody>
                    <a:bodyPr/>
                    <a:lstStyle/>
                    <a:p>
                      <a:pPr marL="0" marR="0" algn="r">
                        <a:spcBef>
                          <a:spcPts val="0"/>
                        </a:spcBef>
                        <a:spcAft>
                          <a:spcPts val="0"/>
                        </a:spcAft>
                      </a:pPr>
                      <a:r>
                        <a:rPr lang="en-US" sz="1200" dirty="0">
                          <a:effectLst/>
                        </a:rPr>
                        <a:t>32</a:t>
                      </a: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06" marR="8006" marT="8006" marB="8006"/>
                </a:tc>
                <a:tc>
                  <a:txBody>
                    <a:bodyPr/>
                    <a:lstStyle/>
                    <a:p>
                      <a:pPr marL="0" marR="0" algn="r">
                        <a:spcBef>
                          <a:spcPts val="0"/>
                        </a:spcBef>
                        <a:spcAft>
                          <a:spcPts val="0"/>
                        </a:spcAft>
                      </a:pPr>
                      <a:r>
                        <a:rPr lang="en-US" sz="1200" dirty="0">
                          <a:effectLst/>
                        </a:rPr>
                        <a:t>4.440</a:t>
                      </a: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06" marR="8006" marT="8006" marB="8006"/>
                </a:tc>
                <a:extLst>
                  <a:ext uri="{0D108BD9-81ED-4DB2-BD59-A6C34878D82A}">
                    <a16:rowId xmlns:a16="http://schemas.microsoft.com/office/drawing/2014/main" val="3953636318"/>
                  </a:ext>
                </a:extLst>
              </a:tr>
              <a:tr h="477173">
                <a:tc>
                  <a:txBody>
                    <a:bodyPr/>
                    <a:lstStyle/>
                    <a:p>
                      <a:pPr marL="0" marR="0">
                        <a:spcBef>
                          <a:spcPts val="0"/>
                        </a:spcBef>
                        <a:spcAft>
                          <a:spcPts val="0"/>
                        </a:spcAft>
                      </a:pPr>
                      <a:r>
                        <a:rPr lang="en-US" sz="1200" dirty="0">
                          <a:effectLst/>
                        </a:rPr>
                        <a:t>Compliance with adopted financial policies</a:t>
                      </a: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06" marR="8006" marT="8006" marB="8006"/>
                </a:tc>
                <a:tc>
                  <a:txBody>
                    <a:bodyPr/>
                    <a:lstStyle/>
                    <a:p>
                      <a:pPr marL="0" marR="0" algn="r">
                        <a:spcBef>
                          <a:spcPts val="0"/>
                        </a:spcBef>
                        <a:spcAft>
                          <a:spcPts val="0"/>
                        </a:spcAft>
                      </a:pPr>
                      <a:r>
                        <a:rPr lang="en-US" sz="1200">
                          <a:effectLst/>
                        </a:rPr>
                        <a:t>32</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06" marR="8006" marT="8006" marB="8006"/>
                </a:tc>
                <a:tc>
                  <a:txBody>
                    <a:bodyPr/>
                    <a:lstStyle/>
                    <a:p>
                      <a:pPr marL="0" marR="0" algn="r">
                        <a:spcBef>
                          <a:spcPts val="0"/>
                        </a:spcBef>
                        <a:spcAft>
                          <a:spcPts val="0"/>
                        </a:spcAft>
                      </a:pPr>
                      <a:r>
                        <a:rPr lang="en-US" sz="1200">
                          <a:effectLst/>
                        </a:rPr>
                        <a:t>3.970</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06" marR="8006" marT="8006" marB="8006"/>
                </a:tc>
                <a:extLst>
                  <a:ext uri="{0D108BD9-81ED-4DB2-BD59-A6C34878D82A}">
                    <a16:rowId xmlns:a16="http://schemas.microsoft.com/office/drawing/2014/main" val="2965137225"/>
                  </a:ext>
                </a:extLst>
              </a:tr>
              <a:tr h="323453">
                <a:tc>
                  <a:txBody>
                    <a:bodyPr/>
                    <a:lstStyle/>
                    <a:p>
                      <a:pPr marL="0" marR="0">
                        <a:spcBef>
                          <a:spcPts val="0"/>
                        </a:spcBef>
                        <a:spcAft>
                          <a:spcPts val="0"/>
                        </a:spcAft>
                      </a:pPr>
                      <a:r>
                        <a:rPr lang="en-US" sz="1200">
                          <a:effectLst/>
                        </a:rPr>
                        <a:t>Budget Stabilization Fund levels</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06" marR="8006" marT="8006" marB="8006"/>
                </a:tc>
                <a:tc>
                  <a:txBody>
                    <a:bodyPr/>
                    <a:lstStyle/>
                    <a:p>
                      <a:pPr marL="0" marR="0" algn="r">
                        <a:spcBef>
                          <a:spcPts val="0"/>
                        </a:spcBef>
                        <a:spcAft>
                          <a:spcPts val="0"/>
                        </a:spcAft>
                      </a:pPr>
                      <a:r>
                        <a:rPr lang="en-US" sz="1200">
                          <a:effectLst/>
                        </a:rPr>
                        <a:t>31</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06" marR="8006" marT="8006" marB="8006"/>
                </a:tc>
                <a:tc>
                  <a:txBody>
                    <a:bodyPr/>
                    <a:lstStyle/>
                    <a:p>
                      <a:pPr marL="0" marR="0" algn="r">
                        <a:spcBef>
                          <a:spcPts val="0"/>
                        </a:spcBef>
                        <a:spcAft>
                          <a:spcPts val="0"/>
                        </a:spcAft>
                      </a:pPr>
                      <a:r>
                        <a:rPr lang="en-US" sz="1200">
                          <a:effectLst/>
                        </a:rPr>
                        <a:t>3.680</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06" marR="8006" marT="8006" marB="8006"/>
                </a:tc>
                <a:extLst>
                  <a:ext uri="{0D108BD9-81ED-4DB2-BD59-A6C34878D82A}">
                    <a16:rowId xmlns:a16="http://schemas.microsoft.com/office/drawing/2014/main" val="4053692241"/>
                  </a:ext>
                </a:extLst>
              </a:tr>
              <a:tr h="323453">
                <a:tc>
                  <a:txBody>
                    <a:bodyPr/>
                    <a:lstStyle/>
                    <a:p>
                      <a:pPr marL="0" marR="0">
                        <a:spcBef>
                          <a:spcPts val="0"/>
                        </a:spcBef>
                        <a:spcAft>
                          <a:spcPts val="0"/>
                        </a:spcAft>
                      </a:pPr>
                      <a:r>
                        <a:rPr lang="en-US" sz="1200">
                          <a:effectLst/>
                        </a:rPr>
                        <a:t>"Clean" unmodified audit opinion</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06" marR="8006" marT="8006" marB="8006"/>
                </a:tc>
                <a:tc>
                  <a:txBody>
                    <a:bodyPr/>
                    <a:lstStyle/>
                    <a:p>
                      <a:pPr marL="0" marR="0" algn="r">
                        <a:spcBef>
                          <a:spcPts val="0"/>
                        </a:spcBef>
                        <a:spcAft>
                          <a:spcPts val="0"/>
                        </a:spcAft>
                      </a:pPr>
                      <a:r>
                        <a:rPr lang="en-US" sz="1200">
                          <a:effectLst/>
                        </a:rPr>
                        <a:t>31</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06" marR="8006" marT="8006" marB="8006"/>
                </a:tc>
                <a:tc>
                  <a:txBody>
                    <a:bodyPr/>
                    <a:lstStyle/>
                    <a:p>
                      <a:pPr marL="0" marR="0" algn="r">
                        <a:spcBef>
                          <a:spcPts val="0"/>
                        </a:spcBef>
                        <a:spcAft>
                          <a:spcPts val="0"/>
                        </a:spcAft>
                      </a:pPr>
                      <a:r>
                        <a:rPr lang="en-US" sz="1200">
                          <a:effectLst/>
                        </a:rPr>
                        <a:t>3.870</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06" marR="8006" marT="8006" marB="8006"/>
                </a:tc>
                <a:extLst>
                  <a:ext uri="{0D108BD9-81ED-4DB2-BD59-A6C34878D82A}">
                    <a16:rowId xmlns:a16="http://schemas.microsoft.com/office/drawing/2014/main" val="8061672"/>
                  </a:ext>
                </a:extLst>
              </a:tr>
              <a:tr h="323453">
                <a:tc>
                  <a:txBody>
                    <a:bodyPr/>
                    <a:lstStyle/>
                    <a:p>
                      <a:pPr marL="0" marR="0">
                        <a:spcBef>
                          <a:spcPts val="0"/>
                        </a:spcBef>
                        <a:spcAft>
                          <a:spcPts val="0"/>
                        </a:spcAft>
                      </a:pPr>
                      <a:r>
                        <a:rPr lang="en-US" sz="1200">
                          <a:effectLst/>
                        </a:rPr>
                        <a:t>Adoption of a capital improvement plan</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06" marR="8006" marT="8006" marB="8006"/>
                </a:tc>
                <a:tc>
                  <a:txBody>
                    <a:bodyPr/>
                    <a:lstStyle/>
                    <a:p>
                      <a:pPr marL="0" marR="0" algn="r">
                        <a:spcBef>
                          <a:spcPts val="0"/>
                        </a:spcBef>
                        <a:spcAft>
                          <a:spcPts val="0"/>
                        </a:spcAft>
                      </a:pPr>
                      <a:r>
                        <a:rPr lang="en-US" sz="1200">
                          <a:effectLst/>
                        </a:rPr>
                        <a:t>32</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06" marR="8006" marT="8006" marB="8006"/>
                </a:tc>
                <a:tc>
                  <a:txBody>
                    <a:bodyPr/>
                    <a:lstStyle/>
                    <a:p>
                      <a:pPr marL="0" marR="0" algn="r">
                        <a:spcBef>
                          <a:spcPts val="0"/>
                        </a:spcBef>
                        <a:spcAft>
                          <a:spcPts val="0"/>
                        </a:spcAft>
                      </a:pPr>
                      <a:r>
                        <a:rPr lang="en-US" sz="1200">
                          <a:effectLst/>
                        </a:rPr>
                        <a:t>3.750</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06" marR="8006" marT="8006" marB="8006"/>
                </a:tc>
                <a:extLst>
                  <a:ext uri="{0D108BD9-81ED-4DB2-BD59-A6C34878D82A}">
                    <a16:rowId xmlns:a16="http://schemas.microsoft.com/office/drawing/2014/main" val="1998598733"/>
                  </a:ext>
                </a:extLst>
              </a:tr>
              <a:tr h="169733">
                <a:tc>
                  <a:txBody>
                    <a:bodyPr/>
                    <a:lstStyle/>
                    <a:p>
                      <a:pPr marL="0" marR="0">
                        <a:spcBef>
                          <a:spcPts val="0"/>
                        </a:spcBef>
                        <a:spcAft>
                          <a:spcPts val="0"/>
                        </a:spcAft>
                      </a:pPr>
                      <a:r>
                        <a:rPr lang="en-US" sz="1200">
                          <a:effectLst/>
                        </a:rPr>
                        <a:t>Credit Rating</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06" marR="8006" marT="8006" marB="8006"/>
                </a:tc>
                <a:tc>
                  <a:txBody>
                    <a:bodyPr/>
                    <a:lstStyle/>
                    <a:p>
                      <a:pPr marL="0" marR="0" algn="r">
                        <a:spcBef>
                          <a:spcPts val="0"/>
                        </a:spcBef>
                        <a:spcAft>
                          <a:spcPts val="0"/>
                        </a:spcAft>
                      </a:pPr>
                      <a:r>
                        <a:rPr lang="en-US" sz="1200">
                          <a:effectLst/>
                        </a:rPr>
                        <a:t>30</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06" marR="8006" marT="8006" marB="8006"/>
                </a:tc>
                <a:tc>
                  <a:txBody>
                    <a:bodyPr/>
                    <a:lstStyle/>
                    <a:p>
                      <a:pPr marL="0" marR="0" algn="r">
                        <a:spcBef>
                          <a:spcPts val="0"/>
                        </a:spcBef>
                        <a:spcAft>
                          <a:spcPts val="0"/>
                        </a:spcAft>
                      </a:pPr>
                      <a:r>
                        <a:rPr lang="en-US" sz="1200">
                          <a:effectLst/>
                        </a:rPr>
                        <a:t>2.900</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06" marR="8006" marT="8006" marB="8006"/>
                </a:tc>
                <a:extLst>
                  <a:ext uri="{0D108BD9-81ED-4DB2-BD59-A6C34878D82A}">
                    <a16:rowId xmlns:a16="http://schemas.microsoft.com/office/drawing/2014/main" val="3500327287"/>
                  </a:ext>
                </a:extLst>
              </a:tr>
              <a:tr h="323453">
                <a:tc>
                  <a:txBody>
                    <a:bodyPr/>
                    <a:lstStyle/>
                    <a:p>
                      <a:pPr marL="0" marR="0">
                        <a:spcBef>
                          <a:spcPts val="0"/>
                        </a:spcBef>
                        <a:spcAft>
                          <a:spcPts val="0"/>
                        </a:spcAft>
                      </a:pPr>
                      <a:r>
                        <a:rPr lang="en-US" sz="1200">
                          <a:effectLst/>
                        </a:rPr>
                        <a:t>Fiscal Distress Monitoring Ratios</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06" marR="8006" marT="8006" marB="8006"/>
                </a:tc>
                <a:tc>
                  <a:txBody>
                    <a:bodyPr/>
                    <a:lstStyle/>
                    <a:p>
                      <a:pPr marL="0" marR="0" algn="r">
                        <a:spcBef>
                          <a:spcPts val="0"/>
                        </a:spcBef>
                        <a:spcAft>
                          <a:spcPts val="0"/>
                        </a:spcAft>
                      </a:pPr>
                      <a:r>
                        <a:rPr lang="en-US" sz="1200">
                          <a:effectLst/>
                        </a:rPr>
                        <a:t>31</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06" marR="8006" marT="8006" marB="8006"/>
                </a:tc>
                <a:tc>
                  <a:txBody>
                    <a:bodyPr/>
                    <a:lstStyle/>
                    <a:p>
                      <a:pPr marL="0" marR="0" algn="r">
                        <a:spcBef>
                          <a:spcPts val="0"/>
                        </a:spcBef>
                        <a:spcAft>
                          <a:spcPts val="0"/>
                        </a:spcAft>
                      </a:pPr>
                      <a:r>
                        <a:rPr lang="en-US" sz="1200">
                          <a:effectLst/>
                        </a:rPr>
                        <a:t>3.190</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06" marR="8006" marT="8006" marB="8006"/>
                </a:tc>
                <a:extLst>
                  <a:ext uri="{0D108BD9-81ED-4DB2-BD59-A6C34878D82A}">
                    <a16:rowId xmlns:a16="http://schemas.microsoft.com/office/drawing/2014/main" val="451031205"/>
                  </a:ext>
                </a:extLst>
              </a:tr>
              <a:tr h="169733">
                <a:tc>
                  <a:txBody>
                    <a:bodyPr/>
                    <a:lstStyle/>
                    <a:p>
                      <a:pPr marL="0" marR="0">
                        <a:spcBef>
                          <a:spcPts val="0"/>
                        </a:spcBef>
                        <a:spcAft>
                          <a:spcPts val="0"/>
                        </a:spcAft>
                      </a:pPr>
                      <a:r>
                        <a:rPr lang="en-US" sz="1200">
                          <a:effectLst/>
                        </a:rPr>
                        <a:t>Low debt levels</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06" marR="8006" marT="8006" marB="8006"/>
                </a:tc>
                <a:tc>
                  <a:txBody>
                    <a:bodyPr/>
                    <a:lstStyle/>
                    <a:p>
                      <a:pPr marL="0" marR="0" algn="r">
                        <a:spcBef>
                          <a:spcPts val="0"/>
                        </a:spcBef>
                        <a:spcAft>
                          <a:spcPts val="0"/>
                        </a:spcAft>
                      </a:pPr>
                      <a:r>
                        <a:rPr lang="en-US" sz="1200">
                          <a:effectLst/>
                        </a:rPr>
                        <a:t>31</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06" marR="8006" marT="8006" marB="8006"/>
                </a:tc>
                <a:tc>
                  <a:txBody>
                    <a:bodyPr/>
                    <a:lstStyle/>
                    <a:p>
                      <a:pPr marL="0" marR="0" algn="r">
                        <a:spcBef>
                          <a:spcPts val="0"/>
                        </a:spcBef>
                        <a:spcAft>
                          <a:spcPts val="0"/>
                        </a:spcAft>
                      </a:pPr>
                      <a:r>
                        <a:rPr lang="en-US" sz="1200">
                          <a:effectLst/>
                        </a:rPr>
                        <a:t>3.900</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06" marR="8006" marT="8006" marB="8006"/>
                </a:tc>
                <a:extLst>
                  <a:ext uri="{0D108BD9-81ED-4DB2-BD59-A6C34878D82A}">
                    <a16:rowId xmlns:a16="http://schemas.microsoft.com/office/drawing/2014/main" val="1959340676"/>
                  </a:ext>
                </a:extLst>
              </a:tr>
              <a:tr h="477173">
                <a:tc>
                  <a:txBody>
                    <a:bodyPr/>
                    <a:lstStyle/>
                    <a:p>
                      <a:pPr marL="0" marR="0">
                        <a:spcBef>
                          <a:spcPts val="0"/>
                        </a:spcBef>
                        <a:spcAft>
                          <a:spcPts val="0"/>
                        </a:spcAft>
                      </a:pPr>
                      <a:r>
                        <a:rPr lang="en-US" sz="1200">
                          <a:effectLst/>
                        </a:rPr>
                        <a:t>Tax collection percentages-low uncollectible amounts</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06" marR="8006" marT="8006" marB="8006"/>
                </a:tc>
                <a:tc>
                  <a:txBody>
                    <a:bodyPr/>
                    <a:lstStyle/>
                    <a:p>
                      <a:pPr marL="0" marR="0" algn="r">
                        <a:spcBef>
                          <a:spcPts val="0"/>
                        </a:spcBef>
                        <a:spcAft>
                          <a:spcPts val="0"/>
                        </a:spcAft>
                      </a:pPr>
                      <a:r>
                        <a:rPr lang="en-US" sz="1200">
                          <a:effectLst/>
                        </a:rPr>
                        <a:t>28</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06" marR="8006" marT="8006" marB="8006"/>
                </a:tc>
                <a:tc>
                  <a:txBody>
                    <a:bodyPr/>
                    <a:lstStyle/>
                    <a:p>
                      <a:pPr marL="0" marR="0" algn="r">
                        <a:spcBef>
                          <a:spcPts val="0"/>
                        </a:spcBef>
                        <a:spcAft>
                          <a:spcPts val="0"/>
                        </a:spcAft>
                      </a:pPr>
                      <a:r>
                        <a:rPr lang="en-US" sz="1200">
                          <a:effectLst/>
                        </a:rPr>
                        <a:t>3.710</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06" marR="8006" marT="8006" marB="8006"/>
                </a:tc>
                <a:extLst>
                  <a:ext uri="{0D108BD9-81ED-4DB2-BD59-A6C34878D82A}">
                    <a16:rowId xmlns:a16="http://schemas.microsoft.com/office/drawing/2014/main" val="243759103"/>
                  </a:ext>
                </a:extLst>
              </a:tr>
              <a:tr h="323453">
                <a:tc>
                  <a:txBody>
                    <a:bodyPr/>
                    <a:lstStyle/>
                    <a:p>
                      <a:pPr marL="0" marR="0">
                        <a:spcBef>
                          <a:spcPts val="0"/>
                        </a:spcBef>
                        <a:spcAft>
                          <a:spcPts val="0"/>
                        </a:spcAft>
                      </a:pPr>
                      <a:r>
                        <a:rPr lang="en-US" sz="1200">
                          <a:effectLst/>
                        </a:rPr>
                        <a:t>Cash funding for capital projects</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06" marR="8006" marT="8006" marB="8006"/>
                </a:tc>
                <a:tc>
                  <a:txBody>
                    <a:bodyPr/>
                    <a:lstStyle/>
                    <a:p>
                      <a:pPr marL="0" marR="0" algn="r">
                        <a:spcBef>
                          <a:spcPts val="0"/>
                        </a:spcBef>
                        <a:spcAft>
                          <a:spcPts val="0"/>
                        </a:spcAft>
                      </a:pPr>
                      <a:r>
                        <a:rPr lang="en-US" sz="1200">
                          <a:effectLst/>
                        </a:rPr>
                        <a:t>25</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06" marR="8006" marT="8006" marB="8006"/>
                </a:tc>
                <a:tc>
                  <a:txBody>
                    <a:bodyPr/>
                    <a:lstStyle/>
                    <a:p>
                      <a:pPr marL="0" marR="0" algn="r">
                        <a:spcBef>
                          <a:spcPts val="0"/>
                        </a:spcBef>
                        <a:spcAft>
                          <a:spcPts val="0"/>
                        </a:spcAft>
                      </a:pPr>
                      <a:r>
                        <a:rPr lang="en-US" sz="1200" dirty="0">
                          <a:effectLst/>
                        </a:rPr>
                        <a:t>3.680</a:t>
                      </a: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06" marR="8006" marT="8006" marB="8006"/>
                </a:tc>
                <a:extLst>
                  <a:ext uri="{0D108BD9-81ED-4DB2-BD59-A6C34878D82A}">
                    <a16:rowId xmlns:a16="http://schemas.microsoft.com/office/drawing/2014/main" val="1309065522"/>
                  </a:ext>
                </a:extLst>
              </a:tr>
            </a:tbl>
          </a:graphicData>
        </a:graphic>
      </p:graphicFrame>
    </p:spTree>
    <p:extLst>
      <p:ext uri="{BB962C8B-B14F-4D97-AF65-F5344CB8AC3E}">
        <p14:creationId xmlns:p14="http://schemas.microsoft.com/office/powerpoint/2010/main" val="269925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9F4444CE-BC8D-4D61-B303-4C05614E62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76ABA67-2F29-5F73-A6F3-D552E0904A21}"/>
              </a:ext>
            </a:extLst>
          </p:cNvPr>
          <p:cNvSpPr>
            <a:spLocks noGrp="1"/>
          </p:cNvSpPr>
          <p:nvPr>
            <p:ph type="title"/>
          </p:nvPr>
        </p:nvSpPr>
        <p:spPr>
          <a:xfrm>
            <a:off x="965199" y="609600"/>
            <a:ext cx="7648121" cy="1099457"/>
          </a:xfrm>
        </p:spPr>
        <p:txBody>
          <a:bodyPr>
            <a:normAutofit fontScale="90000"/>
          </a:bodyPr>
          <a:lstStyle/>
          <a:p>
            <a:r>
              <a:rPr lang="en-US" dirty="0"/>
              <a:t>Comparing Components of Financial Capacity to Importance in Economic Downturn</a:t>
            </a:r>
          </a:p>
        </p:txBody>
      </p:sp>
      <p:sp>
        <p:nvSpPr>
          <p:cNvPr id="11" name="Isosceles Triangle 10">
            <a:extLst>
              <a:ext uri="{FF2B5EF4-FFF2-40B4-BE49-F238E27FC236}">
                <a16:creationId xmlns:a16="http://schemas.microsoft.com/office/drawing/2014/main" id="{73772B81-181F-48B7-8826-4D9686D15D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631947"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3" name="Isosceles Triangle 12">
            <a:extLst>
              <a:ext uri="{FF2B5EF4-FFF2-40B4-BE49-F238E27FC236}">
                <a16:creationId xmlns:a16="http://schemas.microsoft.com/office/drawing/2014/main" id="{B2205F6E-03C6-4E92-877C-E2482F6599A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807450" y="4013200"/>
            <a:ext cx="336550"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graphicFrame>
        <p:nvGraphicFramePr>
          <p:cNvPr id="4" name="Content Placeholder 3">
            <a:extLst>
              <a:ext uri="{FF2B5EF4-FFF2-40B4-BE49-F238E27FC236}">
                <a16:creationId xmlns:a16="http://schemas.microsoft.com/office/drawing/2014/main" id="{5F903C72-5012-A139-64EE-758C879714D0}"/>
              </a:ext>
            </a:extLst>
          </p:cNvPr>
          <p:cNvGraphicFramePr>
            <a:graphicFrameLocks noGrp="1"/>
          </p:cNvGraphicFramePr>
          <p:nvPr>
            <p:ph idx="1"/>
            <p:extLst>
              <p:ext uri="{D42A27DB-BD31-4B8C-83A1-F6EECF244321}">
                <p14:modId xmlns:p14="http://schemas.microsoft.com/office/powerpoint/2010/main" val="94536615"/>
              </p:ext>
            </p:extLst>
          </p:nvPr>
        </p:nvGraphicFramePr>
        <p:xfrm>
          <a:off x="965199" y="2167845"/>
          <a:ext cx="7213602" cy="3654885"/>
        </p:xfrm>
        <a:graphic>
          <a:graphicData uri="http://schemas.openxmlformats.org/drawingml/2006/table">
            <a:tbl>
              <a:tblPr firstRow="1" firstCol="1" bandRow="1">
                <a:tableStyleId>{5C22544A-7EE6-4342-B048-85BDC9FD1C3A}</a:tableStyleId>
              </a:tblPr>
              <a:tblGrid>
                <a:gridCol w="2542906">
                  <a:extLst>
                    <a:ext uri="{9D8B030D-6E8A-4147-A177-3AD203B41FA5}">
                      <a16:colId xmlns:a16="http://schemas.microsoft.com/office/drawing/2014/main" val="4100361015"/>
                    </a:ext>
                  </a:extLst>
                </a:gridCol>
                <a:gridCol w="580805">
                  <a:extLst>
                    <a:ext uri="{9D8B030D-6E8A-4147-A177-3AD203B41FA5}">
                      <a16:colId xmlns:a16="http://schemas.microsoft.com/office/drawing/2014/main" val="200544863"/>
                    </a:ext>
                  </a:extLst>
                </a:gridCol>
                <a:gridCol w="536055">
                  <a:extLst>
                    <a:ext uri="{9D8B030D-6E8A-4147-A177-3AD203B41FA5}">
                      <a16:colId xmlns:a16="http://schemas.microsoft.com/office/drawing/2014/main" val="4188308858"/>
                    </a:ext>
                  </a:extLst>
                </a:gridCol>
                <a:gridCol w="215923">
                  <a:extLst>
                    <a:ext uri="{9D8B030D-6E8A-4147-A177-3AD203B41FA5}">
                      <a16:colId xmlns:a16="http://schemas.microsoft.com/office/drawing/2014/main" val="553054046"/>
                    </a:ext>
                  </a:extLst>
                </a:gridCol>
                <a:gridCol w="2258918">
                  <a:extLst>
                    <a:ext uri="{9D8B030D-6E8A-4147-A177-3AD203B41FA5}">
                      <a16:colId xmlns:a16="http://schemas.microsoft.com/office/drawing/2014/main" val="3681723697"/>
                    </a:ext>
                  </a:extLst>
                </a:gridCol>
                <a:gridCol w="542940">
                  <a:extLst>
                    <a:ext uri="{9D8B030D-6E8A-4147-A177-3AD203B41FA5}">
                      <a16:colId xmlns:a16="http://schemas.microsoft.com/office/drawing/2014/main" val="3277767540"/>
                    </a:ext>
                  </a:extLst>
                </a:gridCol>
                <a:gridCol w="536055">
                  <a:extLst>
                    <a:ext uri="{9D8B030D-6E8A-4147-A177-3AD203B41FA5}">
                      <a16:colId xmlns:a16="http://schemas.microsoft.com/office/drawing/2014/main" val="3053643315"/>
                    </a:ext>
                  </a:extLst>
                </a:gridCol>
              </a:tblGrid>
              <a:tr h="204885">
                <a:tc gridSpan="3">
                  <a:txBody>
                    <a:bodyPr/>
                    <a:lstStyle/>
                    <a:p>
                      <a:pPr marL="0" marR="0">
                        <a:spcBef>
                          <a:spcPts val="0"/>
                        </a:spcBef>
                        <a:spcAft>
                          <a:spcPts val="0"/>
                        </a:spcAft>
                      </a:pPr>
                      <a:r>
                        <a:rPr lang="en-US" sz="1100">
                          <a:effectLst/>
                        </a:rPr>
                        <a:t>Importance Measuring Financial Capacity</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4641" marR="34641" marT="0" marB="0" anchor="b"/>
                </a:tc>
                <a:tc hMerge="1">
                  <a:txBody>
                    <a:bodyPr/>
                    <a:lstStyle/>
                    <a:p>
                      <a:endParaRPr lang="en-US"/>
                    </a:p>
                  </a:txBody>
                  <a:tcPr/>
                </a:tc>
                <a:tc hMerge="1">
                  <a:txBody>
                    <a:bodyPr/>
                    <a:lstStyle/>
                    <a:p>
                      <a:endParaRPr lang="en-US"/>
                    </a:p>
                  </a:txBody>
                  <a:tcPr/>
                </a:tc>
                <a:tc>
                  <a:txBody>
                    <a:bodyPr/>
                    <a:lstStyle/>
                    <a:p>
                      <a:pPr marL="0" marR="0">
                        <a:spcBef>
                          <a:spcPts val="0"/>
                        </a:spcBef>
                        <a:spcAft>
                          <a:spcPts val="0"/>
                        </a:spcAft>
                      </a:pPr>
                      <a:r>
                        <a:rPr lang="en-US" sz="1100">
                          <a:effectLst/>
                        </a:rPr>
                        <a:t> </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4641" marR="34641" marT="0" marB="0" anchor="b"/>
                </a:tc>
                <a:tc gridSpan="3">
                  <a:txBody>
                    <a:bodyPr/>
                    <a:lstStyle/>
                    <a:p>
                      <a:pPr marL="0" marR="0">
                        <a:spcBef>
                          <a:spcPts val="0"/>
                        </a:spcBef>
                        <a:spcAft>
                          <a:spcPts val="0"/>
                        </a:spcAft>
                      </a:pPr>
                      <a:r>
                        <a:rPr lang="en-US" sz="1100">
                          <a:effectLst/>
                        </a:rPr>
                        <a:t>Importance in Economic Downturn</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4641" marR="34641" marT="0" marB="0" anchor="b"/>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633795016"/>
                  </a:ext>
                </a:extLst>
              </a:tr>
              <a:tr h="204885">
                <a:tc>
                  <a:txBody>
                    <a:bodyPr/>
                    <a:lstStyle/>
                    <a:p>
                      <a:pPr marL="0" marR="0">
                        <a:spcBef>
                          <a:spcPts val="0"/>
                        </a:spcBef>
                        <a:spcAft>
                          <a:spcPts val="0"/>
                        </a:spcAft>
                      </a:pPr>
                      <a:r>
                        <a:rPr lang="en-US" sz="1100">
                          <a:effectLst/>
                        </a:rPr>
                        <a:t>Question </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4641" marR="34641" marT="0" marB="0" anchor="ctr"/>
                </a:tc>
                <a:tc>
                  <a:txBody>
                    <a:bodyPr/>
                    <a:lstStyle/>
                    <a:p>
                      <a:pPr marL="0" marR="0" algn="ctr">
                        <a:spcBef>
                          <a:spcPts val="0"/>
                        </a:spcBef>
                        <a:spcAft>
                          <a:spcPts val="0"/>
                        </a:spcAft>
                      </a:pPr>
                      <a:r>
                        <a:rPr lang="en-US" sz="1100">
                          <a:effectLst/>
                        </a:rPr>
                        <a:t>Count </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4641" marR="34641" marT="0" marB="0" anchor="ctr"/>
                </a:tc>
                <a:tc>
                  <a:txBody>
                    <a:bodyPr/>
                    <a:lstStyle/>
                    <a:p>
                      <a:pPr marL="0" marR="0" algn="ctr">
                        <a:spcBef>
                          <a:spcPts val="0"/>
                        </a:spcBef>
                        <a:spcAft>
                          <a:spcPts val="0"/>
                        </a:spcAft>
                      </a:pPr>
                      <a:r>
                        <a:rPr lang="en-US" sz="1100">
                          <a:effectLst/>
                        </a:rPr>
                        <a:t>Score</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4641" marR="34641" marT="0" marB="0" anchor="ctr"/>
                </a:tc>
                <a:tc>
                  <a:txBody>
                    <a:bodyPr/>
                    <a:lstStyle/>
                    <a:p>
                      <a:pPr marL="0" marR="0" algn="ctr">
                        <a:spcBef>
                          <a:spcPts val="0"/>
                        </a:spcBef>
                        <a:spcAft>
                          <a:spcPts val="0"/>
                        </a:spcAft>
                      </a:pPr>
                      <a:r>
                        <a:rPr lang="en-US" sz="1100">
                          <a:effectLst/>
                        </a:rPr>
                        <a:t> </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4641" marR="34641" marT="0" marB="0" anchor="ctr"/>
                </a:tc>
                <a:tc>
                  <a:txBody>
                    <a:bodyPr/>
                    <a:lstStyle/>
                    <a:p>
                      <a:pPr marL="0" marR="0">
                        <a:spcBef>
                          <a:spcPts val="0"/>
                        </a:spcBef>
                        <a:spcAft>
                          <a:spcPts val="0"/>
                        </a:spcAft>
                      </a:pPr>
                      <a:r>
                        <a:rPr lang="en-US" sz="1100">
                          <a:effectLst/>
                        </a:rPr>
                        <a:t>Question</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4641" marR="34641" marT="0" marB="0" anchor="ctr"/>
                </a:tc>
                <a:tc>
                  <a:txBody>
                    <a:bodyPr/>
                    <a:lstStyle/>
                    <a:p>
                      <a:pPr marL="0" marR="0" algn="ctr">
                        <a:spcBef>
                          <a:spcPts val="0"/>
                        </a:spcBef>
                        <a:spcAft>
                          <a:spcPts val="0"/>
                        </a:spcAft>
                      </a:pPr>
                      <a:r>
                        <a:rPr lang="en-US" sz="1100">
                          <a:effectLst/>
                        </a:rPr>
                        <a:t>Count</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4641" marR="34641" marT="0" marB="0" anchor="ctr"/>
                </a:tc>
                <a:tc>
                  <a:txBody>
                    <a:bodyPr/>
                    <a:lstStyle/>
                    <a:p>
                      <a:pPr marL="0" marR="0" algn="ctr">
                        <a:spcBef>
                          <a:spcPts val="0"/>
                        </a:spcBef>
                        <a:spcAft>
                          <a:spcPts val="0"/>
                        </a:spcAft>
                      </a:pPr>
                      <a:r>
                        <a:rPr lang="en-US" sz="1100">
                          <a:effectLst/>
                        </a:rPr>
                        <a:t>Score</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4641" marR="34641" marT="0" marB="0" anchor="ctr"/>
                </a:tc>
                <a:extLst>
                  <a:ext uri="{0D108BD9-81ED-4DB2-BD59-A6C34878D82A}">
                    <a16:rowId xmlns:a16="http://schemas.microsoft.com/office/drawing/2014/main" val="3301669860"/>
                  </a:ext>
                </a:extLst>
              </a:tr>
              <a:tr h="204885">
                <a:tc>
                  <a:txBody>
                    <a:bodyPr/>
                    <a:lstStyle/>
                    <a:p>
                      <a:pPr marL="0" marR="0">
                        <a:spcBef>
                          <a:spcPts val="0"/>
                        </a:spcBef>
                        <a:spcAft>
                          <a:spcPts val="0"/>
                        </a:spcAft>
                      </a:pPr>
                      <a:r>
                        <a:rPr lang="en-US" sz="1100">
                          <a:effectLst/>
                        </a:rPr>
                        <a:t>Adopting a balanced budget</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4641" marR="34641" marT="0" marB="0" anchor="ctr"/>
                </a:tc>
                <a:tc>
                  <a:txBody>
                    <a:bodyPr/>
                    <a:lstStyle/>
                    <a:p>
                      <a:pPr marL="0" marR="0" algn="r">
                        <a:spcBef>
                          <a:spcPts val="0"/>
                        </a:spcBef>
                        <a:spcAft>
                          <a:spcPts val="0"/>
                        </a:spcAft>
                      </a:pPr>
                      <a:r>
                        <a:rPr lang="en-US" sz="1100">
                          <a:effectLst/>
                        </a:rPr>
                        <a:t>32</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4641" marR="34641" marT="0" marB="0" anchor="ctr"/>
                </a:tc>
                <a:tc>
                  <a:txBody>
                    <a:bodyPr/>
                    <a:lstStyle/>
                    <a:p>
                      <a:pPr marL="0" marR="0" algn="r">
                        <a:spcBef>
                          <a:spcPts val="0"/>
                        </a:spcBef>
                        <a:spcAft>
                          <a:spcPts val="0"/>
                        </a:spcAft>
                      </a:pPr>
                      <a:r>
                        <a:rPr lang="en-US" sz="1100">
                          <a:effectLst/>
                        </a:rPr>
                        <a:t>4.63</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4641" marR="34641" marT="0" marB="0" anchor="ctr"/>
                </a:tc>
                <a:tc>
                  <a:txBody>
                    <a:bodyPr/>
                    <a:lstStyle/>
                    <a:p>
                      <a:pPr marL="0" marR="0" algn="r">
                        <a:spcBef>
                          <a:spcPts val="0"/>
                        </a:spcBef>
                        <a:spcAft>
                          <a:spcPts val="0"/>
                        </a:spcAft>
                      </a:pPr>
                      <a:r>
                        <a:rPr lang="en-US" sz="1100">
                          <a:effectLst/>
                        </a:rPr>
                        <a:t> </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4641" marR="34641" marT="0" marB="0" anchor="ctr"/>
                </a:tc>
                <a:tc>
                  <a:txBody>
                    <a:bodyPr/>
                    <a:lstStyle/>
                    <a:p>
                      <a:pPr marL="0" marR="0">
                        <a:spcBef>
                          <a:spcPts val="0"/>
                        </a:spcBef>
                        <a:spcAft>
                          <a:spcPts val="0"/>
                        </a:spcAft>
                      </a:pPr>
                      <a:r>
                        <a:rPr lang="en-US" sz="1100">
                          <a:effectLst/>
                        </a:rPr>
                        <a:t>Adopting a balanced budget</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4641" marR="34641" marT="0" marB="0" anchor="ctr"/>
                </a:tc>
                <a:tc>
                  <a:txBody>
                    <a:bodyPr/>
                    <a:lstStyle/>
                    <a:p>
                      <a:pPr marL="0" marR="0" algn="r">
                        <a:spcBef>
                          <a:spcPts val="0"/>
                        </a:spcBef>
                        <a:spcAft>
                          <a:spcPts val="0"/>
                        </a:spcAft>
                      </a:pPr>
                      <a:r>
                        <a:rPr lang="en-US" sz="1100">
                          <a:effectLst/>
                        </a:rPr>
                        <a:t>32</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4641" marR="34641" marT="0" marB="0" anchor="ctr"/>
                </a:tc>
                <a:tc>
                  <a:txBody>
                    <a:bodyPr/>
                    <a:lstStyle/>
                    <a:p>
                      <a:pPr marL="0" marR="0" algn="r">
                        <a:spcBef>
                          <a:spcPts val="0"/>
                        </a:spcBef>
                        <a:spcAft>
                          <a:spcPts val="0"/>
                        </a:spcAft>
                      </a:pPr>
                      <a:r>
                        <a:rPr lang="en-US" sz="1100">
                          <a:effectLst/>
                        </a:rPr>
                        <a:t>4.47</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4641" marR="34641" marT="0" marB="0" anchor="ctr"/>
                </a:tc>
                <a:extLst>
                  <a:ext uri="{0D108BD9-81ED-4DB2-BD59-A6C34878D82A}">
                    <a16:rowId xmlns:a16="http://schemas.microsoft.com/office/drawing/2014/main" val="1161808970"/>
                  </a:ext>
                </a:extLst>
              </a:tr>
              <a:tr h="370115">
                <a:tc>
                  <a:txBody>
                    <a:bodyPr/>
                    <a:lstStyle/>
                    <a:p>
                      <a:pPr marL="0" marR="0">
                        <a:spcBef>
                          <a:spcPts val="0"/>
                        </a:spcBef>
                        <a:spcAft>
                          <a:spcPts val="0"/>
                        </a:spcAft>
                      </a:pPr>
                      <a:r>
                        <a:rPr lang="en-US" sz="1100">
                          <a:effectLst/>
                        </a:rPr>
                        <a:t>"Clean" unmodified audit opinion</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4641" marR="34641" marT="0" marB="0" anchor="ctr"/>
                </a:tc>
                <a:tc>
                  <a:txBody>
                    <a:bodyPr/>
                    <a:lstStyle/>
                    <a:p>
                      <a:pPr marL="0" marR="0" algn="r">
                        <a:spcBef>
                          <a:spcPts val="0"/>
                        </a:spcBef>
                        <a:spcAft>
                          <a:spcPts val="0"/>
                        </a:spcAft>
                      </a:pPr>
                      <a:r>
                        <a:rPr lang="en-US" sz="1100">
                          <a:effectLst/>
                        </a:rPr>
                        <a:t>32</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4641" marR="34641" marT="0" marB="0" anchor="ctr"/>
                </a:tc>
                <a:tc>
                  <a:txBody>
                    <a:bodyPr/>
                    <a:lstStyle/>
                    <a:p>
                      <a:pPr marL="0" marR="0" algn="r">
                        <a:spcBef>
                          <a:spcPts val="0"/>
                        </a:spcBef>
                        <a:spcAft>
                          <a:spcPts val="0"/>
                        </a:spcAft>
                      </a:pPr>
                      <a:r>
                        <a:rPr lang="en-US" sz="1100">
                          <a:effectLst/>
                        </a:rPr>
                        <a:t>4.34</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4641" marR="34641" marT="0" marB="0" anchor="ctr"/>
                </a:tc>
                <a:tc>
                  <a:txBody>
                    <a:bodyPr/>
                    <a:lstStyle/>
                    <a:p>
                      <a:pPr marL="0" marR="0" algn="r">
                        <a:spcBef>
                          <a:spcPts val="0"/>
                        </a:spcBef>
                        <a:spcAft>
                          <a:spcPts val="0"/>
                        </a:spcAft>
                      </a:pPr>
                      <a:r>
                        <a:rPr lang="en-US" sz="1100">
                          <a:effectLst/>
                        </a:rPr>
                        <a:t> </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4641" marR="34641" marT="0" marB="0" anchor="ctr"/>
                </a:tc>
                <a:tc>
                  <a:txBody>
                    <a:bodyPr/>
                    <a:lstStyle/>
                    <a:p>
                      <a:pPr marL="0" marR="0">
                        <a:spcBef>
                          <a:spcPts val="0"/>
                        </a:spcBef>
                        <a:spcAft>
                          <a:spcPts val="0"/>
                        </a:spcAft>
                      </a:pPr>
                      <a:r>
                        <a:rPr lang="en-US" sz="1100">
                          <a:effectLst/>
                        </a:rPr>
                        <a:t>General Fund Unassigned Fund Balance Levels</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4641" marR="34641" marT="0" marB="0" anchor="ctr"/>
                </a:tc>
                <a:tc>
                  <a:txBody>
                    <a:bodyPr/>
                    <a:lstStyle/>
                    <a:p>
                      <a:pPr marL="0" marR="0" algn="r">
                        <a:spcBef>
                          <a:spcPts val="0"/>
                        </a:spcBef>
                        <a:spcAft>
                          <a:spcPts val="0"/>
                        </a:spcAft>
                      </a:pPr>
                      <a:r>
                        <a:rPr lang="en-US" sz="1100">
                          <a:effectLst/>
                        </a:rPr>
                        <a:t>32</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4641" marR="34641" marT="0" marB="0" anchor="ctr"/>
                </a:tc>
                <a:tc>
                  <a:txBody>
                    <a:bodyPr/>
                    <a:lstStyle/>
                    <a:p>
                      <a:pPr marL="0" marR="0" algn="r">
                        <a:spcBef>
                          <a:spcPts val="0"/>
                        </a:spcBef>
                        <a:spcAft>
                          <a:spcPts val="0"/>
                        </a:spcAft>
                      </a:pPr>
                      <a:r>
                        <a:rPr lang="en-US" sz="1100">
                          <a:effectLst/>
                        </a:rPr>
                        <a:t>4.44</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4641" marR="34641" marT="0" marB="0" anchor="ctr"/>
                </a:tc>
                <a:extLst>
                  <a:ext uri="{0D108BD9-81ED-4DB2-BD59-A6C34878D82A}">
                    <a16:rowId xmlns:a16="http://schemas.microsoft.com/office/drawing/2014/main" val="2031857669"/>
                  </a:ext>
                </a:extLst>
              </a:tr>
              <a:tr h="370115">
                <a:tc>
                  <a:txBody>
                    <a:bodyPr/>
                    <a:lstStyle/>
                    <a:p>
                      <a:pPr marL="0" marR="0">
                        <a:spcBef>
                          <a:spcPts val="0"/>
                        </a:spcBef>
                        <a:spcAft>
                          <a:spcPts val="0"/>
                        </a:spcAft>
                      </a:pPr>
                      <a:r>
                        <a:rPr lang="en-US" sz="1100">
                          <a:effectLst/>
                        </a:rPr>
                        <a:t>Compliance with adopted financial policies</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4641" marR="34641" marT="0" marB="0" anchor="ctr"/>
                </a:tc>
                <a:tc>
                  <a:txBody>
                    <a:bodyPr/>
                    <a:lstStyle/>
                    <a:p>
                      <a:pPr marL="0" marR="0" algn="r">
                        <a:spcBef>
                          <a:spcPts val="0"/>
                        </a:spcBef>
                        <a:spcAft>
                          <a:spcPts val="0"/>
                        </a:spcAft>
                      </a:pPr>
                      <a:r>
                        <a:rPr lang="en-US" sz="1100">
                          <a:effectLst/>
                        </a:rPr>
                        <a:t>32</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4641" marR="34641" marT="0" marB="0" anchor="ctr"/>
                </a:tc>
                <a:tc>
                  <a:txBody>
                    <a:bodyPr/>
                    <a:lstStyle/>
                    <a:p>
                      <a:pPr marL="0" marR="0" algn="r">
                        <a:spcBef>
                          <a:spcPts val="0"/>
                        </a:spcBef>
                        <a:spcAft>
                          <a:spcPts val="0"/>
                        </a:spcAft>
                      </a:pPr>
                      <a:r>
                        <a:rPr lang="en-US" sz="1100">
                          <a:effectLst/>
                        </a:rPr>
                        <a:t>4.31</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4641" marR="34641" marT="0" marB="0" anchor="ctr"/>
                </a:tc>
                <a:tc>
                  <a:txBody>
                    <a:bodyPr/>
                    <a:lstStyle/>
                    <a:p>
                      <a:pPr marL="0" marR="0" algn="r">
                        <a:spcBef>
                          <a:spcPts val="0"/>
                        </a:spcBef>
                        <a:spcAft>
                          <a:spcPts val="0"/>
                        </a:spcAft>
                      </a:pPr>
                      <a:r>
                        <a:rPr lang="en-US" sz="1100">
                          <a:effectLst/>
                        </a:rPr>
                        <a:t> </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4641" marR="34641" marT="0" marB="0" anchor="ctr"/>
                </a:tc>
                <a:tc>
                  <a:txBody>
                    <a:bodyPr/>
                    <a:lstStyle/>
                    <a:p>
                      <a:pPr marL="0" marR="0">
                        <a:spcBef>
                          <a:spcPts val="0"/>
                        </a:spcBef>
                        <a:spcAft>
                          <a:spcPts val="0"/>
                        </a:spcAft>
                      </a:pPr>
                      <a:r>
                        <a:rPr lang="en-US" sz="1100">
                          <a:effectLst/>
                        </a:rPr>
                        <a:t>Compliance with adopted financial policies</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4641" marR="34641" marT="0" marB="0" anchor="ctr"/>
                </a:tc>
                <a:tc>
                  <a:txBody>
                    <a:bodyPr/>
                    <a:lstStyle/>
                    <a:p>
                      <a:pPr marL="0" marR="0" algn="r">
                        <a:spcBef>
                          <a:spcPts val="0"/>
                        </a:spcBef>
                        <a:spcAft>
                          <a:spcPts val="0"/>
                        </a:spcAft>
                      </a:pPr>
                      <a:r>
                        <a:rPr lang="en-US" sz="1100">
                          <a:effectLst/>
                        </a:rPr>
                        <a:t>32</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4641" marR="34641" marT="0" marB="0" anchor="ctr"/>
                </a:tc>
                <a:tc>
                  <a:txBody>
                    <a:bodyPr/>
                    <a:lstStyle/>
                    <a:p>
                      <a:pPr marL="0" marR="0" algn="r">
                        <a:spcBef>
                          <a:spcPts val="0"/>
                        </a:spcBef>
                        <a:spcAft>
                          <a:spcPts val="0"/>
                        </a:spcAft>
                      </a:pPr>
                      <a:r>
                        <a:rPr lang="en-US" sz="1100">
                          <a:effectLst/>
                        </a:rPr>
                        <a:t>3.97</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4641" marR="34641" marT="0" marB="0" anchor="ctr"/>
                </a:tc>
                <a:extLst>
                  <a:ext uri="{0D108BD9-81ED-4DB2-BD59-A6C34878D82A}">
                    <a16:rowId xmlns:a16="http://schemas.microsoft.com/office/drawing/2014/main" val="3798448572"/>
                  </a:ext>
                </a:extLst>
              </a:tr>
              <a:tr h="370115">
                <a:tc>
                  <a:txBody>
                    <a:bodyPr/>
                    <a:lstStyle/>
                    <a:p>
                      <a:pPr marL="0" marR="0">
                        <a:spcBef>
                          <a:spcPts val="0"/>
                        </a:spcBef>
                        <a:spcAft>
                          <a:spcPts val="0"/>
                        </a:spcAft>
                      </a:pPr>
                      <a:r>
                        <a:rPr lang="en-US" sz="1100">
                          <a:effectLst/>
                        </a:rPr>
                        <a:t>General Fund Unassigned Fund Balance Levels</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4641" marR="34641" marT="0" marB="0" anchor="ctr"/>
                </a:tc>
                <a:tc>
                  <a:txBody>
                    <a:bodyPr/>
                    <a:lstStyle/>
                    <a:p>
                      <a:pPr marL="0" marR="0" algn="r">
                        <a:spcBef>
                          <a:spcPts val="0"/>
                        </a:spcBef>
                        <a:spcAft>
                          <a:spcPts val="0"/>
                        </a:spcAft>
                      </a:pPr>
                      <a:r>
                        <a:rPr lang="en-US" sz="1100">
                          <a:effectLst/>
                        </a:rPr>
                        <a:t>32</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4641" marR="34641" marT="0" marB="0" anchor="ctr"/>
                </a:tc>
                <a:tc>
                  <a:txBody>
                    <a:bodyPr/>
                    <a:lstStyle/>
                    <a:p>
                      <a:pPr marL="0" marR="0" algn="r">
                        <a:spcBef>
                          <a:spcPts val="0"/>
                        </a:spcBef>
                        <a:spcAft>
                          <a:spcPts val="0"/>
                        </a:spcAft>
                      </a:pPr>
                      <a:r>
                        <a:rPr lang="en-US" sz="1100">
                          <a:effectLst/>
                        </a:rPr>
                        <a:t>4.19</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4641" marR="34641" marT="0" marB="0" anchor="ctr"/>
                </a:tc>
                <a:tc>
                  <a:txBody>
                    <a:bodyPr/>
                    <a:lstStyle/>
                    <a:p>
                      <a:pPr marL="0" marR="0" algn="r">
                        <a:spcBef>
                          <a:spcPts val="0"/>
                        </a:spcBef>
                        <a:spcAft>
                          <a:spcPts val="0"/>
                        </a:spcAft>
                      </a:pPr>
                      <a:r>
                        <a:rPr lang="en-US" sz="1100">
                          <a:effectLst/>
                        </a:rPr>
                        <a:t> </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4641" marR="34641" marT="0" marB="0" anchor="ctr"/>
                </a:tc>
                <a:tc>
                  <a:txBody>
                    <a:bodyPr/>
                    <a:lstStyle/>
                    <a:p>
                      <a:pPr marL="0" marR="0">
                        <a:spcBef>
                          <a:spcPts val="0"/>
                        </a:spcBef>
                        <a:spcAft>
                          <a:spcPts val="0"/>
                        </a:spcAft>
                      </a:pPr>
                      <a:r>
                        <a:rPr lang="en-US" sz="1100">
                          <a:effectLst/>
                        </a:rPr>
                        <a:t>Low debt levels</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4641" marR="34641" marT="0" marB="0" anchor="ctr"/>
                </a:tc>
                <a:tc>
                  <a:txBody>
                    <a:bodyPr/>
                    <a:lstStyle/>
                    <a:p>
                      <a:pPr marL="0" marR="0" algn="r">
                        <a:spcBef>
                          <a:spcPts val="0"/>
                        </a:spcBef>
                        <a:spcAft>
                          <a:spcPts val="0"/>
                        </a:spcAft>
                      </a:pPr>
                      <a:r>
                        <a:rPr lang="en-US" sz="1100">
                          <a:effectLst/>
                        </a:rPr>
                        <a:t>31</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4641" marR="34641" marT="0" marB="0" anchor="ctr"/>
                </a:tc>
                <a:tc>
                  <a:txBody>
                    <a:bodyPr/>
                    <a:lstStyle/>
                    <a:p>
                      <a:pPr marL="0" marR="0" algn="r">
                        <a:spcBef>
                          <a:spcPts val="0"/>
                        </a:spcBef>
                        <a:spcAft>
                          <a:spcPts val="0"/>
                        </a:spcAft>
                      </a:pPr>
                      <a:r>
                        <a:rPr lang="en-US" sz="1100">
                          <a:effectLst/>
                        </a:rPr>
                        <a:t>3.9</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4641" marR="34641" marT="0" marB="0" anchor="ctr"/>
                </a:tc>
                <a:extLst>
                  <a:ext uri="{0D108BD9-81ED-4DB2-BD59-A6C34878D82A}">
                    <a16:rowId xmlns:a16="http://schemas.microsoft.com/office/drawing/2014/main" val="2043652090"/>
                  </a:ext>
                </a:extLst>
              </a:tr>
              <a:tr h="204885">
                <a:tc>
                  <a:txBody>
                    <a:bodyPr/>
                    <a:lstStyle/>
                    <a:p>
                      <a:pPr marL="0" marR="0">
                        <a:spcBef>
                          <a:spcPts val="0"/>
                        </a:spcBef>
                        <a:spcAft>
                          <a:spcPts val="0"/>
                        </a:spcAft>
                      </a:pPr>
                      <a:r>
                        <a:rPr lang="en-US" sz="1100">
                          <a:effectLst/>
                        </a:rPr>
                        <a:t>Cash funding for capital projects</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4641" marR="34641" marT="0" marB="0" anchor="ctr"/>
                </a:tc>
                <a:tc>
                  <a:txBody>
                    <a:bodyPr/>
                    <a:lstStyle/>
                    <a:p>
                      <a:pPr marL="0" marR="0" algn="r">
                        <a:spcBef>
                          <a:spcPts val="0"/>
                        </a:spcBef>
                        <a:spcAft>
                          <a:spcPts val="0"/>
                        </a:spcAft>
                      </a:pPr>
                      <a:r>
                        <a:rPr lang="en-US" sz="1100">
                          <a:effectLst/>
                        </a:rPr>
                        <a:t>24</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4641" marR="34641" marT="0" marB="0" anchor="ctr"/>
                </a:tc>
                <a:tc>
                  <a:txBody>
                    <a:bodyPr/>
                    <a:lstStyle/>
                    <a:p>
                      <a:pPr marL="0" marR="0" algn="r">
                        <a:spcBef>
                          <a:spcPts val="0"/>
                        </a:spcBef>
                        <a:spcAft>
                          <a:spcPts val="0"/>
                        </a:spcAft>
                      </a:pPr>
                      <a:r>
                        <a:rPr lang="en-US" sz="1100">
                          <a:effectLst/>
                        </a:rPr>
                        <a:t>4</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4641" marR="34641" marT="0" marB="0" anchor="ctr"/>
                </a:tc>
                <a:tc>
                  <a:txBody>
                    <a:bodyPr/>
                    <a:lstStyle/>
                    <a:p>
                      <a:pPr marL="0" marR="0" algn="r">
                        <a:spcBef>
                          <a:spcPts val="0"/>
                        </a:spcBef>
                        <a:spcAft>
                          <a:spcPts val="0"/>
                        </a:spcAft>
                      </a:pPr>
                      <a:r>
                        <a:rPr lang="en-US" sz="1100">
                          <a:effectLst/>
                        </a:rPr>
                        <a:t> </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4641" marR="34641" marT="0" marB="0" anchor="ctr"/>
                </a:tc>
                <a:tc>
                  <a:txBody>
                    <a:bodyPr/>
                    <a:lstStyle/>
                    <a:p>
                      <a:pPr marL="0" marR="0">
                        <a:spcBef>
                          <a:spcPts val="0"/>
                        </a:spcBef>
                        <a:spcAft>
                          <a:spcPts val="0"/>
                        </a:spcAft>
                      </a:pPr>
                      <a:r>
                        <a:rPr lang="en-US" sz="1100">
                          <a:effectLst/>
                        </a:rPr>
                        <a:t>"Clean" unmodified audit opinion</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4641" marR="34641" marT="0" marB="0" anchor="ctr"/>
                </a:tc>
                <a:tc>
                  <a:txBody>
                    <a:bodyPr/>
                    <a:lstStyle/>
                    <a:p>
                      <a:pPr marL="0" marR="0" algn="r">
                        <a:spcBef>
                          <a:spcPts val="0"/>
                        </a:spcBef>
                        <a:spcAft>
                          <a:spcPts val="0"/>
                        </a:spcAft>
                      </a:pPr>
                      <a:r>
                        <a:rPr lang="en-US" sz="1100">
                          <a:effectLst/>
                        </a:rPr>
                        <a:t>31</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4641" marR="34641" marT="0" marB="0" anchor="ctr"/>
                </a:tc>
                <a:tc>
                  <a:txBody>
                    <a:bodyPr/>
                    <a:lstStyle/>
                    <a:p>
                      <a:pPr marL="0" marR="0" algn="r">
                        <a:spcBef>
                          <a:spcPts val="0"/>
                        </a:spcBef>
                        <a:spcAft>
                          <a:spcPts val="0"/>
                        </a:spcAft>
                      </a:pPr>
                      <a:r>
                        <a:rPr lang="en-US" sz="1100">
                          <a:effectLst/>
                        </a:rPr>
                        <a:t>3.87</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4641" marR="34641" marT="0" marB="0" anchor="ctr"/>
                </a:tc>
                <a:extLst>
                  <a:ext uri="{0D108BD9-81ED-4DB2-BD59-A6C34878D82A}">
                    <a16:rowId xmlns:a16="http://schemas.microsoft.com/office/drawing/2014/main" val="4004464426"/>
                  </a:ext>
                </a:extLst>
              </a:tr>
              <a:tr h="370115">
                <a:tc>
                  <a:txBody>
                    <a:bodyPr/>
                    <a:lstStyle/>
                    <a:p>
                      <a:pPr marL="0" marR="0">
                        <a:spcBef>
                          <a:spcPts val="0"/>
                        </a:spcBef>
                        <a:spcAft>
                          <a:spcPts val="0"/>
                        </a:spcAft>
                      </a:pPr>
                      <a:r>
                        <a:rPr lang="en-US" sz="1100">
                          <a:effectLst/>
                        </a:rPr>
                        <a:t>Adoption of a capital improvement plan</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4641" marR="34641" marT="0" marB="0" anchor="ctr"/>
                </a:tc>
                <a:tc>
                  <a:txBody>
                    <a:bodyPr/>
                    <a:lstStyle/>
                    <a:p>
                      <a:pPr marL="0" marR="0" algn="r">
                        <a:spcBef>
                          <a:spcPts val="0"/>
                        </a:spcBef>
                        <a:spcAft>
                          <a:spcPts val="0"/>
                        </a:spcAft>
                      </a:pPr>
                      <a:r>
                        <a:rPr lang="en-US" sz="1100">
                          <a:effectLst/>
                        </a:rPr>
                        <a:t>32</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4641" marR="34641" marT="0" marB="0" anchor="ctr"/>
                </a:tc>
                <a:tc>
                  <a:txBody>
                    <a:bodyPr/>
                    <a:lstStyle/>
                    <a:p>
                      <a:pPr marL="0" marR="0" algn="r">
                        <a:spcBef>
                          <a:spcPts val="0"/>
                        </a:spcBef>
                        <a:spcAft>
                          <a:spcPts val="0"/>
                        </a:spcAft>
                      </a:pPr>
                      <a:r>
                        <a:rPr lang="en-US" sz="1100">
                          <a:effectLst/>
                        </a:rPr>
                        <a:t>3.97</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4641" marR="34641" marT="0" marB="0" anchor="ctr"/>
                </a:tc>
                <a:tc>
                  <a:txBody>
                    <a:bodyPr/>
                    <a:lstStyle/>
                    <a:p>
                      <a:pPr marL="0" marR="0" algn="r">
                        <a:spcBef>
                          <a:spcPts val="0"/>
                        </a:spcBef>
                        <a:spcAft>
                          <a:spcPts val="0"/>
                        </a:spcAft>
                      </a:pPr>
                      <a:r>
                        <a:rPr lang="en-US" sz="1100">
                          <a:effectLst/>
                        </a:rPr>
                        <a:t> </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4641" marR="34641" marT="0" marB="0" anchor="ctr"/>
                </a:tc>
                <a:tc>
                  <a:txBody>
                    <a:bodyPr/>
                    <a:lstStyle/>
                    <a:p>
                      <a:pPr marL="0" marR="0">
                        <a:spcBef>
                          <a:spcPts val="0"/>
                        </a:spcBef>
                        <a:spcAft>
                          <a:spcPts val="0"/>
                        </a:spcAft>
                      </a:pPr>
                      <a:r>
                        <a:rPr lang="en-US" sz="1100">
                          <a:effectLst/>
                        </a:rPr>
                        <a:t>Adoption of a capital improvement plan</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4641" marR="34641" marT="0" marB="0" anchor="ctr"/>
                </a:tc>
                <a:tc>
                  <a:txBody>
                    <a:bodyPr/>
                    <a:lstStyle/>
                    <a:p>
                      <a:pPr marL="0" marR="0" algn="r">
                        <a:spcBef>
                          <a:spcPts val="0"/>
                        </a:spcBef>
                        <a:spcAft>
                          <a:spcPts val="0"/>
                        </a:spcAft>
                      </a:pPr>
                      <a:r>
                        <a:rPr lang="en-US" sz="1100">
                          <a:effectLst/>
                        </a:rPr>
                        <a:t>32</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4641" marR="34641" marT="0" marB="0" anchor="ctr"/>
                </a:tc>
                <a:tc>
                  <a:txBody>
                    <a:bodyPr/>
                    <a:lstStyle/>
                    <a:p>
                      <a:pPr marL="0" marR="0" algn="r">
                        <a:spcBef>
                          <a:spcPts val="0"/>
                        </a:spcBef>
                        <a:spcAft>
                          <a:spcPts val="0"/>
                        </a:spcAft>
                      </a:pPr>
                      <a:r>
                        <a:rPr lang="en-US" sz="1100">
                          <a:effectLst/>
                        </a:rPr>
                        <a:t>3.75</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4641" marR="34641" marT="0" marB="0" anchor="ctr"/>
                </a:tc>
                <a:extLst>
                  <a:ext uri="{0D108BD9-81ED-4DB2-BD59-A6C34878D82A}">
                    <a16:rowId xmlns:a16="http://schemas.microsoft.com/office/drawing/2014/main" val="1576988670"/>
                  </a:ext>
                </a:extLst>
              </a:tr>
              <a:tr h="370115">
                <a:tc>
                  <a:txBody>
                    <a:bodyPr/>
                    <a:lstStyle/>
                    <a:p>
                      <a:pPr marL="0" marR="0">
                        <a:spcBef>
                          <a:spcPts val="0"/>
                        </a:spcBef>
                        <a:spcAft>
                          <a:spcPts val="0"/>
                        </a:spcAft>
                      </a:pPr>
                      <a:r>
                        <a:rPr lang="en-US" sz="1100">
                          <a:effectLst/>
                        </a:rPr>
                        <a:t>Low debt levels</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4641" marR="34641" marT="0" marB="0" anchor="ctr"/>
                </a:tc>
                <a:tc>
                  <a:txBody>
                    <a:bodyPr/>
                    <a:lstStyle/>
                    <a:p>
                      <a:pPr marL="0" marR="0" algn="r">
                        <a:spcBef>
                          <a:spcPts val="0"/>
                        </a:spcBef>
                        <a:spcAft>
                          <a:spcPts val="0"/>
                        </a:spcAft>
                      </a:pPr>
                      <a:r>
                        <a:rPr lang="en-US" sz="1100">
                          <a:effectLst/>
                        </a:rPr>
                        <a:t>31</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4641" marR="34641" marT="0" marB="0" anchor="ctr"/>
                </a:tc>
                <a:tc>
                  <a:txBody>
                    <a:bodyPr/>
                    <a:lstStyle/>
                    <a:p>
                      <a:pPr marL="0" marR="0" algn="r">
                        <a:spcBef>
                          <a:spcPts val="0"/>
                        </a:spcBef>
                        <a:spcAft>
                          <a:spcPts val="0"/>
                        </a:spcAft>
                      </a:pPr>
                      <a:r>
                        <a:rPr lang="en-US" sz="1100">
                          <a:effectLst/>
                        </a:rPr>
                        <a:t>3.81</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4641" marR="34641" marT="0" marB="0" anchor="ctr"/>
                </a:tc>
                <a:tc>
                  <a:txBody>
                    <a:bodyPr/>
                    <a:lstStyle/>
                    <a:p>
                      <a:pPr marL="0" marR="0" algn="r">
                        <a:spcBef>
                          <a:spcPts val="0"/>
                        </a:spcBef>
                        <a:spcAft>
                          <a:spcPts val="0"/>
                        </a:spcAft>
                      </a:pPr>
                      <a:r>
                        <a:rPr lang="en-US" sz="1100">
                          <a:effectLst/>
                        </a:rPr>
                        <a:t> </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4641" marR="34641" marT="0" marB="0" anchor="ctr"/>
                </a:tc>
                <a:tc>
                  <a:txBody>
                    <a:bodyPr/>
                    <a:lstStyle/>
                    <a:p>
                      <a:pPr marL="0" marR="0">
                        <a:spcBef>
                          <a:spcPts val="0"/>
                        </a:spcBef>
                        <a:spcAft>
                          <a:spcPts val="0"/>
                        </a:spcAft>
                      </a:pPr>
                      <a:r>
                        <a:rPr lang="en-US" sz="1100">
                          <a:effectLst/>
                        </a:rPr>
                        <a:t>Tax collection percentages-low uncollectible amounts</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4641" marR="34641" marT="0" marB="0" anchor="ctr"/>
                </a:tc>
                <a:tc>
                  <a:txBody>
                    <a:bodyPr/>
                    <a:lstStyle/>
                    <a:p>
                      <a:pPr marL="0" marR="0" algn="r">
                        <a:spcBef>
                          <a:spcPts val="0"/>
                        </a:spcBef>
                        <a:spcAft>
                          <a:spcPts val="0"/>
                        </a:spcAft>
                      </a:pPr>
                      <a:r>
                        <a:rPr lang="en-US" sz="1100">
                          <a:effectLst/>
                        </a:rPr>
                        <a:t>28</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4641" marR="34641" marT="0" marB="0" anchor="ctr"/>
                </a:tc>
                <a:tc>
                  <a:txBody>
                    <a:bodyPr/>
                    <a:lstStyle/>
                    <a:p>
                      <a:pPr marL="0" marR="0" algn="r">
                        <a:spcBef>
                          <a:spcPts val="0"/>
                        </a:spcBef>
                        <a:spcAft>
                          <a:spcPts val="0"/>
                        </a:spcAft>
                      </a:pPr>
                      <a:r>
                        <a:rPr lang="en-US" sz="1100">
                          <a:effectLst/>
                        </a:rPr>
                        <a:t>3.71</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4641" marR="34641" marT="0" marB="0" anchor="ctr"/>
                </a:tc>
                <a:extLst>
                  <a:ext uri="{0D108BD9-81ED-4DB2-BD59-A6C34878D82A}">
                    <a16:rowId xmlns:a16="http://schemas.microsoft.com/office/drawing/2014/main" val="1289388786"/>
                  </a:ext>
                </a:extLst>
              </a:tr>
              <a:tr h="370115">
                <a:tc>
                  <a:txBody>
                    <a:bodyPr/>
                    <a:lstStyle/>
                    <a:p>
                      <a:pPr marL="0" marR="0">
                        <a:spcBef>
                          <a:spcPts val="0"/>
                        </a:spcBef>
                        <a:spcAft>
                          <a:spcPts val="0"/>
                        </a:spcAft>
                      </a:pPr>
                      <a:r>
                        <a:rPr lang="en-US" sz="1100">
                          <a:effectLst/>
                        </a:rPr>
                        <a:t>Tax collection percentages-low uncollectible amounts</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4641" marR="34641" marT="0" marB="0" anchor="ctr"/>
                </a:tc>
                <a:tc>
                  <a:txBody>
                    <a:bodyPr/>
                    <a:lstStyle/>
                    <a:p>
                      <a:pPr marL="0" marR="0" algn="r">
                        <a:spcBef>
                          <a:spcPts val="0"/>
                        </a:spcBef>
                        <a:spcAft>
                          <a:spcPts val="0"/>
                        </a:spcAft>
                      </a:pPr>
                      <a:r>
                        <a:rPr lang="en-US" sz="1100">
                          <a:effectLst/>
                        </a:rPr>
                        <a:t>29</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4641" marR="34641" marT="0" marB="0" anchor="ctr"/>
                </a:tc>
                <a:tc>
                  <a:txBody>
                    <a:bodyPr/>
                    <a:lstStyle/>
                    <a:p>
                      <a:pPr marL="0" marR="0" algn="r">
                        <a:spcBef>
                          <a:spcPts val="0"/>
                        </a:spcBef>
                        <a:spcAft>
                          <a:spcPts val="0"/>
                        </a:spcAft>
                      </a:pPr>
                      <a:r>
                        <a:rPr lang="en-US" sz="1100">
                          <a:effectLst/>
                        </a:rPr>
                        <a:t>3.66</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4641" marR="34641" marT="0" marB="0" anchor="ctr"/>
                </a:tc>
                <a:tc>
                  <a:txBody>
                    <a:bodyPr/>
                    <a:lstStyle/>
                    <a:p>
                      <a:pPr marL="0" marR="0" algn="r">
                        <a:spcBef>
                          <a:spcPts val="0"/>
                        </a:spcBef>
                        <a:spcAft>
                          <a:spcPts val="0"/>
                        </a:spcAft>
                      </a:pPr>
                      <a:r>
                        <a:rPr lang="en-US" sz="1100">
                          <a:effectLst/>
                        </a:rPr>
                        <a:t> </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4641" marR="34641" marT="0" marB="0" anchor="ctr"/>
                </a:tc>
                <a:tc>
                  <a:txBody>
                    <a:bodyPr/>
                    <a:lstStyle/>
                    <a:p>
                      <a:pPr marL="0" marR="0">
                        <a:spcBef>
                          <a:spcPts val="0"/>
                        </a:spcBef>
                        <a:spcAft>
                          <a:spcPts val="0"/>
                        </a:spcAft>
                      </a:pPr>
                      <a:r>
                        <a:rPr lang="en-US" sz="1100">
                          <a:effectLst/>
                        </a:rPr>
                        <a:t>Cash funding for capital projects</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4641" marR="34641" marT="0" marB="0" anchor="ctr"/>
                </a:tc>
                <a:tc>
                  <a:txBody>
                    <a:bodyPr/>
                    <a:lstStyle/>
                    <a:p>
                      <a:pPr marL="0" marR="0" algn="r">
                        <a:spcBef>
                          <a:spcPts val="0"/>
                        </a:spcBef>
                        <a:spcAft>
                          <a:spcPts val="0"/>
                        </a:spcAft>
                      </a:pPr>
                      <a:r>
                        <a:rPr lang="en-US" sz="1100">
                          <a:effectLst/>
                        </a:rPr>
                        <a:t>25</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4641" marR="34641" marT="0" marB="0" anchor="ctr"/>
                </a:tc>
                <a:tc>
                  <a:txBody>
                    <a:bodyPr/>
                    <a:lstStyle/>
                    <a:p>
                      <a:pPr marL="0" marR="0" algn="r">
                        <a:spcBef>
                          <a:spcPts val="0"/>
                        </a:spcBef>
                        <a:spcAft>
                          <a:spcPts val="0"/>
                        </a:spcAft>
                      </a:pPr>
                      <a:r>
                        <a:rPr lang="en-US" sz="1100">
                          <a:effectLst/>
                        </a:rPr>
                        <a:t>3.68</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4641" marR="34641" marT="0" marB="0" anchor="ctr"/>
                </a:tc>
                <a:extLst>
                  <a:ext uri="{0D108BD9-81ED-4DB2-BD59-A6C34878D82A}">
                    <a16:rowId xmlns:a16="http://schemas.microsoft.com/office/drawing/2014/main" val="809743877"/>
                  </a:ext>
                </a:extLst>
              </a:tr>
              <a:tr h="204885">
                <a:tc>
                  <a:txBody>
                    <a:bodyPr/>
                    <a:lstStyle/>
                    <a:p>
                      <a:pPr marL="0" marR="0">
                        <a:spcBef>
                          <a:spcPts val="0"/>
                        </a:spcBef>
                        <a:spcAft>
                          <a:spcPts val="0"/>
                        </a:spcAft>
                      </a:pPr>
                      <a:r>
                        <a:rPr lang="en-US" sz="1100">
                          <a:effectLst/>
                        </a:rPr>
                        <a:t>Budget Stabilization Fund levels</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4641" marR="34641" marT="0" marB="0" anchor="ctr"/>
                </a:tc>
                <a:tc>
                  <a:txBody>
                    <a:bodyPr/>
                    <a:lstStyle/>
                    <a:p>
                      <a:pPr marL="0" marR="0" algn="r">
                        <a:spcBef>
                          <a:spcPts val="0"/>
                        </a:spcBef>
                        <a:spcAft>
                          <a:spcPts val="0"/>
                        </a:spcAft>
                      </a:pPr>
                      <a:r>
                        <a:rPr lang="en-US" sz="1100">
                          <a:effectLst/>
                        </a:rPr>
                        <a:t>32</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4641" marR="34641" marT="0" marB="0" anchor="ctr"/>
                </a:tc>
                <a:tc>
                  <a:txBody>
                    <a:bodyPr/>
                    <a:lstStyle/>
                    <a:p>
                      <a:pPr marL="0" marR="0" algn="r">
                        <a:spcBef>
                          <a:spcPts val="0"/>
                        </a:spcBef>
                        <a:spcAft>
                          <a:spcPts val="0"/>
                        </a:spcAft>
                      </a:pPr>
                      <a:r>
                        <a:rPr lang="en-US" sz="1100">
                          <a:effectLst/>
                        </a:rPr>
                        <a:t>3.25</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4641" marR="34641" marT="0" marB="0" anchor="ctr"/>
                </a:tc>
                <a:tc>
                  <a:txBody>
                    <a:bodyPr/>
                    <a:lstStyle/>
                    <a:p>
                      <a:pPr marL="0" marR="0" algn="r">
                        <a:spcBef>
                          <a:spcPts val="0"/>
                        </a:spcBef>
                        <a:spcAft>
                          <a:spcPts val="0"/>
                        </a:spcAft>
                      </a:pPr>
                      <a:r>
                        <a:rPr lang="en-US" sz="1100">
                          <a:effectLst/>
                        </a:rPr>
                        <a:t> </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4641" marR="34641" marT="0" marB="0" anchor="ctr"/>
                </a:tc>
                <a:tc>
                  <a:txBody>
                    <a:bodyPr/>
                    <a:lstStyle/>
                    <a:p>
                      <a:pPr marL="0" marR="0">
                        <a:spcBef>
                          <a:spcPts val="0"/>
                        </a:spcBef>
                        <a:spcAft>
                          <a:spcPts val="0"/>
                        </a:spcAft>
                      </a:pPr>
                      <a:r>
                        <a:rPr lang="en-US" sz="1100">
                          <a:effectLst/>
                        </a:rPr>
                        <a:t>Budget Stabilization Fund levels</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4641" marR="34641" marT="0" marB="0" anchor="ctr"/>
                </a:tc>
                <a:tc>
                  <a:txBody>
                    <a:bodyPr/>
                    <a:lstStyle/>
                    <a:p>
                      <a:pPr marL="0" marR="0" algn="r">
                        <a:spcBef>
                          <a:spcPts val="0"/>
                        </a:spcBef>
                        <a:spcAft>
                          <a:spcPts val="0"/>
                        </a:spcAft>
                      </a:pPr>
                      <a:r>
                        <a:rPr lang="en-US" sz="1100">
                          <a:effectLst/>
                        </a:rPr>
                        <a:t>31</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4641" marR="34641" marT="0" marB="0" anchor="ctr"/>
                </a:tc>
                <a:tc>
                  <a:txBody>
                    <a:bodyPr/>
                    <a:lstStyle/>
                    <a:p>
                      <a:pPr marL="0" marR="0" algn="r">
                        <a:spcBef>
                          <a:spcPts val="0"/>
                        </a:spcBef>
                        <a:spcAft>
                          <a:spcPts val="0"/>
                        </a:spcAft>
                      </a:pPr>
                      <a:r>
                        <a:rPr lang="en-US" sz="1100">
                          <a:effectLst/>
                        </a:rPr>
                        <a:t>3.68</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4641" marR="34641" marT="0" marB="0" anchor="ctr"/>
                </a:tc>
                <a:extLst>
                  <a:ext uri="{0D108BD9-81ED-4DB2-BD59-A6C34878D82A}">
                    <a16:rowId xmlns:a16="http://schemas.microsoft.com/office/drawing/2014/main" val="3051159489"/>
                  </a:ext>
                </a:extLst>
              </a:tr>
              <a:tr h="204885">
                <a:tc>
                  <a:txBody>
                    <a:bodyPr/>
                    <a:lstStyle/>
                    <a:p>
                      <a:pPr marL="0" marR="0">
                        <a:spcBef>
                          <a:spcPts val="0"/>
                        </a:spcBef>
                        <a:spcAft>
                          <a:spcPts val="0"/>
                        </a:spcAft>
                      </a:pPr>
                      <a:r>
                        <a:rPr lang="en-US" sz="1100">
                          <a:effectLst/>
                        </a:rPr>
                        <a:t>Credit Rating</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4641" marR="34641" marT="0" marB="0" anchor="ctr"/>
                </a:tc>
                <a:tc>
                  <a:txBody>
                    <a:bodyPr/>
                    <a:lstStyle/>
                    <a:p>
                      <a:pPr marL="0" marR="0" algn="r">
                        <a:spcBef>
                          <a:spcPts val="0"/>
                        </a:spcBef>
                        <a:spcAft>
                          <a:spcPts val="0"/>
                        </a:spcAft>
                      </a:pPr>
                      <a:r>
                        <a:rPr lang="en-US" sz="1100">
                          <a:effectLst/>
                        </a:rPr>
                        <a:t>30</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4641" marR="34641" marT="0" marB="0" anchor="ctr"/>
                </a:tc>
                <a:tc>
                  <a:txBody>
                    <a:bodyPr/>
                    <a:lstStyle/>
                    <a:p>
                      <a:pPr marL="0" marR="0" algn="r">
                        <a:spcBef>
                          <a:spcPts val="0"/>
                        </a:spcBef>
                        <a:spcAft>
                          <a:spcPts val="0"/>
                        </a:spcAft>
                      </a:pPr>
                      <a:r>
                        <a:rPr lang="en-US" sz="1100">
                          <a:effectLst/>
                        </a:rPr>
                        <a:t>3</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4641" marR="34641" marT="0" marB="0" anchor="ctr"/>
                </a:tc>
                <a:tc>
                  <a:txBody>
                    <a:bodyPr/>
                    <a:lstStyle/>
                    <a:p>
                      <a:pPr marL="0" marR="0" algn="r">
                        <a:spcBef>
                          <a:spcPts val="0"/>
                        </a:spcBef>
                        <a:spcAft>
                          <a:spcPts val="0"/>
                        </a:spcAft>
                      </a:pPr>
                      <a:r>
                        <a:rPr lang="en-US" sz="1100">
                          <a:effectLst/>
                        </a:rPr>
                        <a:t> </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4641" marR="34641" marT="0" marB="0" anchor="ctr"/>
                </a:tc>
                <a:tc>
                  <a:txBody>
                    <a:bodyPr/>
                    <a:lstStyle/>
                    <a:p>
                      <a:pPr marL="0" marR="0">
                        <a:spcBef>
                          <a:spcPts val="0"/>
                        </a:spcBef>
                        <a:spcAft>
                          <a:spcPts val="0"/>
                        </a:spcAft>
                      </a:pPr>
                      <a:r>
                        <a:rPr lang="en-US" sz="1100">
                          <a:effectLst/>
                        </a:rPr>
                        <a:t>Fiscal Distress Monitoring Ratios</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4641" marR="34641" marT="0" marB="0" anchor="ctr"/>
                </a:tc>
                <a:tc>
                  <a:txBody>
                    <a:bodyPr/>
                    <a:lstStyle/>
                    <a:p>
                      <a:pPr marL="0" marR="0" algn="r">
                        <a:spcBef>
                          <a:spcPts val="0"/>
                        </a:spcBef>
                        <a:spcAft>
                          <a:spcPts val="0"/>
                        </a:spcAft>
                      </a:pPr>
                      <a:r>
                        <a:rPr lang="en-US" sz="1100">
                          <a:effectLst/>
                        </a:rPr>
                        <a:t>31</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4641" marR="34641" marT="0" marB="0" anchor="ctr"/>
                </a:tc>
                <a:tc>
                  <a:txBody>
                    <a:bodyPr/>
                    <a:lstStyle/>
                    <a:p>
                      <a:pPr marL="0" marR="0" algn="r">
                        <a:spcBef>
                          <a:spcPts val="0"/>
                        </a:spcBef>
                        <a:spcAft>
                          <a:spcPts val="0"/>
                        </a:spcAft>
                      </a:pPr>
                      <a:r>
                        <a:rPr lang="en-US" sz="1100">
                          <a:effectLst/>
                        </a:rPr>
                        <a:t>3.19</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4641" marR="34641" marT="0" marB="0" anchor="ctr"/>
                </a:tc>
                <a:extLst>
                  <a:ext uri="{0D108BD9-81ED-4DB2-BD59-A6C34878D82A}">
                    <a16:rowId xmlns:a16="http://schemas.microsoft.com/office/drawing/2014/main" val="2725983627"/>
                  </a:ext>
                </a:extLst>
              </a:tr>
              <a:tr h="204885">
                <a:tc>
                  <a:txBody>
                    <a:bodyPr/>
                    <a:lstStyle/>
                    <a:p>
                      <a:pPr marL="0" marR="0">
                        <a:spcBef>
                          <a:spcPts val="0"/>
                        </a:spcBef>
                        <a:spcAft>
                          <a:spcPts val="0"/>
                        </a:spcAft>
                      </a:pPr>
                      <a:r>
                        <a:rPr lang="en-US" sz="1100">
                          <a:effectLst/>
                        </a:rPr>
                        <a:t>Fiscal Distress Monitoring Ratios</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4641" marR="34641" marT="0" marB="0" anchor="ctr"/>
                </a:tc>
                <a:tc>
                  <a:txBody>
                    <a:bodyPr/>
                    <a:lstStyle/>
                    <a:p>
                      <a:pPr marL="0" marR="0" algn="r">
                        <a:spcBef>
                          <a:spcPts val="0"/>
                        </a:spcBef>
                        <a:spcAft>
                          <a:spcPts val="0"/>
                        </a:spcAft>
                      </a:pPr>
                      <a:r>
                        <a:rPr lang="en-US" sz="1100">
                          <a:effectLst/>
                        </a:rPr>
                        <a:t>30</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4641" marR="34641" marT="0" marB="0" anchor="ctr"/>
                </a:tc>
                <a:tc>
                  <a:txBody>
                    <a:bodyPr/>
                    <a:lstStyle/>
                    <a:p>
                      <a:pPr marL="0" marR="0" algn="r">
                        <a:spcBef>
                          <a:spcPts val="0"/>
                        </a:spcBef>
                        <a:spcAft>
                          <a:spcPts val="0"/>
                        </a:spcAft>
                      </a:pPr>
                      <a:r>
                        <a:rPr lang="en-US" sz="1100">
                          <a:effectLst/>
                        </a:rPr>
                        <a:t>2.77</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4641" marR="34641" marT="0" marB="0" anchor="ctr"/>
                </a:tc>
                <a:tc>
                  <a:txBody>
                    <a:bodyPr/>
                    <a:lstStyle/>
                    <a:p>
                      <a:pPr marL="0" marR="0" algn="r">
                        <a:spcBef>
                          <a:spcPts val="0"/>
                        </a:spcBef>
                        <a:spcAft>
                          <a:spcPts val="0"/>
                        </a:spcAft>
                      </a:pPr>
                      <a:r>
                        <a:rPr lang="en-US" sz="1100">
                          <a:effectLst/>
                        </a:rPr>
                        <a:t> </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4641" marR="34641" marT="0" marB="0" anchor="ctr"/>
                </a:tc>
                <a:tc>
                  <a:txBody>
                    <a:bodyPr/>
                    <a:lstStyle/>
                    <a:p>
                      <a:pPr marL="0" marR="0">
                        <a:spcBef>
                          <a:spcPts val="0"/>
                        </a:spcBef>
                        <a:spcAft>
                          <a:spcPts val="0"/>
                        </a:spcAft>
                      </a:pPr>
                      <a:r>
                        <a:rPr lang="en-US" sz="1100">
                          <a:effectLst/>
                        </a:rPr>
                        <a:t>Credit Rating</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4641" marR="34641" marT="0" marB="0" anchor="ctr"/>
                </a:tc>
                <a:tc>
                  <a:txBody>
                    <a:bodyPr/>
                    <a:lstStyle/>
                    <a:p>
                      <a:pPr marL="0" marR="0" algn="r">
                        <a:spcBef>
                          <a:spcPts val="0"/>
                        </a:spcBef>
                        <a:spcAft>
                          <a:spcPts val="0"/>
                        </a:spcAft>
                      </a:pPr>
                      <a:r>
                        <a:rPr lang="en-US" sz="1100">
                          <a:effectLst/>
                        </a:rPr>
                        <a:t>30</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4641" marR="34641" marT="0" marB="0" anchor="ctr"/>
                </a:tc>
                <a:tc>
                  <a:txBody>
                    <a:bodyPr/>
                    <a:lstStyle/>
                    <a:p>
                      <a:pPr marL="0" marR="0" algn="r">
                        <a:spcBef>
                          <a:spcPts val="0"/>
                        </a:spcBef>
                        <a:spcAft>
                          <a:spcPts val="0"/>
                        </a:spcAft>
                      </a:pPr>
                      <a:r>
                        <a:rPr lang="en-US" sz="1100" dirty="0">
                          <a:effectLst/>
                        </a:rPr>
                        <a:t>2.9</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4641" marR="34641" marT="0" marB="0" anchor="ctr"/>
                </a:tc>
                <a:extLst>
                  <a:ext uri="{0D108BD9-81ED-4DB2-BD59-A6C34878D82A}">
                    <a16:rowId xmlns:a16="http://schemas.microsoft.com/office/drawing/2014/main" val="2137160308"/>
                  </a:ext>
                </a:extLst>
              </a:tr>
            </a:tbl>
          </a:graphicData>
        </a:graphic>
      </p:graphicFrame>
    </p:spTree>
    <p:extLst>
      <p:ext uri="{BB962C8B-B14F-4D97-AF65-F5344CB8AC3E}">
        <p14:creationId xmlns:p14="http://schemas.microsoft.com/office/powerpoint/2010/main" val="190723949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E6BC848-680A-6D45-ACC8-14E5EC04DCCD}"/>
              </a:ext>
            </a:extLst>
          </p:cNvPr>
          <p:cNvSpPr>
            <a:spLocks noGrp="1"/>
          </p:cNvSpPr>
          <p:nvPr>
            <p:ph type="title"/>
          </p:nvPr>
        </p:nvSpPr>
        <p:spPr/>
        <p:txBody>
          <a:bodyPr>
            <a:normAutofit/>
          </a:bodyPr>
          <a:lstStyle/>
          <a:p>
            <a:r>
              <a:rPr lang="en-US" sz="1800" dirty="0">
                <a:solidFill>
                  <a:srgbClr val="000000"/>
                </a:solidFill>
              </a:rPr>
              <a:t>Scenario: A small town asks you for help in understanding their financial capacity.  What would you recommend they do to ascertain their financial capacity?</a:t>
            </a:r>
            <a:br>
              <a:rPr lang="en-US" sz="1800" dirty="0">
                <a:solidFill>
                  <a:srgbClr val="000000"/>
                </a:solidFill>
              </a:rPr>
            </a:br>
            <a:endParaRPr lang="en-US" sz="1800" dirty="0"/>
          </a:p>
        </p:txBody>
      </p:sp>
      <p:sp>
        <p:nvSpPr>
          <p:cNvPr id="8" name="Content Placeholder 7">
            <a:extLst>
              <a:ext uri="{FF2B5EF4-FFF2-40B4-BE49-F238E27FC236}">
                <a16:creationId xmlns:a16="http://schemas.microsoft.com/office/drawing/2014/main" id="{42AB388D-3937-D549-A1D0-0FDF53549893}"/>
              </a:ext>
            </a:extLst>
          </p:cNvPr>
          <p:cNvSpPr>
            <a:spLocks noGrp="1"/>
          </p:cNvSpPr>
          <p:nvPr>
            <p:ph idx="1"/>
          </p:nvPr>
        </p:nvSpPr>
        <p:spPr>
          <a:xfrm>
            <a:off x="609599" y="1930400"/>
            <a:ext cx="6347714" cy="4110963"/>
          </a:xfrm>
        </p:spPr>
        <p:txBody>
          <a:bodyPr>
            <a:normAutofit lnSpcReduction="10000"/>
          </a:bodyPr>
          <a:lstStyle/>
          <a:p>
            <a:pPr marL="0" marR="0">
              <a:spcBef>
                <a:spcPts val="0"/>
              </a:spcBef>
              <a:spcAft>
                <a:spcPts val="0"/>
              </a:spcAft>
            </a:pPr>
            <a:r>
              <a:rPr lang="en-US" sz="1800" b="1" dirty="0">
                <a:effectLst/>
                <a:ea typeface="Times New Roman" panose="02020603050405020304" pitchFamily="18" charset="0"/>
                <a:cs typeface="Times New Roman" panose="02020603050405020304" pitchFamily="18" charset="0"/>
              </a:rPr>
              <a:t>Leverage External Resources</a:t>
            </a:r>
            <a:endParaRPr lang="en-US" sz="1800" dirty="0">
              <a:effectLst/>
              <a:ea typeface="Calibri" panose="020F0502020204030204" pitchFamily="34" charset="0"/>
              <a:cs typeface="Times New Roman" panose="02020603050405020304" pitchFamily="18" charset="0"/>
            </a:endParaRPr>
          </a:p>
          <a:p>
            <a:pPr lvl="1" indent="-342900">
              <a:spcBef>
                <a:spcPts val="0"/>
              </a:spcBef>
              <a:buFont typeface="Symbol" pitchFamily="2" charset="2"/>
              <a:buChar char=""/>
            </a:pPr>
            <a:r>
              <a:rPr lang="en-US" dirty="0">
                <a:effectLst/>
                <a:ea typeface="Times New Roman" panose="02020603050405020304" pitchFamily="18" charset="0"/>
                <a:cs typeface="Times New Roman" panose="02020603050405020304" pitchFamily="18" charset="0"/>
              </a:rPr>
              <a:t>Start by requesting policies from other governments.</a:t>
            </a:r>
            <a:endParaRPr lang="en-US" dirty="0">
              <a:effectLst/>
              <a:ea typeface="Calibri" panose="020F0502020204030204" pitchFamily="34" charset="0"/>
              <a:cs typeface="Times New Roman" panose="02020603050405020304" pitchFamily="18" charset="0"/>
            </a:endParaRPr>
          </a:p>
          <a:p>
            <a:pPr lvl="1" indent="-342900">
              <a:spcBef>
                <a:spcPts val="0"/>
              </a:spcBef>
              <a:buFont typeface="Symbol" pitchFamily="2" charset="2"/>
              <a:buChar char=""/>
            </a:pPr>
            <a:r>
              <a:rPr lang="en-US" dirty="0">
                <a:effectLst/>
                <a:ea typeface="Times New Roman" panose="02020603050405020304" pitchFamily="18" charset="0"/>
                <a:cs typeface="Times New Roman" panose="02020603050405020304" pitchFamily="18" charset="0"/>
              </a:rPr>
              <a:t>Understand the importance of structural balance in every fund. </a:t>
            </a:r>
            <a:endParaRPr lang="en-US" dirty="0">
              <a:effectLst/>
              <a:ea typeface="Calibri" panose="020F0502020204030204" pitchFamily="34" charset="0"/>
              <a:cs typeface="Times New Roman" panose="02020603050405020304" pitchFamily="18" charset="0"/>
            </a:endParaRPr>
          </a:p>
          <a:p>
            <a:pPr lvl="1" indent="-342900">
              <a:spcBef>
                <a:spcPts val="0"/>
              </a:spcBef>
              <a:buFont typeface="Symbol" pitchFamily="2" charset="2"/>
              <a:buChar char=""/>
            </a:pPr>
            <a:r>
              <a:rPr lang="en-US" dirty="0">
                <a:effectLst/>
                <a:ea typeface="Times New Roman" panose="02020603050405020304" pitchFamily="18" charset="0"/>
                <a:cs typeface="Times New Roman" panose="02020603050405020304" pitchFamily="18" charset="0"/>
              </a:rPr>
              <a:t>Engage a municipal financial advisor or benchmark with similar localities.</a:t>
            </a:r>
            <a:endParaRPr lang="en-US" dirty="0">
              <a:effectLst/>
              <a:ea typeface="Calibri" panose="020F0502020204030204" pitchFamily="34" charset="0"/>
              <a:cs typeface="Times New Roman" panose="02020603050405020304" pitchFamily="18" charset="0"/>
            </a:endParaRPr>
          </a:p>
          <a:p>
            <a:pPr lvl="1" indent="-342900">
              <a:spcBef>
                <a:spcPts val="0"/>
              </a:spcBef>
              <a:buFont typeface="Symbol" pitchFamily="2" charset="2"/>
              <a:buChar char=""/>
            </a:pPr>
            <a:r>
              <a:rPr lang="en-US" dirty="0">
                <a:effectLst/>
                <a:ea typeface="Times New Roman" panose="02020603050405020304" pitchFamily="18" charset="0"/>
                <a:cs typeface="Times New Roman" panose="02020603050405020304" pitchFamily="18" charset="0"/>
              </a:rPr>
              <a:t>Consult auditors.</a:t>
            </a:r>
            <a:endParaRPr lang="en-US" dirty="0">
              <a:effectLst/>
              <a:ea typeface="Calibri" panose="020F0502020204030204" pitchFamily="34" charset="0"/>
              <a:cs typeface="Times New Roman" panose="02020603050405020304" pitchFamily="18" charset="0"/>
            </a:endParaRPr>
          </a:p>
          <a:p>
            <a:pPr lvl="1" indent="-342900">
              <a:spcBef>
                <a:spcPts val="0"/>
              </a:spcBef>
              <a:buFont typeface="Symbol" pitchFamily="2" charset="2"/>
              <a:buChar char=""/>
            </a:pPr>
            <a:r>
              <a:rPr lang="en-US" dirty="0">
                <a:effectLst/>
                <a:ea typeface="Times New Roman" panose="02020603050405020304" pitchFamily="18" charset="0"/>
                <a:cs typeface="Times New Roman" panose="02020603050405020304" pitchFamily="18" charset="0"/>
              </a:rPr>
              <a:t>Meet with the audit firm post-annual review.</a:t>
            </a:r>
            <a:endParaRPr lang="en-US" dirty="0">
              <a:effectLst/>
              <a:ea typeface="Calibri" panose="020F0502020204030204" pitchFamily="34" charset="0"/>
              <a:cs typeface="Times New Roman" panose="02020603050405020304" pitchFamily="18" charset="0"/>
            </a:endParaRPr>
          </a:p>
          <a:p>
            <a:pPr lvl="1" indent="-342900">
              <a:spcBef>
                <a:spcPts val="0"/>
              </a:spcBef>
              <a:buFont typeface="Symbol" pitchFamily="2" charset="2"/>
              <a:buChar char=""/>
            </a:pPr>
            <a:r>
              <a:rPr lang="en-US" dirty="0">
                <a:effectLst/>
                <a:ea typeface="Times New Roman" panose="02020603050405020304" pitchFamily="18" charset="0"/>
                <a:cs typeface="Times New Roman" panose="02020603050405020304" pitchFamily="18" charset="0"/>
              </a:rPr>
              <a:t>Reach out to public resources for financial assessments and grants.</a:t>
            </a:r>
            <a:endParaRPr lang="en-US" dirty="0">
              <a:effectLst/>
              <a:ea typeface="Calibri" panose="020F0502020204030204" pitchFamily="34" charset="0"/>
              <a:cs typeface="Times New Roman" panose="02020603050405020304" pitchFamily="18" charset="0"/>
            </a:endParaRPr>
          </a:p>
          <a:p>
            <a:pPr lvl="1" indent="-342900">
              <a:spcBef>
                <a:spcPts val="0"/>
              </a:spcBef>
              <a:buFont typeface="Symbol" pitchFamily="2" charset="2"/>
              <a:buChar char=""/>
            </a:pPr>
            <a:r>
              <a:rPr lang="en-US" dirty="0">
                <a:effectLst/>
                <a:ea typeface="Times New Roman" panose="02020603050405020304" pitchFamily="18" charset="0"/>
                <a:cs typeface="Times New Roman" panose="02020603050405020304" pitchFamily="18" charset="0"/>
              </a:rPr>
              <a:t>Consult municipal advisory services for professional assistance.</a:t>
            </a:r>
            <a:endParaRPr lang="en-US" dirty="0">
              <a:effectLst/>
              <a:ea typeface="Calibri" panose="020F0502020204030204" pitchFamily="34" charset="0"/>
              <a:cs typeface="Times New Roman" panose="02020603050405020304" pitchFamily="18" charset="0"/>
            </a:endParaRPr>
          </a:p>
          <a:p>
            <a:pPr lvl="1" indent="-342900">
              <a:spcBef>
                <a:spcPts val="0"/>
              </a:spcBef>
              <a:buFont typeface="Symbol" pitchFamily="2" charset="2"/>
              <a:buChar char=""/>
            </a:pPr>
            <a:r>
              <a:rPr lang="en-US" dirty="0">
                <a:effectLst/>
                <a:ea typeface="Times New Roman" panose="02020603050405020304" pitchFamily="18" charset="0"/>
                <a:cs typeface="Times New Roman" panose="02020603050405020304" pitchFamily="18" charset="0"/>
              </a:rPr>
              <a:t>Discuss with external auditors and utilize state-level resources.</a:t>
            </a:r>
            <a:endParaRPr lang="en-US" dirty="0">
              <a:effectLst/>
              <a:ea typeface="Calibri" panose="020F0502020204030204" pitchFamily="34" charset="0"/>
              <a:cs typeface="Times New Roman" panose="02020603050405020304" pitchFamily="18" charset="0"/>
            </a:endParaRPr>
          </a:p>
          <a:p>
            <a:pPr lvl="1" indent="-342900">
              <a:spcBef>
                <a:spcPts val="0"/>
              </a:spcBef>
              <a:buFont typeface="Symbol" pitchFamily="2" charset="2"/>
              <a:buChar char=""/>
            </a:pPr>
            <a:r>
              <a:rPr lang="en-US" dirty="0">
                <a:effectLst/>
                <a:ea typeface="Times New Roman" panose="02020603050405020304" pitchFamily="18" charset="0"/>
                <a:cs typeface="Times New Roman" panose="02020603050405020304" pitchFamily="18" charset="0"/>
              </a:rPr>
              <a:t>Use assistance from municipal finance advisors and other localities.</a:t>
            </a:r>
            <a:endParaRPr lang="en-US" dirty="0">
              <a:effectLst/>
              <a:ea typeface="Calibri" panose="020F0502020204030204" pitchFamily="34" charset="0"/>
              <a:cs typeface="Times New Roman" panose="02020603050405020304" pitchFamily="18" charset="0"/>
            </a:endParaRPr>
          </a:p>
          <a:p>
            <a:pPr lvl="1" indent="-342900">
              <a:spcBef>
                <a:spcPts val="0"/>
              </a:spcBef>
              <a:buFont typeface="Symbol" pitchFamily="2" charset="2"/>
              <a:buChar char=""/>
            </a:pPr>
            <a:r>
              <a:rPr lang="en-US" dirty="0">
                <a:effectLst/>
                <a:ea typeface="Times New Roman" panose="02020603050405020304" pitchFamily="18" charset="0"/>
                <a:cs typeface="Times New Roman" panose="02020603050405020304" pitchFamily="18" charset="0"/>
              </a:rPr>
              <a:t>Work with auditors and financial management firms.</a:t>
            </a:r>
            <a:endParaRPr lang="en-US" dirty="0">
              <a:effectLst/>
              <a:ea typeface="Calibri" panose="020F0502020204030204" pitchFamily="34" charset="0"/>
              <a:cs typeface="Times New Roman" panose="02020603050405020304" pitchFamily="18" charset="0"/>
            </a:endParaRPr>
          </a:p>
          <a:p>
            <a:pPr marL="0" indent="0">
              <a:buNone/>
            </a:pPr>
            <a:endParaRPr lang="en-US" dirty="0"/>
          </a:p>
        </p:txBody>
      </p:sp>
    </p:spTree>
    <p:extLst>
      <p:ext uri="{BB962C8B-B14F-4D97-AF65-F5344CB8AC3E}">
        <p14:creationId xmlns:p14="http://schemas.microsoft.com/office/powerpoint/2010/main" val="2699257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E6BC848-680A-6D45-ACC8-14E5EC04DCCD}"/>
              </a:ext>
            </a:extLst>
          </p:cNvPr>
          <p:cNvSpPr>
            <a:spLocks noGrp="1"/>
          </p:cNvSpPr>
          <p:nvPr>
            <p:ph type="title"/>
          </p:nvPr>
        </p:nvSpPr>
        <p:spPr/>
        <p:txBody>
          <a:bodyPr>
            <a:normAutofit/>
          </a:bodyPr>
          <a:lstStyle/>
          <a:p>
            <a:r>
              <a:rPr lang="en-US" sz="1800" dirty="0">
                <a:solidFill>
                  <a:srgbClr val="000000"/>
                </a:solidFill>
              </a:rPr>
              <a:t>Scenario: A small town asks you for help in understanding their financial capacity.  What would you recommend they do to ascertain their financial capacity?</a:t>
            </a:r>
            <a:br>
              <a:rPr lang="en-US" sz="1800" dirty="0">
                <a:solidFill>
                  <a:srgbClr val="000000"/>
                </a:solidFill>
              </a:rPr>
            </a:br>
            <a:endParaRPr lang="en-US" sz="1800" dirty="0"/>
          </a:p>
        </p:txBody>
      </p:sp>
      <p:sp>
        <p:nvSpPr>
          <p:cNvPr id="8" name="Content Placeholder 7">
            <a:extLst>
              <a:ext uri="{FF2B5EF4-FFF2-40B4-BE49-F238E27FC236}">
                <a16:creationId xmlns:a16="http://schemas.microsoft.com/office/drawing/2014/main" id="{42AB388D-3937-D549-A1D0-0FDF53549893}"/>
              </a:ext>
            </a:extLst>
          </p:cNvPr>
          <p:cNvSpPr>
            <a:spLocks noGrp="1"/>
          </p:cNvSpPr>
          <p:nvPr>
            <p:ph idx="1"/>
          </p:nvPr>
        </p:nvSpPr>
        <p:spPr>
          <a:xfrm>
            <a:off x="609598" y="1772816"/>
            <a:ext cx="7634809" cy="4608512"/>
          </a:xfrm>
        </p:spPr>
        <p:txBody>
          <a:bodyPr>
            <a:normAutofit fontScale="92500" lnSpcReduction="10000"/>
          </a:bodyPr>
          <a:lstStyle/>
          <a:p>
            <a:pPr marL="0" marR="0">
              <a:spcBef>
                <a:spcPts val="0"/>
              </a:spcBef>
              <a:spcAft>
                <a:spcPts val="0"/>
              </a:spcAft>
            </a:pPr>
            <a:r>
              <a:rPr lang="en-US" sz="1800" b="1" dirty="0">
                <a:effectLst/>
                <a:ea typeface="Times New Roman" panose="02020603050405020304" pitchFamily="18" charset="0"/>
                <a:cs typeface="Times New Roman" panose="02020603050405020304" pitchFamily="18" charset="0"/>
              </a:rPr>
              <a:t>Conduct A Financial Assessment</a:t>
            </a:r>
            <a:r>
              <a:rPr lang="en-US" sz="1800" dirty="0">
                <a:effectLst/>
                <a:ea typeface="Times New Roman" panose="02020603050405020304" pitchFamily="18" charset="0"/>
                <a:cs typeface="Times New Roman" panose="02020603050405020304" pitchFamily="18" charset="0"/>
              </a:rPr>
              <a:t>:</a:t>
            </a:r>
            <a:endParaRPr lang="en-US" sz="1800" dirty="0">
              <a:effectLst/>
              <a:ea typeface="Calibri" panose="020F0502020204030204" pitchFamily="34" charset="0"/>
              <a:cs typeface="Times New Roman" panose="02020603050405020304" pitchFamily="18" charset="0"/>
            </a:endParaRPr>
          </a:p>
          <a:p>
            <a:pPr lvl="1" indent="-342900">
              <a:spcBef>
                <a:spcPts val="0"/>
              </a:spcBef>
              <a:buFont typeface="Symbol" pitchFamily="2" charset="2"/>
              <a:buChar char=""/>
            </a:pPr>
            <a:r>
              <a:rPr lang="en-US" dirty="0">
                <a:effectLst/>
                <a:ea typeface="Times New Roman" panose="02020603050405020304" pitchFamily="18" charset="0"/>
                <a:cs typeface="Times New Roman" panose="02020603050405020304" pitchFamily="18" charset="0"/>
              </a:rPr>
              <a:t>Review debt to revenue ratio.</a:t>
            </a:r>
            <a:endParaRPr lang="en-US" dirty="0">
              <a:effectLst/>
              <a:ea typeface="Calibri" panose="020F0502020204030204" pitchFamily="34" charset="0"/>
              <a:cs typeface="Times New Roman" panose="02020603050405020304" pitchFamily="18" charset="0"/>
            </a:endParaRPr>
          </a:p>
          <a:p>
            <a:pPr lvl="1" indent="-342900">
              <a:spcBef>
                <a:spcPts val="0"/>
              </a:spcBef>
              <a:buFont typeface="Symbol" pitchFamily="2" charset="2"/>
              <a:buChar char=""/>
            </a:pPr>
            <a:r>
              <a:rPr lang="en-US" dirty="0">
                <a:effectLst/>
                <a:ea typeface="Times New Roman" panose="02020603050405020304" pitchFamily="18" charset="0"/>
                <a:cs typeface="Times New Roman" panose="02020603050405020304" pitchFamily="18" charset="0"/>
              </a:rPr>
              <a:t>Conduct revenue vs. expenditure analysis.</a:t>
            </a:r>
            <a:endParaRPr lang="en-US" dirty="0">
              <a:effectLst/>
              <a:ea typeface="Calibri" panose="020F0502020204030204" pitchFamily="34" charset="0"/>
              <a:cs typeface="Times New Roman" panose="02020603050405020304" pitchFamily="18" charset="0"/>
            </a:endParaRPr>
          </a:p>
          <a:p>
            <a:pPr lvl="1" indent="-342900">
              <a:spcBef>
                <a:spcPts val="0"/>
              </a:spcBef>
              <a:buFont typeface="Symbol" pitchFamily="2" charset="2"/>
              <a:buChar char=""/>
            </a:pPr>
            <a:r>
              <a:rPr lang="en-US" dirty="0">
                <a:effectLst/>
                <a:ea typeface="Times New Roman" panose="02020603050405020304" pitchFamily="18" charset="0"/>
                <a:cs typeface="Times New Roman" panose="02020603050405020304" pitchFamily="18" charset="0"/>
              </a:rPr>
              <a:t>Assess general fund balance relative to the annual budget and cash for projects. </a:t>
            </a:r>
            <a:endParaRPr lang="en-US" dirty="0">
              <a:effectLst/>
              <a:ea typeface="Calibri" panose="020F0502020204030204" pitchFamily="34" charset="0"/>
              <a:cs typeface="Times New Roman" panose="02020603050405020304" pitchFamily="18" charset="0"/>
            </a:endParaRPr>
          </a:p>
          <a:p>
            <a:pPr lvl="1" indent="-342900">
              <a:spcBef>
                <a:spcPts val="0"/>
              </a:spcBef>
              <a:buFont typeface="Symbol" pitchFamily="2" charset="2"/>
              <a:buChar char=""/>
            </a:pPr>
            <a:r>
              <a:rPr lang="en-US" dirty="0">
                <a:effectLst/>
                <a:ea typeface="Times New Roman" panose="02020603050405020304" pitchFamily="18" charset="0"/>
                <a:cs typeface="Times New Roman" panose="02020603050405020304" pitchFamily="18" charset="0"/>
              </a:rPr>
              <a:t>Examine cash balances and unassigned fund balance as a percentage of next year's budget.</a:t>
            </a:r>
            <a:endParaRPr lang="en-US" dirty="0">
              <a:effectLst/>
              <a:ea typeface="Calibri" panose="020F0502020204030204" pitchFamily="34" charset="0"/>
              <a:cs typeface="Times New Roman" panose="02020603050405020304" pitchFamily="18" charset="0"/>
            </a:endParaRPr>
          </a:p>
          <a:p>
            <a:pPr lvl="1" indent="-342900">
              <a:spcBef>
                <a:spcPts val="0"/>
              </a:spcBef>
              <a:buFont typeface="Symbol" pitchFamily="2" charset="2"/>
              <a:buChar char=""/>
            </a:pPr>
            <a:r>
              <a:rPr lang="en-US" dirty="0">
                <a:effectLst/>
                <a:ea typeface="Times New Roman" panose="02020603050405020304" pitchFamily="18" charset="0"/>
                <a:cs typeface="Times New Roman" panose="02020603050405020304" pitchFamily="18" charset="0"/>
              </a:rPr>
              <a:t>Evaluate surplus or deficit trends.</a:t>
            </a:r>
            <a:endParaRPr lang="en-US" dirty="0">
              <a:effectLst/>
              <a:ea typeface="Calibri" panose="020F0502020204030204" pitchFamily="34" charset="0"/>
              <a:cs typeface="Times New Roman" panose="02020603050405020304" pitchFamily="18" charset="0"/>
            </a:endParaRPr>
          </a:p>
          <a:p>
            <a:pPr lvl="1" indent="-342900">
              <a:spcBef>
                <a:spcPts val="0"/>
              </a:spcBef>
              <a:buFont typeface="Symbol" pitchFamily="2" charset="2"/>
              <a:buChar char=""/>
            </a:pPr>
            <a:r>
              <a:rPr lang="en-US" dirty="0">
                <a:effectLst/>
                <a:ea typeface="Times New Roman" panose="02020603050405020304" pitchFamily="18" charset="0"/>
                <a:cs typeface="Times New Roman" panose="02020603050405020304" pitchFamily="18" charset="0"/>
              </a:rPr>
              <a:t>Perform a 3-year cash flow analysis.</a:t>
            </a:r>
            <a:endParaRPr lang="en-US" dirty="0">
              <a:effectLst/>
              <a:ea typeface="Calibri" panose="020F0502020204030204" pitchFamily="34" charset="0"/>
              <a:cs typeface="Times New Roman" panose="02020603050405020304" pitchFamily="18" charset="0"/>
            </a:endParaRPr>
          </a:p>
          <a:p>
            <a:pPr lvl="1" indent="-342900">
              <a:spcBef>
                <a:spcPts val="0"/>
              </a:spcBef>
              <a:buFont typeface="Symbol" pitchFamily="2" charset="2"/>
              <a:buChar char=""/>
            </a:pPr>
            <a:r>
              <a:rPr lang="en-US" dirty="0">
                <a:effectLst/>
                <a:ea typeface="Times New Roman" panose="02020603050405020304" pitchFamily="18" charset="0"/>
                <a:cs typeface="Times New Roman" panose="02020603050405020304" pitchFamily="18" charset="0"/>
              </a:rPr>
              <a:t>Review budget-to-actuals, annual reports, debt schedules, and financial policies.</a:t>
            </a:r>
            <a:endParaRPr lang="en-US" dirty="0">
              <a:effectLst/>
              <a:ea typeface="Calibri" panose="020F0502020204030204" pitchFamily="34" charset="0"/>
              <a:cs typeface="Times New Roman" panose="02020603050405020304" pitchFamily="18" charset="0"/>
            </a:endParaRPr>
          </a:p>
          <a:p>
            <a:pPr lvl="1" indent="-342900">
              <a:spcBef>
                <a:spcPts val="0"/>
              </a:spcBef>
              <a:buFont typeface="Symbol" pitchFamily="2" charset="2"/>
              <a:buChar char=""/>
            </a:pPr>
            <a:r>
              <a:rPr lang="en-US" dirty="0">
                <a:effectLst/>
                <a:ea typeface="Times New Roman" panose="02020603050405020304" pitchFamily="18" charset="0"/>
                <a:cs typeface="Times New Roman" panose="02020603050405020304" pitchFamily="18" charset="0"/>
              </a:rPr>
              <a:t>Analyze unassigned fund balance in relation to expenditures.</a:t>
            </a:r>
            <a:endParaRPr lang="en-US" dirty="0">
              <a:effectLst/>
              <a:ea typeface="Calibri" panose="020F0502020204030204" pitchFamily="34" charset="0"/>
              <a:cs typeface="Times New Roman" panose="02020603050405020304" pitchFamily="18" charset="0"/>
            </a:endParaRPr>
          </a:p>
          <a:p>
            <a:pPr lvl="1" indent="-342900">
              <a:spcBef>
                <a:spcPts val="0"/>
              </a:spcBef>
              <a:buFont typeface="Symbol" pitchFamily="2" charset="2"/>
              <a:buChar char=""/>
            </a:pPr>
            <a:r>
              <a:rPr lang="en-US" dirty="0">
                <a:effectLst/>
                <a:ea typeface="Times New Roman" panose="02020603050405020304" pitchFamily="18" charset="0"/>
                <a:cs typeface="Times New Roman" panose="02020603050405020304" pitchFamily="18" charset="0"/>
              </a:rPr>
              <a:t>Understand revenue trends and expenditure pressures over the past 5 years.</a:t>
            </a:r>
            <a:endParaRPr lang="en-US" dirty="0">
              <a:effectLst/>
              <a:ea typeface="Calibri" panose="020F0502020204030204" pitchFamily="34" charset="0"/>
              <a:cs typeface="Times New Roman" panose="02020603050405020304" pitchFamily="18" charset="0"/>
            </a:endParaRPr>
          </a:p>
          <a:p>
            <a:pPr lvl="1" indent="-342900">
              <a:spcBef>
                <a:spcPts val="0"/>
              </a:spcBef>
              <a:buFont typeface="Symbol" pitchFamily="2" charset="2"/>
              <a:buChar char=""/>
            </a:pPr>
            <a:r>
              <a:rPr lang="en-US" dirty="0">
                <a:effectLst/>
                <a:ea typeface="Times New Roman" panose="02020603050405020304" pitchFamily="18" charset="0"/>
                <a:cs typeface="Times New Roman" panose="02020603050405020304" pitchFamily="18" charset="0"/>
              </a:rPr>
              <a:t>Compare debt to income and evaluate fund balances and credit ratings.</a:t>
            </a:r>
            <a:endParaRPr lang="en-US" dirty="0">
              <a:effectLst/>
              <a:ea typeface="Calibri" panose="020F0502020204030204" pitchFamily="34" charset="0"/>
              <a:cs typeface="Times New Roman" panose="02020603050405020304" pitchFamily="18" charset="0"/>
            </a:endParaRPr>
          </a:p>
          <a:p>
            <a:pPr lvl="1" indent="-342900">
              <a:spcBef>
                <a:spcPts val="0"/>
              </a:spcBef>
              <a:buFont typeface="Symbol" pitchFamily="2" charset="2"/>
              <a:buChar char=""/>
            </a:pPr>
            <a:r>
              <a:rPr lang="en-US" dirty="0">
                <a:effectLst/>
                <a:ea typeface="Times New Roman" panose="02020603050405020304" pitchFamily="18" charset="0"/>
                <a:cs typeface="Times New Roman" panose="02020603050405020304" pitchFamily="18" charset="0"/>
              </a:rPr>
              <a:t>Analyze collections and capital projects plans.</a:t>
            </a:r>
            <a:endParaRPr lang="en-US" dirty="0">
              <a:effectLst/>
              <a:ea typeface="Calibri" panose="020F0502020204030204" pitchFamily="34" charset="0"/>
              <a:cs typeface="Times New Roman" panose="02020603050405020304" pitchFamily="18" charset="0"/>
            </a:endParaRPr>
          </a:p>
          <a:p>
            <a:pPr lvl="1" indent="-342900">
              <a:spcBef>
                <a:spcPts val="0"/>
              </a:spcBef>
              <a:buFont typeface="Symbol" pitchFamily="2" charset="2"/>
              <a:buChar char=""/>
            </a:pPr>
            <a:r>
              <a:rPr lang="en-US" dirty="0">
                <a:effectLst/>
                <a:ea typeface="Times New Roman" panose="02020603050405020304" pitchFamily="18" charset="0"/>
                <a:cs typeface="Times New Roman" panose="02020603050405020304" pitchFamily="18" charset="0"/>
              </a:rPr>
              <a:t>Survey financial stability, focusing on cash reserves and recurring revenues.</a:t>
            </a:r>
            <a:endParaRPr lang="en-US" dirty="0">
              <a:effectLst/>
              <a:ea typeface="Calibri" panose="020F0502020204030204" pitchFamily="34" charset="0"/>
              <a:cs typeface="Times New Roman" panose="02020603050405020304" pitchFamily="18" charset="0"/>
            </a:endParaRPr>
          </a:p>
          <a:p>
            <a:pPr lvl="1" indent="-342900">
              <a:spcBef>
                <a:spcPts val="0"/>
              </a:spcBef>
              <a:buFont typeface="Symbol" pitchFamily="2" charset="2"/>
              <a:buChar char=""/>
            </a:pPr>
            <a:r>
              <a:rPr lang="en-US" dirty="0">
                <a:effectLst/>
                <a:ea typeface="Times New Roman" panose="02020603050405020304" pitchFamily="18" charset="0"/>
                <a:cs typeface="Times New Roman" panose="02020603050405020304" pitchFamily="18" charset="0"/>
              </a:rPr>
              <a:t>Review budget analyses, fund balances, and ratios from APA.</a:t>
            </a:r>
            <a:endParaRPr lang="en-US" dirty="0">
              <a:effectLst/>
              <a:ea typeface="Calibri" panose="020F0502020204030204" pitchFamily="34" charset="0"/>
              <a:cs typeface="Times New Roman" panose="02020603050405020304" pitchFamily="18" charset="0"/>
            </a:endParaRPr>
          </a:p>
          <a:p>
            <a:pPr lvl="1" indent="-342900">
              <a:spcBef>
                <a:spcPts val="0"/>
              </a:spcBef>
              <a:buFont typeface="Symbol" pitchFamily="2" charset="2"/>
              <a:buChar char=""/>
            </a:pPr>
            <a:r>
              <a:rPr lang="en-US" dirty="0">
                <a:effectLst/>
                <a:ea typeface="Times New Roman" panose="02020603050405020304" pitchFamily="18" charset="0"/>
                <a:cs typeface="Times New Roman" panose="02020603050405020304" pitchFamily="18" charset="0"/>
              </a:rPr>
              <a:t>Consider balanced budgets, appropriate reserves, and avoiding debt for operational costs.</a:t>
            </a:r>
            <a:endParaRPr lang="en-US" dirty="0">
              <a:effectLst/>
              <a:ea typeface="Calibri" panose="020F0502020204030204" pitchFamily="34" charset="0"/>
              <a:cs typeface="Times New Roman" panose="02020603050405020304" pitchFamily="18" charset="0"/>
            </a:endParaRPr>
          </a:p>
          <a:p>
            <a:pPr lvl="1" indent="-342900">
              <a:spcBef>
                <a:spcPts val="0"/>
              </a:spcBef>
              <a:buFont typeface="Symbol" pitchFamily="2" charset="2"/>
              <a:buChar char=""/>
            </a:pPr>
            <a:r>
              <a:rPr lang="en-US" dirty="0">
                <a:effectLst/>
                <a:ea typeface="Times New Roman" panose="02020603050405020304" pitchFamily="18" charset="0"/>
                <a:cs typeface="Times New Roman" panose="02020603050405020304" pitchFamily="18" charset="0"/>
              </a:rPr>
              <a:t>Share financial plans and engage financial directors for additional guidance.</a:t>
            </a:r>
            <a:endParaRPr lang="en-US" dirty="0">
              <a:effectLst/>
              <a:ea typeface="Calibri" panose="020F0502020204030204" pitchFamily="34" charset="0"/>
              <a:cs typeface="Times New Roman" panose="02020603050405020304" pitchFamily="18" charset="0"/>
            </a:endParaRPr>
          </a:p>
          <a:p>
            <a:pPr lvl="1" indent="-342900">
              <a:spcBef>
                <a:spcPts val="0"/>
              </a:spcBef>
              <a:buFont typeface="Symbol" pitchFamily="2" charset="2"/>
              <a:buChar char=""/>
            </a:pPr>
            <a:r>
              <a:rPr lang="en-US" dirty="0">
                <a:effectLst/>
                <a:ea typeface="Times New Roman" panose="02020603050405020304" pitchFamily="18" charset="0"/>
                <a:cs typeface="Times New Roman" panose="02020603050405020304" pitchFamily="18" charset="0"/>
              </a:rPr>
              <a:t>Determine specific problems being addressed. </a:t>
            </a:r>
            <a:endParaRPr lang="en-US" dirty="0">
              <a:effectLst/>
              <a:ea typeface="Calibri" panose="020F0502020204030204" pitchFamily="34" charset="0"/>
              <a:cs typeface="Times New Roman" panose="02020603050405020304" pitchFamily="18" charset="0"/>
            </a:endParaRPr>
          </a:p>
          <a:p>
            <a:pPr lvl="1" indent="-342900">
              <a:spcBef>
                <a:spcPts val="0"/>
              </a:spcBef>
              <a:buFont typeface="Symbol" pitchFamily="2" charset="2"/>
              <a:buChar char=""/>
            </a:pPr>
            <a:r>
              <a:rPr lang="en-US" dirty="0">
                <a:effectLst/>
                <a:ea typeface="Times New Roman" panose="02020603050405020304" pitchFamily="18" charset="0"/>
                <a:cs typeface="Times New Roman" panose="02020603050405020304" pitchFamily="18" charset="0"/>
              </a:rPr>
              <a:t>Use Fiscal Distress Monitoring Reports and consider economic issues</a:t>
            </a:r>
            <a:endParaRPr lang="en-US" dirty="0">
              <a:effectLst/>
              <a:ea typeface="Calibri" panose="020F0502020204030204" pitchFamily="34" charset="0"/>
              <a:cs typeface="Times New Roman" panose="02020603050405020304" pitchFamily="18" charset="0"/>
            </a:endParaRPr>
          </a:p>
          <a:p>
            <a:pPr marL="0" indent="0">
              <a:buNone/>
            </a:pPr>
            <a:endParaRPr lang="en-US" dirty="0"/>
          </a:p>
        </p:txBody>
      </p:sp>
    </p:spTree>
    <p:extLst>
      <p:ext uri="{BB962C8B-B14F-4D97-AF65-F5344CB8AC3E}">
        <p14:creationId xmlns:p14="http://schemas.microsoft.com/office/powerpoint/2010/main" val="262940973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E6BC848-680A-6D45-ACC8-14E5EC04DCCD}"/>
              </a:ext>
            </a:extLst>
          </p:cNvPr>
          <p:cNvSpPr>
            <a:spLocks noGrp="1"/>
          </p:cNvSpPr>
          <p:nvPr>
            <p:ph type="title"/>
          </p:nvPr>
        </p:nvSpPr>
        <p:spPr/>
        <p:txBody>
          <a:bodyPr>
            <a:normAutofit/>
          </a:bodyPr>
          <a:lstStyle/>
          <a:p>
            <a:r>
              <a:rPr lang="en-US" sz="1800" dirty="0">
                <a:solidFill>
                  <a:srgbClr val="000000"/>
                </a:solidFill>
              </a:rPr>
              <a:t>Scenario: A small town asks you for help in understanding their financial capacity.  What would you recommend they do to ascertain their financial capacity?</a:t>
            </a:r>
            <a:br>
              <a:rPr lang="en-US" sz="1800" dirty="0">
                <a:solidFill>
                  <a:srgbClr val="000000"/>
                </a:solidFill>
              </a:rPr>
            </a:br>
            <a:endParaRPr lang="en-US" sz="1800" dirty="0"/>
          </a:p>
        </p:txBody>
      </p:sp>
      <p:sp>
        <p:nvSpPr>
          <p:cNvPr id="8" name="Content Placeholder 7">
            <a:extLst>
              <a:ext uri="{FF2B5EF4-FFF2-40B4-BE49-F238E27FC236}">
                <a16:creationId xmlns:a16="http://schemas.microsoft.com/office/drawing/2014/main" id="{42AB388D-3937-D549-A1D0-0FDF53549893}"/>
              </a:ext>
            </a:extLst>
          </p:cNvPr>
          <p:cNvSpPr>
            <a:spLocks noGrp="1"/>
          </p:cNvSpPr>
          <p:nvPr>
            <p:ph idx="1"/>
          </p:nvPr>
        </p:nvSpPr>
        <p:spPr>
          <a:xfrm>
            <a:off x="609599" y="1772816"/>
            <a:ext cx="6914730" cy="4608512"/>
          </a:xfrm>
        </p:spPr>
        <p:txBody>
          <a:bodyPr>
            <a:normAutofit/>
          </a:bodyPr>
          <a:lstStyle/>
          <a:p>
            <a:pPr marL="0" marR="0">
              <a:spcBef>
                <a:spcPts val="0"/>
              </a:spcBef>
              <a:spcAft>
                <a:spcPts val="0"/>
              </a:spcAft>
            </a:pPr>
            <a:r>
              <a:rPr lang="en-US" sz="1800" b="1" dirty="0">
                <a:effectLst/>
                <a:ea typeface="Times New Roman" panose="02020603050405020304" pitchFamily="18" charset="0"/>
                <a:cs typeface="Times New Roman" panose="02020603050405020304" pitchFamily="18" charset="0"/>
              </a:rPr>
              <a:t>Develop and Build Internal Capacity</a:t>
            </a:r>
            <a:r>
              <a:rPr lang="en-US" sz="1800" dirty="0">
                <a:effectLst/>
                <a:ea typeface="Times New Roman" panose="02020603050405020304" pitchFamily="18" charset="0"/>
                <a:cs typeface="Times New Roman" panose="02020603050405020304" pitchFamily="18" charset="0"/>
              </a:rPr>
              <a:t>:</a:t>
            </a:r>
            <a:endParaRPr lang="en-US" sz="1800" dirty="0">
              <a:effectLst/>
              <a:ea typeface="Calibri" panose="020F0502020204030204" pitchFamily="34" charset="0"/>
              <a:cs typeface="Times New Roman" panose="02020603050405020304" pitchFamily="18" charset="0"/>
            </a:endParaRPr>
          </a:p>
          <a:p>
            <a:pPr marL="742950" marR="0" lvl="1" indent="-285750">
              <a:spcBef>
                <a:spcPts val="0"/>
              </a:spcBef>
              <a:spcAft>
                <a:spcPts val="0"/>
              </a:spcAft>
              <a:buFont typeface="Symbol" pitchFamily="2" charset="2"/>
              <a:buChar char=""/>
            </a:pPr>
            <a:r>
              <a:rPr lang="en-US" dirty="0">
                <a:effectLst/>
                <a:ea typeface="Times New Roman" panose="02020603050405020304" pitchFamily="18" charset="0"/>
                <a:cs typeface="Times New Roman" panose="02020603050405020304" pitchFamily="18" charset="0"/>
              </a:rPr>
              <a:t>Assess internal staff capacity for understanding financial issues.</a:t>
            </a:r>
            <a:endParaRPr lang="en-US" dirty="0">
              <a:effectLst/>
              <a:ea typeface="Calibri" panose="020F0502020204030204" pitchFamily="34" charset="0"/>
              <a:cs typeface="Times New Roman" panose="02020603050405020304" pitchFamily="18" charset="0"/>
            </a:endParaRPr>
          </a:p>
          <a:p>
            <a:pPr marL="742950" marR="0" lvl="1" indent="-285750">
              <a:spcBef>
                <a:spcPts val="0"/>
              </a:spcBef>
              <a:spcAft>
                <a:spcPts val="0"/>
              </a:spcAft>
              <a:buFont typeface="Symbol" pitchFamily="2" charset="2"/>
              <a:buChar char=""/>
            </a:pPr>
            <a:r>
              <a:rPr lang="en-US" dirty="0">
                <a:effectLst/>
                <a:ea typeface="Times New Roman" panose="02020603050405020304" pitchFamily="18" charset="0"/>
                <a:cs typeface="Times New Roman" panose="02020603050405020304" pitchFamily="18" charset="0"/>
              </a:rPr>
              <a:t>Establish or enhance financial policies and internal reports.</a:t>
            </a:r>
            <a:endParaRPr lang="en-US" dirty="0">
              <a:effectLst/>
              <a:ea typeface="Calibri" panose="020F0502020204030204" pitchFamily="34" charset="0"/>
              <a:cs typeface="Times New Roman" panose="02020603050405020304" pitchFamily="18" charset="0"/>
            </a:endParaRPr>
          </a:p>
          <a:p>
            <a:pPr marL="742950" marR="0" lvl="1" indent="-285750">
              <a:spcBef>
                <a:spcPts val="0"/>
              </a:spcBef>
              <a:spcAft>
                <a:spcPts val="0"/>
              </a:spcAft>
              <a:buFont typeface="Symbol" pitchFamily="2" charset="2"/>
              <a:buChar char=""/>
            </a:pPr>
            <a:r>
              <a:rPr lang="en-US" dirty="0">
                <a:effectLst/>
                <a:ea typeface="Times New Roman" panose="02020603050405020304" pitchFamily="18" charset="0"/>
                <a:cs typeface="Times New Roman" panose="02020603050405020304" pitchFamily="18" charset="0"/>
              </a:rPr>
              <a:t>Educate elected officials on financial standing and budget processes.</a:t>
            </a:r>
            <a:endParaRPr lang="en-US" dirty="0">
              <a:effectLst/>
              <a:ea typeface="Calibri" panose="020F0502020204030204" pitchFamily="34" charset="0"/>
              <a:cs typeface="Times New Roman" panose="02020603050405020304" pitchFamily="18" charset="0"/>
            </a:endParaRPr>
          </a:p>
          <a:p>
            <a:pPr marL="742950" marR="0" lvl="1" indent="-285750">
              <a:spcBef>
                <a:spcPts val="0"/>
              </a:spcBef>
              <a:spcAft>
                <a:spcPts val="0"/>
              </a:spcAft>
              <a:buFont typeface="Symbol" pitchFamily="2" charset="2"/>
              <a:buChar char=""/>
            </a:pPr>
            <a:r>
              <a:rPr lang="en-US" dirty="0">
                <a:effectLst/>
                <a:ea typeface="Times New Roman" panose="02020603050405020304" pitchFamily="18" charset="0"/>
                <a:cs typeface="Times New Roman" panose="02020603050405020304" pitchFamily="18" charset="0"/>
              </a:rPr>
              <a:t>Conduct intensive internal reviews aligned with strategic goals.</a:t>
            </a:r>
            <a:endParaRPr lang="en-US" dirty="0">
              <a:effectLst/>
              <a:ea typeface="Calibri" panose="020F0502020204030204" pitchFamily="34" charset="0"/>
              <a:cs typeface="Times New Roman" panose="02020603050405020304" pitchFamily="18" charset="0"/>
            </a:endParaRPr>
          </a:p>
          <a:p>
            <a:pPr marL="742950" marR="0" lvl="1" indent="-285750">
              <a:spcBef>
                <a:spcPts val="0"/>
              </a:spcBef>
              <a:spcAft>
                <a:spcPts val="0"/>
              </a:spcAft>
              <a:buFont typeface="Symbol" pitchFamily="2" charset="2"/>
              <a:buChar char=""/>
            </a:pPr>
            <a:r>
              <a:rPr lang="en-US" dirty="0">
                <a:effectLst/>
                <a:ea typeface="Times New Roman" panose="02020603050405020304" pitchFamily="18" charset="0"/>
                <a:cs typeface="Times New Roman" panose="02020603050405020304" pitchFamily="18" charset="0"/>
              </a:rPr>
              <a:t>Identify mission essential functions and ensure financial resources for infrastructure and HR during disasters.</a:t>
            </a:r>
            <a:endParaRPr lang="en-US" dirty="0">
              <a:effectLst/>
              <a:ea typeface="Calibri" panose="020F0502020204030204" pitchFamily="34" charset="0"/>
              <a:cs typeface="Times New Roman" panose="02020603050405020304" pitchFamily="18" charset="0"/>
            </a:endParaRPr>
          </a:p>
          <a:p>
            <a:pPr marL="742950" marR="0" lvl="1" indent="-285750">
              <a:spcBef>
                <a:spcPts val="0"/>
              </a:spcBef>
              <a:spcAft>
                <a:spcPts val="0"/>
              </a:spcAft>
              <a:buFont typeface="Symbol" pitchFamily="2" charset="2"/>
              <a:buChar char=""/>
            </a:pPr>
            <a:r>
              <a:rPr lang="en-US" dirty="0">
                <a:effectLst/>
                <a:ea typeface="Times New Roman" panose="02020603050405020304" pitchFamily="18" charset="0"/>
                <a:cs typeface="Times New Roman" panose="02020603050405020304" pitchFamily="18" charset="0"/>
              </a:rPr>
              <a:t>Evaluate analytical, coordination, delivery, and regulatory capacities for financial management.</a:t>
            </a:r>
            <a:endParaRPr lang="en-US" dirty="0">
              <a:effectLst/>
              <a:ea typeface="Calibri" panose="020F0502020204030204" pitchFamily="34" charset="0"/>
              <a:cs typeface="Times New Roman" panose="02020603050405020304" pitchFamily="18" charset="0"/>
            </a:endParaRPr>
          </a:p>
          <a:p>
            <a:pPr marL="0" indent="0">
              <a:buNone/>
            </a:pPr>
            <a:endParaRPr lang="en-US" dirty="0"/>
          </a:p>
        </p:txBody>
      </p:sp>
    </p:spTree>
    <p:extLst>
      <p:ext uri="{BB962C8B-B14F-4D97-AF65-F5344CB8AC3E}">
        <p14:creationId xmlns:p14="http://schemas.microsoft.com/office/powerpoint/2010/main" val="113376346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62043A-4072-CD11-EF2C-2E119D1BA034}"/>
              </a:ext>
            </a:extLst>
          </p:cNvPr>
          <p:cNvSpPr>
            <a:spLocks noGrp="1"/>
          </p:cNvSpPr>
          <p:nvPr>
            <p:ph type="title"/>
          </p:nvPr>
        </p:nvSpPr>
        <p:spPr/>
        <p:txBody>
          <a:bodyPr/>
          <a:lstStyle/>
          <a:p>
            <a:r>
              <a:rPr lang="en-US" dirty="0"/>
              <a:t>Limitations	</a:t>
            </a:r>
          </a:p>
        </p:txBody>
      </p:sp>
      <p:sp>
        <p:nvSpPr>
          <p:cNvPr id="3" name="Content Placeholder 2">
            <a:extLst>
              <a:ext uri="{FF2B5EF4-FFF2-40B4-BE49-F238E27FC236}">
                <a16:creationId xmlns:a16="http://schemas.microsoft.com/office/drawing/2014/main" id="{D40B9259-4C31-C86B-09E6-A3770862101E}"/>
              </a:ext>
            </a:extLst>
          </p:cNvPr>
          <p:cNvSpPr>
            <a:spLocks noGrp="1"/>
          </p:cNvSpPr>
          <p:nvPr>
            <p:ph idx="1"/>
          </p:nvPr>
        </p:nvSpPr>
        <p:spPr/>
        <p:txBody>
          <a:bodyPr/>
          <a:lstStyle/>
          <a:p>
            <a:r>
              <a:rPr lang="en-US" dirty="0"/>
              <a:t>Very small study; not generalizable</a:t>
            </a:r>
          </a:p>
          <a:p>
            <a:r>
              <a:rPr lang="en-US" dirty="0"/>
              <a:t>Virginia local government is unique but provides some level of research foundation for other local governments</a:t>
            </a:r>
          </a:p>
          <a:p>
            <a:endParaRPr lang="en-US" dirty="0"/>
          </a:p>
        </p:txBody>
      </p:sp>
    </p:spTree>
    <p:extLst>
      <p:ext uri="{BB962C8B-B14F-4D97-AF65-F5344CB8AC3E}">
        <p14:creationId xmlns:p14="http://schemas.microsoft.com/office/powerpoint/2010/main" val="149635283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2779E4-F202-6771-A205-966C19411671}"/>
              </a:ext>
            </a:extLst>
          </p:cNvPr>
          <p:cNvSpPr>
            <a:spLocks noGrp="1"/>
          </p:cNvSpPr>
          <p:nvPr>
            <p:ph type="title"/>
          </p:nvPr>
        </p:nvSpPr>
        <p:spPr/>
        <p:txBody>
          <a:bodyPr/>
          <a:lstStyle/>
          <a:p>
            <a:r>
              <a:rPr lang="en-US" dirty="0"/>
              <a:t>Conclusion and Future Research</a:t>
            </a:r>
          </a:p>
        </p:txBody>
      </p:sp>
      <p:sp>
        <p:nvSpPr>
          <p:cNvPr id="3" name="Content Placeholder 2">
            <a:extLst>
              <a:ext uri="{FF2B5EF4-FFF2-40B4-BE49-F238E27FC236}">
                <a16:creationId xmlns:a16="http://schemas.microsoft.com/office/drawing/2014/main" id="{502A13C3-5851-AB35-D313-64BB4CB62080}"/>
              </a:ext>
            </a:extLst>
          </p:cNvPr>
          <p:cNvSpPr>
            <a:spLocks noGrp="1"/>
          </p:cNvSpPr>
          <p:nvPr>
            <p:ph idx="1"/>
          </p:nvPr>
        </p:nvSpPr>
        <p:spPr/>
        <p:txBody>
          <a:bodyPr/>
          <a:lstStyle/>
          <a:p>
            <a:r>
              <a:rPr lang="en-US" dirty="0"/>
              <a:t>Interview and Open-ended survey data provides a basis for continuing a narrative policy framework study.  The narratives or stories builds a financial management policy/policies for small communities.</a:t>
            </a:r>
          </a:p>
          <a:p>
            <a:r>
              <a:rPr lang="en-US" dirty="0"/>
              <a:t>Qualitative data from the annual comprehensive financial report would provide the “actuals” to compare general fund fund balance levels and trend information</a:t>
            </a:r>
          </a:p>
          <a:p>
            <a:r>
              <a:rPr lang="en-US" dirty="0"/>
              <a:t>How can we think about financial condition versus financial capacity?  It’s not all about the numbers…</a:t>
            </a:r>
          </a:p>
        </p:txBody>
      </p:sp>
    </p:spTree>
    <p:extLst>
      <p:ext uri="{BB962C8B-B14F-4D97-AF65-F5344CB8AC3E}">
        <p14:creationId xmlns:p14="http://schemas.microsoft.com/office/powerpoint/2010/main" val="33038087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5D105D-812F-CF46-94A5-40B3C7BCCD5A}"/>
              </a:ext>
            </a:extLst>
          </p:cNvPr>
          <p:cNvSpPr>
            <a:spLocks noGrp="1"/>
          </p:cNvSpPr>
          <p:nvPr>
            <p:ph type="title"/>
          </p:nvPr>
        </p:nvSpPr>
        <p:spPr/>
        <p:txBody>
          <a:bodyPr/>
          <a:lstStyle/>
          <a:p>
            <a:r>
              <a:rPr lang="en-US" dirty="0"/>
              <a:t>Defining Local Government Financial Capacity</a:t>
            </a:r>
          </a:p>
        </p:txBody>
      </p:sp>
      <p:sp>
        <p:nvSpPr>
          <p:cNvPr id="3" name="Content Placeholder 2">
            <a:extLst>
              <a:ext uri="{FF2B5EF4-FFF2-40B4-BE49-F238E27FC236}">
                <a16:creationId xmlns:a16="http://schemas.microsoft.com/office/drawing/2014/main" id="{BAB7CE3F-4422-AE4E-8C82-1606D40D4533}"/>
              </a:ext>
            </a:extLst>
          </p:cNvPr>
          <p:cNvSpPr>
            <a:spLocks noGrp="1"/>
          </p:cNvSpPr>
          <p:nvPr>
            <p:ph idx="1"/>
          </p:nvPr>
        </p:nvSpPr>
        <p:spPr/>
        <p:txBody>
          <a:bodyPr/>
          <a:lstStyle/>
          <a:p>
            <a:r>
              <a:rPr lang="en-US" b="0" i="0" dirty="0">
                <a:solidFill>
                  <a:schemeClr val="tx1"/>
                </a:solidFill>
                <a:effectLst/>
              </a:rPr>
              <a:t>Financial capacity is defined as the local government's ability to utilize financial resources to provide stable delivery of public services and to deal with future events. </a:t>
            </a:r>
          </a:p>
          <a:p>
            <a:r>
              <a:rPr lang="en-US" b="0" i="0" dirty="0">
                <a:solidFill>
                  <a:schemeClr val="tx1"/>
                </a:solidFill>
                <a:effectLst/>
              </a:rPr>
              <a:t>Think about financial capacity as the ability to actually spend money and get things done on behalf of citizens; having the ability to weather financial downturns, etc.</a:t>
            </a:r>
          </a:p>
        </p:txBody>
      </p:sp>
    </p:spTree>
    <p:extLst>
      <p:ext uri="{BB962C8B-B14F-4D97-AF65-F5344CB8AC3E}">
        <p14:creationId xmlns:p14="http://schemas.microsoft.com/office/powerpoint/2010/main" val="33686815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946CB6-5795-0943-95A7-0F753E222D4C}"/>
              </a:ext>
            </a:extLst>
          </p:cNvPr>
          <p:cNvSpPr>
            <a:spLocks noGrp="1"/>
          </p:cNvSpPr>
          <p:nvPr>
            <p:ph type="title"/>
          </p:nvPr>
        </p:nvSpPr>
        <p:spPr/>
        <p:txBody>
          <a:bodyPr/>
          <a:lstStyle/>
          <a:p>
            <a:r>
              <a:rPr lang="en-US" dirty="0"/>
              <a:t>Research Questions</a:t>
            </a:r>
          </a:p>
        </p:txBody>
      </p:sp>
      <p:sp>
        <p:nvSpPr>
          <p:cNvPr id="3" name="Content Placeholder 2">
            <a:extLst>
              <a:ext uri="{FF2B5EF4-FFF2-40B4-BE49-F238E27FC236}">
                <a16:creationId xmlns:a16="http://schemas.microsoft.com/office/drawing/2014/main" id="{1E19AFC7-5479-EB4D-B3F1-6AC89A2B5B7D}"/>
              </a:ext>
            </a:extLst>
          </p:cNvPr>
          <p:cNvSpPr>
            <a:spLocks noGrp="1"/>
          </p:cNvSpPr>
          <p:nvPr>
            <p:ph idx="1"/>
          </p:nvPr>
        </p:nvSpPr>
        <p:spPr/>
        <p:txBody>
          <a:bodyPr/>
          <a:lstStyle/>
          <a:p>
            <a:pPr lvl="1"/>
            <a:r>
              <a:rPr lang="en-US" dirty="0"/>
              <a:t>How do small town local government managers and finance directors define local government financial capacity; what are the components of local government financial capacity?</a:t>
            </a:r>
          </a:p>
          <a:p>
            <a:pPr lvl="1"/>
            <a:r>
              <a:rPr lang="en-US" dirty="0"/>
              <a:t>How do managers and finance director’s view the importance of those components of local government financial capacity?</a:t>
            </a:r>
          </a:p>
          <a:p>
            <a:pPr lvl="1"/>
            <a:r>
              <a:rPr lang="en-US" dirty="0"/>
              <a:t>How do those components influence local government managers and finance directors’ perceptions of preparedness for economic downturns?</a:t>
            </a:r>
          </a:p>
          <a:p>
            <a:pPr marL="457200" lvl="1" indent="0">
              <a:buNone/>
            </a:pPr>
            <a:endParaRPr lang="en-US" dirty="0"/>
          </a:p>
        </p:txBody>
      </p:sp>
    </p:spTree>
    <p:extLst>
      <p:ext uri="{BB962C8B-B14F-4D97-AF65-F5344CB8AC3E}">
        <p14:creationId xmlns:p14="http://schemas.microsoft.com/office/powerpoint/2010/main" val="2585995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236719-EA4D-6F45-5488-BD78541D08D9}"/>
              </a:ext>
            </a:extLst>
          </p:cNvPr>
          <p:cNvSpPr>
            <a:spLocks noGrp="1"/>
          </p:cNvSpPr>
          <p:nvPr>
            <p:ph type="title"/>
          </p:nvPr>
        </p:nvSpPr>
        <p:spPr/>
        <p:txBody>
          <a:bodyPr/>
          <a:lstStyle/>
          <a:p>
            <a:r>
              <a:rPr lang="en-US" dirty="0"/>
              <a:t>Why is this important?</a:t>
            </a:r>
          </a:p>
        </p:txBody>
      </p:sp>
      <p:sp>
        <p:nvSpPr>
          <p:cNvPr id="3" name="Content Placeholder 2">
            <a:extLst>
              <a:ext uri="{FF2B5EF4-FFF2-40B4-BE49-F238E27FC236}">
                <a16:creationId xmlns:a16="http://schemas.microsoft.com/office/drawing/2014/main" id="{A8E72CB7-354C-1F9A-3427-3C89899A227D}"/>
              </a:ext>
            </a:extLst>
          </p:cNvPr>
          <p:cNvSpPr>
            <a:spLocks noGrp="1"/>
          </p:cNvSpPr>
          <p:nvPr>
            <p:ph idx="1"/>
          </p:nvPr>
        </p:nvSpPr>
        <p:spPr/>
        <p:txBody>
          <a:bodyPr/>
          <a:lstStyle/>
          <a:p>
            <a:r>
              <a:rPr lang="en-US" dirty="0"/>
              <a:t>Small communities lack financial expertise, administrative capacity, access to critical financial resources (professional associations), leadership support (elected officials’ understanding) to perform high level financial analysis and techniques commonly used in financial condition analysis.</a:t>
            </a:r>
          </a:p>
          <a:p>
            <a:r>
              <a:rPr lang="en-US" dirty="0"/>
              <a:t>How can small communities evaluate their individual financial capacity, “check the pulse” of their local government finances, and focus on the operations and delivery of services to their citizens.</a:t>
            </a:r>
          </a:p>
        </p:txBody>
      </p:sp>
    </p:spTree>
    <p:extLst>
      <p:ext uri="{BB962C8B-B14F-4D97-AF65-F5344CB8AC3E}">
        <p14:creationId xmlns:p14="http://schemas.microsoft.com/office/powerpoint/2010/main" val="38735707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2803CC7-BBDE-AF4A-BFAB-9FE320D4DAA7}"/>
              </a:ext>
            </a:extLst>
          </p:cNvPr>
          <p:cNvSpPr>
            <a:spLocks noGrp="1"/>
          </p:cNvSpPr>
          <p:nvPr>
            <p:ph type="title"/>
          </p:nvPr>
        </p:nvSpPr>
        <p:spPr/>
        <p:txBody>
          <a:bodyPr/>
          <a:lstStyle/>
          <a:p>
            <a:r>
              <a:rPr lang="en-US" dirty="0"/>
              <a:t>Study Participants and Research Design</a:t>
            </a:r>
          </a:p>
        </p:txBody>
      </p:sp>
      <p:sp>
        <p:nvSpPr>
          <p:cNvPr id="5" name="Content Placeholder 4">
            <a:extLst>
              <a:ext uri="{FF2B5EF4-FFF2-40B4-BE49-F238E27FC236}">
                <a16:creationId xmlns:a16="http://schemas.microsoft.com/office/drawing/2014/main" id="{08401E39-54D6-EF47-9791-4F3B990C3BB3}"/>
              </a:ext>
            </a:extLst>
          </p:cNvPr>
          <p:cNvSpPr>
            <a:spLocks noGrp="1"/>
          </p:cNvSpPr>
          <p:nvPr>
            <p:ph idx="1"/>
          </p:nvPr>
        </p:nvSpPr>
        <p:spPr/>
        <p:txBody>
          <a:bodyPr>
            <a:normAutofit/>
          </a:bodyPr>
          <a:lstStyle/>
          <a:p>
            <a:r>
              <a:rPr lang="en-US" dirty="0"/>
              <a:t>38 out of 190 Towns in Virginia</a:t>
            </a:r>
          </a:p>
          <a:p>
            <a:r>
              <a:rPr lang="en-US" dirty="0"/>
              <a:t>38 Towns are required by State Code to conduct an annual audit of their financial statements</a:t>
            </a:r>
          </a:p>
          <a:p>
            <a:r>
              <a:rPr lang="en-US" dirty="0"/>
              <a:t>142 are exempt per State Code 15.2-2510- population of less than 3,500</a:t>
            </a:r>
          </a:p>
          <a:p>
            <a:r>
              <a:rPr lang="en-US" dirty="0"/>
              <a:t>10 in-person interviews were conducted in March 2024</a:t>
            </a:r>
          </a:p>
          <a:p>
            <a:r>
              <a:rPr lang="en-US" dirty="0"/>
              <a:t>Survey was developed and sent out in April 2024</a:t>
            </a:r>
          </a:p>
          <a:p>
            <a:r>
              <a:rPr lang="en-US" dirty="0"/>
              <a:t>28 of the 38 Towns responded – 74% response rate</a:t>
            </a:r>
          </a:p>
          <a:p>
            <a:r>
              <a:rPr lang="en-US" dirty="0"/>
              <a:t>19 Towns Managers responded/21 Treasurer/Finance Directors responded.</a:t>
            </a:r>
          </a:p>
        </p:txBody>
      </p:sp>
    </p:spTree>
    <p:extLst>
      <p:ext uri="{BB962C8B-B14F-4D97-AF65-F5344CB8AC3E}">
        <p14:creationId xmlns:p14="http://schemas.microsoft.com/office/powerpoint/2010/main" val="9698591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9035E8-1251-E206-50FA-618FDD5847AE}"/>
              </a:ext>
            </a:extLst>
          </p:cNvPr>
          <p:cNvSpPr>
            <a:spLocks noGrp="1"/>
          </p:cNvSpPr>
          <p:nvPr>
            <p:ph type="title"/>
          </p:nvPr>
        </p:nvSpPr>
        <p:spPr/>
        <p:txBody>
          <a:bodyPr/>
          <a:lstStyle/>
          <a:p>
            <a:r>
              <a:rPr lang="en-US" dirty="0"/>
              <a:t>Results</a:t>
            </a:r>
          </a:p>
        </p:txBody>
      </p:sp>
    </p:spTree>
    <p:extLst>
      <p:ext uri="{BB962C8B-B14F-4D97-AF65-F5344CB8AC3E}">
        <p14:creationId xmlns:p14="http://schemas.microsoft.com/office/powerpoint/2010/main" val="24623943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9F4444CE-BC8D-4D61-B303-4C05614E62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a:extLst>
              <a:ext uri="{FF2B5EF4-FFF2-40B4-BE49-F238E27FC236}">
                <a16:creationId xmlns:a16="http://schemas.microsoft.com/office/drawing/2014/main" id="{4FD0AAFC-A08A-E94C-AE7D-0D6CC4F21B50}"/>
              </a:ext>
            </a:extLst>
          </p:cNvPr>
          <p:cNvSpPr>
            <a:spLocks noGrp="1"/>
          </p:cNvSpPr>
          <p:nvPr>
            <p:ph type="title"/>
          </p:nvPr>
        </p:nvSpPr>
        <p:spPr>
          <a:xfrm>
            <a:off x="965199" y="609600"/>
            <a:ext cx="7648121" cy="1099457"/>
          </a:xfrm>
        </p:spPr>
        <p:txBody>
          <a:bodyPr>
            <a:normAutofit/>
          </a:bodyPr>
          <a:lstStyle/>
          <a:p>
            <a:pPr>
              <a:lnSpc>
                <a:spcPct val="90000"/>
              </a:lnSpc>
            </a:pPr>
            <a:r>
              <a:rPr lang="en-US" dirty="0"/>
              <a:t>Identification of components of financial capacity</a:t>
            </a:r>
          </a:p>
        </p:txBody>
      </p:sp>
      <p:sp>
        <p:nvSpPr>
          <p:cNvPr id="14" name="Isosceles Triangle 13">
            <a:extLst>
              <a:ext uri="{FF2B5EF4-FFF2-40B4-BE49-F238E27FC236}">
                <a16:creationId xmlns:a16="http://schemas.microsoft.com/office/drawing/2014/main" id="{73772B81-181F-48B7-8826-4D9686D15D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631947"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6" name="Isosceles Triangle 15">
            <a:extLst>
              <a:ext uri="{FF2B5EF4-FFF2-40B4-BE49-F238E27FC236}">
                <a16:creationId xmlns:a16="http://schemas.microsoft.com/office/drawing/2014/main" id="{B2205F6E-03C6-4E92-877C-E2482F6599A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807450" y="4013200"/>
            <a:ext cx="336550"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graphicFrame>
        <p:nvGraphicFramePr>
          <p:cNvPr id="2" name="Chart 1">
            <a:extLst>
              <a:ext uri="{FF2B5EF4-FFF2-40B4-BE49-F238E27FC236}">
                <a16:creationId xmlns:a16="http://schemas.microsoft.com/office/drawing/2014/main" id="{9761C558-36DE-E904-0BFB-9E3FA1AE449B}"/>
              </a:ext>
            </a:extLst>
          </p:cNvPr>
          <p:cNvGraphicFramePr/>
          <p:nvPr>
            <p:extLst>
              <p:ext uri="{D42A27DB-BD31-4B8C-83A1-F6EECF244321}">
                <p14:modId xmlns:p14="http://schemas.microsoft.com/office/powerpoint/2010/main" val="2051569919"/>
              </p:ext>
            </p:extLst>
          </p:nvPr>
        </p:nvGraphicFramePr>
        <p:xfrm>
          <a:off x="827584" y="1860867"/>
          <a:ext cx="7488832" cy="4232429"/>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8125500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9798D8-D4D4-CAC6-08D0-231973BC9E4F}"/>
              </a:ext>
            </a:extLst>
          </p:cNvPr>
          <p:cNvSpPr>
            <a:spLocks noGrp="1"/>
          </p:cNvSpPr>
          <p:nvPr>
            <p:ph type="title"/>
          </p:nvPr>
        </p:nvSpPr>
        <p:spPr>
          <a:xfrm>
            <a:off x="508000" y="609600"/>
            <a:ext cx="6447501" cy="1320800"/>
          </a:xfrm>
        </p:spPr>
        <p:txBody>
          <a:bodyPr>
            <a:normAutofit/>
          </a:bodyPr>
          <a:lstStyle/>
          <a:p>
            <a:r>
              <a:rPr lang="en-US" dirty="0"/>
              <a:t>Comparison of Finance Director and Manager Responses</a:t>
            </a:r>
          </a:p>
        </p:txBody>
      </p:sp>
      <p:graphicFrame>
        <p:nvGraphicFramePr>
          <p:cNvPr id="4" name="Content Placeholder 3">
            <a:extLst>
              <a:ext uri="{FF2B5EF4-FFF2-40B4-BE49-F238E27FC236}">
                <a16:creationId xmlns:a16="http://schemas.microsoft.com/office/drawing/2014/main" id="{4FB90AC1-E1AF-3D6F-0E4C-A28D1932C69F}"/>
              </a:ext>
            </a:extLst>
          </p:cNvPr>
          <p:cNvGraphicFramePr>
            <a:graphicFrameLocks noGrp="1"/>
          </p:cNvGraphicFramePr>
          <p:nvPr>
            <p:ph idx="1"/>
            <p:extLst>
              <p:ext uri="{D42A27DB-BD31-4B8C-83A1-F6EECF244321}">
                <p14:modId xmlns:p14="http://schemas.microsoft.com/office/powerpoint/2010/main" val="417939284"/>
              </p:ext>
            </p:extLst>
          </p:nvPr>
        </p:nvGraphicFramePr>
        <p:xfrm>
          <a:off x="651516" y="2160588"/>
          <a:ext cx="6160996" cy="3881440"/>
        </p:xfrm>
        <a:graphic>
          <a:graphicData uri="http://schemas.openxmlformats.org/drawingml/2006/table">
            <a:tbl>
              <a:tblPr firstRow="1" firstCol="1" bandRow="1">
                <a:tableStyleId>{5C22544A-7EE6-4342-B048-85BDC9FD1C3A}</a:tableStyleId>
              </a:tblPr>
              <a:tblGrid>
                <a:gridCol w="2075656">
                  <a:extLst>
                    <a:ext uri="{9D8B030D-6E8A-4147-A177-3AD203B41FA5}">
                      <a16:colId xmlns:a16="http://schemas.microsoft.com/office/drawing/2014/main" val="1080388476"/>
                    </a:ext>
                  </a:extLst>
                </a:gridCol>
                <a:gridCol w="2073889">
                  <a:extLst>
                    <a:ext uri="{9D8B030D-6E8A-4147-A177-3AD203B41FA5}">
                      <a16:colId xmlns:a16="http://schemas.microsoft.com/office/drawing/2014/main" val="4040751449"/>
                    </a:ext>
                  </a:extLst>
                </a:gridCol>
                <a:gridCol w="2011451">
                  <a:extLst>
                    <a:ext uri="{9D8B030D-6E8A-4147-A177-3AD203B41FA5}">
                      <a16:colId xmlns:a16="http://schemas.microsoft.com/office/drawing/2014/main" val="2893391534"/>
                    </a:ext>
                  </a:extLst>
                </a:gridCol>
              </a:tblGrid>
              <a:tr h="210358">
                <a:tc>
                  <a:txBody>
                    <a:bodyPr/>
                    <a:lstStyle/>
                    <a:p>
                      <a:endParaRPr lang="en-US" sz="1300">
                        <a:effectLst/>
                        <a:latin typeface="Calibri" panose="020F0502020204030204" pitchFamily="34" charset="0"/>
                        <a:cs typeface="Times New Roman" panose="02020603050405020304" pitchFamily="18" charset="0"/>
                      </a:endParaRPr>
                    </a:p>
                  </a:txBody>
                  <a:tcPr marL="76339" marR="76339" marT="0" marB="0" anchor="b"/>
                </a:tc>
                <a:tc>
                  <a:txBody>
                    <a:bodyPr/>
                    <a:lstStyle/>
                    <a:p>
                      <a:pPr marL="0" marR="0" algn="ctr">
                        <a:spcBef>
                          <a:spcPts val="0"/>
                        </a:spcBef>
                        <a:spcAft>
                          <a:spcPts val="0"/>
                        </a:spcAft>
                      </a:pPr>
                      <a:r>
                        <a:rPr lang="en-US" sz="1100">
                          <a:effectLst/>
                        </a:rPr>
                        <a:t>Finance Director Responses</a:t>
                      </a:r>
                      <a:endParaRPr lang="en-US" sz="13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76339" marR="76339" marT="0" marB="0" anchor="b"/>
                </a:tc>
                <a:tc>
                  <a:txBody>
                    <a:bodyPr/>
                    <a:lstStyle/>
                    <a:p>
                      <a:pPr marL="0" marR="0" algn="ctr">
                        <a:spcBef>
                          <a:spcPts val="0"/>
                        </a:spcBef>
                        <a:spcAft>
                          <a:spcPts val="0"/>
                        </a:spcAft>
                      </a:pPr>
                      <a:r>
                        <a:rPr lang="en-US" sz="1100">
                          <a:effectLst/>
                        </a:rPr>
                        <a:t>Manager Responses</a:t>
                      </a:r>
                      <a:endParaRPr lang="en-US" sz="13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76339" marR="76339" marT="0" marB="0" anchor="b"/>
                </a:tc>
                <a:extLst>
                  <a:ext uri="{0D108BD9-81ED-4DB2-BD59-A6C34878D82A}">
                    <a16:rowId xmlns:a16="http://schemas.microsoft.com/office/drawing/2014/main" val="1225130783"/>
                  </a:ext>
                </a:extLst>
              </a:tr>
              <a:tr h="380001">
                <a:tc>
                  <a:txBody>
                    <a:bodyPr/>
                    <a:lstStyle/>
                    <a:p>
                      <a:pPr marL="0" marR="0">
                        <a:spcBef>
                          <a:spcPts val="0"/>
                        </a:spcBef>
                        <a:spcAft>
                          <a:spcPts val="0"/>
                        </a:spcAft>
                      </a:pPr>
                      <a:r>
                        <a:rPr lang="en-US" sz="1100">
                          <a:effectLst/>
                        </a:rPr>
                        <a:t>General Fund Unassigned Fund Balance levels</a:t>
                      </a:r>
                      <a:endParaRPr lang="en-US" sz="13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76339" marR="76339" marT="0" marB="0" anchor="b"/>
                </a:tc>
                <a:tc>
                  <a:txBody>
                    <a:bodyPr/>
                    <a:lstStyle/>
                    <a:p>
                      <a:pPr marL="0" marR="0" algn="ctr">
                        <a:spcBef>
                          <a:spcPts val="0"/>
                        </a:spcBef>
                        <a:spcAft>
                          <a:spcPts val="0"/>
                        </a:spcAft>
                      </a:pPr>
                      <a:r>
                        <a:rPr lang="en-US" sz="1100">
                          <a:effectLst/>
                        </a:rPr>
                        <a:t>14</a:t>
                      </a:r>
                      <a:endParaRPr lang="en-US" sz="13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76339" marR="76339" marT="0" marB="0" anchor="b"/>
                </a:tc>
                <a:tc>
                  <a:txBody>
                    <a:bodyPr/>
                    <a:lstStyle/>
                    <a:p>
                      <a:pPr marL="0" marR="0" algn="ctr">
                        <a:spcBef>
                          <a:spcPts val="0"/>
                        </a:spcBef>
                        <a:spcAft>
                          <a:spcPts val="0"/>
                        </a:spcAft>
                      </a:pPr>
                      <a:r>
                        <a:rPr lang="en-US" sz="1100">
                          <a:effectLst/>
                        </a:rPr>
                        <a:t>14</a:t>
                      </a:r>
                      <a:endParaRPr lang="en-US" sz="13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76339" marR="76339" marT="0" marB="0" anchor="b"/>
                </a:tc>
                <a:extLst>
                  <a:ext uri="{0D108BD9-81ED-4DB2-BD59-A6C34878D82A}">
                    <a16:rowId xmlns:a16="http://schemas.microsoft.com/office/drawing/2014/main" val="3546221295"/>
                  </a:ext>
                </a:extLst>
              </a:tr>
              <a:tr h="210358">
                <a:tc>
                  <a:txBody>
                    <a:bodyPr/>
                    <a:lstStyle/>
                    <a:p>
                      <a:pPr marL="0" marR="0">
                        <a:spcBef>
                          <a:spcPts val="0"/>
                        </a:spcBef>
                        <a:spcAft>
                          <a:spcPts val="0"/>
                        </a:spcAft>
                      </a:pPr>
                      <a:r>
                        <a:rPr lang="en-US" sz="1100">
                          <a:effectLst/>
                        </a:rPr>
                        <a:t>Adopting a balanced budget</a:t>
                      </a:r>
                      <a:endParaRPr lang="en-US" sz="13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76339" marR="76339" marT="0" marB="0" anchor="b"/>
                </a:tc>
                <a:tc>
                  <a:txBody>
                    <a:bodyPr/>
                    <a:lstStyle/>
                    <a:p>
                      <a:pPr marL="0" marR="0" algn="ctr">
                        <a:spcBef>
                          <a:spcPts val="0"/>
                        </a:spcBef>
                        <a:spcAft>
                          <a:spcPts val="0"/>
                        </a:spcAft>
                      </a:pPr>
                      <a:r>
                        <a:rPr lang="en-US" sz="1100">
                          <a:effectLst/>
                        </a:rPr>
                        <a:t>14</a:t>
                      </a:r>
                      <a:endParaRPr lang="en-US" sz="13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76339" marR="76339" marT="0" marB="0" anchor="b"/>
                </a:tc>
                <a:tc>
                  <a:txBody>
                    <a:bodyPr/>
                    <a:lstStyle/>
                    <a:p>
                      <a:pPr marL="0" marR="0" algn="ctr">
                        <a:spcBef>
                          <a:spcPts val="0"/>
                        </a:spcBef>
                        <a:spcAft>
                          <a:spcPts val="0"/>
                        </a:spcAft>
                      </a:pPr>
                      <a:r>
                        <a:rPr lang="en-US" sz="1100">
                          <a:effectLst/>
                        </a:rPr>
                        <a:t>16</a:t>
                      </a:r>
                      <a:endParaRPr lang="en-US" sz="13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76339" marR="76339" marT="0" marB="0" anchor="b"/>
                </a:tc>
                <a:extLst>
                  <a:ext uri="{0D108BD9-81ED-4DB2-BD59-A6C34878D82A}">
                    <a16:rowId xmlns:a16="http://schemas.microsoft.com/office/drawing/2014/main" val="665666662"/>
                  </a:ext>
                </a:extLst>
              </a:tr>
              <a:tr h="380001">
                <a:tc>
                  <a:txBody>
                    <a:bodyPr/>
                    <a:lstStyle/>
                    <a:p>
                      <a:pPr marL="0" marR="0">
                        <a:spcBef>
                          <a:spcPts val="0"/>
                        </a:spcBef>
                        <a:spcAft>
                          <a:spcPts val="0"/>
                        </a:spcAft>
                      </a:pPr>
                      <a:r>
                        <a:rPr lang="en-US" sz="1100">
                          <a:effectLst/>
                        </a:rPr>
                        <a:t>Compliance with adopted financial policies</a:t>
                      </a:r>
                      <a:endParaRPr lang="en-US" sz="13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76339" marR="76339" marT="0" marB="0" anchor="b"/>
                </a:tc>
                <a:tc>
                  <a:txBody>
                    <a:bodyPr/>
                    <a:lstStyle/>
                    <a:p>
                      <a:pPr marL="0" marR="0" algn="ctr">
                        <a:spcBef>
                          <a:spcPts val="0"/>
                        </a:spcBef>
                        <a:spcAft>
                          <a:spcPts val="0"/>
                        </a:spcAft>
                      </a:pPr>
                      <a:r>
                        <a:rPr lang="en-US" sz="1100">
                          <a:effectLst/>
                        </a:rPr>
                        <a:t>12</a:t>
                      </a:r>
                      <a:endParaRPr lang="en-US" sz="13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76339" marR="76339" marT="0" marB="0" anchor="b"/>
                </a:tc>
                <a:tc>
                  <a:txBody>
                    <a:bodyPr/>
                    <a:lstStyle/>
                    <a:p>
                      <a:pPr marL="0" marR="0" algn="ctr">
                        <a:spcBef>
                          <a:spcPts val="0"/>
                        </a:spcBef>
                        <a:spcAft>
                          <a:spcPts val="0"/>
                        </a:spcAft>
                      </a:pPr>
                      <a:r>
                        <a:rPr lang="en-US" sz="1100">
                          <a:effectLst/>
                        </a:rPr>
                        <a:t>15</a:t>
                      </a:r>
                      <a:endParaRPr lang="en-US" sz="13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76339" marR="76339" marT="0" marB="0" anchor="b"/>
                </a:tc>
                <a:extLst>
                  <a:ext uri="{0D108BD9-81ED-4DB2-BD59-A6C34878D82A}">
                    <a16:rowId xmlns:a16="http://schemas.microsoft.com/office/drawing/2014/main" val="233453940"/>
                  </a:ext>
                </a:extLst>
              </a:tr>
              <a:tr h="380001">
                <a:tc>
                  <a:txBody>
                    <a:bodyPr/>
                    <a:lstStyle/>
                    <a:p>
                      <a:pPr marL="0" marR="0">
                        <a:spcBef>
                          <a:spcPts val="0"/>
                        </a:spcBef>
                        <a:spcAft>
                          <a:spcPts val="0"/>
                        </a:spcAft>
                      </a:pPr>
                      <a:r>
                        <a:rPr lang="en-US" sz="1100">
                          <a:effectLst/>
                        </a:rPr>
                        <a:t>Budget Stabilization Fund levels</a:t>
                      </a:r>
                      <a:endParaRPr lang="en-US" sz="13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76339" marR="76339" marT="0" marB="0" anchor="b"/>
                </a:tc>
                <a:tc>
                  <a:txBody>
                    <a:bodyPr/>
                    <a:lstStyle/>
                    <a:p>
                      <a:pPr marL="0" marR="0" algn="ctr">
                        <a:spcBef>
                          <a:spcPts val="0"/>
                        </a:spcBef>
                        <a:spcAft>
                          <a:spcPts val="0"/>
                        </a:spcAft>
                      </a:pPr>
                      <a:r>
                        <a:rPr lang="en-US" sz="1100">
                          <a:effectLst/>
                        </a:rPr>
                        <a:t>4</a:t>
                      </a:r>
                      <a:endParaRPr lang="en-US" sz="13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76339" marR="76339" marT="0" marB="0" anchor="b"/>
                </a:tc>
                <a:tc>
                  <a:txBody>
                    <a:bodyPr/>
                    <a:lstStyle/>
                    <a:p>
                      <a:pPr marL="0" marR="0" algn="ctr">
                        <a:spcBef>
                          <a:spcPts val="0"/>
                        </a:spcBef>
                        <a:spcAft>
                          <a:spcPts val="0"/>
                        </a:spcAft>
                      </a:pPr>
                      <a:r>
                        <a:rPr lang="en-US" sz="1100">
                          <a:effectLst/>
                        </a:rPr>
                        <a:t>4</a:t>
                      </a:r>
                      <a:endParaRPr lang="en-US" sz="13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76339" marR="76339" marT="0" marB="0" anchor="b"/>
                </a:tc>
                <a:extLst>
                  <a:ext uri="{0D108BD9-81ED-4DB2-BD59-A6C34878D82A}">
                    <a16:rowId xmlns:a16="http://schemas.microsoft.com/office/drawing/2014/main" val="2610778995"/>
                  </a:ext>
                </a:extLst>
              </a:tr>
              <a:tr h="380001">
                <a:tc>
                  <a:txBody>
                    <a:bodyPr/>
                    <a:lstStyle/>
                    <a:p>
                      <a:pPr marL="0" marR="0">
                        <a:spcBef>
                          <a:spcPts val="0"/>
                        </a:spcBef>
                        <a:spcAft>
                          <a:spcPts val="0"/>
                        </a:spcAft>
                      </a:pPr>
                      <a:r>
                        <a:rPr lang="en-US" sz="1100">
                          <a:effectLst/>
                        </a:rPr>
                        <a:t>"Clean" unmodified audit opinion</a:t>
                      </a:r>
                      <a:endParaRPr lang="en-US" sz="13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76339" marR="76339" marT="0" marB="0" anchor="b"/>
                </a:tc>
                <a:tc>
                  <a:txBody>
                    <a:bodyPr/>
                    <a:lstStyle/>
                    <a:p>
                      <a:pPr marL="0" marR="0" algn="ctr">
                        <a:spcBef>
                          <a:spcPts val="0"/>
                        </a:spcBef>
                        <a:spcAft>
                          <a:spcPts val="0"/>
                        </a:spcAft>
                      </a:pPr>
                      <a:r>
                        <a:rPr lang="en-US" sz="1100">
                          <a:effectLst/>
                        </a:rPr>
                        <a:t>12</a:t>
                      </a:r>
                      <a:endParaRPr lang="en-US" sz="13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76339" marR="76339" marT="0" marB="0" anchor="b"/>
                </a:tc>
                <a:tc>
                  <a:txBody>
                    <a:bodyPr/>
                    <a:lstStyle/>
                    <a:p>
                      <a:pPr marL="0" marR="0" algn="ctr">
                        <a:spcBef>
                          <a:spcPts val="0"/>
                        </a:spcBef>
                        <a:spcAft>
                          <a:spcPts val="0"/>
                        </a:spcAft>
                      </a:pPr>
                      <a:r>
                        <a:rPr lang="en-US" sz="1100">
                          <a:effectLst/>
                        </a:rPr>
                        <a:t>16</a:t>
                      </a:r>
                      <a:endParaRPr lang="en-US" sz="13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76339" marR="76339" marT="0" marB="0" anchor="b"/>
                </a:tc>
                <a:extLst>
                  <a:ext uri="{0D108BD9-81ED-4DB2-BD59-A6C34878D82A}">
                    <a16:rowId xmlns:a16="http://schemas.microsoft.com/office/drawing/2014/main" val="3863993674"/>
                  </a:ext>
                </a:extLst>
              </a:tr>
              <a:tr h="380001">
                <a:tc>
                  <a:txBody>
                    <a:bodyPr/>
                    <a:lstStyle/>
                    <a:p>
                      <a:pPr marL="0" marR="0">
                        <a:spcBef>
                          <a:spcPts val="0"/>
                        </a:spcBef>
                        <a:spcAft>
                          <a:spcPts val="0"/>
                        </a:spcAft>
                      </a:pPr>
                      <a:r>
                        <a:rPr lang="en-US" sz="1100">
                          <a:effectLst/>
                        </a:rPr>
                        <a:t>Adoption of a capital improvement plan</a:t>
                      </a:r>
                      <a:endParaRPr lang="en-US" sz="13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76339" marR="76339" marT="0" marB="0" anchor="b"/>
                </a:tc>
                <a:tc>
                  <a:txBody>
                    <a:bodyPr/>
                    <a:lstStyle/>
                    <a:p>
                      <a:pPr marL="0" marR="0" algn="ctr">
                        <a:spcBef>
                          <a:spcPts val="0"/>
                        </a:spcBef>
                        <a:spcAft>
                          <a:spcPts val="0"/>
                        </a:spcAft>
                      </a:pPr>
                      <a:r>
                        <a:rPr lang="en-US" sz="1100">
                          <a:effectLst/>
                        </a:rPr>
                        <a:t>10</a:t>
                      </a:r>
                      <a:endParaRPr lang="en-US" sz="13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76339" marR="76339" marT="0" marB="0" anchor="b"/>
                </a:tc>
                <a:tc>
                  <a:txBody>
                    <a:bodyPr/>
                    <a:lstStyle/>
                    <a:p>
                      <a:pPr marL="0" marR="0" algn="ctr">
                        <a:spcBef>
                          <a:spcPts val="0"/>
                        </a:spcBef>
                        <a:spcAft>
                          <a:spcPts val="0"/>
                        </a:spcAft>
                      </a:pPr>
                      <a:r>
                        <a:rPr lang="en-US" sz="1100">
                          <a:effectLst/>
                        </a:rPr>
                        <a:t>10</a:t>
                      </a:r>
                      <a:endParaRPr lang="en-US" sz="13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76339" marR="76339" marT="0" marB="0" anchor="b"/>
                </a:tc>
                <a:extLst>
                  <a:ext uri="{0D108BD9-81ED-4DB2-BD59-A6C34878D82A}">
                    <a16:rowId xmlns:a16="http://schemas.microsoft.com/office/drawing/2014/main" val="3769450150"/>
                  </a:ext>
                </a:extLst>
              </a:tr>
              <a:tr h="210358">
                <a:tc>
                  <a:txBody>
                    <a:bodyPr/>
                    <a:lstStyle/>
                    <a:p>
                      <a:pPr marL="0" marR="0">
                        <a:spcBef>
                          <a:spcPts val="0"/>
                        </a:spcBef>
                        <a:spcAft>
                          <a:spcPts val="0"/>
                        </a:spcAft>
                      </a:pPr>
                      <a:r>
                        <a:rPr lang="en-US" sz="1100">
                          <a:effectLst/>
                        </a:rPr>
                        <a:t>Credit Rating</a:t>
                      </a:r>
                      <a:endParaRPr lang="en-US" sz="13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76339" marR="76339" marT="0" marB="0" anchor="b"/>
                </a:tc>
                <a:tc>
                  <a:txBody>
                    <a:bodyPr/>
                    <a:lstStyle/>
                    <a:p>
                      <a:pPr marL="0" marR="0" algn="ctr">
                        <a:spcBef>
                          <a:spcPts val="0"/>
                        </a:spcBef>
                        <a:spcAft>
                          <a:spcPts val="0"/>
                        </a:spcAft>
                      </a:pPr>
                      <a:r>
                        <a:rPr lang="en-US" sz="1100">
                          <a:effectLst/>
                        </a:rPr>
                        <a:t>3</a:t>
                      </a:r>
                      <a:endParaRPr lang="en-US" sz="13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76339" marR="76339" marT="0" marB="0" anchor="b"/>
                </a:tc>
                <a:tc>
                  <a:txBody>
                    <a:bodyPr/>
                    <a:lstStyle/>
                    <a:p>
                      <a:pPr marL="0" marR="0" algn="ctr">
                        <a:spcBef>
                          <a:spcPts val="0"/>
                        </a:spcBef>
                        <a:spcAft>
                          <a:spcPts val="0"/>
                        </a:spcAft>
                      </a:pPr>
                      <a:r>
                        <a:rPr lang="en-US" sz="1100">
                          <a:effectLst/>
                        </a:rPr>
                        <a:t>5</a:t>
                      </a:r>
                      <a:endParaRPr lang="en-US" sz="13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76339" marR="76339" marT="0" marB="0" anchor="b"/>
                </a:tc>
                <a:extLst>
                  <a:ext uri="{0D108BD9-81ED-4DB2-BD59-A6C34878D82A}">
                    <a16:rowId xmlns:a16="http://schemas.microsoft.com/office/drawing/2014/main" val="2555252089"/>
                  </a:ext>
                </a:extLst>
              </a:tr>
              <a:tr h="380001">
                <a:tc>
                  <a:txBody>
                    <a:bodyPr/>
                    <a:lstStyle/>
                    <a:p>
                      <a:pPr marL="0" marR="0">
                        <a:spcBef>
                          <a:spcPts val="0"/>
                        </a:spcBef>
                        <a:spcAft>
                          <a:spcPts val="0"/>
                        </a:spcAft>
                      </a:pPr>
                      <a:r>
                        <a:rPr lang="en-US" sz="1100">
                          <a:effectLst/>
                        </a:rPr>
                        <a:t>Fiscal Distress Monitoring Ratios</a:t>
                      </a:r>
                      <a:endParaRPr lang="en-US" sz="13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76339" marR="76339" marT="0" marB="0" anchor="b"/>
                </a:tc>
                <a:tc>
                  <a:txBody>
                    <a:bodyPr/>
                    <a:lstStyle/>
                    <a:p>
                      <a:pPr marL="0" marR="0" algn="ctr">
                        <a:spcBef>
                          <a:spcPts val="0"/>
                        </a:spcBef>
                        <a:spcAft>
                          <a:spcPts val="0"/>
                        </a:spcAft>
                      </a:pPr>
                      <a:r>
                        <a:rPr lang="en-US" sz="1100">
                          <a:effectLst/>
                        </a:rPr>
                        <a:t>2</a:t>
                      </a:r>
                      <a:endParaRPr lang="en-US" sz="13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76339" marR="76339" marT="0" marB="0" anchor="b"/>
                </a:tc>
                <a:tc>
                  <a:txBody>
                    <a:bodyPr/>
                    <a:lstStyle/>
                    <a:p>
                      <a:pPr marL="0" marR="0" algn="ctr">
                        <a:spcBef>
                          <a:spcPts val="0"/>
                        </a:spcBef>
                        <a:spcAft>
                          <a:spcPts val="0"/>
                        </a:spcAft>
                      </a:pPr>
                      <a:r>
                        <a:rPr lang="en-US" sz="1100">
                          <a:effectLst/>
                        </a:rPr>
                        <a:t>4</a:t>
                      </a:r>
                      <a:endParaRPr lang="en-US" sz="13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76339" marR="76339" marT="0" marB="0" anchor="b"/>
                </a:tc>
                <a:extLst>
                  <a:ext uri="{0D108BD9-81ED-4DB2-BD59-A6C34878D82A}">
                    <a16:rowId xmlns:a16="http://schemas.microsoft.com/office/drawing/2014/main" val="1237076388"/>
                  </a:ext>
                </a:extLst>
              </a:tr>
              <a:tr h="210358">
                <a:tc>
                  <a:txBody>
                    <a:bodyPr/>
                    <a:lstStyle/>
                    <a:p>
                      <a:pPr marL="0" marR="0">
                        <a:spcBef>
                          <a:spcPts val="0"/>
                        </a:spcBef>
                        <a:spcAft>
                          <a:spcPts val="0"/>
                        </a:spcAft>
                      </a:pPr>
                      <a:r>
                        <a:rPr lang="en-US" sz="1100">
                          <a:effectLst/>
                        </a:rPr>
                        <a:t>Low debt levels</a:t>
                      </a:r>
                      <a:endParaRPr lang="en-US" sz="13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76339" marR="76339" marT="0" marB="0" anchor="b"/>
                </a:tc>
                <a:tc>
                  <a:txBody>
                    <a:bodyPr/>
                    <a:lstStyle/>
                    <a:p>
                      <a:pPr marL="0" marR="0" algn="ctr">
                        <a:spcBef>
                          <a:spcPts val="0"/>
                        </a:spcBef>
                        <a:spcAft>
                          <a:spcPts val="0"/>
                        </a:spcAft>
                      </a:pPr>
                      <a:r>
                        <a:rPr lang="en-US" sz="1100">
                          <a:effectLst/>
                        </a:rPr>
                        <a:t>8</a:t>
                      </a:r>
                      <a:endParaRPr lang="en-US" sz="13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76339" marR="76339" marT="0" marB="0" anchor="b"/>
                </a:tc>
                <a:tc>
                  <a:txBody>
                    <a:bodyPr/>
                    <a:lstStyle/>
                    <a:p>
                      <a:pPr marL="0" marR="0" algn="ctr">
                        <a:spcBef>
                          <a:spcPts val="0"/>
                        </a:spcBef>
                        <a:spcAft>
                          <a:spcPts val="0"/>
                        </a:spcAft>
                      </a:pPr>
                      <a:r>
                        <a:rPr lang="en-US" sz="1100">
                          <a:effectLst/>
                        </a:rPr>
                        <a:t>14</a:t>
                      </a:r>
                      <a:endParaRPr lang="en-US" sz="13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76339" marR="76339" marT="0" marB="0" anchor="b"/>
                </a:tc>
                <a:extLst>
                  <a:ext uri="{0D108BD9-81ED-4DB2-BD59-A6C34878D82A}">
                    <a16:rowId xmlns:a16="http://schemas.microsoft.com/office/drawing/2014/main" val="2058929622"/>
                  </a:ext>
                </a:extLst>
              </a:tr>
              <a:tr h="380001">
                <a:tc>
                  <a:txBody>
                    <a:bodyPr/>
                    <a:lstStyle/>
                    <a:p>
                      <a:pPr marL="0" marR="0">
                        <a:spcBef>
                          <a:spcPts val="0"/>
                        </a:spcBef>
                        <a:spcAft>
                          <a:spcPts val="0"/>
                        </a:spcAft>
                      </a:pPr>
                      <a:r>
                        <a:rPr lang="en-US" sz="1100">
                          <a:effectLst/>
                        </a:rPr>
                        <a:t>Tax collection percentages - low uncollectible amounts</a:t>
                      </a:r>
                      <a:endParaRPr lang="en-US" sz="13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76339" marR="76339" marT="0" marB="0" anchor="b"/>
                </a:tc>
                <a:tc>
                  <a:txBody>
                    <a:bodyPr/>
                    <a:lstStyle/>
                    <a:p>
                      <a:pPr marL="0" marR="0" algn="ctr">
                        <a:spcBef>
                          <a:spcPts val="0"/>
                        </a:spcBef>
                        <a:spcAft>
                          <a:spcPts val="0"/>
                        </a:spcAft>
                      </a:pPr>
                      <a:r>
                        <a:rPr lang="en-US" sz="1100">
                          <a:effectLst/>
                        </a:rPr>
                        <a:t>7</a:t>
                      </a:r>
                      <a:endParaRPr lang="en-US" sz="13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76339" marR="76339" marT="0" marB="0" anchor="b"/>
                </a:tc>
                <a:tc>
                  <a:txBody>
                    <a:bodyPr/>
                    <a:lstStyle/>
                    <a:p>
                      <a:pPr marL="0" marR="0" algn="ctr">
                        <a:spcBef>
                          <a:spcPts val="0"/>
                        </a:spcBef>
                        <a:spcAft>
                          <a:spcPts val="0"/>
                        </a:spcAft>
                      </a:pPr>
                      <a:r>
                        <a:rPr lang="en-US" sz="1100">
                          <a:effectLst/>
                        </a:rPr>
                        <a:t>12</a:t>
                      </a:r>
                      <a:endParaRPr lang="en-US" sz="13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76339" marR="76339" marT="0" marB="0" anchor="b"/>
                </a:tc>
                <a:extLst>
                  <a:ext uri="{0D108BD9-81ED-4DB2-BD59-A6C34878D82A}">
                    <a16:rowId xmlns:a16="http://schemas.microsoft.com/office/drawing/2014/main" val="3815771479"/>
                  </a:ext>
                </a:extLst>
              </a:tr>
              <a:tr h="380001">
                <a:tc>
                  <a:txBody>
                    <a:bodyPr/>
                    <a:lstStyle/>
                    <a:p>
                      <a:pPr marL="0" marR="0">
                        <a:spcBef>
                          <a:spcPts val="0"/>
                        </a:spcBef>
                        <a:spcAft>
                          <a:spcPts val="0"/>
                        </a:spcAft>
                      </a:pPr>
                      <a:r>
                        <a:rPr lang="en-US" sz="1100">
                          <a:effectLst/>
                        </a:rPr>
                        <a:t>Cash funding for capital projects</a:t>
                      </a:r>
                      <a:endParaRPr lang="en-US" sz="13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76339" marR="76339" marT="0" marB="0" anchor="b"/>
                </a:tc>
                <a:tc>
                  <a:txBody>
                    <a:bodyPr/>
                    <a:lstStyle/>
                    <a:p>
                      <a:pPr marL="0" marR="0" algn="ctr">
                        <a:spcBef>
                          <a:spcPts val="0"/>
                        </a:spcBef>
                        <a:spcAft>
                          <a:spcPts val="0"/>
                        </a:spcAft>
                      </a:pPr>
                      <a:r>
                        <a:rPr lang="en-US" sz="1100">
                          <a:effectLst/>
                        </a:rPr>
                        <a:t>7</a:t>
                      </a:r>
                      <a:endParaRPr lang="en-US" sz="13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76339" marR="76339" marT="0" marB="0" anchor="b"/>
                </a:tc>
                <a:tc>
                  <a:txBody>
                    <a:bodyPr/>
                    <a:lstStyle/>
                    <a:p>
                      <a:pPr marL="0" marR="0" algn="ctr">
                        <a:spcBef>
                          <a:spcPts val="0"/>
                        </a:spcBef>
                        <a:spcAft>
                          <a:spcPts val="0"/>
                        </a:spcAft>
                      </a:pPr>
                      <a:r>
                        <a:rPr lang="en-US" sz="1100" dirty="0">
                          <a:effectLst/>
                        </a:rPr>
                        <a:t>12</a:t>
                      </a:r>
                      <a:endParaRPr lang="en-US" sz="13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76339" marR="76339" marT="0" marB="0" anchor="b"/>
                </a:tc>
                <a:extLst>
                  <a:ext uri="{0D108BD9-81ED-4DB2-BD59-A6C34878D82A}">
                    <a16:rowId xmlns:a16="http://schemas.microsoft.com/office/drawing/2014/main" val="1996928507"/>
                  </a:ext>
                </a:extLst>
              </a:tr>
            </a:tbl>
          </a:graphicData>
        </a:graphic>
      </p:graphicFrame>
    </p:spTree>
    <p:extLst>
      <p:ext uri="{BB962C8B-B14F-4D97-AF65-F5344CB8AC3E}">
        <p14:creationId xmlns:p14="http://schemas.microsoft.com/office/powerpoint/2010/main" val="235223222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S_RELEASE_DATE" val="2013.01.24"/>
  <p:tag name="AS_TITLE" val="Aspose.Slides for Java"/>
  <p:tag name="AS_VERSION" val="6.9.1.0"/>
</p:tagLst>
</file>

<file path=ppt/theme/theme1.xml><?xml version="1.0" encoding="utf-8"?>
<a:theme xmlns:a="http://schemas.openxmlformats.org/drawingml/2006/main" name="Facet">
  <a:themeElements>
    <a:clrScheme name="Yellow Orange">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Cambria">
      <a:majorFont>
        <a:latin typeface="Cambria" panose="02040503050406030204"/>
        <a:ea typeface=""/>
        <a:cs typeface=""/>
        <a:font script="Jpan" typeface="HG明朝B"/>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mbria" panose="02040503050406030204"/>
        <a:ea typeface=""/>
        <a:cs typeface=""/>
        <a:font script="Jpan" typeface="HG明朝B"/>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{3A7C16C9-EA75-324C-9BED-ECFAF2B095B0}tf10001060</Template>
  <TotalTime>1885</TotalTime>
  <Words>1637</Words>
  <Application>Microsoft Macintosh PowerPoint</Application>
  <PresentationFormat>On-screen Show (4:3)</PresentationFormat>
  <Paragraphs>293</Paragraphs>
  <Slides>27</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27</vt:i4>
      </vt:variant>
    </vt:vector>
  </HeadingPairs>
  <TitlesOfParts>
    <vt:vector size="34" baseType="lpstr">
      <vt:lpstr>Arial</vt:lpstr>
      <vt:lpstr>Calibri</vt:lpstr>
      <vt:lpstr>Cambria</vt:lpstr>
      <vt:lpstr>Symbol</vt:lpstr>
      <vt:lpstr>Times New Roman</vt:lpstr>
      <vt:lpstr>Wingdings 3</vt:lpstr>
      <vt:lpstr>Facet</vt:lpstr>
      <vt:lpstr>Defining Local Government Financial Capacity in Small Towns: Challenges and Opportunities</vt:lpstr>
      <vt:lpstr>Introduction </vt:lpstr>
      <vt:lpstr>Defining Local Government Financial Capacity</vt:lpstr>
      <vt:lpstr>Research Questions</vt:lpstr>
      <vt:lpstr>Why is this important?</vt:lpstr>
      <vt:lpstr>Study Participants and Research Design</vt:lpstr>
      <vt:lpstr>Results</vt:lpstr>
      <vt:lpstr>Identification of components of financial capacity</vt:lpstr>
      <vt:lpstr>Comparison of Finance Director and Manager Responses</vt:lpstr>
      <vt:lpstr>How important are the following to your locality in measuring financial capacity?  </vt:lpstr>
      <vt:lpstr>PowerPoint Presentation</vt:lpstr>
      <vt:lpstr>PowerPoint Presentation</vt:lpstr>
      <vt:lpstr>PowerPoint Presentation</vt:lpstr>
      <vt:lpstr>Financial Policies</vt:lpstr>
      <vt:lpstr>PowerPoint Presentation</vt:lpstr>
      <vt:lpstr>PowerPoint Presentation</vt:lpstr>
      <vt:lpstr>How would your town handle the situation that you were not in compliance with a financial policy? </vt:lpstr>
      <vt:lpstr>How would your town handle the situation that you were not in compliance with a financial policy? </vt:lpstr>
      <vt:lpstr>Economic Vulnerability</vt:lpstr>
      <vt:lpstr>PowerPoint Presentation</vt:lpstr>
      <vt:lpstr>PowerPoint Presentation</vt:lpstr>
      <vt:lpstr>Comparing Components of Financial Capacity to Importance in Economic Downturn</vt:lpstr>
      <vt:lpstr>Scenario: A small town asks you for help in understanding their financial capacity.  What would you recommend they do to ascertain their financial capacity? </vt:lpstr>
      <vt:lpstr>Scenario: A small town asks you for help in understanding their financial capacity.  What would you recommend they do to ascertain their financial capacity? </vt:lpstr>
      <vt:lpstr>Scenario: A small town asks you for help in understanding their financial capacity.  What would you recommend they do to ascertain their financial capacity? </vt:lpstr>
      <vt:lpstr>Limitations </vt:lpstr>
      <vt:lpstr>Conclusion and Future Research</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Davis, Stephanie</cp:lastModifiedBy>
  <cp:revision>22</cp:revision>
  <cp:lastPrinted>1969-12-31T16:00:00Z</cp:lastPrinted>
  <dcterms:created xsi:type="dcterms:W3CDTF">2024-05-30T04:09:49Z</dcterms:created>
  <dcterms:modified xsi:type="dcterms:W3CDTF">2024-11-23T14:07:38Z</dcterms:modified>
</cp:coreProperties>
</file>