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35" r:id="rId3"/>
    <p:sldId id="285" r:id="rId4"/>
    <p:sldId id="308" r:id="rId5"/>
    <p:sldId id="337" r:id="rId6"/>
    <p:sldId id="332" r:id="rId7"/>
    <p:sldId id="331" r:id="rId8"/>
    <p:sldId id="314" r:id="rId9"/>
    <p:sldId id="333" r:id="rId10"/>
    <p:sldId id="322" r:id="rId11"/>
    <p:sldId id="334" r:id="rId12"/>
    <p:sldId id="338" r:id="rId13"/>
    <p:sldId id="312" r:id="rId14"/>
    <p:sldId id="313" r:id="rId15"/>
    <p:sldId id="316" r:id="rId16"/>
    <p:sldId id="325" r:id="rId17"/>
    <p:sldId id="330" r:id="rId1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691638"/>
    <a:srgbClr val="B47A1F"/>
    <a:srgbClr val="3C5B6F"/>
    <a:srgbClr val="98B68F"/>
    <a:srgbClr val="FF9900"/>
    <a:srgbClr val="FF99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8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lIns="92300" tIns="46150" rIns="92300" bIns="46150" rtlCol="0"/>
          <a:lstStyle>
            <a:lvl1pPr algn="l">
              <a:defRPr sz="1200">
                <a:latin typeface="Arial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wrap="square" lIns="92300" tIns="46150" rIns="92300" bIns="4615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BD1D60D-7488-443A-BAEB-2C9C790B7F89}" type="datetimeFigureOut">
              <a:rPr lang="en-US" altLang="en-US"/>
              <a:pPr>
                <a:defRPr/>
              </a:pPr>
              <a:t>7/31/2014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1263"/>
            <a:ext cx="3038475" cy="463550"/>
          </a:xfrm>
          <a:prstGeom prst="rect">
            <a:avLst/>
          </a:prstGeom>
        </p:spPr>
        <p:txBody>
          <a:bodyPr vert="horz" lIns="92300" tIns="46150" rIns="92300" bIns="46150" rtlCol="0" anchor="b"/>
          <a:lstStyle>
            <a:lvl1pPr algn="l">
              <a:defRPr sz="1200">
                <a:latin typeface="Arial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31263"/>
            <a:ext cx="3038475" cy="463550"/>
          </a:xfrm>
          <a:prstGeom prst="rect">
            <a:avLst/>
          </a:prstGeom>
        </p:spPr>
        <p:txBody>
          <a:bodyPr vert="horz" wrap="square" lIns="92300" tIns="46150" rIns="92300" bIns="4615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96E9CC6-995A-41AD-8191-8AC59B685A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5382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1" tIns="46586" rIns="93171" bIns="46586" numCol="1" anchor="t" anchorCtr="0" compatLnSpc="1">
            <a:prstTxWarp prst="textNoShape">
              <a:avLst/>
            </a:prstTxWarp>
          </a:bodyPr>
          <a:lstStyle>
            <a:lvl1pPr defTabSz="932610">
              <a:defRPr sz="1200">
                <a:latin typeface="Arial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3513" y="0"/>
            <a:ext cx="303688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1" tIns="46586" rIns="93171" bIns="46586" numCol="1" anchor="t" anchorCtr="0" compatLnSpc="1">
            <a:prstTxWarp prst="textNoShape">
              <a:avLst/>
            </a:prstTxWarp>
          </a:bodyPr>
          <a:lstStyle>
            <a:lvl1pPr algn="r" defTabSz="932610">
              <a:defRPr sz="1200">
                <a:latin typeface="Arial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6425"/>
            <a:ext cx="51435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1" tIns="46586" rIns="93171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688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1" tIns="46586" rIns="93171" bIns="46586" numCol="1" anchor="b" anchorCtr="0" compatLnSpc="1">
            <a:prstTxWarp prst="textNoShape">
              <a:avLst/>
            </a:prstTxWarp>
          </a:bodyPr>
          <a:lstStyle>
            <a:lvl1pPr defTabSz="932610">
              <a:defRPr sz="1200">
                <a:latin typeface="Arial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3513" y="8831263"/>
            <a:ext cx="303688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1" tIns="46586" rIns="93171" bIns="46586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1464912F-BE44-4AD8-85D8-E7B93505B7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148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13DCB31-51B6-4201-9D48-8575E888D7E3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50BB1B8-B154-491D-A454-6C644CF1755A}" type="slidenum">
              <a:rPr lang="en-US" altLang="en-US" sz="1200" smtClean="0"/>
              <a:pPr/>
              <a:t>13</a:t>
            </a:fld>
            <a:endParaRPr lang="en-US" altLang="en-US" sz="120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F9EEDC7-DF9E-4B6E-8591-0F5ADDDDA451}" type="slidenum">
              <a:rPr lang="en-US" altLang="en-US" sz="1200" smtClean="0"/>
              <a:pPr/>
              <a:t>14</a:t>
            </a:fld>
            <a:endParaRPr lang="en-US" altLang="en-US" sz="12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400" smtClean="0">
                <a:latin typeface="Arial" pitchFamily="34" charset="0"/>
                <a:ea typeface="ＭＳ Ｐゴシック" pitchFamily="34" charset="-128"/>
              </a:rPr>
              <a:t>Open Knowledge MOOC:  </a:t>
            </a:r>
            <a:r>
              <a:rPr lang="en-US" altLang="en-US" smtClean="0">
                <a:latin typeface="Arial" pitchFamily="34" charset="0"/>
                <a:ea typeface="ＭＳ Ｐゴシック" pitchFamily="34" charset="-128"/>
              </a:rPr>
              <a:t>13 weeks, 13 modules</a:t>
            </a:r>
          </a:p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r>
              <a:rPr lang="en-US" altLang="en-US" smtClean="0">
                <a:latin typeface="Arial" pitchFamily="34" charset="0"/>
                <a:ea typeface="ＭＳ Ｐゴシック" pitchFamily="34" charset="-128"/>
              </a:rPr>
              <a:t>Hosted at Stanford University (USA) </a:t>
            </a:r>
          </a:p>
          <a:p>
            <a:pPr eaLnBrk="1" hangingPunct="1"/>
            <a:r>
              <a:rPr lang="en-US" altLang="en-US" smtClean="0">
                <a:latin typeface="Arial" pitchFamily="34" charset="0"/>
                <a:ea typeface="ＭＳ Ｐゴシック" pitchFamily="34" charset="-128"/>
              </a:rPr>
              <a:t>Others involved: Kwame Nkrumah University of Science and Technology (Ghana), Simon Frasier University (Canada), University of British Columbia (Canada), Universidad Autonoma del Estado de Mexico (Mexico), Virginia Tech (USA)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7ECBD38E-3361-48B2-8F97-B43500FFA477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958BE5B-AC25-4F78-896D-71454C821ED2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3A35676B-409F-45AE-9C72-534F120D6551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B687126-D8D4-493F-A84A-06EA704C0E04}" type="slidenum">
              <a:rPr lang="en-US" altLang="en-US" sz="1200" smtClean="0"/>
              <a:pPr/>
              <a:t>3</a:t>
            </a:fld>
            <a:endParaRPr lang="en-US" altLang="en-US" sz="120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baseline="0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E46EAFF-D27C-44B5-AB41-7392ED46B89E}" type="slidenum">
              <a:rPr lang="en-US" altLang="en-US" sz="1200" smtClean="0"/>
              <a:pPr/>
              <a:t>4</a:t>
            </a:fld>
            <a:endParaRPr lang="en-US" altLang="en-US" sz="120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solidFill>
                <a:srgbClr val="98B68F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E3B7339-AD94-4185-9F47-AEE77C5AAE07}" type="slidenum">
              <a:rPr lang="en-US" altLang="en-US" sz="1200" smtClean="0"/>
              <a:pPr/>
              <a:t>6</a:t>
            </a:fld>
            <a:endParaRPr lang="en-US" altLang="en-US" sz="120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solidFill>
                <a:srgbClr val="98B68F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DB3617DE-9597-4743-A130-2C79D53FE28B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solidFill>
                <a:srgbClr val="98B68F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305577E-D2B5-4A40-9922-8701CE92951D}" type="slidenum">
              <a:rPr lang="en-US" altLang="en-US" sz="1200" smtClean="0"/>
              <a:pPr/>
              <a:t>8</a:t>
            </a:fld>
            <a:endParaRPr lang="en-US" altLang="en-US" sz="120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endParaRPr lang="en-US" altLang="en-US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endParaRPr lang="en-US" altLang="en-US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endParaRPr lang="en-US" alt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793AB0DD-729F-4852-9968-151B7FCA2A6B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7EE6920-7581-4C8D-86CD-6B05F940B349}" type="slidenum">
              <a:rPr lang="en-US" altLang="en-US" sz="1200" smtClean="0"/>
              <a:pPr/>
              <a:t>10</a:t>
            </a:fld>
            <a:endParaRPr lang="en-US" altLang="en-US" sz="120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 eaLnBrk="1" hangingPunct="1"/>
            <a:endParaRPr lang="en-US" alt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DA987ED5-2F62-4AE5-B0E7-4ECD8D70F469}" type="slidenum">
              <a:rPr lang="en-US" altLang="en-US" sz="1200" smtClean="0"/>
              <a:pPr/>
              <a:t>11</a:t>
            </a:fld>
            <a:endParaRPr lang="en-US" altLang="en-US" sz="120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/>
          </p:cNvSpPr>
          <p:nvPr userDrawn="1"/>
        </p:nvSpPr>
        <p:spPr bwMode="auto">
          <a:xfrm>
            <a:off x="612775" y="3429000"/>
            <a:ext cx="6553200" cy="2895600"/>
          </a:xfrm>
          <a:prstGeom prst="rect">
            <a:avLst/>
          </a:prstGeom>
          <a:solidFill>
            <a:srgbClr val="AB8C0A">
              <a:alpha val="14902"/>
            </a:srgbClr>
          </a:solidFill>
          <a:ln w="9525">
            <a:solidFill>
              <a:srgbClr val="C9C9C9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5" name="Rectangle 12"/>
          <p:cNvSpPr>
            <a:spLocks/>
          </p:cNvSpPr>
          <p:nvPr userDrawn="1"/>
        </p:nvSpPr>
        <p:spPr bwMode="auto">
          <a:xfrm>
            <a:off x="608013" y="838200"/>
            <a:ext cx="2413000" cy="838200"/>
          </a:xfrm>
          <a:prstGeom prst="rect">
            <a:avLst/>
          </a:prstGeom>
          <a:solidFill>
            <a:schemeClr val="bg1"/>
          </a:solidFill>
          <a:ln w="9525">
            <a:solidFill>
              <a:srgbClr val="C9C9C9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990600"/>
            <a:ext cx="20320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" t="24571" r="270" b="24667"/>
          <a:stretch>
            <a:fillRect/>
          </a:stretch>
        </p:blipFill>
        <p:spPr bwMode="auto">
          <a:xfrm>
            <a:off x="612775" y="1600200"/>
            <a:ext cx="8534400" cy="2940050"/>
          </a:xfrm>
          <a:prstGeom prst="rect">
            <a:avLst/>
          </a:prstGeom>
          <a:noFill/>
          <a:ln w="9525">
            <a:solidFill>
              <a:srgbClr val="C9C9C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648200"/>
            <a:ext cx="6019800" cy="1219200"/>
          </a:xfrm>
          <a:effectLst/>
        </p:spPr>
        <p:txBody>
          <a:bodyPr/>
          <a:lstStyle>
            <a:lvl1pPr>
              <a:lnSpc>
                <a:spcPct val="90000"/>
              </a:lnSpc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5791200"/>
            <a:ext cx="4267200" cy="381000"/>
          </a:xfrm>
        </p:spPr>
        <p:txBody>
          <a:bodyPr/>
          <a:lstStyle>
            <a:lvl1pPr marL="0" indent="0">
              <a:buFontTx/>
              <a:buNone/>
              <a:defRPr sz="2000">
                <a:latin typeface="Arial Narrow" pitchFamily="34" charset="0"/>
              </a:defRPr>
            </a:lvl1pPr>
          </a:lstStyle>
          <a:p>
            <a:r>
              <a:rPr lang="en-US"/>
              <a:t>www.career.vt.edu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5334000" y="6019800"/>
            <a:ext cx="1828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>
                <a:latin typeface="Arial Narrow" pitchFamily="34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65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567DA-23D6-424F-8B03-8C3CA2CA48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9292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1371600"/>
            <a:ext cx="19431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1371600"/>
            <a:ext cx="5676900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75C63-5C50-4D6F-BDAF-02591C39CE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8577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716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762000" y="2286000"/>
            <a:ext cx="7772400" cy="3657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8DDBA-4906-4FBE-A96C-FC5ED55B51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525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716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0" y="2286000"/>
            <a:ext cx="7772400" cy="3657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8CAE2-FAFD-4D08-9C7B-CB399F3C01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0305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74D9B-88AF-4C17-B32E-BCFCA903BE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1193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9F1FD-24F8-4323-BB81-81A1DD537E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366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86000"/>
            <a:ext cx="38100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2286000"/>
            <a:ext cx="38100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F0EA1-9E8E-4D58-894C-5A9F872633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751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02DED-7605-451F-AC29-443371AF0D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301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FF33F-736E-4ADC-B566-D712840F41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0212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0BDEA-AB4C-4141-B88C-1CD9B3A9DF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8028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CE691-47E3-42FB-9E2A-05D06E5AE3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42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8A7E7-BF75-41E5-A64C-E626744495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912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12"/>
          <p:cNvSpPr>
            <a:spLocks noChangeShapeType="1"/>
          </p:cNvSpPr>
          <p:nvPr userDrawn="1"/>
        </p:nvSpPr>
        <p:spPr bwMode="auto">
          <a:xfrm>
            <a:off x="304800" y="1371600"/>
            <a:ext cx="0" cy="52609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7" name="Picture 21" descr="burrus_head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371600"/>
            <a:ext cx="7772400" cy="838200"/>
          </a:xfrm>
          <a:prstGeom prst="rect">
            <a:avLst/>
          </a:prstGeom>
          <a:noFill/>
          <a:ln>
            <a:noFill/>
          </a:ln>
          <a:effectLst>
            <a:outerShdw blurRad="63500" dist="25399" dir="2700000" algn="ctr" rotWithShape="0">
              <a:schemeClr val="bg2">
                <a:alpha val="31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86000"/>
            <a:ext cx="7772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0" name="Line 13"/>
          <p:cNvSpPr>
            <a:spLocks noChangeShapeType="1"/>
          </p:cNvSpPr>
          <p:nvPr userDrawn="1"/>
        </p:nvSpPr>
        <p:spPr bwMode="auto">
          <a:xfrm>
            <a:off x="304800" y="6629400"/>
            <a:ext cx="8534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1" name="Picture 14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205538"/>
            <a:ext cx="149542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5"/>
          <p:cNvSpPr>
            <a:spLocks noChangeShapeType="1"/>
          </p:cNvSpPr>
          <p:nvPr userDrawn="1"/>
        </p:nvSpPr>
        <p:spPr bwMode="auto">
          <a:xfrm>
            <a:off x="7239000" y="6129338"/>
            <a:ext cx="1600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28808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2F85A66B-105F-4AA9-97C0-937EA2C625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4" name="Line 19"/>
          <p:cNvSpPr>
            <a:spLocks noChangeShapeType="1"/>
          </p:cNvSpPr>
          <p:nvPr userDrawn="1"/>
        </p:nvSpPr>
        <p:spPr bwMode="auto">
          <a:xfrm flipV="1">
            <a:off x="8839200" y="6132513"/>
            <a:ext cx="0" cy="49371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  <p:sldLayoutId id="2147484093" r:id="rId12"/>
    <p:sldLayoutId id="2147484094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91638"/>
        </a:buClr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C5A21"/>
        </a:buClr>
        <a:buFont typeface="Times" pitchFamily="-84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7ADB0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jnardine@vt.ed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4648200"/>
            <a:ext cx="6019800" cy="1447800"/>
          </a:xfrm>
          <a:effectLst>
            <a:outerShdw blurRad="63500" dist="25399" dir="2700000" algn="ctr" rotWithShape="0">
              <a:schemeClr val="bg2">
                <a:alpha val="31000"/>
              </a:schemeClr>
            </a:outerShdw>
          </a:effectLst>
        </p:spPr>
        <p:txBody>
          <a:bodyPr/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altLang="en-US" dirty="0" smtClean="0"/>
              <a:t>Virginia Tech Libraries</a:t>
            </a:r>
            <a:r>
              <a:rPr lang="en-US" altLang="en-US" sz="2400" dirty="0" smtClean="0"/>
              <a:t/>
            </a:r>
            <a:br>
              <a:rPr lang="en-US" altLang="en-US" sz="2400" dirty="0" smtClean="0"/>
            </a:br>
            <a:r>
              <a:rPr lang="en-US" altLang="en-US" sz="2400" dirty="0" smtClean="0"/>
              <a:t/>
            </a:r>
            <a:br>
              <a:rPr lang="en-US" altLang="en-US" sz="2400" dirty="0" smtClean="0"/>
            </a:br>
            <a:endParaRPr lang="en-US" altLang="en-US" sz="2000" dirty="0" smtClean="0">
              <a:solidFill>
                <a:srgbClr val="B47A1F"/>
              </a:solidFill>
            </a:endParaRPr>
          </a:p>
        </p:txBody>
      </p:sp>
      <p:sp>
        <p:nvSpPr>
          <p:cNvPr id="3075" name="Subtitle 4"/>
          <p:cNvSpPr>
            <a:spLocks noGrp="1"/>
          </p:cNvSpPr>
          <p:nvPr>
            <p:ph type="subTitle" idx="1"/>
          </p:nvPr>
        </p:nvSpPr>
        <p:spPr>
          <a:xfrm>
            <a:off x="4800600" y="6451600"/>
            <a:ext cx="4267200" cy="381000"/>
          </a:xfrm>
        </p:spPr>
        <p:txBody>
          <a:bodyPr/>
          <a:lstStyle/>
          <a:p>
            <a:r>
              <a:rPr lang="en-US" altLang="en-US" dirty="0" smtClean="0">
                <a:latin typeface="Arial" pitchFamily="34" charset="0"/>
              </a:rPr>
              <a:t>Jennifer </a:t>
            </a:r>
            <a:r>
              <a:rPr lang="en-US" altLang="en-US" dirty="0" err="1" smtClean="0">
                <a:latin typeface="Arial" pitchFamily="34" charset="0"/>
              </a:rPr>
              <a:t>Nardine</a:t>
            </a:r>
            <a:r>
              <a:rPr lang="en-US" altLang="en-US" dirty="0" smtClean="0">
                <a:latin typeface="Arial" pitchFamily="34" charset="0"/>
              </a:rPr>
              <a:t>  --  July 15, 2014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FB126B1-6345-48A8-824C-DEB28B10D54C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000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44780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Courses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762000" y="2209800"/>
            <a:ext cx="7010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Most are face-to-face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FYE program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Some “one shot” &amp; some multiple session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Online graduate class 5124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English, works with other course &amp; required for all English students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Stand-alone/optional for all other groups</a:t>
            </a:r>
            <a:endParaRPr lang="en-US" sz="2000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/>
              <a:t>Engineering (Chemical, Computer, Civil, Mechanical)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/>
              <a:t>Business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smtClean="0"/>
              <a:t>Sciences (Chemistry, Biology)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CFB4D0A-D434-4320-AEAD-5960A4D1F87E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000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447800"/>
            <a:ext cx="7818438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err="1" smtClean="0"/>
              <a:t>LibGuides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066800" y="2286000"/>
            <a:ext cx="6096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New investment to compliment CMS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Designing modules for courses and subject areas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Librarian with subject expertise or who is teaching the class builds the guide based on template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ILC – library</a:t>
            </a:r>
          </a:p>
          <a:p>
            <a:r>
              <a:rPr lang="en-US" dirty="0" smtClean="0"/>
              <a:t>Non-teacher training – library</a:t>
            </a:r>
          </a:p>
          <a:p>
            <a:r>
              <a:rPr lang="en-US" dirty="0" smtClean="0"/>
              <a:t>CIDER, NLS - university</a:t>
            </a:r>
          </a:p>
          <a:p>
            <a:r>
              <a:rPr lang="en-US" dirty="0" smtClean="0"/>
              <a:t>LEO – regional</a:t>
            </a:r>
          </a:p>
          <a:p>
            <a:r>
              <a:rPr lang="en-US" dirty="0" smtClean="0"/>
              <a:t>Research/publication/presentation at regional, national, international levels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74D9B-88AF-4C17-B32E-BCFCA903BEB0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8705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968F5EF-40F6-4C57-A487-57DC2AAFC7ED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000" smtClean="0"/>
          </a:p>
        </p:txBody>
      </p:sp>
      <p:sp>
        <p:nvSpPr>
          <p:cNvPr id="12293" name="TextBox 2"/>
          <p:cNvSpPr txBox="1">
            <a:spLocks noChangeArrowheads="1"/>
          </p:cNvSpPr>
          <p:nvPr/>
        </p:nvSpPr>
        <p:spPr bwMode="auto">
          <a:xfrm>
            <a:off x="2438400" y="3479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Literacy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438400"/>
            <a:ext cx="77724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ACRL New Standards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000" dirty="0" err="1"/>
              <a:t>Metaliteracy</a:t>
            </a:r>
            <a:r>
              <a:rPr lang="en-US" sz="2000" dirty="0"/>
              <a:t>: ability to create and consume information in many formats, engagement with info ecosystem, greater self-direction, learning throughout and past school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Based on 6 frames which define threshold concepts: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400" dirty="0" smtClean="0"/>
              <a:t>Scholarship is a conversation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400" dirty="0" smtClean="0"/>
              <a:t>Research as inquiry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400" dirty="0" smtClean="0"/>
              <a:t>Authority is contextual and constructed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400" dirty="0" smtClean="0"/>
              <a:t>Format as a process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400" dirty="0" smtClean="0"/>
              <a:t>Searching as exploration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400" dirty="0" smtClean="0"/>
              <a:t>Information has value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9213F18-1B16-43D0-9E39-CED79494916C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000" smtClean="0"/>
          </a:p>
        </p:txBody>
      </p:sp>
      <p:sp>
        <p:nvSpPr>
          <p:cNvPr id="13316" name="TextBox 2"/>
          <p:cNvSpPr txBox="1">
            <a:spLocks noChangeArrowheads="1"/>
          </p:cNvSpPr>
          <p:nvPr/>
        </p:nvSpPr>
        <p:spPr bwMode="auto">
          <a:xfrm>
            <a:off x="2438400" y="3479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2400"/>
          </a:p>
        </p:txBody>
      </p:sp>
      <p:sp>
        <p:nvSpPr>
          <p:cNvPr id="2" name="TextBox 1"/>
          <p:cNvSpPr txBox="1"/>
          <p:nvPr/>
        </p:nvSpPr>
        <p:spPr>
          <a:xfrm>
            <a:off x="304800" y="1371600"/>
            <a:ext cx="8458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Scholarship is a conversation: no one right answer, discursive practice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Identify contribution a piece makes to disciplinary knowledge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Summarize changes in perspective on a topic over time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Contribute to conversation on proper level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Predict that individual work doesn’t represent the only perspective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Critically evaluate contributions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Recognize entering middle of conversation, not a completed one</a:t>
            </a:r>
          </a:p>
          <a:p>
            <a:endParaRPr lang="en-US" sz="1400" dirty="0"/>
          </a:p>
          <a:p>
            <a:r>
              <a:rPr lang="en-US" sz="1600" dirty="0" smtClean="0"/>
              <a:t>Research as Inquiry: iterative and based on increasingly difficult ?s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Research through the lens on inquiry (iteration)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Give evidence of understanding that methods of research leading to new knowledge creation vary by need, circumstance and type of 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Formulate questions for research based on gaps in current info available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Communicate effectively with collaborators, learn from different viewpoints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Engage in self-directed  learning with broader worldview thru global reach of technology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  <a:p>
            <a:r>
              <a:rPr lang="en-US" sz="1600" dirty="0" smtClean="0"/>
              <a:t>Authority is Constructed and Contextual: depends on info origin, need, context of use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Determine how authoritative info is for given need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Identify markers of authority and understand limits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Understand that disciplines have acknowledged authorities/standards, which can still be challenged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Authoritative info may be formal or informal, may include dynamic user-generated info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Recognize that they themselves may be seen as authority, recognize inherent responsibility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Evaluate user response, being aware of nature of different feedback mechanisms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(tradition and social media platforms)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3A91007-2B87-456C-BD84-22841A366502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000" smtClean="0"/>
          </a:p>
        </p:txBody>
      </p:sp>
      <p:sp>
        <p:nvSpPr>
          <p:cNvPr id="19460" name="TextBox 2"/>
          <p:cNvSpPr txBox="1">
            <a:spLocks noChangeArrowheads="1"/>
          </p:cNvSpPr>
          <p:nvPr/>
        </p:nvSpPr>
        <p:spPr bwMode="auto">
          <a:xfrm>
            <a:off x="2438400" y="3479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2400"/>
          </a:p>
        </p:txBody>
      </p:sp>
      <p:sp>
        <p:nvSpPr>
          <p:cNvPr id="6" name="TextBox 5"/>
          <p:cNvSpPr txBox="1"/>
          <p:nvPr/>
        </p:nvSpPr>
        <p:spPr>
          <a:xfrm>
            <a:off x="304800" y="1371600"/>
            <a:ext cx="8458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Format as process: characteristics of format during creation process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Understand that format and method of access are different things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Recognize that different creation processes result in distinct attributes (ISBN </a:t>
            </a:r>
            <a:r>
              <a:rPr lang="en-US" sz="1400" dirty="0" err="1" smtClean="0"/>
              <a:t>vs</a:t>
            </a:r>
            <a:r>
              <a:rPr lang="en-US" sz="1400" dirty="0" smtClean="0"/>
              <a:t> </a:t>
            </a:r>
            <a:r>
              <a:rPr lang="en-US" sz="1400" dirty="0" err="1" smtClean="0"/>
              <a:t>doi</a:t>
            </a:r>
            <a:r>
              <a:rPr lang="en-US" sz="14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Articulate purpose of various formats &amp; their characteristics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Identify which format best fits need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Decide which format to use when sharing own creations (articles, blogs, </a:t>
            </a:r>
            <a:r>
              <a:rPr lang="en-US" sz="1400" dirty="0" err="1" smtClean="0"/>
              <a:t>etc</a:t>
            </a:r>
            <a:r>
              <a:rPr lang="en-US" sz="14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Transfer knowledge to new formats as environment evolves</a:t>
            </a:r>
          </a:p>
          <a:p>
            <a:endParaRPr lang="en-US" sz="1400" dirty="0"/>
          </a:p>
          <a:p>
            <a:r>
              <a:rPr lang="en-US" sz="1600" dirty="0" smtClean="0"/>
              <a:t>Searching as exploration: non-linear, iterative, broad range of sources, flexibility in choices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Determine the scope of question or need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Identify others that might produce info on a topic and how to access it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Demonstrate importance of matching info need and search strategy to correct tools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Recognize some tools may be searched with basic and advanced strategies, and why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Are inclined to find citation management/sharing features (info </a:t>
            </a:r>
            <a:r>
              <a:rPr lang="en-US" sz="1400" dirty="0" err="1" smtClean="0"/>
              <a:t>mgt</a:t>
            </a:r>
            <a:r>
              <a:rPr lang="en-US" sz="1400" dirty="0" smtClean="0"/>
              <a:t> strategies)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  <a:p>
            <a:r>
              <a:rPr lang="en-US" sz="1600" dirty="0" smtClean="0"/>
              <a:t>Information has value: time, original thought, resources used (value varies by viewer) cc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Give credit to original ideas of others through citation/attribution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Recognize the meaning of intellectual property in the US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Understand that IP is a social construct that varies by culture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Articulate purpose/characteristics of copyright, open access and public domain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Know how to find open source material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Differentiate between new production and re-use/mix of open sources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Manage online presence responsibly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Decide where their info, as creator, should be published.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AD8C9E4-69D0-49A3-9F0A-FB2523B31959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000" smtClean="0"/>
          </a:p>
        </p:txBody>
      </p:sp>
      <p:sp>
        <p:nvSpPr>
          <p:cNvPr id="20484" name="TextBox 2"/>
          <p:cNvSpPr txBox="1">
            <a:spLocks noChangeArrowheads="1"/>
          </p:cNvSpPr>
          <p:nvPr/>
        </p:nvSpPr>
        <p:spPr bwMode="auto">
          <a:xfrm>
            <a:off x="2438400" y="3479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240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1219200"/>
            <a:ext cx="7772400" cy="838200"/>
          </a:xfrm>
        </p:spPr>
        <p:txBody>
          <a:bodyPr/>
          <a:lstStyle/>
          <a:p>
            <a:r>
              <a:rPr lang="en-US" dirty="0" smtClean="0"/>
              <a:t>Translating this to action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20574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Online versus face-to-face versus blended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Traditional </a:t>
            </a:r>
            <a:r>
              <a:rPr lang="en-US" dirty="0" err="1" smtClean="0"/>
              <a:t>vs</a:t>
            </a:r>
            <a:r>
              <a:rPr lang="en-US" dirty="0" smtClean="0"/>
              <a:t> Flipped classes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Active learning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776FEE1-9C86-451C-AF2D-3CDF85D9DFF1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000" smtClean="0"/>
          </a:p>
        </p:txBody>
      </p:sp>
      <p:sp>
        <p:nvSpPr>
          <p:cNvPr id="27652" name="TextBox 2"/>
          <p:cNvSpPr txBox="1">
            <a:spLocks noChangeArrowheads="1"/>
          </p:cNvSpPr>
          <p:nvPr/>
        </p:nvSpPr>
        <p:spPr bwMode="auto">
          <a:xfrm>
            <a:off x="2438400" y="3479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2400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14400" y="1524000"/>
            <a:ext cx="7010400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3600">
                <a:solidFill>
                  <a:srgbClr val="800000"/>
                </a:solidFill>
              </a:rPr>
              <a:t>Thank you</a:t>
            </a:r>
          </a:p>
        </p:txBody>
      </p:sp>
      <p:sp>
        <p:nvSpPr>
          <p:cNvPr id="27654" name="TextBox 3"/>
          <p:cNvSpPr txBox="1">
            <a:spLocks noChangeArrowheads="1"/>
          </p:cNvSpPr>
          <p:nvPr/>
        </p:nvSpPr>
        <p:spPr bwMode="auto">
          <a:xfrm>
            <a:off x="4724400" y="2286000"/>
            <a:ext cx="36576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/>
              <a:t>Jennifer T. Nardine, Assistant Professor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/>
              <a:t>Virginia Tech University Libraries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US" altLang="en-US" sz="2400"/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hlinkClick r:id="rId3"/>
              </a:rPr>
              <a:t>jnardine@vt.edu</a:t>
            </a:r>
            <a:endParaRPr lang="en-US" altLang="en-US" sz="2400"/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US" altLang="en-US" sz="2400"/>
          </a:p>
        </p:txBody>
      </p:sp>
      <p:pic>
        <p:nvPicPr>
          <p:cNvPr id="27655" name="Picture 1" descr="10386950_10104003377571073_6047108617984119694_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0"/>
            <a:ext cx="274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610600" cy="48006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74D9B-88AF-4C17-B32E-BCFCA903BEB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1029" name="Picture 5" descr="C:\Users\Traveler.OESRCLOANER\Downloads\blacksburg 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10000"/>
            <a:ext cx="4498554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4762500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110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561972A-B964-4A75-BB9D-E273EB1BC5C1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0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44780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Virginia Tech</a:t>
            </a:r>
            <a:endParaRPr lang="en-US" sz="4000" dirty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117725" y="60594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2400"/>
          </a:p>
        </p:txBody>
      </p:sp>
      <p:sp>
        <p:nvSpPr>
          <p:cNvPr id="4101" name="Content Placeholder 1"/>
          <p:cNvSpPr>
            <a:spLocks noGrp="1"/>
          </p:cNvSpPr>
          <p:nvPr>
            <p:ph idx="1"/>
          </p:nvPr>
        </p:nvSpPr>
        <p:spPr>
          <a:xfrm>
            <a:off x="762000" y="2057400"/>
            <a:ext cx="7010400" cy="3657600"/>
          </a:xfrm>
        </p:spPr>
        <p:txBody>
          <a:bodyPr/>
          <a:lstStyle/>
          <a:p>
            <a:r>
              <a:rPr lang="en-US" altLang="en-US" sz="2400" dirty="0" smtClean="0"/>
              <a:t>Public Land Grant University Founded </a:t>
            </a:r>
            <a:r>
              <a:rPr lang="en-US" altLang="en-US" sz="2400" dirty="0" smtClean="0"/>
              <a:t>in 1972 </a:t>
            </a:r>
            <a:endParaRPr lang="en-US" altLang="en-US" sz="2400" dirty="0" smtClean="0"/>
          </a:p>
          <a:p>
            <a:pPr lvl="1"/>
            <a:r>
              <a:rPr lang="en-US" altLang="en-US" sz="1600" dirty="0" smtClean="0"/>
              <a:t>“Land Grant” means land given by state for educational use with expectation that it would benefit the state</a:t>
            </a:r>
          </a:p>
          <a:p>
            <a:r>
              <a:rPr lang="en-US" altLang="en-US" sz="2400" dirty="0" smtClean="0"/>
              <a:t>Originally call Virginia Polytechnic Institute</a:t>
            </a:r>
          </a:p>
          <a:p>
            <a:pPr lvl="1"/>
            <a:r>
              <a:rPr lang="en-US" altLang="en-US" sz="2000" dirty="0" smtClean="0"/>
              <a:t>Male only</a:t>
            </a:r>
          </a:p>
          <a:p>
            <a:pPr lvl="1"/>
            <a:r>
              <a:rPr lang="en-US" altLang="en-US" sz="2000" dirty="0" smtClean="0"/>
              <a:t>Military institution</a:t>
            </a:r>
          </a:p>
          <a:p>
            <a:r>
              <a:rPr lang="en-US" altLang="en-US" sz="2400" dirty="0" smtClean="0"/>
              <a:t>Now about 35000 students, 2 campuses plus extension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E8EB438-8C62-4D8E-86F8-E64C8B10C043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000" smtClean="0"/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2117725" y="60594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24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2133600"/>
            <a:ext cx="7315200" cy="3657600"/>
          </a:xfrm>
        </p:spPr>
        <p:txBody>
          <a:bodyPr/>
          <a:lstStyle/>
          <a:p>
            <a:r>
              <a:rPr lang="en-US" dirty="0" smtClean="0"/>
              <a:t>~3 million items</a:t>
            </a:r>
          </a:p>
          <a:p>
            <a:r>
              <a:rPr lang="en-US" dirty="0" smtClean="0"/>
              <a:t>Subs to over 300 databases</a:t>
            </a:r>
          </a:p>
          <a:p>
            <a:r>
              <a:rPr lang="en-US" dirty="0" smtClean="0"/>
              <a:t>Microfilm, journals, scores, data sets</a:t>
            </a:r>
          </a:p>
          <a:p>
            <a:r>
              <a:rPr lang="en-US" dirty="0" smtClean="0"/>
              <a:t>Special collections – </a:t>
            </a:r>
            <a:r>
              <a:rPr lang="en-US" sz="2000" dirty="0" smtClean="0"/>
              <a:t>American Civil War, Appalachia, Food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44780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VT Libraries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Vet Med and Art &amp; 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174D9B-88AF-4C17-B32E-BCFCA903BEB0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2050" name="Picture 2" descr="C:\Users\Traveler.OESRCLOANER\Downloads\photo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590800"/>
            <a:ext cx="4540250" cy="302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raveler.OESRCLOANER\Downloads\photo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99013"/>
            <a:ext cx="3733800" cy="244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22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FDCF41D-2086-47FF-AA22-4ED8FD9D78D5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000" smtClean="0"/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2117725" y="60594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24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133600"/>
            <a:ext cx="3810000" cy="3657600"/>
          </a:xfrm>
        </p:spPr>
        <p:txBody>
          <a:bodyPr/>
          <a:lstStyle/>
          <a:p>
            <a:r>
              <a:rPr lang="en-US" sz="2000" dirty="0" smtClean="0"/>
              <a:t>5 public floors &amp; 1 for offices</a:t>
            </a:r>
          </a:p>
          <a:p>
            <a:r>
              <a:rPr lang="en-US" sz="2000" dirty="0" smtClean="0"/>
              <a:t>Sorted by US LC call #</a:t>
            </a:r>
          </a:p>
          <a:p>
            <a:r>
              <a:rPr lang="en-US" sz="2000" dirty="0" smtClean="0"/>
              <a:t>Divided into quiet and noisy</a:t>
            </a:r>
          </a:p>
          <a:p>
            <a:r>
              <a:rPr lang="en-US" sz="2000" dirty="0" smtClean="0"/>
              <a:t>Food/drink allowed; cafe</a:t>
            </a:r>
          </a:p>
          <a:p>
            <a:r>
              <a:rPr lang="en-US" sz="2000" dirty="0" err="1" smtClean="0"/>
              <a:t>WiFi</a:t>
            </a:r>
            <a:r>
              <a:rPr lang="en-US" sz="2000" dirty="0" smtClean="0"/>
              <a:t> throughout building</a:t>
            </a:r>
          </a:p>
          <a:p>
            <a:r>
              <a:rPr lang="en-US" sz="2000" dirty="0" smtClean="0"/>
              <a:t>Wireless printing</a:t>
            </a:r>
          </a:p>
          <a:p>
            <a:r>
              <a:rPr lang="en-US" sz="2000" dirty="0" smtClean="0"/>
              <a:t>Open 24/5</a:t>
            </a:r>
          </a:p>
          <a:p>
            <a:r>
              <a:rPr lang="en-US" sz="2000" dirty="0" smtClean="0"/>
              <a:t>3 classrooms, 2 standard &amp; 1 flipped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44780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Newman Library</a:t>
            </a:r>
            <a:endParaRPr lang="en-US" sz="4000" dirty="0"/>
          </a:p>
        </p:txBody>
      </p:sp>
      <p:pic>
        <p:nvPicPr>
          <p:cNvPr id="3074" name="Picture 2" descr="C:\Users\Traveler.OESRCLOANER\Downloads\photo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09800"/>
            <a:ext cx="4664075" cy="365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C27589B-542E-4106-8C4D-0CDE558C9011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000" smtClean="0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2117725" y="60594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24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905000"/>
            <a:ext cx="7772400" cy="4648200"/>
          </a:xfrm>
        </p:spPr>
        <p:txBody>
          <a:bodyPr/>
          <a:lstStyle/>
          <a:p>
            <a:pPr lvl="1"/>
            <a:r>
              <a:rPr lang="en-US" sz="1600" dirty="0" smtClean="0"/>
              <a:t>Information commons design &amp; implementation</a:t>
            </a:r>
          </a:p>
          <a:p>
            <a:pPr lvl="2"/>
            <a:r>
              <a:rPr lang="en-US" sz="1200" dirty="0" smtClean="0"/>
              <a:t>Weeding, new furniture, new collaborators,</a:t>
            </a:r>
          </a:p>
          <a:p>
            <a:pPr lvl="1"/>
            <a:r>
              <a:rPr lang="en-US" sz="1600" dirty="0" smtClean="0"/>
              <a:t>Programmatic partnerships across campus</a:t>
            </a:r>
          </a:p>
          <a:p>
            <a:pPr lvl="1"/>
            <a:r>
              <a:rPr lang="en-US" sz="1600" dirty="0" smtClean="0"/>
              <a:t>Learning lifecycle curriculum/curriculum mapping, new literacies review</a:t>
            </a:r>
          </a:p>
          <a:p>
            <a:pPr lvl="1"/>
            <a:r>
              <a:rPr lang="en-US" sz="1600" dirty="0" smtClean="0"/>
              <a:t>Develop strategy for supporting locally generated digital content</a:t>
            </a:r>
          </a:p>
          <a:p>
            <a:pPr lvl="2"/>
            <a:r>
              <a:rPr lang="en-US" sz="1200" dirty="0" smtClean="0"/>
              <a:t>launch online platform for new and legacy materials, integrate with virtual community platforms, repository, </a:t>
            </a:r>
            <a:r>
              <a:rPr lang="en-US" sz="1200" dirty="0"/>
              <a:t>Digital humanities, seed $ for </a:t>
            </a:r>
            <a:r>
              <a:rPr lang="en-US" sz="1200" dirty="0" err="1"/>
              <a:t>eresearch</a:t>
            </a:r>
            <a:r>
              <a:rPr lang="en-US" sz="1200" dirty="0"/>
              <a:t> </a:t>
            </a:r>
            <a:r>
              <a:rPr lang="en-US" sz="1200" dirty="0" err="1"/>
              <a:t>collab</a:t>
            </a:r>
            <a:r>
              <a:rPr lang="en-US" sz="1200" dirty="0"/>
              <a:t>, </a:t>
            </a:r>
            <a:r>
              <a:rPr lang="en-US" sz="1200" dirty="0" err="1"/>
              <a:t>epublishing</a:t>
            </a:r>
            <a:r>
              <a:rPr lang="en-US" sz="1200" dirty="0"/>
              <a:t>, event capture, virtual </a:t>
            </a:r>
            <a:r>
              <a:rPr lang="en-US" sz="1200" dirty="0" smtClean="0"/>
              <a:t>communities</a:t>
            </a:r>
          </a:p>
          <a:p>
            <a:pPr lvl="1"/>
            <a:r>
              <a:rPr lang="en-US" sz="1600" dirty="0" smtClean="0"/>
              <a:t>Collect and analyze learning and research needs of students &amp; faculty</a:t>
            </a:r>
          </a:p>
          <a:p>
            <a:pPr lvl="2"/>
            <a:r>
              <a:rPr lang="en-US" sz="1200" dirty="0" smtClean="0"/>
              <a:t>Peer rovers, advisory boards, class surveys, reference surveys, chat transcripts</a:t>
            </a:r>
          </a:p>
          <a:p>
            <a:pPr lvl="1"/>
            <a:r>
              <a:rPr lang="en-US" sz="1600" dirty="0" smtClean="0"/>
              <a:t>Develop online learning platform including web-based modules</a:t>
            </a:r>
          </a:p>
          <a:p>
            <a:pPr lvl="1"/>
            <a:r>
              <a:rPr lang="en-US" sz="1600" dirty="0" smtClean="0"/>
              <a:t>Support internationalization</a:t>
            </a:r>
          </a:p>
          <a:p>
            <a:pPr lvl="2"/>
            <a:r>
              <a:rPr lang="en-US" sz="1200" dirty="0" smtClean="0"/>
              <a:t>Language lab, diversity council, close work with international center and LCI</a:t>
            </a:r>
          </a:p>
          <a:p>
            <a:pPr lvl="1"/>
            <a:r>
              <a:rPr lang="en-US" sz="1600" dirty="0" smtClean="0"/>
              <a:t>Support online learning by increasing </a:t>
            </a:r>
            <a:r>
              <a:rPr lang="en-US" sz="1600" dirty="0" err="1" smtClean="0"/>
              <a:t>eholdings</a:t>
            </a:r>
            <a:r>
              <a:rPr lang="en-US" sz="1600" dirty="0" smtClean="0"/>
              <a:t>, </a:t>
            </a:r>
            <a:r>
              <a:rPr lang="en-US" sz="1600" dirty="0" err="1" smtClean="0"/>
              <a:t>eapprovals</a:t>
            </a:r>
            <a:r>
              <a:rPr lang="en-US" sz="1600" dirty="0" smtClean="0"/>
              <a:t>, DDA</a:t>
            </a:r>
          </a:p>
          <a:p>
            <a:pPr lvl="1"/>
            <a:r>
              <a:rPr lang="en-US" sz="1600" dirty="0" smtClean="0"/>
              <a:t>Develop digital project space</a:t>
            </a:r>
          </a:p>
          <a:p>
            <a:pPr lvl="1"/>
            <a:r>
              <a:rPr lang="en-US" sz="1600" dirty="0" smtClean="0"/>
              <a:t>Create instructional design team</a:t>
            </a:r>
          </a:p>
          <a:p>
            <a:pPr lvl="1"/>
            <a:endParaRPr lang="en-US" sz="1600" dirty="0" smtClean="0"/>
          </a:p>
          <a:p>
            <a:pPr lvl="1"/>
            <a:endParaRPr lang="en-US" sz="2400" dirty="0" smtClean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29540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Strategic Plan 2013-18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771574D-DCC0-4FC4-A213-F084D874EEA4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0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382000" cy="3733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200" dirty="0" smtClean="0"/>
              <a:t>  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en-US" sz="22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en-US" sz="22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200" b="1" dirty="0" smtClean="0"/>
              <a:t> </a:t>
            </a:r>
            <a:endParaRPr lang="en-US" altLang="en-US" sz="3600" b="1" dirty="0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44780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Org Chart</a:t>
            </a:r>
            <a:br>
              <a:rPr lang="en-US" sz="4000" dirty="0" smtClean="0"/>
            </a:br>
            <a:r>
              <a:rPr lang="en-US" sz="4000" dirty="0"/>
              <a:t>	</a:t>
            </a:r>
            <a:r>
              <a:rPr lang="en-US" sz="4000" dirty="0" smtClean="0"/>
              <a:t>Learning Division</a:t>
            </a:r>
            <a:br>
              <a:rPr lang="en-US" sz="4000" dirty="0" smtClean="0"/>
            </a:br>
            <a:r>
              <a:rPr lang="en-US" sz="4000" dirty="0"/>
              <a:t>	</a:t>
            </a:r>
            <a:r>
              <a:rPr lang="en-US" sz="4000" dirty="0" smtClean="0"/>
              <a:t>	Learning Services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91638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DC5A21"/>
              </a:buClr>
              <a:buFont typeface="Times" pitchFamily="-84" charset="0"/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87ADB0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8216E3C-1FD4-42F4-82C2-0F1B0412B735}" type="slidenum">
              <a:rPr lang="en-US" altLang="en-US" sz="1000" smtClean="0"/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000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382000" cy="3733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200" dirty="0" smtClean="0"/>
              <a:t>  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en-US" sz="22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en-US" sz="22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200" b="1" dirty="0" smtClean="0"/>
              <a:t> </a:t>
            </a:r>
            <a:endParaRPr lang="en-US" altLang="en-US" sz="3600" b="1" dirty="0" smtClean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44780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Learning Services</a:t>
            </a: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21336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Courses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Online sources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Internal/professional training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3774</TotalTime>
  <Words>1010</Words>
  <Application>Microsoft Office PowerPoint</Application>
  <PresentationFormat>On-screen Show (4:3)</PresentationFormat>
  <Paragraphs>181</Paragraphs>
  <Slides>17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Blank Presentation</vt:lpstr>
      <vt:lpstr>Virginia Tech Libraries  </vt:lpstr>
      <vt:lpstr>PowerPoint Presentation</vt:lpstr>
      <vt:lpstr>Virginia Tech</vt:lpstr>
      <vt:lpstr>VT Libraries</vt:lpstr>
      <vt:lpstr>Vet Med and Art &amp; Arch</vt:lpstr>
      <vt:lpstr>Newman Library</vt:lpstr>
      <vt:lpstr>Strategic Plan 2013-18</vt:lpstr>
      <vt:lpstr>Org Chart  Learning Division   Learning Services</vt:lpstr>
      <vt:lpstr>Learning Services</vt:lpstr>
      <vt:lpstr>Courses </vt:lpstr>
      <vt:lpstr>LibGuides</vt:lpstr>
      <vt:lpstr>Internal training</vt:lpstr>
      <vt:lpstr>Information Literacy </vt:lpstr>
      <vt:lpstr>PowerPoint Presentation</vt:lpstr>
      <vt:lpstr>PowerPoint Presentation</vt:lpstr>
      <vt:lpstr>Translating this to action </vt:lpstr>
      <vt:lpstr>PowerPoint Presentation</vt:lpstr>
    </vt:vector>
  </TitlesOfParts>
  <Company>Virginia Tech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PowerPoint Template</dc:title>
  <dc:creator>David Stanley</dc:creator>
  <cp:lastModifiedBy>Jennifer Nardine</cp:lastModifiedBy>
  <cp:revision>188</cp:revision>
  <cp:lastPrinted>2011-06-30T18:47:56Z</cp:lastPrinted>
  <dcterms:created xsi:type="dcterms:W3CDTF">2006-10-23T16:36:06Z</dcterms:created>
  <dcterms:modified xsi:type="dcterms:W3CDTF">2014-07-31T17:46:07Z</dcterms:modified>
</cp:coreProperties>
</file>