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3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Simon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0" name="Shape 1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Anyone who knows the answer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" name="Shape 4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Simon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Jacob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1" name="Shape 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Jacob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8" name="Shape 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Jacob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4" name="Shape 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Brandon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Nikhil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Nikhil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4" name="Shape 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Nikhil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 rot="10800000" flipH="1">
            <a:off y="3979800" x="0"/>
            <a:ext cy="28781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9" name="Shape 9"/>
          <p:cNvSpPr/>
          <p:nvPr/>
        </p:nvSpPr>
        <p:spPr>
          <a:xfrm>
            <a:off y="3190900" x="0"/>
            <a:ext cy="790108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0" name="Shape 10"/>
          <p:cNvSpPr/>
          <p:nvPr/>
        </p:nvSpPr>
        <p:spPr>
          <a:xfrm rot="10800000" flipH="1">
            <a:off y="3980458" x="0"/>
            <a:ext cy="75961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1" name="Shape 11"/>
          <p:cNvSpPr txBox="1"/>
          <p:nvPr>
            <p:ph type="ctrTitle"/>
          </p:nvPr>
        </p:nvSpPr>
        <p:spPr>
          <a:xfrm>
            <a:off y="2329190" x="685800"/>
            <a:ext cy="16505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y="4124476" x="685800"/>
            <a:ext cy="8888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/>
          <p:nvPr/>
        </p:nvSpPr>
        <p:spPr>
          <a:xfrm rot="10800000" flipH="1">
            <a:off y="1550999" x="0"/>
            <a:ext cy="5307000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5" name="Shape 15"/>
          <p:cNvSpPr/>
          <p:nvPr/>
        </p:nvSpPr>
        <p:spPr>
          <a:xfrm flipH="1">
            <a:off y="761799" x="4526627"/>
            <a:ext cy="790108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6" name="Shape 16"/>
          <p:cNvSpPr/>
          <p:nvPr/>
        </p:nvSpPr>
        <p:spPr>
          <a:xfrm rot="10800000">
            <a:off y="1551358" x="4526627"/>
            <a:ext cy="75961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7" name="Shape 1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/>
          <p:nvPr/>
        </p:nvSpPr>
        <p:spPr>
          <a:xfrm rot="10800000" flipH="1">
            <a:off y="1550999" x="0"/>
            <a:ext cy="5307000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1" name="Shape 21"/>
          <p:cNvSpPr/>
          <p:nvPr/>
        </p:nvSpPr>
        <p:spPr>
          <a:xfrm rot="10800000">
            <a:off y="1551358" x="4526627"/>
            <a:ext cy="75961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2" name="Shape 2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24" name="Shape 24"/>
          <p:cNvSpPr/>
          <p:nvPr/>
        </p:nvSpPr>
        <p:spPr>
          <a:xfrm flipH="1">
            <a:off y="761799" x="4526627"/>
            <a:ext cy="790108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5" name="Shape 25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26" name="Shape 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" name="Shape 27"/>
          <p:cNvSpPr/>
          <p:nvPr/>
        </p:nvSpPr>
        <p:spPr>
          <a:xfrm rot="10800000" flipH="1">
            <a:off y="1550999" x="0"/>
            <a:ext cy="5307000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8" name="Shape 28"/>
          <p:cNvSpPr/>
          <p:nvPr/>
        </p:nvSpPr>
        <p:spPr>
          <a:xfrm flipH="1">
            <a:off y="761799" x="4526627"/>
            <a:ext cy="790108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9" name="Shape 2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0" name="Shape 30"/>
          <p:cNvSpPr/>
          <p:nvPr/>
        </p:nvSpPr>
        <p:spPr>
          <a:xfrm rot="10800000">
            <a:off y="1551358" x="4526627"/>
            <a:ext cy="75961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31" name="Shape 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" name="Shape 32"/>
          <p:cNvSpPr/>
          <p:nvPr/>
        </p:nvSpPr>
        <p:spPr>
          <a:xfrm rot="10800000" flipH="1">
            <a:off y="5883599" x="0"/>
            <a:ext cy="974400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3" name="Shape 33"/>
          <p:cNvSpPr/>
          <p:nvPr/>
        </p:nvSpPr>
        <p:spPr>
          <a:xfrm flipH="1">
            <a:off y="5094446" x="4526627"/>
            <a:ext cy="790108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4" name="Shape 34"/>
          <p:cNvSpPr/>
          <p:nvPr/>
        </p:nvSpPr>
        <p:spPr>
          <a:xfrm rot="10800000">
            <a:off y="5884005" x="4526627"/>
            <a:ext cy="75961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y="5895635" x="457200"/>
            <a:ext cy="6738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2400" i="1">
                <a:solidFill>
                  <a:schemeClr val="dk2"/>
                </a:solidFill>
              </a:defRPr>
            </a:lvl1pPr>
            <a:lvl2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2400" i="1">
                <a:solidFill>
                  <a:schemeClr val="dk2"/>
                </a:solidFill>
              </a:defRPr>
            </a:lvl2pPr>
            <a:lvl3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2400" i="1">
                <a:solidFill>
                  <a:schemeClr val="dk2"/>
                </a:solidFill>
              </a:defRPr>
            </a:lvl3pPr>
            <a:lvl4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2400" i="1">
                <a:solidFill>
                  <a:schemeClr val="dk2"/>
                </a:solidFill>
              </a:defRPr>
            </a:lvl4pPr>
            <a:lvl5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2400" i="1">
                <a:solidFill>
                  <a:schemeClr val="dk2"/>
                </a:solidFill>
              </a:defRPr>
            </a:lvl5pPr>
            <a:lvl6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2400" i="1">
                <a:solidFill>
                  <a:schemeClr val="dk2"/>
                </a:solidFill>
              </a:defRPr>
            </a:lvl6pPr>
            <a:lvl7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2400" i="1">
                <a:solidFill>
                  <a:schemeClr val="dk2"/>
                </a:solidFill>
              </a:defRPr>
            </a:lvl7pPr>
            <a:lvl8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2400" i="1">
                <a:solidFill>
                  <a:schemeClr val="dk2"/>
                </a:solidFill>
              </a:defRPr>
            </a:lvl8pPr>
            <a:lvl9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2400" i="1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36" name="Shape 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" name="Shape 37"/>
          <p:cNvSpPr/>
          <p:nvPr/>
        </p:nvSpPr>
        <p:spPr>
          <a:xfrm>
            <a:off y="101675" x="6676"/>
            <a:ext cy="6739722" cx="9134130"/>
          </a:xfrm>
          <a:custGeom>
            <a:pathLst>
              <a:path w="9157023" extrusionOk="0" h="6739723">
                <a:moveTo>
                  <a:pt y="0" x="1629"/>
                </a:moveTo>
                <a:lnTo>
                  <a:pt y="4340980" x="9157023"/>
                </a:lnTo>
                <a:lnTo>
                  <a:pt y="6739723" x="1593"/>
                </a:lnTo>
                <a:cubicBezTo>
                  <a:pt y="5123960" x="-3941"/>
                  <a:pt y="1615763" x="7163"/>
                  <a:pt y="0" x="162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accent1"/>
            </a:gs>
            <a:gs pos="100000">
              <a:schemeClr val="dk2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 indent="-285750" marL="74295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 indent="-228600" marL="114300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 indent="-228600" marL="16002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 indent="-228600" marL="20574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 indent="-228600" marL="25146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 indent="-228600" marL="29718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 indent="-228600" marL="34290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 indent="-228600" marL="38862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4.xml" Type="http://schemas.openxmlformats.org/officeDocument/2006/relationships/slideLayout" Id="rId1"/><Relationship Target="../media/image02.jp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pn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pn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4.xml" Type="http://schemas.openxmlformats.org/officeDocument/2006/relationships/slideLayout" Id="rId1"/><Relationship Target="../media/image05.png" Type="http://schemas.openxmlformats.org/officeDocument/2006/relationships/image" Id="rId4"/><Relationship Target="../media/image01.pn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4.xml" Type="http://schemas.openxmlformats.org/officeDocument/2006/relationships/slideLayout" Id="rId1"/><Relationship Target="../media/image07.pn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4.xml" Type="http://schemas.openxmlformats.org/officeDocument/2006/relationships/slideLayout" Id="rId1"/><Relationship Target="../media/image06.pn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" name="Shape 39"/>
          <p:cNvSpPr txBox="1"/>
          <p:nvPr>
            <p:ph type="ctrTitle"/>
          </p:nvPr>
        </p:nvSpPr>
        <p:spPr>
          <a:xfrm>
            <a:off y="2329190" x="685800"/>
            <a:ext cy="16505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"More Hack, Less Yak," An Oral History of the Digital Humanities</a:t>
            </a:r>
          </a:p>
        </p:txBody>
      </p:sp>
      <p:sp>
        <p:nvSpPr>
          <p:cNvPr id="40" name="Shape 40"/>
          <p:cNvSpPr txBox="1"/>
          <p:nvPr>
            <p:ph idx="1" type="subTitle"/>
          </p:nvPr>
        </p:nvSpPr>
        <p:spPr>
          <a:xfrm>
            <a:off y="4124476" x="685800"/>
            <a:ext cy="8888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000" lang="en" i="0"/>
              <a:t>Blacksburg, VA. Virginia Tech. CS 4624. 6 May 6 2013. Purdom Lindblad. Nikhil Plassmann, Jacob Sheppard, Ximeng (Simon) Yuan, Brandon Myers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" name="Shape 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Questions?</a:t>
            </a:r>
          </a:p>
        </p:txBody>
      </p:sp>
      <p:sp>
        <p:nvSpPr>
          <p:cNvPr id="99" name="Shape 99"/>
          <p:cNvSpPr/>
          <p:nvPr/>
        </p:nvSpPr>
        <p:spPr>
          <a:xfrm>
            <a:off y="1537880" x="3009763"/>
            <a:ext cy="4165964" cx="312447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Project Objectives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445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sz="3400" lang="en">
                <a:solidFill>
                  <a:srgbClr val="000000"/>
                </a:solidFill>
              </a:rPr>
              <a:t>Document the history of Digital Humanities</a:t>
            </a:r>
          </a:p>
          <a:p>
            <a:pPr rtl="0" lvl="0" indent="-4445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sz="3400" lang="en">
                <a:solidFill>
                  <a:srgbClr val="000000"/>
                </a:solidFill>
              </a:rPr>
              <a:t>Interview digital humanists (professors, faculty, archivist, practitioners)</a:t>
            </a:r>
          </a:p>
          <a:p>
            <a:pPr rtl="0" lvl="0" indent="-4445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sz="3400" lang="en">
                <a:solidFill>
                  <a:srgbClr val="000000"/>
                </a:solidFill>
              </a:rPr>
              <a:t>Video recording and editing of interviews</a:t>
            </a:r>
          </a:p>
          <a:p>
            <a:pPr rtl="0" lvl="0" indent="-4445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sz="3400" lang="en">
                <a:solidFill>
                  <a:srgbClr val="000000"/>
                </a:solidFill>
              </a:rPr>
              <a:t>Create a promotional video of the project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Interview 1</a:t>
            </a:r>
          </a:p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50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191919"/>
                </a:solidFill>
              </a:rPr>
              <a:t>Gail McMillan - Virginia Tech, Director of Digital Library and Archives</a:t>
            </a:r>
          </a:p>
          <a:p>
            <a:pPr rtl="0" lvl="1" indent="-381000" marL="914400">
              <a:spcBef>
                <a:spcPts val="50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191919"/>
                </a:solidFill>
              </a:rPr>
              <a:t>Previously an archivist at the Smithsonian Institution</a:t>
            </a:r>
          </a:p>
          <a:p>
            <a:pPr rtl="0" lvl="1" indent="-381000" marL="914400">
              <a:spcBef>
                <a:spcPts val="50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191919"/>
                </a:solidFill>
              </a:rPr>
              <a:t>VT ImageBase</a:t>
            </a:r>
          </a:p>
          <a:p>
            <a:pPr rtl="0" lvl="1" indent="-381000" marL="914400">
              <a:spcBef>
                <a:spcPts val="50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191919"/>
                </a:solidFill>
              </a:rPr>
              <a:t>EJournal</a:t>
            </a:r>
          </a:p>
          <a:p>
            <a:pPr rtl="0" lvl="1" indent="-381000" marL="914400">
              <a:spcBef>
                <a:spcPts val="50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191919"/>
                </a:solidFill>
              </a:rPr>
              <a:t>ETD-db</a:t>
            </a:r>
          </a:p>
        </p:txBody>
      </p:sp>
      <p:sp>
        <p:nvSpPr>
          <p:cNvPr id="53" name="Shape 53"/>
          <p:cNvSpPr/>
          <p:nvPr/>
        </p:nvSpPr>
        <p:spPr>
          <a:xfrm>
            <a:off y="3212807" x="3980987"/>
            <a:ext cy="3031230" cx="284160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Interview 2</a:t>
            </a:r>
          </a:p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50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191919"/>
                </a:solidFill>
              </a:rPr>
              <a:t>Jim Glanville - retired Virginia Tech chemistry professor</a:t>
            </a:r>
          </a:p>
          <a:p>
            <a:pPr rtl="0" lvl="1" indent="-381000" marL="914400">
              <a:spcBef>
                <a:spcPts val="50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191919"/>
                </a:solidFill>
              </a:rPr>
              <a:t>Identifies more as a digital historian than digital humanist</a:t>
            </a:r>
          </a:p>
          <a:p>
            <a:pPr rtl="0" lvl="1" indent="-381000" marL="914400">
              <a:spcBef>
                <a:spcPts val="50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191919"/>
                </a:solidFill>
              </a:rPr>
              <a:t>Publishes writings</a:t>
            </a:r>
          </a:p>
          <a:p>
            <a:pPr rtl="0" lvl="0" indent="457200" marL="457200">
              <a:spcBef>
                <a:spcPts val="500"/>
              </a:spcBef>
              <a:buNone/>
            </a:pPr>
            <a:r>
              <a:rPr sz="2400" lang="en">
                <a:solidFill>
                  <a:srgbClr val="191919"/>
                </a:solidFill>
              </a:rPr>
              <a:t>on the history</a:t>
            </a:r>
          </a:p>
          <a:p>
            <a:pPr rtl="0" lvl="0" indent="457200" marL="457200">
              <a:spcBef>
                <a:spcPts val="500"/>
              </a:spcBef>
              <a:buNone/>
            </a:pPr>
            <a:r>
              <a:rPr sz="2400" lang="en">
                <a:solidFill>
                  <a:srgbClr val="191919"/>
                </a:solidFill>
              </a:rPr>
              <a:t>and archeology of</a:t>
            </a:r>
          </a:p>
          <a:p>
            <a:pPr rtl="0" lvl="0" indent="457200" marL="457200">
              <a:spcBef>
                <a:spcPts val="500"/>
              </a:spcBef>
              <a:buNone/>
            </a:pPr>
            <a:r>
              <a:rPr sz="2400" lang="en">
                <a:solidFill>
                  <a:srgbClr val="191919"/>
                </a:solidFill>
              </a:rPr>
              <a:t>Southwest Virginia</a:t>
            </a:r>
          </a:p>
          <a:p>
            <a:r>
              <a:t/>
            </a:r>
          </a:p>
        </p:txBody>
      </p:sp>
      <p:sp>
        <p:nvSpPr>
          <p:cNvPr id="60" name="Shape 60"/>
          <p:cNvSpPr/>
          <p:nvPr/>
        </p:nvSpPr>
        <p:spPr>
          <a:xfrm>
            <a:off y="3362932" x="4620875"/>
            <a:ext cy="2540504" cx="255979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Final Interview:</a:t>
            </a:r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191919"/>
                </a:solidFill>
              </a:rPr>
              <a:t>Scott Pennington - eResearch Projects Coordinator</a:t>
            </a:r>
          </a:p>
          <a:p>
            <a:pPr rtl="0" lvl="1" indent="-419100" marL="9144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sz="3000" lang="en">
                <a:solidFill>
                  <a:srgbClr val="191919"/>
                </a:solidFill>
              </a:rPr>
              <a:t>Worked for MATRIX</a:t>
            </a:r>
          </a:p>
          <a:p>
            <a:pPr rtl="0" lvl="1" indent="-419100" marL="9144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sz="3000" lang="en">
                <a:solidFill>
                  <a:srgbClr val="191919"/>
                </a:solidFill>
              </a:rPr>
              <a:t>Focus is on </a:t>
            </a:r>
          </a:p>
          <a:p>
            <a:pPr rtl="0" lvl="0" indent="4572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sz="3000" lang="en">
                <a:solidFill>
                  <a:srgbClr val="191919"/>
                </a:solidFill>
              </a:rPr>
              <a:t>maintaining </a:t>
            </a:r>
          </a:p>
          <a:p>
            <a:pPr rtl="0" lvl="0" indent="4572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sz="3000" lang="en">
                <a:solidFill>
                  <a:srgbClr val="191919"/>
                </a:solidFill>
              </a:rPr>
              <a:t>endangered </a:t>
            </a:r>
          </a:p>
          <a:p>
            <a:pPr rtl="0" lvl="0" indent="4572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lang="en">
                <a:solidFill>
                  <a:srgbClr val="191919"/>
                </a:solidFill>
              </a:rPr>
              <a:t>archives</a:t>
            </a:r>
          </a:p>
          <a:p>
            <a:pPr rtl="0" lvl="1" indent="-419100" marL="9144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sz="3000" lang="en">
                <a:solidFill>
                  <a:srgbClr val="191919"/>
                </a:solidFill>
              </a:rPr>
              <a:t>Has worked</a:t>
            </a:r>
          </a:p>
          <a:p>
            <a:pPr rtl="0" lvl="0" indent="0" marL="457200">
              <a:lnSpc>
                <a:spcPct val="115000"/>
              </a:lnSpc>
              <a:spcBef>
                <a:spcPts val="0"/>
              </a:spcBef>
              <a:buNone/>
            </a:pPr>
            <a:r>
              <a:rPr lang="en">
                <a:solidFill>
                  <a:srgbClr val="191919"/>
                </a:solidFill>
              </a:rPr>
              <a:t> 	extensively in</a:t>
            </a:r>
          </a:p>
          <a:p>
            <a:pPr rtl="0" lvl="0" indent="0" marL="457200">
              <a:lnSpc>
                <a:spcPct val="115000"/>
              </a:lnSpc>
              <a:spcBef>
                <a:spcPts val="0"/>
              </a:spcBef>
              <a:buNone/>
            </a:pPr>
            <a:r>
              <a:rPr lang="en">
                <a:solidFill>
                  <a:srgbClr val="191919"/>
                </a:solidFill>
              </a:rPr>
              <a:t>	parts of Africa</a:t>
            </a:r>
          </a:p>
          <a:p>
            <a:r>
              <a:t/>
            </a:r>
          </a:p>
        </p:txBody>
      </p:sp>
      <p:sp>
        <p:nvSpPr>
          <p:cNvPr id="67" name="Shape 67"/>
          <p:cNvSpPr/>
          <p:nvPr/>
        </p:nvSpPr>
        <p:spPr>
          <a:xfrm>
            <a:off y="3476437" x="3922062"/>
            <a:ext cy="2107855" cx="275970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Problems and Concerns:</a:t>
            </a: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400" lang="en">
                <a:solidFill>
                  <a:srgbClr val="191919"/>
                </a:solidFill>
              </a:rPr>
              <a:t>Camera availability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191919"/>
                </a:solidFill>
              </a:rPr>
              <a:t>difficult during second half of semester</a:t>
            </a:r>
          </a:p>
          <a:p>
            <a:pPr rtl="0" lvl="0" indent="-3810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400" lang="en">
                <a:solidFill>
                  <a:srgbClr val="191919"/>
                </a:solidFill>
              </a:rPr>
              <a:t>Lighting kit availability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191919"/>
                </a:solidFill>
              </a:rPr>
              <a:t>footage of Gail was dark</a:t>
            </a:r>
          </a:p>
          <a:p>
            <a:pPr rtl="0" lvl="0" indent="-3810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400" lang="en">
                <a:solidFill>
                  <a:srgbClr val="191919"/>
                </a:solidFill>
              </a:rPr>
              <a:t>Due to time constraints, some that were planned to be interviewed were not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191919"/>
                </a:solidFill>
              </a:rPr>
              <a:t>Andrew Stauffer - Director of NINES at UVA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191919"/>
                </a:solidFill>
              </a:rPr>
              <a:t>David Radcliffe - Virginia Tech English Professor</a:t>
            </a:r>
          </a:p>
          <a:p>
            <a:pPr rtl="0" lvl="0" indent="-3810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400" lang="en">
                <a:solidFill>
                  <a:schemeClr val="dk1"/>
                </a:solidFill>
              </a:rPr>
              <a:t>Video editing isn't quite done yet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1080p footage requires better computers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Innovation Space</a:t>
            </a:r>
          </a:p>
          <a:p>
            <a:pPr rtl="0" lvl="1" indent="-381000" marL="914400">
              <a:buClr>
                <a:schemeClr val="dk1"/>
              </a:buClr>
              <a:buSzPct val="100000"/>
              <a:buFont typeface="Courier New"/>
              <a:buChar char="o"/>
            </a:pPr>
            <a:r>
              <a:rPr sz="2400" lang="en"/>
              <a:t>Variety of</a:t>
            </a:r>
            <a:r>
              <a:rPr lang="en"/>
              <a:t> </a:t>
            </a:r>
            <a:r>
              <a:rPr sz="2400" lang="en"/>
              <a:t>video formats</a:t>
            </a:r>
          </a:p>
          <a:p>
            <a:pPr rtl="0" lvl="2" indent="-381000" marL="1371600"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/>
              <a:t>due to different cameras</a:t>
            </a:r>
          </a:p>
          <a:p>
            <a:pPr rtl="0" lvl="0" indent="-3810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400" lang="en"/>
              <a:t>Audio problems with lapel mics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Equipment</a:t>
            </a:r>
          </a:p>
        </p:txBody>
      </p:sp>
      <p:sp>
        <p:nvSpPr>
          <p:cNvPr id="79" name="Shape 79"/>
          <p:cNvSpPr/>
          <p:nvPr/>
        </p:nvSpPr>
        <p:spPr>
          <a:xfrm>
            <a:off y="1974750" x="457200"/>
            <a:ext cy="2079117" cx="352687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80" name="Shape 80"/>
          <p:cNvSpPr txBox="1"/>
          <p:nvPr/>
        </p:nvSpPr>
        <p:spPr>
          <a:xfrm>
            <a:off y="1961975" x="3967525"/>
            <a:ext cy="4480199" cx="46457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 indent="-317500" marL="457200">
              <a:buClr>
                <a:srgbClr val="000000"/>
              </a:buClr>
              <a:buSzPct val="97222"/>
              <a:buFont typeface="Arial"/>
              <a:buChar char="•"/>
            </a:pPr>
            <a:r>
              <a:rPr sz="2400" lang="en">
                <a:latin typeface="Georgia"/>
                <a:ea typeface="Georgia"/>
                <a:cs typeface="Georgia"/>
                <a:sym typeface="Georgia"/>
              </a:rPr>
              <a:t>Cameras</a:t>
            </a:r>
          </a:p>
          <a:p>
            <a:pPr rtl="0" lvl="1" indent="-317500" marL="914400">
              <a:buClr>
                <a:srgbClr val="000000"/>
              </a:buClr>
              <a:buSzPct val="58333"/>
              <a:buFont typeface="Courier New"/>
              <a:buChar char="o"/>
            </a:pPr>
            <a:r>
              <a:rPr sz="2400" lang="en">
                <a:latin typeface="Georgia"/>
                <a:ea typeface="Georgia"/>
                <a:cs typeface="Georgia"/>
                <a:sym typeface="Georgia"/>
              </a:rPr>
              <a:t>Variety used</a:t>
            </a:r>
          </a:p>
          <a:p>
            <a:pPr rtl="0" lvl="0" indent="-317500" marL="457200">
              <a:buClr>
                <a:srgbClr val="000000"/>
              </a:buClr>
              <a:buSzPct val="97222"/>
              <a:buFont typeface="Arial"/>
              <a:buChar char="•"/>
            </a:pPr>
            <a:r>
              <a:rPr sz="2400" lang="en">
                <a:latin typeface="Georgia"/>
                <a:ea typeface="Georgia"/>
                <a:cs typeface="Georgia"/>
                <a:sym typeface="Georgia"/>
              </a:rPr>
              <a:t>Lighting</a:t>
            </a:r>
          </a:p>
          <a:p>
            <a:pPr rtl="0" lvl="1" indent="-317500" marL="914400">
              <a:buClr>
                <a:srgbClr val="000000"/>
              </a:buClr>
              <a:buSzPct val="58333"/>
              <a:buFont typeface="Courier New"/>
              <a:buChar char="o"/>
            </a:pPr>
            <a:r>
              <a:rPr sz="2400" lang="en">
                <a:latin typeface="Georgia"/>
                <a:ea typeface="Georgia"/>
                <a:cs typeface="Georgia"/>
                <a:sym typeface="Georgia"/>
              </a:rPr>
              <a:t>Only used once</a:t>
            </a:r>
          </a:p>
          <a:p>
            <a:pPr rtl="0" lvl="0" indent="-317500" marL="457200">
              <a:buClr>
                <a:srgbClr val="000000"/>
              </a:buClr>
              <a:buSzPct val="97222"/>
              <a:buFont typeface="Arial"/>
              <a:buChar char="•"/>
            </a:pPr>
            <a:r>
              <a:rPr sz="2400" lang="en">
                <a:latin typeface="Georgia"/>
                <a:ea typeface="Georgia"/>
                <a:cs typeface="Georgia"/>
                <a:sym typeface="Georgia"/>
              </a:rPr>
              <a:t>Audio</a:t>
            </a:r>
          </a:p>
          <a:p>
            <a:pPr lvl="1" indent="-317500" marL="914400">
              <a:buClr>
                <a:srgbClr val="000000"/>
              </a:buClr>
              <a:buSzPct val="58333"/>
              <a:buFont typeface="Courier New"/>
              <a:buChar char="o"/>
            </a:pPr>
            <a:r>
              <a:rPr sz="2400" lang="en">
                <a:latin typeface="Georgia"/>
                <a:ea typeface="Georgia"/>
                <a:cs typeface="Georgia"/>
                <a:sym typeface="Georgia"/>
              </a:rPr>
              <a:t>Lapel Mics made quality much better</a:t>
            </a:r>
          </a:p>
        </p:txBody>
      </p:sp>
      <p:sp>
        <p:nvSpPr>
          <p:cNvPr id="81" name="Shape 81"/>
          <p:cNvSpPr/>
          <p:nvPr/>
        </p:nvSpPr>
        <p:spPr>
          <a:xfrm>
            <a:off y="4053867" x="457200"/>
            <a:ext cy="2186959" cx="3327062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Adobe Premiere</a:t>
            </a:r>
          </a:p>
        </p:txBody>
      </p:sp>
      <p:sp>
        <p:nvSpPr>
          <p:cNvPr id="87" name="Shape 87"/>
          <p:cNvSpPr/>
          <p:nvPr/>
        </p:nvSpPr>
        <p:spPr>
          <a:xfrm>
            <a:off y="1559421" x="481487"/>
            <a:ext cy="4934204" cx="818102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Adobe After Effects</a:t>
            </a:r>
          </a:p>
        </p:txBody>
      </p:sp>
      <p:sp>
        <p:nvSpPr>
          <p:cNvPr id="93" name="Shape 93"/>
          <p:cNvSpPr/>
          <p:nvPr/>
        </p:nvSpPr>
        <p:spPr>
          <a:xfrm>
            <a:off y="1550676" x="354279"/>
            <a:ext cy="4983385" cx="843544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