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Lst>
  <p:notesMasterIdLst>
    <p:notesMasterId r:id="rId26"/>
  </p:notesMasterIdLst>
  <p:handoutMasterIdLst>
    <p:handoutMasterId r:id="rId27"/>
  </p:handoutMasterIdLst>
  <p:sldIdLst>
    <p:sldId id="366" r:id="rId3"/>
    <p:sldId id="406" r:id="rId4"/>
    <p:sldId id="407" r:id="rId5"/>
    <p:sldId id="408" r:id="rId6"/>
    <p:sldId id="409" r:id="rId7"/>
    <p:sldId id="410" r:id="rId8"/>
    <p:sldId id="419" r:id="rId9"/>
    <p:sldId id="411" r:id="rId10"/>
    <p:sldId id="412" r:id="rId11"/>
    <p:sldId id="428" r:id="rId12"/>
    <p:sldId id="427" r:id="rId13"/>
    <p:sldId id="420" r:id="rId14"/>
    <p:sldId id="421" r:id="rId15"/>
    <p:sldId id="422" r:id="rId16"/>
    <p:sldId id="423" r:id="rId17"/>
    <p:sldId id="424" r:id="rId18"/>
    <p:sldId id="425" r:id="rId19"/>
    <p:sldId id="414" r:id="rId20"/>
    <p:sldId id="416" r:id="rId21"/>
    <p:sldId id="415" r:id="rId22"/>
    <p:sldId id="417" r:id="rId23"/>
    <p:sldId id="418" r:id="rId24"/>
    <p:sldId id="349"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a:cs typeface="宋体"/>
      </a:defRPr>
    </a:lvl1pPr>
    <a:lvl2pPr marL="457200" algn="l" rtl="0" fontAlgn="base">
      <a:spcBef>
        <a:spcPct val="0"/>
      </a:spcBef>
      <a:spcAft>
        <a:spcPct val="0"/>
      </a:spcAft>
      <a:defRPr kern="1200">
        <a:solidFill>
          <a:schemeClr val="tx1"/>
        </a:solidFill>
        <a:latin typeface="Arial" charset="0"/>
        <a:ea typeface="宋体"/>
        <a:cs typeface="宋体"/>
      </a:defRPr>
    </a:lvl2pPr>
    <a:lvl3pPr marL="914400" algn="l" rtl="0" fontAlgn="base">
      <a:spcBef>
        <a:spcPct val="0"/>
      </a:spcBef>
      <a:spcAft>
        <a:spcPct val="0"/>
      </a:spcAft>
      <a:defRPr kern="1200">
        <a:solidFill>
          <a:schemeClr val="tx1"/>
        </a:solidFill>
        <a:latin typeface="Arial" charset="0"/>
        <a:ea typeface="宋体"/>
        <a:cs typeface="宋体"/>
      </a:defRPr>
    </a:lvl3pPr>
    <a:lvl4pPr marL="1371600" algn="l" rtl="0" fontAlgn="base">
      <a:spcBef>
        <a:spcPct val="0"/>
      </a:spcBef>
      <a:spcAft>
        <a:spcPct val="0"/>
      </a:spcAft>
      <a:defRPr kern="1200">
        <a:solidFill>
          <a:schemeClr val="tx1"/>
        </a:solidFill>
        <a:latin typeface="Arial" charset="0"/>
        <a:ea typeface="宋体"/>
        <a:cs typeface="宋体"/>
      </a:defRPr>
    </a:lvl4pPr>
    <a:lvl5pPr marL="1828800" algn="l" rtl="0" fontAlgn="base">
      <a:spcBef>
        <a:spcPct val="0"/>
      </a:spcBef>
      <a:spcAft>
        <a:spcPct val="0"/>
      </a:spcAft>
      <a:defRPr kern="1200">
        <a:solidFill>
          <a:schemeClr val="tx1"/>
        </a:solidFill>
        <a:latin typeface="Arial" charset="0"/>
        <a:ea typeface="宋体"/>
        <a:cs typeface="宋体"/>
      </a:defRPr>
    </a:lvl5pPr>
    <a:lvl6pPr marL="2286000" algn="l" defTabSz="914400" rtl="0" eaLnBrk="1" latinLnBrk="0" hangingPunct="1">
      <a:defRPr kern="1200">
        <a:solidFill>
          <a:schemeClr val="tx1"/>
        </a:solidFill>
        <a:latin typeface="Arial" charset="0"/>
        <a:ea typeface="宋体"/>
        <a:cs typeface="宋体"/>
      </a:defRPr>
    </a:lvl6pPr>
    <a:lvl7pPr marL="2743200" algn="l" defTabSz="914400" rtl="0" eaLnBrk="1" latinLnBrk="0" hangingPunct="1">
      <a:defRPr kern="1200">
        <a:solidFill>
          <a:schemeClr val="tx1"/>
        </a:solidFill>
        <a:latin typeface="Arial" charset="0"/>
        <a:ea typeface="宋体"/>
        <a:cs typeface="宋体"/>
      </a:defRPr>
    </a:lvl7pPr>
    <a:lvl8pPr marL="3200400" algn="l" defTabSz="914400" rtl="0" eaLnBrk="1" latinLnBrk="0" hangingPunct="1">
      <a:defRPr kern="1200">
        <a:solidFill>
          <a:schemeClr val="tx1"/>
        </a:solidFill>
        <a:latin typeface="Arial" charset="0"/>
        <a:ea typeface="宋体"/>
        <a:cs typeface="宋体"/>
      </a:defRPr>
    </a:lvl8pPr>
    <a:lvl9pPr marL="3657600" algn="l" defTabSz="914400" rtl="0" eaLnBrk="1" latinLnBrk="0" hangingPunct="1">
      <a:defRPr kern="1200">
        <a:solidFill>
          <a:schemeClr val="tx1"/>
        </a:solidFill>
        <a:latin typeface="Arial" charset="0"/>
        <a:ea typeface="宋体"/>
        <a:cs typeface="宋体"/>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32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47" autoAdjust="0"/>
    <p:restoredTop sz="71451" autoAdjust="0"/>
  </p:normalViewPr>
  <p:slideViewPr>
    <p:cSldViewPr>
      <p:cViewPr>
        <p:scale>
          <a:sx n="94" d="100"/>
          <a:sy n="94" d="100"/>
        </p:scale>
        <p:origin x="-576"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3" d="100"/>
          <a:sy n="83" d="100"/>
        </p:scale>
        <p:origin x="-204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3474C1-A95A-4E91-8990-64A4C63CFC3A}" type="datetimeFigureOut">
              <a:rPr lang="en-US" smtClean="0"/>
              <a:pPr/>
              <a:t>6/8/15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7E61B34-03F8-4F7E-BEA9-25F1FDE853BE}" type="slidenum">
              <a:rPr lang="en-US" smtClean="0"/>
              <a:pPr/>
              <a:t>‹#›</a:t>
            </a:fld>
            <a:endParaRPr lang="en-US"/>
          </a:p>
        </p:txBody>
      </p:sp>
    </p:spTree>
    <p:extLst>
      <p:ext uri="{BB962C8B-B14F-4D97-AF65-F5344CB8AC3E}">
        <p14:creationId xmlns:p14="http://schemas.microsoft.com/office/powerpoint/2010/main" val="3792066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E13EF24B-7A3D-4F62-8CD4-02A6873969E2}" type="datetimeFigureOut">
              <a:rPr lang="en-US"/>
              <a:pPr/>
              <a:t>6/8/15</a:t>
            </a:fld>
            <a:endParaRPr lang="en-US"/>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29D452A8-B052-4193-B4A4-5D0A6037605E}" type="slidenum">
              <a:rPr lang="en-US"/>
              <a:pPr/>
              <a:t>‹#›</a:t>
            </a:fld>
            <a:endParaRPr lang="en-US"/>
          </a:p>
        </p:txBody>
      </p:sp>
    </p:spTree>
    <p:extLst>
      <p:ext uri="{BB962C8B-B14F-4D97-AF65-F5344CB8AC3E}">
        <p14:creationId xmlns:p14="http://schemas.microsoft.com/office/powerpoint/2010/main" val="210393566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宋体"/>
        <a:cs typeface="宋体"/>
      </a:defRPr>
    </a:lvl1pPr>
    <a:lvl2pPr marL="457200" algn="l" rtl="0" fontAlgn="base">
      <a:spcBef>
        <a:spcPct val="30000"/>
      </a:spcBef>
      <a:spcAft>
        <a:spcPct val="0"/>
      </a:spcAft>
      <a:defRPr sz="1200" kern="1200">
        <a:solidFill>
          <a:schemeClr val="tx1"/>
        </a:solidFill>
        <a:latin typeface="Calibri" pitchFamily="34" charset="0"/>
        <a:ea typeface="宋体"/>
        <a:cs typeface="宋体"/>
      </a:defRPr>
    </a:lvl2pPr>
    <a:lvl3pPr marL="914400" algn="l" rtl="0" fontAlgn="base">
      <a:spcBef>
        <a:spcPct val="30000"/>
      </a:spcBef>
      <a:spcAft>
        <a:spcPct val="0"/>
      </a:spcAft>
      <a:defRPr sz="1200" kern="1200">
        <a:solidFill>
          <a:schemeClr val="tx1"/>
        </a:solidFill>
        <a:latin typeface="Calibri" pitchFamily="34" charset="0"/>
        <a:ea typeface="宋体"/>
        <a:cs typeface="宋体"/>
      </a:defRPr>
    </a:lvl3pPr>
    <a:lvl4pPr marL="1371600" algn="l" rtl="0" fontAlgn="base">
      <a:spcBef>
        <a:spcPct val="30000"/>
      </a:spcBef>
      <a:spcAft>
        <a:spcPct val="0"/>
      </a:spcAft>
      <a:defRPr sz="1200" kern="1200">
        <a:solidFill>
          <a:schemeClr val="tx1"/>
        </a:solidFill>
        <a:latin typeface="Calibri" pitchFamily="34" charset="0"/>
        <a:ea typeface="宋体"/>
        <a:cs typeface="宋体"/>
      </a:defRPr>
    </a:lvl4pPr>
    <a:lvl5pPr marL="1828800" algn="l" rtl="0" fontAlgn="base">
      <a:spcBef>
        <a:spcPct val="30000"/>
      </a:spcBef>
      <a:spcAft>
        <a:spcPct val="0"/>
      </a:spcAft>
      <a:defRPr sz="1200" kern="1200">
        <a:solidFill>
          <a:schemeClr val="tx1"/>
        </a:solidFill>
        <a:latin typeface="Calibri" pitchFamily="34" charset="0"/>
        <a:ea typeface="宋体"/>
        <a:cs typeface="宋体"/>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010D4E-4DF2-4E08-9939-25C4C5D2A0D8}" type="slidenum">
              <a:rPr lang="en-US" altLang="zh-CN"/>
              <a:pPr/>
              <a:t>1</a:t>
            </a:fld>
            <a:endParaRPr lang="en-US" altLang="zh-CN"/>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altLang="zh-CN" dirty="0" smtClean="0"/>
              <a:t>Tower fairing</a:t>
            </a:r>
            <a:r>
              <a:rPr lang="en-US" altLang="zh-CN" baseline="0" dirty="0" smtClean="0"/>
              <a:t> geometry optimization to decrease shadow effects </a:t>
            </a:r>
          </a:p>
          <a:p>
            <a:r>
              <a:rPr lang="en-US" altLang="zh-CN" baseline="0" dirty="0" smtClean="0"/>
              <a:t>Thanks to sponsors NREL and Dominion</a:t>
            </a:r>
            <a:endParaRPr lang="en-US" altLang="zh-CN" dirty="0"/>
          </a:p>
        </p:txBody>
      </p:sp>
    </p:spTree>
    <p:extLst>
      <p:ext uri="{BB962C8B-B14F-4D97-AF65-F5344CB8AC3E}">
        <p14:creationId xmlns:p14="http://schemas.microsoft.com/office/powerpoint/2010/main" val="1507476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have</a:t>
            </a:r>
            <a:r>
              <a:rPr lang="en-US" baseline="0" dirty="0" smtClean="0"/>
              <a:t> enough information to determine our PIV windows</a:t>
            </a:r>
          </a:p>
          <a:p>
            <a:r>
              <a:rPr lang="en-US" baseline="0" dirty="0" smtClean="0"/>
              <a:t>We chose our first window to be between 2 and 5 tower diameters downstream of the tower center </a:t>
            </a:r>
          </a:p>
          <a:p>
            <a:r>
              <a:rPr lang="en-US" baseline="0" dirty="0" smtClean="0"/>
              <a:t>This captures the aerodynamics of the blade </a:t>
            </a:r>
            <a:r>
              <a:rPr lang="en-US" baseline="0" dirty="0" err="1" smtClean="0"/>
              <a:t>fo</a:t>
            </a:r>
            <a:r>
              <a:rPr lang="en-US" baseline="0" dirty="0" smtClean="0"/>
              <a:t> </a:t>
            </a:r>
            <a:r>
              <a:rPr lang="en-US" baseline="0" dirty="0" err="1" smtClean="0"/>
              <a:t>rthe</a:t>
            </a:r>
            <a:r>
              <a:rPr lang="en-US" baseline="0" dirty="0" smtClean="0"/>
              <a:t> downwind 2 bladed case</a:t>
            </a:r>
          </a:p>
          <a:p>
            <a:r>
              <a:rPr lang="en-US" baseline="0" dirty="0" smtClean="0"/>
              <a:t>Our second window was chosen between 5 and 8 tower diameters downstream of the tower center, As an added bonus, these two windows are continuous allowing us to get large flow field plots</a:t>
            </a:r>
          </a:p>
        </p:txBody>
      </p:sp>
      <p:sp>
        <p:nvSpPr>
          <p:cNvPr id="4" name="Slide Number Placeholder 3"/>
          <p:cNvSpPr>
            <a:spLocks noGrp="1"/>
          </p:cNvSpPr>
          <p:nvPr>
            <p:ph type="sldNum" sz="quarter" idx="10"/>
          </p:nvPr>
        </p:nvSpPr>
        <p:spPr/>
        <p:txBody>
          <a:bodyPr/>
          <a:lstStyle/>
          <a:p>
            <a:fld id="{29D452A8-B052-4193-B4A4-5D0A6037605E}" type="slidenum">
              <a:rPr lang="en-US" smtClean="0"/>
              <a:pPr/>
              <a:t>10</a:t>
            </a:fld>
            <a:endParaRPr lang="en-US"/>
          </a:p>
        </p:txBody>
      </p:sp>
    </p:spTree>
    <p:extLst>
      <p:ext uri="{BB962C8B-B14F-4D97-AF65-F5344CB8AC3E}">
        <p14:creationId xmlns:p14="http://schemas.microsoft.com/office/powerpoint/2010/main" val="178807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uniform velocity inflow</a:t>
            </a:r>
          </a:p>
          <a:p>
            <a:r>
              <a:rPr lang="en-US" baseline="0" dirty="0" smtClean="0"/>
              <a:t>example of an instantaneous flow field: note that the two windows are taken at different times</a:t>
            </a:r>
          </a:p>
          <a:p>
            <a:r>
              <a:rPr lang="en-US" baseline="0" dirty="0" smtClean="0"/>
              <a:t>We take 2 parameters, the instantaneous flow velocity magnitude, and the instantaneous flow angle</a:t>
            </a:r>
          </a:p>
          <a:p>
            <a:r>
              <a:rPr lang="en-US" baseline="0" dirty="0" smtClean="0"/>
              <a:t>Will use </a:t>
            </a:r>
            <a:r>
              <a:rPr lang="en-US" baseline="0" dirty="0" err="1" smtClean="0"/>
              <a:t>v_star</a:t>
            </a:r>
            <a:r>
              <a:rPr lang="en-US" baseline="0" dirty="0" smtClean="0"/>
              <a:t> to represent the instantaneous flow velocity normalized by the input velocity</a:t>
            </a:r>
          </a:p>
          <a:p>
            <a:endParaRPr lang="en-US" baseline="0" dirty="0" smtClean="0"/>
          </a:p>
          <a:p>
            <a:r>
              <a:rPr lang="en-US" baseline="0" dirty="0" smtClean="0"/>
              <a:t>We also took the ensemble average of all 500 of the flow fields, additionally, we report the RMS values, which is the RMS of the error between the average and the instantaneous values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11</a:t>
            </a:fld>
            <a:endParaRPr lang="en-US"/>
          </a:p>
        </p:txBody>
      </p:sp>
    </p:spTree>
    <p:extLst>
      <p:ext uri="{BB962C8B-B14F-4D97-AF65-F5344CB8AC3E}">
        <p14:creationId xmlns:p14="http://schemas.microsoft.com/office/powerpoint/2010/main" val="384853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be concise</a:t>
            </a:r>
            <a:r>
              <a:rPr lang="en-US" baseline="0" dirty="0" smtClean="0"/>
              <a:t> I’m only going to show the plots for fairing yaw of 0 and 20 degrees, but we also have data for the 10 degree case which fell somewhere in between</a:t>
            </a:r>
          </a:p>
          <a:p>
            <a:r>
              <a:rPr lang="en-US" baseline="0" dirty="0" smtClean="0"/>
              <a:t>First we’ll look at average velocity field</a:t>
            </a:r>
          </a:p>
          <a:p>
            <a:r>
              <a:rPr lang="en-US" baseline="0" dirty="0" smtClean="0"/>
              <a:t>You can get a basic idea of what’s going on: the top left is the </a:t>
            </a:r>
            <a:r>
              <a:rPr lang="en-US" baseline="0" dirty="0" err="1" smtClean="0"/>
              <a:t>unfaired</a:t>
            </a:r>
            <a:r>
              <a:rPr lang="en-US" baseline="0" dirty="0" smtClean="0"/>
              <a:t> case</a:t>
            </a:r>
          </a:p>
          <a:p>
            <a:r>
              <a:rPr lang="en-US" baseline="0" dirty="0" smtClean="0"/>
              <a:t>Top right is unmodified e863</a:t>
            </a:r>
          </a:p>
          <a:p>
            <a:r>
              <a:rPr lang="en-US" baseline="0" dirty="0" smtClean="0"/>
              <a:t>Bottom cases are rounded trailing edge</a:t>
            </a:r>
          </a:p>
          <a:p>
            <a:r>
              <a:rPr lang="en-US" baseline="0" dirty="0" smtClean="0"/>
              <a:t>Right one more aggressive thickness ratio of 0.45</a:t>
            </a:r>
          </a:p>
          <a:p>
            <a:r>
              <a:rPr lang="en-US" baseline="0" dirty="0" smtClean="0"/>
              <a:t>As you can see, the faired cases all </a:t>
            </a:r>
            <a:r>
              <a:rPr lang="en-US" baseline="0" dirty="0" err="1" smtClean="0"/>
              <a:t>signfcantly</a:t>
            </a:r>
            <a:r>
              <a:rPr lang="en-US" baseline="0" dirty="0" smtClean="0"/>
              <a:t> outperform the </a:t>
            </a:r>
            <a:r>
              <a:rPr lang="en-US" baseline="0" dirty="0" err="1" smtClean="0"/>
              <a:t>unfaired</a:t>
            </a:r>
            <a:r>
              <a:rPr lang="en-US" baseline="0" dirty="0" smtClean="0"/>
              <a:t> case at this 0 </a:t>
            </a:r>
            <a:r>
              <a:rPr lang="en-US" baseline="0" dirty="0" err="1" smtClean="0"/>
              <a:t>deg</a:t>
            </a:r>
            <a:r>
              <a:rPr lang="en-US" baseline="0" dirty="0" smtClean="0"/>
              <a:t> yaw angle</a:t>
            </a:r>
          </a:p>
          <a:p>
            <a:endParaRPr lang="en-US" baseline="0" dirty="0" smtClean="0"/>
          </a:p>
        </p:txBody>
      </p:sp>
      <p:sp>
        <p:nvSpPr>
          <p:cNvPr id="4" name="Slide Number Placeholder 3"/>
          <p:cNvSpPr>
            <a:spLocks noGrp="1"/>
          </p:cNvSpPr>
          <p:nvPr>
            <p:ph type="sldNum" sz="quarter" idx="10"/>
          </p:nvPr>
        </p:nvSpPr>
        <p:spPr/>
        <p:txBody>
          <a:bodyPr/>
          <a:lstStyle/>
          <a:p>
            <a:fld id="{29D452A8-B052-4193-B4A4-5D0A6037605E}" type="slidenum">
              <a:rPr lang="en-US" smtClean="0"/>
              <a:pPr/>
              <a:t>12</a:t>
            </a:fld>
            <a:endParaRPr lang="en-US"/>
          </a:p>
        </p:txBody>
      </p:sp>
    </p:spTree>
    <p:extLst>
      <p:ext uri="{BB962C8B-B14F-4D97-AF65-F5344CB8AC3E}">
        <p14:creationId xmlns:p14="http://schemas.microsoft.com/office/powerpoint/2010/main" val="1130981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look at fairing yaw of</a:t>
            </a:r>
            <a:r>
              <a:rPr lang="en-US" baseline="0" dirty="0" smtClean="0"/>
              <a:t> 20 degrees: it’s clear that they perform </a:t>
            </a:r>
            <a:r>
              <a:rPr lang="en-US" baseline="0" dirty="0" err="1" smtClean="0"/>
              <a:t>muc</a:t>
            </a:r>
            <a:r>
              <a:rPr lang="en-US" baseline="0" dirty="0" smtClean="0"/>
              <a:t> worse than they do at 0 degrees: visually the unmodified faired case appears to be performing worse than the </a:t>
            </a:r>
            <a:r>
              <a:rPr lang="en-US" baseline="0" dirty="0" err="1" smtClean="0"/>
              <a:t>unfaired</a:t>
            </a:r>
            <a:r>
              <a:rPr lang="en-US" baseline="0" dirty="0" smtClean="0"/>
              <a:t> case, and the r45 appears to perform similarly to the cylinder</a:t>
            </a:r>
          </a:p>
          <a:p>
            <a:r>
              <a:rPr lang="en-US" baseline="0" dirty="0" smtClean="0"/>
              <a:t>In fairness, the average velocity only tells part of the story: we can get a better idea of the chaotic nature of the flow field, by looking at the RMS values</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13</a:t>
            </a:fld>
            <a:endParaRPr lang="en-US"/>
          </a:p>
        </p:txBody>
      </p:sp>
    </p:spTree>
    <p:extLst>
      <p:ext uri="{BB962C8B-B14F-4D97-AF65-F5344CB8AC3E}">
        <p14:creationId xmlns:p14="http://schemas.microsoft.com/office/powerpoint/2010/main" val="2834041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Very similar</a:t>
            </a:r>
            <a:r>
              <a:rPr lang="en-US" baseline="0" dirty="0" smtClean="0"/>
              <a:t> story: all fairings outperform cylinder</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14</a:t>
            </a:fld>
            <a:endParaRPr lang="en-US"/>
          </a:p>
        </p:txBody>
      </p:sp>
    </p:spTree>
    <p:extLst>
      <p:ext uri="{BB962C8B-B14F-4D97-AF65-F5344CB8AC3E}">
        <p14:creationId xmlns:p14="http://schemas.microsoft.com/office/powerpoint/2010/main" val="3852518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Moving to fairing yaw of 20</a:t>
            </a:r>
            <a:r>
              <a:rPr lang="en-US" baseline="0" dirty="0" smtClean="0"/>
              <a:t> degrees, performance drops off, and I think it’s fair to draw the conclusion that unmodified fairing case performs the worst</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15</a:t>
            </a:fld>
            <a:endParaRPr lang="en-US"/>
          </a:p>
        </p:txBody>
      </p:sp>
    </p:spTree>
    <p:extLst>
      <p:ext uri="{BB962C8B-B14F-4D97-AF65-F5344CB8AC3E}">
        <p14:creationId xmlns:p14="http://schemas.microsoft.com/office/powerpoint/2010/main" val="3860849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changes</a:t>
            </a:r>
            <a:r>
              <a:rPr lang="en-US" baseline="0" dirty="0" smtClean="0"/>
              <a:t> in flow angle also affect the aerodynamics of the blade</a:t>
            </a:r>
          </a:p>
          <a:p>
            <a:r>
              <a:rPr lang="en-US" dirty="0" smtClean="0"/>
              <a:t>You</a:t>
            </a:r>
            <a:r>
              <a:rPr lang="en-US" baseline="0" dirty="0" smtClean="0"/>
              <a:t> can see here again that all faired cases outperform the cylinder</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16</a:t>
            </a:fld>
            <a:endParaRPr lang="en-US"/>
          </a:p>
        </p:txBody>
      </p:sp>
    </p:spTree>
    <p:extLst>
      <p:ext uri="{BB962C8B-B14F-4D97-AF65-F5344CB8AC3E}">
        <p14:creationId xmlns:p14="http://schemas.microsoft.com/office/powerpoint/2010/main" val="1463692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at 20 degrees,</a:t>
            </a:r>
            <a:r>
              <a:rPr lang="en-US" baseline="0" dirty="0" smtClean="0"/>
              <a:t> the fairings perform worse again with the unmodified case clearly performing the worst, with the r45 performing as well or better than the cylinder</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17</a:t>
            </a:fld>
            <a:endParaRPr lang="en-US"/>
          </a:p>
        </p:txBody>
      </p:sp>
    </p:spTree>
    <p:extLst>
      <p:ext uri="{BB962C8B-B14F-4D97-AF65-F5344CB8AC3E}">
        <p14:creationId xmlns:p14="http://schemas.microsoft.com/office/powerpoint/2010/main" val="12957831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we’ve listed all the specifications</a:t>
            </a:r>
            <a:r>
              <a:rPr lang="en-US" baseline="0" dirty="0" smtClean="0"/>
              <a:t> necessary to make the following calculations</a:t>
            </a:r>
          </a:p>
          <a:p>
            <a:r>
              <a:rPr lang="en-US" baseline="0" dirty="0" smtClean="0"/>
              <a:t>What’s important to know that we were able to use the instantaneous flow velocity and instantaneous flow angle ad combined with the rotational flow velocity to calculate the relative flow field seen by the blade</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18</a:t>
            </a:fld>
            <a:endParaRPr lang="en-US"/>
          </a:p>
        </p:txBody>
      </p:sp>
    </p:spTree>
    <p:extLst>
      <p:ext uri="{BB962C8B-B14F-4D97-AF65-F5344CB8AC3E}">
        <p14:creationId xmlns:p14="http://schemas.microsoft.com/office/powerpoint/2010/main" val="565072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Left column reports the local flow velocity and flow angle that the blade would experience as it passes through the frozen flow field measured from PIV</a:t>
            </a:r>
          </a:p>
          <a:p>
            <a:r>
              <a:rPr lang="en-US" baseline="0" dirty="0" smtClean="0"/>
              <a:t>The right column takes instantaneous values and performs the </a:t>
            </a:r>
            <a:r>
              <a:rPr lang="en-US" baseline="0" dirty="0" err="1" smtClean="0"/>
              <a:t>trigonemtric</a:t>
            </a:r>
            <a:r>
              <a:rPr lang="en-US" baseline="0" dirty="0" smtClean="0"/>
              <a:t> equations shown on the previous slide to calculate the relative flow velocity and angle experienced by the blade</a:t>
            </a:r>
          </a:p>
          <a:p>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19</a:t>
            </a:fld>
            <a:endParaRPr lang="en-US"/>
          </a:p>
        </p:txBody>
      </p:sp>
    </p:spTree>
    <p:extLst>
      <p:ext uri="{BB962C8B-B14F-4D97-AF65-F5344CB8AC3E}">
        <p14:creationId xmlns:p14="http://schemas.microsoft.com/office/powerpoint/2010/main" val="2599022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Driven by economics</a:t>
            </a:r>
            <a:r>
              <a:rPr lang="en-US" baseline="0" dirty="0" smtClean="0"/>
              <a:t> to increase rotor size</a:t>
            </a:r>
          </a:p>
          <a:p>
            <a:r>
              <a:rPr lang="en-US" baseline="0" dirty="0" smtClean="0"/>
              <a:t>Blade stresses increase exponentially with rotor diameter</a:t>
            </a:r>
          </a:p>
          <a:p>
            <a:r>
              <a:rPr lang="en-US" baseline="0" dirty="0" smtClean="0"/>
              <a:t>Downwind </a:t>
            </a:r>
            <a:r>
              <a:rPr lang="en-US" baseline="0" dirty="0" err="1" smtClean="0"/>
              <a:t>prealligned</a:t>
            </a:r>
            <a:r>
              <a:rPr lang="en-US" baseline="0" dirty="0" smtClean="0"/>
              <a:t> decreases stress and you can see our colleague Chris Qin’s presentation on Thursday for more detail on this</a:t>
            </a:r>
          </a:p>
          <a:p>
            <a:r>
              <a:rPr lang="en-US" baseline="0" dirty="0" smtClean="0"/>
              <a:t>However, when you move the rotor downwind of the tower, you’re left with aerodynamic complication of shadow effect</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2</a:t>
            </a:fld>
            <a:endParaRPr lang="en-US"/>
          </a:p>
        </p:txBody>
      </p:sp>
    </p:spTree>
    <p:extLst>
      <p:ext uri="{BB962C8B-B14F-4D97-AF65-F5344CB8AC3E}">
        <p14:creationId xmlns:p14="http://schemas.microsoft.com/office/powerpoint/2010/main" val="35285609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 the relative flow velocity</a:t>
            </a:r>
            <a:r>
              <a:rPr lang="en-US" baseline="0" dirty="0" smtClean="0"/>
              <a:t> and </a:t>
            </a:r>
            <a:r>
              <a:rPr lang="en-US" baseline="0" dirty="0" err="1" smtClean="0"/>
              <a:t>relativ</a:t>
            </a:r>
            <a:r>
              <a:rPr lang="en-US" baseline="0" dirty="0" smtClean="0"/>
              <a:t> flow angle, we can almost calculate the lift that the blade experiences.  Unfortunately, there’s one parameter (k) that we don’t know.  But we can avoid having to use it by reporting the non-</a:t>
            </a:r>
            <a:r>
              <a:rPr lang="en-US" baseline="0" dirty="0" err="1" smtClean="0"/>
              <a:t>dimensionalized</a:t>
            </a:r>
            <a:r>
              <a:rPr lang="en-US" baseline="0" dirty="0" smtClean="0"/>
              <a:t> lift by the free stream lift, which is the average of the leftmost and rightmost values measured.  </a:t>
            </a:r>
          </a:p>
          <a:p>
            <a:endParaRPr lang="en-US" baseline="0" dirty="0" smtClean="0"/>
          </a:p>
          <a:p>
            <a:r>
              <a:rPr lang="en-US" baseline="0" dirty="0" smtClean="0"/>
              <a:t>Then we can use this to define a new parameter that we call shadow load or </a:t>
            </a:r>
            <a:r>
              <a:rPr lang="en-US" baseline="0" dirty="0" err="1" smtClean="0"/>
              <a:t>s_star</a:t>
            </a:r>
            <a:r>
              <a:rPr lang="en-US" baseline="0" dirty="0" smtClean="0"/>
              <a:t>, which is the fractional lift loss due to the shadow effect.  What that means is that an </a:t>
            </a:r>
            <a:r>
              <a:rPr lang="en-US" baseline="0" dirty="0" err="1" smtClean="0"/>
              <a:t>s_star</a:t>
            </a:r>
            <a:r>
              <a:rPr lang="en-US" baseline="0" dirty="0" smtClean="0"/>
              <a:t> of 0 would be a perfect fairing, and an </a:t>
            </a:r>
            <a:r>
              <a:rPr lang="en-US" baseline="0" dirty="0" err="1" smtClean="0"/>
              <a:t>Sstar</a:t>
            </a:r>
            <a:r>
              <a:rPr lang="en-US" baseline="0" dirty="0" smtClean="0"/>
              <a:t> of  1 would mean that the blade has lost 100% of its lift due to the wake.  </a:t>
            </a:r>
          </a:p>
          <a:p>
            <a:endParaRPr lang="en-US" baseline="0" dirty="0" smtClean="0"/>
          </a:p>
          <a:p>
            <a:endParaRPr lang="en-US" baseline="0" dirty="0" smtClean="0"/>
          </a:p>
          <a:p>
            <a:r>
              <a:rPr lang="en-US" baseline="0" dirty="0" smtClean="0"/>
              <a:t>Due to the </a:t>
            </a:r>
            <a:r>
              <a:rPr lang="en-US" baseline="0" dirty="0" err="1" smtClean="0"/>
              <a:t>unsteadines</a:t>
            </a:r>
            <a:r>
              <a:rPr lang="en-US" baseline="0" dirty="0" smtClean="0"/>
              <a:t>, you can even have instantaneous negative </a:t>
            </a:r>
            <a:r>
              <a:rPr lang="en-US" baseline="0" dirty="0" err="1" smtClean="0"/>
              <a:t>Sstars</a:t>
            </a:r>
            <a:r>
              <a:rPr lang="en-US" baseline="0" dirty="0" smtClean="0"/>
              <a:t>, meaning the </a:t>
            </a:r>
            <a:r>
              <a:rPr lang="en-US" baseline="0" dirty="0" err="1" smtClean="0"/>
              <a:t>fainring</a:t>
            </a:r>
            <a:r>
              <a:rPr lang="en-US" baseline="0" dirty="0" smtClean="0"/>
              <a:t> can sometimes momentarily increase lift</a:t>
            </a:r>
          </a:p>
          <a:p>
            <a:endParaRPr lang="en-US" baseline="0" dirty="0" smtClean="0"/>
          </a:p>
          <a:p>
            <a:r>
              <a:rPr lang="en-US" baseline="0" dirty="0" smtClean="0"/>
              <a:t>So looking at the figure on the right The blue line indicates the location where the maximum mean shadow load was experienced </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20</a:t>
            </a:fld>
            <a:endParaRPr lang="en-US"/>
          </a:p>
        </p:txBody>
      </p:sp>
    </p:spTree>
    <p:extLst>
      <p:ext uri="{BB962C8B-B14F-4D97-AF65-F5344CB8AC3E}">
        <p14:creationId xmlns:p14="http://schemas.microsoft.com/office/powerpoint/2010/main" val="3956566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we report the maximum shadow load for all cases.  The left plot shows the </a:t>
            </a:r>
            <a:r>
              <a:rPr lang="en-US" baseline="0" dirty="0" err="1" smtClean="0"/>
              <a:t>conventinal</a:t>
            </a:r>
            <a:r>
              <a:rPr lang="en-US" baseline="0" dirty="0" smtClean="0"/>
              <a:t> downwind case while the right plot reports the downwind </a:t>
            </a:r>
            <a:r>
              <a:rPr lang="en-US" baseline="0" dirty="0" err="1" smtClean="0"/>
              <a:t>prealligned</a:t>
            </a:r>
            <a:r>
              <a:rPr lang="en-US" baseline="0" dirty="0" smtClean="0"/>
              <a:t> case</a:t>
            </a:r>
          </a:p>
          <a:p>
            <a:r>
              <a:rPr lang="en-US" baseline="0" dirty="0" smtClean="0"/>
              <a:t>For 0 degree case, all fairings outperform the cylinder by this parameter.  Only the e863r45 fairing improved upon the cylinder at the higher fairing yaw.  IN fact, the r45 outperformed the cylinder and the other fairings in every case, which is a highly encouraging positive result.</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21</a:t>
            </a:fld>
            <a:endParaRPr lang="en-US"/>
          </a:p>
        </p:txBody>
      </p:sp>
    </p:spTree>
    <p:extLst>
      <p:ext uri="{BB962C8B-B14F-4D97-AF65-F5344CB8AC3E}">
        <p14:creationId xmlns:p14="http://schemas.microsoft.com/office/powerpoint/2010/main" val="9861651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Summarize</a:t>
            </a:r>
            <a:endParaRPr lang="en-US" baseline="0" dirty="0" smtClean="0"/>
          </a:p>
        </p:txBody>
      </p:sp>
      <p:sp>
        <p:nvSpPr>
          <p:cNvPr id="4" name="Slide Number Placeholder 3"/>
          <p:cNvSpPr>
            <a:spLocks noGrp="1"/>
          </p:cNvSpPr>
          <p:nvPr>
            <p:ph type="sldNum" sz="quarter" idx="10"/>
          </p:nvPr>
        </p:nvSpPr>
        <p:spPr/>
        <p:txBody>
          <a:bodyPr/>
          <a:lstStyle/>
          <a:p>
            <a:fld id="{29D452A8-B052-4193-B4A4-5D0A6037605E}" type="slidenum">
              <a:rPr lang="en-US" smtClean="0"/>
              <a:pPr/>
              <a:t>22</a:t>
            </a:fld>
            <a:endParaRPr lang="en-US"/>
          </a:p>
        </p:txBody>
      </p:sp>
    </p:spTree>
    <p:extLst>
      <p:ext uri="{BB962C8B-B14F-4D97-AF65-F5344CB8AC3E}">
        <p14:creationId xmlns:p14="http://schemas.microsoft.com/office/powerpoint/2010/main" val="1273831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6EAB92-1A6F-45BF-8C08-E6E00CB74271}" type="slidenum">
              <a:rPr lang="en-US" altLang="zh-CN">
                <a:solidFill>
                  <a:prstClr val="black"/>
                </a:solidFill>
              </a:rPr>
              <a:pPr/>
              <a:t>23</a:t>
            </a:fld>
            <a:endParaRPr lang="en-US" altLang="zh-CN">
              <a:solidFill>
                <a:prstClr val="black"/>
              </a:solidFill>
            </a:endParaRPr>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ltLang="zh-CN" dirty="0"/>
          </a:p>
        </p:txBody>
      </p:sp>
    </p:spTree>
    <p:extLst>
      <p:ext uri="{BB962C8B-B14F-4D97-AF65-F5344CB8AC3E}">
        <p14:creationId xmlns:p14="http://schemas.microsoft.com/office/powerpoint/2010/main" val="2926424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 c30u thick symmetric airfoil been designed by </a:t>
            </a:r>
            <a:r>
              <a:rPr lang="en-US" baseline="0" dirty="0" err="1" smtClean="0"/>
              <a:t>O’connor</a:t>
            </a:r>
            <a:r>
              <a:rPr lang="en-US" baseline="0" dirty="0" smtClean="0"/>
              <a:t> &amp; loth at UVA with help from Michael </a:t>
            </a:r>
            <a:r>
              <a:rPr lang="en-US" baseline="0" dirty="0" err="1" smtClean="0"/>
              <a:t>selig</a:t>
            </a:r>
            <a:endParaRPr lang="en-US" baseline="0" dirty="0" smtClean="0"/>
          </a:p>
          <a:p>
            <a:r>
              <a:rPr lang="en-US" baseline="0" dirty="0" smtClean="0"/>
              <a:t>We’ve also done testing on the </a:t>
            </a:r>
            <a:r>
              <a:rPr lang="en-US" baseline="0" dirty="0" err="1" smtClean="0"/>
              <a:t>eppler</a:t>
            </a:r>
            <a:r>
              <a:rPr lang="en-US" baseline="0" dirty="0" smtClean="0"/>
              <a:t> e863 airfoil</a:t>
            </a:r>
          </a:p>
          <a:p>
            <a:r>
              <a:rPr lang="en-US" baseline="0" dirty="0" smtClean="0"/>
              <a:t>Both were very successful when the fairing is </a:t>
            </a:r>
            <a:r>
              <a:rPr lang="en-US" baseline="0" dirty="0" err="1" smtClean="0"/>
              <a:t>alligned</a:t>
            </a:r>
            <a:r>
              <a:rPr lang="en-US" baseline="0" dirty="0" smtClean="0"/>
              <a:t> with the flow or a fairing yaw of 0 degrees</a:t>
            </a:r>
          </a:p>
          <a:p>
            <a:endParaRPr lang="en-US" baseline="0" dirty="0" smtClean="0"/>
          </a:p>
          <a:p>
            <a:r>
              <a:rPr lang="en-US" baseline="0" dirty="0" smtClean="0"/>
              <a:t>However at higher fairing yaw wake intensity quickly approaches and sometimes surpasses that of the </a:t>
            </a:r>
            <a:r>
              <a:rPr lang="en-US" baseline="0" dirty="0" err="1" smtClean="0"/>
              <a:t>unfaired</a:t>
            </a:r>
            <a:r>
              <a:rPr lang="en-US" baseline="0" dirty="0" smtClean="0"/>
              <a:t> case</a:t>
            </a:r>
          </a:p>
          <a:p>
            <a:endParaRPr lang="en-US" baseline="0" dirty="0" smtClean="0"/>
          </a:p>
          <a:p>
            <a:r>
              <a:rPr lang="en-US" baseline="0" dirty="0" smtClean="0"/>
              <a:t>To illustrate this point, the top plot shows the average velocity deficit of a cylindrical tower while the images below it show average velocity </a:t>
            </a:r>
            <a:r>
              <a:rPr lang="en-US" baseline="0" dirty="0" err="1" smtClean="0"/>
              <a:t>defecits</a:t>
            </a:r>
            <a:r>
              <a:rPr lang="en-US" baseline="0" dirty="0" smtClean="0"/>
              <a:t> for the faired cases at yaws of 0 and 20 degrees and you can see that at 20 degrees, both the faired cases perform worse than the cylinder</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3</a:t>
            </a:fld>
            <a:endParaRPr lang="en-US"/>
          </a:p>
        </p:txBody>
      </p:sp>
    </p:spTree>
    <p:extLst>
      <p:ext uri="{BB962C8B-B14F-4D97-AF65-F5344CB8AC3E}">
        <p14:creationId xmlns:p14="http://schemas.microsoft.com/office/powerpoint/2010/main" val="328088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4</a:t>
            </a:fld>
            <a:endParaRPr lang="en-US"/>
          </a:p>
        </p:txBody>
      </p:sp>
    </p:spTree>
    <p:extLst>
      <p:ext uri="{BB962C8B-B14F-4D97-AF65-F5344CB8AC3E}">
        <p14:creationId xmlns:p14="http://schemas.microsoft.com/office/powerpoint/2010/main" val="2118189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Modified</a:t>
            </a:r>
            <a:r>
              <a:rPr lang="en-US" baseline="0" dirty="0" smtClean="0"/>
              <a:t> original e863 profile </a:t>
            </a:r>
          </a:p>
          <a:p>
            <a:r>
              <a:rPr lang="en-US" dirty="0" smtClean="0"/>
              <a:t>Forced thickness</a:t>
            </a:r>
            <a:r>
              <a:rPr lang="en-US" baseline="0" dirty="0" smtClean="0"/>
              <a:t> ratio of 0.4 and 0.45 by circularly rounding trailing edge</a:t>
            </a:r>
          </a:p>
          <a:p>
            <a:r>
              <a:rPr lang="en-US" baseline="0" dirty="0" smtClean="0"/>
              <a:t>Manufactured models using ABS plastic 3d printer provided at UVA</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5</a:t>
            </a:fld>
            <a:endParaRPr lang="en-US"/>
          </a:p>
        </p:txBody>
      </p:sp>
    </p:spTree>
    <p:extLst>
      <p:ext uri="{BB962C8B-B14F-4D97-AF65-F5344CB8AC3E}">
        <p14:creationId xmlns:p14="http://schemas.microsoft.com/office/powerpoint/2010/main" val="1043738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tested all of these</a:t>
            </a:r>
            <a:r>
              <a:rPr lang="en-US" baseline="0" dirty="0" smtClean="0"/>
              <a:t> models in a water tunnel which is capable of flow speed of up to 1 m/s at fairing yaw of 0 10 and 20 </a:t>
            </a:r>
            <a:r>
              <a:rPr lang="en-US" baseline="0" dirty="0" err="1" smtClean="0"/>
              <a:t>deg</a:t>
            </a:r>
            <a:endParaRPr lang="en-US" baseline="0" dirty="0" smtClean="0"/>
          </a:p>
          <a:p>
            <a:r>
              <a:rPr lang="en-US" baseline="0" dirty="0" smtClean="0"/>
              <a:t>Report Re of 6.82e4 using the tower diameter as the characteristic length because the chord lengths vary </a:t>
            </a:r>
          </a:p>
          <a:p>
            <a:r>
              <a:rPr lang="en-US" baseline="0" dirty="0" smtClean="0"/>
              <a:t>If you used chord length, Re would be 2-3 x larger</a:t>
            </a:r>
          </a:p>
          <a:p>
            <a:r>
              <a:rPr lang="en-US" baseline="0" dirty="0" smtClean="0"/>
              <a:t>Because we are at lower Re than we would see in a full scale system we tried to represent more realistic flow field by using trip tape to prematurely trip the boundary layer into turbulence</a:t>
            </a:r>
          </a:p>
          <a:p>
            <a:r>
              <a:rPr lang="en-US" baseline="0" dirty="0" smtClean="0"/>
              <a:t>Tested all of our models using dye </a:t>
            </a:r>
            <a:r>
              <a:rPr lang="en-US" baseline="0" dirty="0" err="1" smtClean="0"/>
              <a:t>vis</a:t>
            </a:r>
            <a:r>
              <a:rPr lang="en-US" baseline="0" dirty="0" smtClean="0"/>
              <a:t> and PIV</a:t>
            </a:r>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6</a:t>
            </a:fld>
            <a:endParaRPr lang="en-US"/>
          </a:p>
        </p:txBody>
      </p:sp>
    </p:spTree>
    <p:extLst>
      <p:ext uri="{BB962C8B-B14F-4D97-AF65-F5344CB8AC3E}">
        <p14:creationId xmlns:p14="http://schemas.microsoft.com/office/powerpoint/2010/main" val="2540618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a:t>
            </a:r>
            <a:r>
              <a:rPr lang="en-US" baseline="0" dirty="0" smtClean="0"/>
              <a:t> the 10 cases we tested shown with dye visualization</a:t>
            </a:r>
          </a:p>
          <a:p>
            <a:r>
              <a:rPr lang="en-US" baseline="0" dirty="0" smtClean="0"/>
              <a:t>I don’t want to go into too much detail</a:t>
            </a:r>
          </a:p>
          <a:p>
            <a:r>
              <a:rPr lang="en-US" baseline="0" dirty="0" smtClean="0"/>
              <a:t>Similarly to </a:t>
            </a:r>
            <a:r>
              <a:rPr lang="en-US" baseline="0" dirty="0" err="1" smtClean="0"/>
              <a:t>Oconnor’s</a:t>
            </a:r>
            <a:r>
              <a:rPr lang="en-US" baseline="0" dirty="0" smtClean="0"/>
              <a:t> findings, the fairings at 0 </a:t>
            </a:r>
            <a:r>
              <a:rPr lang="en-US" baseline="0" dirty="0" err="1" smtClean="0"/>
              <a:t>deg</a:t>
            </a:r>
            <a:r>
              <a:rPr lang="en-US" baseline="0" dirty="0" smtClean="0"/>
              <a:t> yaw all significantly outperform the </a:t>
            </a:r>
            <a:r>
              <a:rPr lang="en-US" baseline="0" dirty="0" err="1" smtClean="0"/>
              <a:t>unfaired</a:t>
            </a:r>
            <a:r>
              <a:rPr lang="en-US" baseline="0" dirty="0" smtClean="0"/>
              <a:t> case, but when the yaw is increases, the performance of all the fairings decreases substantially</a:t>
            </a:r>
          </a:p>
          <a:p>
            <a:r>
              <a:rPr lang="en-US" baseline="0" dirty="0" smtClean="0"/>
              <a:t>PIV gives much more quantitative results</a:t>
            </a:r>
          </a:p>
          <a:p>
            <a:endParaRPr lang="en-US" dirty="0"/>
          </a:p>
        </p:txBody>
      </p:sp>
      <p:sp>
        <p:nvSpPr>
          <p:cNvPr id="4" name="Slide Number Placeholder 3"/>
          <p:cNvSpPr>
            <a:spLocks noGrp="1"/>
          </p:cNvSpPr>
          <p:nvPr>
            <p:ph type="sldNum" sz="quarter" idx="10"/>
          </p:nvPr>
        </p:nvSpPr>
        <p:spPr/>
        <p:txBody>
          <a:bodyPr/>
          <a:lstStyle/>
          <a:p>
            <a:fld id="{29D452A8-B052-4193-B4A4-5D0A6037605E}" type="slidenum">
              <a:rPr lang="en-US" smtClean="0"/>
              <a:pPr/>
              <a:t>7</a:t>
            </a:fld>
            <a:endParaRPr lang="en-US"/>
          </a:p>
        </p:txBody>
      </p:sp>
    </p:spTree>
    <p:extLst>
      <p:ext uri="{BB962C8B-B14F-4D97-AF65-F5344CB8AC3E}">
        <p14:creationId xmlns:p14="http://schemas.microsoft.com/office/powerpoint/2010/main" val="23718229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PIV must</a:t>
            </a:r>
            <a:r>
              <a:rPr lang="en-US" baseline="0" dirty="0" smtClean="0"/>
              <a:t> be more intentional with where we take our data</a:t>
            </a:r>
          </a:p>
          <a:p>
            <a:r>
              <a:rPr lang="en-US" baseline="0" dirty="0" smtClean="0"/>
              <a:t>Want to center image where blade could pass through </a:t>
            </a:r>
            <a:r>
              <a:rPr lang="en-US" baseline="0" dirty="0" err="1" smtClean="0"/>
              <a:t>flowfield</a:t>
            </a:r>
            <a:endParaRPr lang="en-US" baseline="0" dirty="0" smtClean="0"/>
          </a:p>
          <a:p>
            <a:r>
              <a:rPr lang="en-US" baseline="0" dirty="0" smtClean="0"/>
              <a:t>This depends heavily on turbine geometry as well as </a:t>
            </a:r>
            <a:r>
              <a:rPr lang="en-US" baseline="0" dirty="0" err="1" smtClean="0"/>
              <a:t>spanwise</a:t>
            </a:r>
            <a:r>
              <a:rPr lang="en-US" baseline="0" dirty="0" smtClean="0"/>
              <a:t> </a:t>
            </a:r>
            <a:r>
              <a:rPr lang="en-US" baseline="0" dirty="0" err="1" smtClean="0"/>
              <a:t>locatioon</a:t>
            </a:r>
            <a:r>
              <a:rPr lang="en-US" baseline="0" dirty="0" smtClean="0"/>
              <a:t> of blade</a:t>
            </a:r>
          </a:p>
          <a:p>
            <a:r>
              <a:rPr lang="en-US" baseline="0" dirty="0" smtClean="0"/>
              <a:t>Decided to base analysis on geometries taken from work done by Chris Qin, </a:t>
            </a:r>
            <a:endParaRPr lang="en-US" baseline="0" dirty="0" smtClean="0"/>
          </a:p>
          <a:p>
            <a:r>
              <a:rPr lang="en-US" baseline="0" dirty="0" smtClean="0"/>
              <a:t>two </a:t>
            </a:r>
            <a:r>
              <a:rPr lang="en-US" baseline="0" dirty="0" smtClean="0"/>
              <a:t>turbine geometries are 2 bladed downwind modifications to NRELs 13.2 MW, 3 bladed upwind turbine</a:t>
            </a:r>
          </a:p>
          <a:p>
            <a:r>
              <a:rPr lang="en-US" dirty="0" smtClean="0"/>
              <a:t>Downwind 2 bladed</a:t>
            </a:r>
            <a:r>
              <a:rPr lang="en-US" baseline="0" dirty="0" smtClean="0"/>
              <a:t> (D2) has 2.5 </a:t>
            </a:r>
            <a:r>
              <a:rPr lang="en-US" baseline="0" dirty="0" err="1" smtClean="0"/>
              <a:t>deg</a:t>
            </a:r>
            <a:r>
              <a:rPr lang="en-US" baseline="0" dirty="0" smtClean="0"/>
              <a:t> and D2PA (downwind </a:t>
            </a:r>
            <a:r>
              <a:rPr lang="en-US" baseline="0" dirty="0" err="1" smtClean="0"/>
              <a:t>prealligned</a:t>
            </a:r>
            <a:r>
              <a:rPr lang="en-US" baseline="0" dirty="0" smtClean="0"/>
              <a:t>) has coning angles of 17.5</a:t>
            </a:r>
          </a:p>
          <a:p>
            <a:r>
              <a:rPr lang="en-US" baseline="0" dirty="0" smtClean="0"/>
              <a:t>Have 3d printed model of D2PA to demonstrate</a:t>
            </a:r>
          </a:p>
        </p:txBody>
      </p:sp>
      <p:sp>
        <p:nvSpPr>
          <p:cNvPr id="4" name="Slide Number Placeholder 3"/>
          <p:cNvSpPr>
            <a:spLocks noGrp="1"/>
          </p:cNvSpPr>
          <p:nvPr>
            <p:ph type="sldNum" sz="quarter" idx="10"/>
          </p:nvPr>
        </p:nvSpPr>
        <p:spPr/>
        <p:txBody>
          <a:bodyPr/>
          <a:lstStyle/>
          <a:p>
            <a:fld id="{29D452A8-B052-4193-B4A4-5D0A6037605E}" type="slidenum">
              <a:rPr lang="en-US" smtClean="0"/>
              <a:pPr/>
              <a:t>8</a:t>
            </a:fld>
            <a:endParaRPr lang="en-US"/>
          </a:p>
        </p:txBody>
      </p:sp>
    </p:spTree>
    <p:extLst>
      <p:ext uri="{BB962C8B-B14F-4D97-AF65-F5344CB8AC3E}">
        <p14:creationId xmlns:p14="http://schemas.microsoft.com/office/powerpoint/2010/main" val="528502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Before we go further into PIV window, I want to take  moment to talk about blade clearance issues just to make sure that the fairings don’t add additional clearance complications to the downwind cases</a:t>
            </a:r>
          </a:p>
          <a:p>
            <a:endParaRPr lang="en-US" baseline="0" dirty="0" smtClean="0"/>
          </a:p>
          <a:p>
            <a:r>
              <a:rPr lang="en-US" baseline="0" dirty="0" smtClean="0"/>
              <a:t>We had 3 plots: upwind 2 bladed, downwind 2 bladed and downwind 2 bladed </a:t>
            </a:r>
            <a:r>
              <a:rPr lang="en-US" baseline="0" dirty="0" err="1" smtClean="0"/>
              <a:t>prealligned</a:t>
            </a:r>
            <a:endParaRPr lang="en-US" baseline="0" dirty="0" smtClean="0"/>
          </a:p>
          <a:p>
            <a:r>
              <a:rPr lang="en-US" baseline="0" dirty="0" smtClean="0"/>
              <a:t>Blue is blade position in unloaded case (i.e., no wind, no spinning)</a:t>
            </a:r>
          </a:p>
          <a:p>
            <a:r>
              <a:rPr lang="en-US" baseline="0" dirty="0" smtClean="0"/>
              <a:t>Orange line is maximum blade deflection for steady wind speed at rated conditions </a:t>
            </a:r>
          </a:p>
          <a:p>
            <a:r>
              <a:rPr lang="en-US" baseline="0" dirty="0" smtClean="0"/>
              <a:t>In fairness blades will not spend their time at either of these two lines, but centered about the average </a:t>
            </a:r>
            <a:r>
              <a:rPr lang="en-US" baseline="0" dirty="0" err="1" smtClean="0"/>
              <a:t>positionrepresented</a:t>
            </a:r>
            <a:r>
              <a:rPr lang="en-US" baseline="0" dirty="0" smtClean="0"/>
              <a:t> by the dotted red line  We use this average blade position to define the clearance region between the blade and the tower</a:t>
            </a:r>
          </a:p>
          <a:p>
            <a:endParaRPr lang="en-US" baseline="0" dirty="0" smtClean="0"/>
          </a:p>
          <a:p>
            <a:r>
              <a:rPr lang="en-US" baseline="0" dirty="0" smtClean="0"/>
              <a:t>Wanted to make sure that we kept as least as much clearance between the blade and the trailing edge of the fairing as we have for the standard upwind case.  </a:t>
            </a:r>
          </a:p>
          <a:p>
            <a:endParaRPr lang="en-US" baseline="0" dirty="0" smtClean="0"/>
          </a:p>
          <a:p>
            <a:r>
              <a:rPr lang="en-US" baseline="0" dirty="0" smtClean="0"/>
              <a:t>In the D2 case, we have to reduce the chord length for almost for the entire span of the blade (about 90 percent of the blade length)</a:t>
            </a:r>
          </a:p>
          <a:p>
            <a:r>
              <a:rPr lang="en-US" baseline="0" dirty="0" smtClean="0"/>
              <a:t>However with the </a:t>
            </a:r>
            <a:r>
              <a:rPr lang="en-US" baseline="0" dirty="0" err="1" smtClean="0"/>
              <a:t>prealligned</a:t>
            </a:r>
            <a:r>
              <a:rPr lang="en-US" baseline="0" dirty="0" smtClean="0"/>
              <a:t> case we reach the full length fairings at less than 30 percent the blade length</a:t>
            </a:r>
          </a:p>
          <a:p>
            <a:endParaRPr lang="en-US" baseline="0" dirty="0" smtClean="0"/>
          </a:p>
          <a:p>
            <a:r>
              <a:rPr lang="en-US" baseline="0" dirty="0" smtClean="0"/>
              <a:t>If asked:</a:t>
            </a:r>
          </a:p>
          <a:p>
            <a:r>
              <a:rPr lang="en-US" baseline="0" dirty="0" smtClean="0"/>
              <a:t>Took tip deflection and </a:t>
            </a:r>
            <a:r>
              <a:rPr lang="en-US" baseline="0" dirty="0" err="1" smtClean="0"/>
              <a:t>parabolically</a:t>
            </a:r>
            <a:r>
              <a:rPr lang="en-US" baseline="0" dirty="0" smtClean="0"/>
              <a:t> fit a curve based on the flexure formula, a good first order approximation</a:t>
            </a:r>
          </a:p>
        </p:txBody>
      </p:sp>
      <p:sp>
        <p:nvSpPr>
          <p:cNvPr id="4" name="Slide Number Placeholder 3"/>
          <p:cNvSpPr>
            <a:spLocks noGrp="1"/>
          </p:cNvSpPr>
          <p:nvPr>
            <p:ph type="sldNum" sz="quarter" idx="10"/>
          </p:nvPr>
        </p:nvSpPr>
        <p:spPr/>
        <p:txBody>
          <a:bodyPr/>
          <a:lstStyle/>
          <a:p>
            <a:fld id="{29D452A8-B052-4193-B4A4-5D0A6037605E}" type="slidenum">
              <a:rPr lang="en-US" smtClean="0"/>
              <a:pPr/>
              <a:t>9</a:t>
            </a:fld>
            <a:endParaRPr lang="en-US"/>
          </a:p>
        </p:txBody>
      </p:sp>
    </p:spTree>
    <p:extLst>
      <p:ext uri="{BB962C8B-B14F-4D97-AF65-F5344CB8AC3E}">
        <p14:creationId xmlns:p14="http://schemas.microsoft.com/office/powerpoint/2010/main" val="245474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lvl1pPr>
              <a:defRPr/>
            </a:lvl1pPr>
          </a:lstStyle>
          <a:p>
            <a:pPr>
              <a:defRPr/>
            </a:pPr>
            <a:fld id="{439C697C-6278-429B-BB0C-72B0DF812440}" type="datetime1">
              <a:rPr lang="zh-CN" altLang="en-US" smtClean="0"/>
              <a:t>6/8/15</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2851EA93-610E-4F33-BD8B-440A64F7C735}"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lvl1pPr>
              <a:defRPr/>
            </a:lvl1pPr>
          </a:lstStyle>
          <a:p>
            <a:pPr>
              <a:defRPr/>
            </a:pPr>
            <a:fld id="{2D53E066-3435-4D36-901C-5A15A5053B42}" type="datetime1">
              <a:rPr lang="zh-CN" altLang="en-US" smtClean="0"/>
              <a:t>6/8/15</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B9C49DBD-C1E8-47F5-B6EC-5B108DB7A9B2}"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lvl1pPr>
              <a:defRPr/>
            </a:lvl1pPr>
          </a:lstStyle>
          <a:p>
            <a:pPr>
              <a:defRPr/>
            </a:pPr>
            <a:fld id="{2DA7E715-0448-4BF3-AD8F-33F9E7E63AB4}" type="datetime1">
              <a:rPr lang="zh-CN" altLang="en-US" smtClean="0"/>
              <a:t>6/8/15</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2FDED3CD-FA58-4254-903B-8DDD4E4AA42C}"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lvl1pPr>
              <a:defRPr/>
            </a:lvl1pPr>
          </a:lstStyle>
          <a:p>
            <a:pPr>
              <a:defRPr/>
            </a:pPr>
            <a:fld id="{3E064B53-AE76-48D9-9E59-6954875A0247}" type="datetime1">
              <a:rPr lang="zh-CN" altLang="en-US" smtClean="0">
                <a:solidFill>
                  <a:prstClr val="black">
                    <a:tint val="75000"/>
                  </a:prstClr>
                </a:solidFill>
              </a:rPr>
              <a:t>6/8/15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851EA93-610E-4F33-BD8B-440A64F7C735}"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lvl1pPr>
              <a:defRPr/>
            </a:lvl1pPr>
          </a:lstStyle>
          <a:p>
            <a:pPr>
              <a:defRPr/>
            </a:pPr>
            <a:fld id="{625DE34D-3772-4E4A-A792-41A1DE480A7C}" type="datetime1">
              <a:rPr lang="zh-CN" altLang="en-US" smtClean="0">
                <a:solidFill>
                  <a:prstClr val="black">
                    <a:tint val="75000"/>
                  </a:prstClr>
                </a:solidFill>
              </a:rPr>
              <a:t>6/8/15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5B6E9C9-0BBF-42DA-B025-CB4505BA7ABD}"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FD7C4B3-1099-4D0D-AD19-E780754CE3AB}" type="datetime1">
              <a:rPr lang="zh-CN" altLang="en-US" smtClean="0">
                <a:solidFill>
                  <a:prstClr val="black">
                    <a:tint val="75000"/>
                  </a:prstClr>
                </a:solidFill>
              </a:rPr>
              <a:t>6/8/15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EA92B8F-F0F6-4472-83C9-F1B54CB03C31}"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3"/>
          <p:cNvSpPr>
            <a:spLocks noGrp="1"/>
          </p:cNvSpPr>
          <p:nvPr>
            <p:ph type="dt" sz="half" idx="10"/>
          </p:nvPr>
        </p:nvSpPr>
        <p:spPr/>
        <p:txBody>
          <a:bodyPr/>
          <a:lstStyle>
            <a:lvl1pPr>
              <a:defRPr/>
            </a:lvl1pPr>
          </a:lstStyle>
          <a:p>
            <a:pPr>
              <a:defRPr/>
            </a:pPr>
            <a:fld id="{7F44159A-048D-4030-BEB1-46D0A6252DFD}" type="datetime1">
              <a:rPr lang="zh-CN" altLang="en-US" smtClean="0">
                <a:solidFill>
                  <a:prstClr val="black">
                    <a:tint val="75000"/>
                  </a:prstClr>
                </a:solidFill>
              </a:rPr>
              <a:t>6/8/15</a:t>
            </a:fld>
            <a:endParaRPr lang="zh-CN" alt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F2758FA-5A6E-419E-AF07-E1B0C29DA069}"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3"/>
          <p:cNvSpPr>
            <a:spLocks noGrp="1"/>
          </p:cNvSpPr>
          <p:nvPr>
            <p:ph type="dt" sz="half" idx="10"/>
          </p:nvPr>
        </p:nvSpPr>
        <p:spPr/>
        <p:txBody>
          <a:bodyPr/>
          <a:lstStyle>
            <a:lvl1pPr>
              <a:defRPr/>
            </a:lvl1pPr>
          </a:lstStyle>
          <a:p>
            <a:pPr>
              <a:defRPr/>
            </a:pPr>
            <a:fld id="{D06C0E8F-99F1-45A6-9559-CE75BD6C8DB9}" type="datetime1">
              <a:rPr lang="zh-CN" altLang="en-US" smtClean="0">
                <a:solidFill>
                  <a:prstClr val="black">
                    <a:tint val="75000"/>
                  </a:prstClr>
                </a:solidFill>
              </a:rPr>
              <a:t>6/8/15</a:t>
            </a:fld>
            <a:endParaRPr lang="zh-CN" alt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B1DD419-45FC-42DA-9C1F-C7705745EDDD}"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3"/>
          <p:cNvSpPr>
            <a:spLocks noGrp="1"/>
          </p:cNvSpPr>
          <p:nvPr>
            <p:ph type="dt" sz="half" idx="10"/>
          </p:nvPr>
        </p:nvSpPr>
        <p:spPr/>
        <p:txBody>
          <a:bodyPr/>
          <a:lstStyle>
            <a:lvl1pPr>
              <a:defRPr/>
            </a:lvl1pPr>
          </a:lstStyle>
          <a:p>
            <a:pPr>
              <a:defRPr/>
            </a:pPr>
            <a:fld id="{A36F33B7-43BC-4E82-9769-C8F7414A99FA}" type="datetime1">
              <a:rPr lang="zh-CN" altLang="en-US" smtClean="0">
                <a:solidFill>
                  <a:prstClr val="black">
                    <a:tint val="75000"/>
                  </a:prstClr>
                </a:solidFill>
              </a:rPr>
              <a:t>6/8/15</a:t>
            </a:fld>
            <a:endParaRPr lang="zh-CN" alt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0631C583-C501-422E-8612-BF03B4828841}"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B426D17-D696-48DD-AC3E-007D49A06422}" type="datetime1">
              <a:rPr lang="zh-CN" altLang="en-US" smtClean="0">
                <a:solidFill>
                  <a:prstClr val="black">
                    <a:tint val="75000"/>
                  </a:prstClr>
                </a:solidFill>
              </a:rPr>
              <a:t>6/8/15</a:t>
            </a:fld>
            <a:endParaRPr lang="zh-CN" alt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04D961AF-0740-48BC-B372-4C24E5AC0DF7}"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65DF1B6-DB02-4E4F-8866-472EA889A79D}" type="datetime1">
              <a:rPr lang="zh-CN" altLang="en-US" smtClean="0">
                <a:solidFill>
                  <a:prstClr val="black">
                    <a:tint val="75000"/>
                  </a:prstClr>
                </a:solidFill>
              </a:rPr>
              <a:t>6/8/15</a:t>
            </a:fld>
            <a:endParaRPr lang="zh-CN" alt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282B1F8B-6664-4ABF-A0AC-8CD2F99DACFA}"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lvl1pPr>
              <a:defRPr/>
            </a:lvl1pPr>
          </a:lstStyle>
          <a:p>
            <a:pPr>
              <a:defRPr/>
            </a:pPr>
            <a:fld id="{EBA7DF96-F69E-4377-86BA-8EF8986014A3}" type="datetime1">
              <a:rPr lang="zh-CN" altLang="en-US" smtClean="0"/>
              <a:t>6/8/15</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B5B6E9C9-0BBF-42DA-B025-CB4505BA7ABD}"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CE5A8F4-4C4E-4D3F-8561-54456CB513FD}" type="datetime1">
              <a:rPr lang="zh-CN" altLang="en-US" smtClean="0">
                <a:solidFill>
                  <a:prstClr val="black">
                    <a:tint val="75000"/>
                  </a:prstClr>
                </a:solidFill>
              </a:rPr>
              <a:t>6/8/15</a:t>
            </a:fld>
            <a:endParaRPr lang="zh-CN" alt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49FC170-8F9D-41F3-848B-54327D42B0D7}"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lvl1pPr>
              <a:defRPr/>
            </a:lvl1pPr>
          </a:lstStyle>
          <a:p>
            <a:pPr>
              <a:defRPr/>
            </a:pPr>
            <a:fld id="{9712D021-6FA8-4EB2-85F7-5933505C6724}" type="datetime1">
              <a:rPr lang="zh-CN" altLang="en-US" smtClean="0">
                <a:solidFill>
                  <a:prstClr val="black">
                    <a:tint val="75000"/>
                  </a:prstClr>
                </a:solidFill>
              </a:rPr>
              <a:t>6/8/15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9C49DBD-C1E8-47F5-B6EC-5B108DB7A9B2}"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lvl1pPr>
              <a:defRPr/>
            </a:lvl1pPr>
          </a:lstStyle>
          <a:p>
            <a:pPr>
              <a:defRPr/>
            </a:pPr>
            <a:fld id="{37225687-3580-49C2-89E3-3F602C9A81C0}" type="datetime1">
              <a:rPr lang="zh-CN" altLang="en-US" smtClean="0">
                <a:solidFill>
                  <a:prstClr val="black">
                    <a:tint val="75000"/>
                  </a:prstClr>
                </a:solidFill>
              </a:rPr>
              <a:t>6/8/15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FDED3CD-FA58-4254-903B-8DDD4E4AA42C}"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F0DB155-C14E-44B3-9FA9-743DC75BBDCA}" type="datetime1">
              <a:rPr lang="zh-CN" altLang="en-US" smtClean="0"/>
              <a:t>6/8/15</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5EA92B8F-F0F6-4472-83C9-F1B54CB03C31}"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3"/>
          <p:cNvSpPr>
            <a:spLocks noGrp="1"/>
          </p:cNvSpPr>
          <p:nvPr>
            <p:ph type="dt" sz="half" idx="10"/>
          </p:nvPr>
        </p:nvSpPr>
        <p:spPr/>
        <p:txBody>
          <a:bodyPr/>
          <a:lstStyle>
            <a:lvl1pPr>
              <a:defRPr/>
            </a:lvl1pPr>
          </a:lstStyle>
          <a:p>
            <a:pPr>
              <a:defRPr/>
            </a:pPr>
            <a:fld id="{EF9695AB-FEB8-4FCC-A654-4034F8922BBC}" type="datetime1">
              <a:rPr lang="zh-CN" altLang="en-US" smtClean="0"/>
              <a:t>6/8/15</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9F2758FA-5A6E-419E-AF07-E1B0C29DA069}"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3"/>
          <p:cNvSpPr>
            <a:spLocks noGrp="1"/>
          </p:cNvSpPr>
          <p:nvPr>
            <p:ph type="dt" sz="half" idx="10"/>
          </p:nvPr>
        </p:nvSpPr>
        <p:spPr/>
        <p:txBody>
          <a:bodyPr/>
          <a:lstStyle>
            <a:lvl1pPr>
              <a:defRPr/>
            </a:lvl1pPr>
          </a:lstStyle>
          <a:p>
            <a:pPr>
              <a:defRPr/>
            </a:pPr>
            <a:fld id="{71F2DE1F-1101-4844-B611-6D85E8265744}" type="datetime1">
              <a:rPr lang="zh-CN" altLang="en-US" smtClean="0"/>
              <a:t>6/8/15</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5B1DD419-45FC-42DA-9C1F-C7705745EDD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3"/>
          <p:cNvSpPr>
            <a:spLocks noGrp="1"/>
          </p:cNvSpPr>
          <p:nvPr>
            <p:ph type="dt" sz="half" idx="10"/>
          </p:nvPr>
        </p:nvSpPr>
        <p:spPr/>
        <p:txBody>
          <a:bodyPr/>
          <a:lstStyle>
            <a:lvl1pPr>
              <a:defRPr/>
            </a:lvl1pPr>
          </a:lstStyle>
          <a:p>
            <a:pPr>
              <a:defRPr/>
            </a:pPr>
            <a:fld id="{D2D6F9A5-3C53-49F9-B24B-1DE0CE267D87}" type="datetime1">
              <a:rPr lang="zh-CN" altLang="en-US" smtClean="0"/>
              <a:t>6/8/15</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0631C583-C501-422E-8612-BF03B4828841}"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DC41187-A8F4-458E-B69D-4AA777E0FCA7}" type="datetime1">
              <a:rPr lang="zh-CN" altLang="en-US" smtClean="0"/>
              <a:t>6/8/15</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04D961AF-0740-48BC-B372-4C24E5AC0DF7}"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50124D-76B1-4698-9D06-576A05B446A6}" type="datetime1">
              <a:rPr lang="zh-CN" altLang="en-US" smtClean="0"/>
              <a:t>6/8/15</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282B1F8B-6664-4ABF-A0AC-8CD2F99DACFA}"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7CB3BCD-81D4-4EFB-B0AF-AC78AC5F2364}" type="datetime1">
              <a:rPr lang="zh-CN" altLang="en-US" smtClean="0"/>
              <a:t>6/8/15</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A49FC170-8F9D-41F3-848B-54327D42B0D7}"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endParaRPr lang="zh-CN" altLang="en-US" smtClean="0"/>
          </a:p>
        </p:txBody>
      </p:sp>
      <p:sp>
        <p:nvSpPr>
          <p:cNvPr id="1027" name="Text Placeholder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smtClean="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A307E7DA-9A81-4098-9C52-C0941AD06BDA}" type="datetime1">
              <a:rPr lang="zh-CN" altLang="en-US" smtClean="0"/>
              <a:t>6/8/15</a:t>
            </a:fld>
            <a:endParaRPr lang="zh-CN" alt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zh-CN" alt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fontAlgn="auto">
              <a:spcBef>
                <a:spcPts val="0"/>
              </a:spcBef>
              <a:spcAft>
                <a:spcPts val="0"/>
              </a:spcAft>
              <a:defRPr sz="1400" smtClean="0">
                <a:solidFill>
                  <a:schemeClr val="tx1"/>
                </a:solidFill>
                <a:latin typeface="Times New Roman" panose="02020603050405020304" pitchFamily="18" charset="0"/>
                <a:ea typeface="+mn-ea"/>
                <a:cs typeface="Times New Roman" panose="02020603050405020304" pitchFamily="18" charset="0"/>
              </a:defRPr>
            </a:lvl1pPr>
          </a:lstStyle>
          <a:p>
            <a:pPr>
              <a:defRPr/>
            </a:pPr>
            <a:fld id="{362760E7-FBD1-40CD-B393-CA979CC0CE93}" type="slidenum">
              <a:rPr lang="zh-CN" altLang="en-US" smtClean="0"/>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fontAlgn="base">
        <a:spcBef>
          <a:spcPct val="0"/>
        </a:spcBef>
        <a:spcAft>
          <a:spcPct val="0"/>
        </a:spcAft>
        <a:defRPr sz="4400" kern="1200">
          <a:solidFill>
            <a:schemeClr val="tx1"/>
          </a:solidFill>
          <a:latin typeface="+mj-lt"/>
          <a:ea typeface="+mj-ea"/>
          <a:cs typeface="宋体"/>
        </a:defRPr>
      </a:lvl1pPr>
      <a:lvl2pPr algn="ctr" rtl="0" fontAlgn="base">
        <a:spcBef>
          <a:spcPct val="0"/>
        </a:spcBef>
        <a:spcAft>
          <a:spcPct val="0"/>
        </a:spcAft>
        <a:defRPr sz="4400">
          <a:solidFill>
            <a:schemeClr val="tx1"/>
          </a:solidFill>
          <a:latin typeface="Calibri" pitchFamily="34" charset="0"/>
          <a:ea typeface="宋体"/>
          <a:cs typeface="宋体"/>
        </a:defRPr>
      </a:lvl2pPr>
      <a:lvl3pPr algn="ctr" rtl="0" fontAlgn="base">
        <a:spcBef>
          <a:spcPct val="0"/>
        </a:spcBef>
        <a:spcAft>
          <a:spcPct val="0"/>
        </a:spcAft>
        <a:defRPr sz="4400">
          <a:solidFill>
            <a:schemeClr val="tx1"/>
          </a:solidFill>
          <a:latin typeface="Calibri" pitchFamily="34" charset="0"/>
          <a:ea typeface="宋体"/>
          <a:cs typeface="宋体"/>
        </a:defRPr>
      </a:lvl3pPr>
      <a:lvl4pPr algn="ctr" rtl="0" fontAlgn="base">
        <a:spcBef>
          <a:spcPct val="0"/>
        </a:spcBef>
        <a:spcAft>
          <a:spcPct val="0"/>
        </a:spcAft>
        <a:defRPr sz="4400">
          <a:solidFill>
            <a:schemeClr val="tx1"/>
          </a:solidFill>
          <a:latin typeface="Calibri" pitchFamily="34" charset="0"/>
          <a:ea typeface="宋体"/>
          <a:cs typeface="宋体"/>
        </a:defRPr>
      </a:lvl4pPr>
      <a:lvl5pPr algn="ctr" rtl="0" fontAlgn="base">
        <a:spcBef>
          <a:spcPct val="0"/>
        </a:spcBef>
        <a:spcAft>
          <a:spcPct val="0"/>
        </a:spcAft>
        <a:defRPr sz="4400">
          <a:solidFill>
            <a:schemeClr val="tx1"/>
          </a:solidFill>
          <a:latin typeface="Calibri" pitchFamily="34" charset="0"/>
          <a:ea typeface="宋体"/>
          <a:cs typeface="宋体"/>
        </a:defRPr>
      </a:lvl5pPr>
      <a:lvl6pPr marL="457200" algn="ctr" rtl="0" fontAlgn="base">
        <a:spcBef>
          <a:spcPct val="0"/>
        </a:spcBef>
        <a:spcAft>
          <a:spcPct val="0"/>
        </a:spcAft>
        <a:defRPr sz="4400">
          <a:solidFill>
            <a:schemeClr val="tx1"/>
          </a:solidFill>
          <a:latin typeface="Calibri" pitchFamily="34" charset="0"/>
          <a:ea typeface="宋体"/>
          <a:cs typeface="宋体"/>
        </a:defRPr>
      </a:lvl6pPr>
      <a:lvl7pPr marL="914400" algn="ctr" rtl="0" fontAlgn="base">
        <a:spcBef>
          <a:spcPct val="0"/>
        </a:spcBef>
        <a:spcAft>
          <a:spcPct val="0"/>
        </a:spcAft>
        <a:defRPr sz="4400">
          <a:solidFill>
            <a:schemeClr val="tx1"/>
          </a:solidFill>
          <a:latin typeface="Calibri" pitchFamily="34" charset="0"/>
          <a:ea typeface="宋体"/>
          <a:cs typeface="宋体"/>
        </a:defRPr>
      </a:lvl7pPr>
      <a:lvl8pPr marL="1371600" algn="ctr" rtl="0" fontAlgn="base">
        <a:spcBef>
          <a:spcPct val="0"/>
        </a:spcBef>
        <a:spcAft>
          <a:spcPct val="0"/>
        </a:spcAft>
        <a:defRPr sz="4400">
          <a:solidFill>
            <a:schemeClr val="tx1"/>
          </a:solidFill>
          <a:latin typeface="Calibri" pitchFamily="34" charset="0"/>
          <a:ea typeface="宋体"/>
          <a:cs typeface="宋体"/>
        </a:defRPr>
      </a:lvl8pPr>
      <a:lvl9pPr marL="1828800" algn="ctr" rtl="0" fontAlgn="base">
        <a:spcBef>
          <a:spcPct val="0"/>
        </a:spcBef>
        <a:spcAft>
          <a:spcPct val="0"/>
        </a:spcAft>
        <a:defRPr sz="4400">
          <a:solidFill>
            <a:schemeClr val="tx1"/>
          </a:solidFill>
          <a:latin typeface="Calibri" pitchFamily="34" charset="0"/>
          <a:ea typeface="宋体"/>
          <a:cs typeface="宋体"/>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宋体"/>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宋体"/>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宋体"/>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宋体"/>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宋体"/>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endParaRPr lang="zh-CN" altLang="en-US" smtClean="0"/>
          </a:p>
        </p:txBody>
      </p:sp>
      <p:sp>
        <p:nvSpPr>
          <p:cNvPr id="1027" name="Text Placeholder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smtClean="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37111CE4-759B-4D5D-9BB0-0D04A0CBCCFC}" type="datetime1">
              <a:rPr lang="zh-CN" altLang="en-US" smtClean="0">
                <a:solidFill>
                  <a:prstClr val="black">
                    <a:tint val="75000"/>
                  </a:prstClr>
                </a:solidFill>
              </a:rPr>
              <a:t>6/8/15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362760E7-FBD1-40CD-B393-CA979CC0CE93}" type="slidenum">
              <a:rPr lang="zh-CN" altLang="en-US">
                <a:solidFill>
                  <a:prstClr val="black">
                    <a:tint val="75000"/>
                  </a:prstClr>
                </a:solidFill>
              </a:rPr>
              <a:pPr>
                <a:defRPr/>
              </a:pPr>
              <a:t>‹#›</a:t>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fontAlgn="base">
        <a:spcBef>
          <a:spcPct val="0"/>
        </a:spcBef>
        <a:spcAft>
          <a:spcPct val="0"/>
        </a:spcAft>
        <a:defRPr sz="4400" kern="1200">
          <a:solidFill>
            <a:schemeClr val="tx1"/>
          </a:solidFill>
          <a:latin typeface="+mj-lt"/>
          <a:ea typeface="+mj-ea"/>
          <a:cs typeface="宋体"/>
        </a:defRPr>
      </a:lvl1pPr>
      <a:lvl2pPr algn="ctr" rtl="0" fontAlgn="base">
        <a:spcBef>
          <a:spcPct val="0"/>
        </a:spcBef>
        <a:spcAft>
          <a:spcPct val="0"/>
        </a:spcAft>
        <a:defRPr sz="4400">
          <a:solidFill>
            <a:schemeClr val="tx1"/>
          </a:solidFill>
          <a:latin typeface="Calibri" pitchFamily="34" charset="0"/>
          <a:ea typeface="宋体"/>
          <a:cs typeface="宋体"/>
        </a:defRPr>
      </a:lvl2pPr>
      <a:lvl3pPr algn="ctr" rtl="0" fontAlgn="base">
        <a:spcBef>
          <a:spcPct val="0"/>
        </a:spcBef>
        <a:spcAft>
          <a:spcPct val="0"/>
        </a:spcAft>
        <a:defRPr sz="4400">
          <a:solidFill>
            <a:schemeClr val="tx1"/>
          </a:solidFill>
          <a:latin typeface="Calibri" pitchFamily="34" charset="0"/>
          <a:ea typeface="宋体"/>
          <a:cs typeface="宋体"/>
        </a:defRPr>
      </a:lvl3pPr>
      <a:lvl4pPr algn="ctr" rtl="0" fontAlgn="base">
        <a:spcBef>
          <a:spcPct val="0"/>
        </a:spcBef>
        <a:spcAft>
          <a:spcPct val="0"/>
        </a:spcAft>
        <a:defRPr sz="4400">
          <a:solidFill>
            <a:schemeClr val="tx1"/>
          </a:solidFill>
          <a:latin typeface="Calibri" pitchFamily="34" charset="0"/>
          <a:ea typeface="宋体"/>
          <a:cs typeface="宋体"/>
        </a:defRPr>
      </a:lvl4pPr>
      <a:lvl5pPr algn="ctr" rtl="0" fontAlgn="base">
        <a:spcBef>
          <a:spcPct val="0"/>
        </a:spcBef>
        <a:spcAft>
          <a:spcPct val="0"/>
        </a:spcAft>
        <a:defRPr sz="4400">
          <a:solidFill>
            <a:schemeClr val="tx1"/>
          </a:solidFill>
          <a:latin typeface="Calibri" pitchFamily="34" charset="0"/>
          <a:ea typeface="宋体"/>
          <a:cs typeface="宋体"/>
        </a:defRPr>
      </a:lvl5pPr>
      <a:lvl6pPr marL="457200" algn="ctr" rtl="0" fontAlgn="base">
        <a:spcBef>
          <a:spcPct val="0"/>
        </a:spcBef>
        <a:spcAft>
          <a:spcPct val="0"/>
        </a:spcAft>
        <a:defRPr sz="4400">
          <a:solidFill>
            <a:schemeClr val="tx1"/>
          </a:solidFill>
          <a:latin typeface="Calibri" pitchFamily="34" charset="0"/>
          <a:ea typeface="宋体"/>
          <a:cs typeface="宋体"/>
        </a:defRPr>
      </a:lvl6pPr>
      <a:lvl7pPr marL="914400" algn="ctr" rtl="0" fontAlgn="base">
        <a:spcBef>
          <a:spcPct val="0"/>
        </a:spcBef>
        <a:spcAft>
          <a:spcPct val="0"/>
        </a:spcAft>
        <a:defRPr sz="4400">
          <a:solidFill>
            <a:schemeClr val="tx1"/>
          </a:solidFill>
          <a:latin typeface="Calibri" pitchFamily="34" charset="0"/>
          <a:ea typeface="宋体"/>
          <a:cs typeface="宋体"/>
        </a:defRPr>
      </a:lvl7pPr>
      <a:lvl8pPr marL="1371600" algn="ctr" rtl="0" fontAlgn="base">
        <a:spcBef>
          <a:spcPct val="0"/>
        </a:spcBef>
        <a:spcAft>
          <a:spcPct val="0"/>
        </a:spcAft>
        <a:defRPr sz="4400">
          <a:solidFill>
            <a:schemeClr val="tx1"/>
          </a:solidFill>
          <a:latin typeface="Calibri" pitchFamily="34" charset="0"/>
          <a:ea typeface="宋体"/>
          <a:cs typeface="宋体"/>
        </a:defRPr>
      </a:lvl8pPr>
      <a:lvl9pPr marL="1828800" algn="ctr" rtl="0" fontAlgn="base">
        <a:spcBef>
          <a:spcPct val="0"/>
        </a:spcBef>
        <a:spcAft>
          <a:spcPct val="0"/>
        </a:spcAft>
        <a:defRPr sz="4400">
          <a:solidFill>
            <a:schemeClr val="tx1"/>
          </a:solidFill>
          <a:latin typeface="Calibri" pitchFamily="34" charset="0"/>
          <a:ea typeface="宋体"/>
          <a:cs typeface="宋体"/>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宋体"/>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宋体"/>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宋体"/>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宋体"/>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宋体"/>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6" Type="http://schemas.openxmlformats.org/officeDocument/2006/relationships/image" Target="../media/image37.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39.png"/><Relationship Id="rId5" Type="http://schemas.openxmlformats.org/officeDocument/2006/relationships/image" Target="../media/image43.png"/><Relationship Id="rId6" Type="http://schemas.openxmlformats.org/officeDocument/2006/relationships/image" Target="../media/image44.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5" Type="http://schemas.openxmlformats.org/officeDocument/2006/relationships/image" Target="../media/image47.png"/><Relationship Id="rId6" Type="http://schemas.openxmlformats.org/officeDocument/2006/relationships/image" Target="../media/image48.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46.png"/><Relationship Id="rId5" Type="http://schemas.openxmlformats.org/officeDocument/2006/relationships/image" Target="../media/image50.png"/><Relationship Id="rId6" Type="http://schemas.openxmlformats.org/officeDocument/2006/relationships/image" Target="../media/image51.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6" Type="http://schemas.openxmlformats.org/officeDocument/2006/relationships/image" Target="../media/image55.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3.png"/><Relationship Id="rId5" Type="http://schemas.openxmlformats.org/officeDocument/2006/relationships/image" Target="../media/image57.png"/><Relationship Id="rId6" Type="http://schemas.openxmlformats.org/officeDocument/2006/relationships/image" Target="../media/image58.pn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png"/><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png"/><Relationship Id="rId5" Type="http://schemas.openxmlformats.org/officeDocument/2006/relationships/image" Target="../media/image68.PNG"/><Relationship Id="rId6" Type="http://schemas.openxmlformats.org/officeDocument/2006/relationships/image" Target="../media/image69.PN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3.xml"/><Relationship Id="rId3" Type="http://schemas.openxmlformats.org/officeDocument/2006/relationships/image" Target="../media/image72.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jpe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jpe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1" Type="http://schemas.openxmlformats.org/officeDocument/2006/relationships/image" Target="../media/image26.png"/><Relationship Id="rId12" Type="http://schemas.openxmlformats.org/officeDocument/2006/relationships/image" Target="../media/image27.png"/><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8.jpe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8" Type="http://schemas.openxmlformats.org/officeDocument/2006/relationships/image" Target="../media/image23.png"/><Relationship Id="rId9" Type="http://schemas.openxmlformats.org/officeDocument/2006/relationships/image" Target="../media/image24.png"/><Relationship Id="rId10" Type="http://schemas.openxmlformats.org/officeDocument/2006/relationships/image" Target="../media/image2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rosm_uvacen_sc.fh.tif                                          00033A04Macintosh HD                   B5E539BA:"/>
          <p:cNvPicPr>
            <a:picLocks noChangeAspect="1" noChangeArrowheads="1"/>
          </p:cNvPicPr>
          <p:nvPr/>
        </p:nvPicPr>
        <p:blipFill>
          <a:blip r:embed="rId3" cstate="print"/>
          <a:srcRect/>
          <a:stretch>
            <a:fillRect/>
          </a:stretch>
        </p:blipFill>
        <p:spPr bwMode="auto">
          <a:xfrm>
            <a:off x="2902149" y="4980114"/>
            <a:ext cx="3470051" cy="720000"/>
          </a:xfrm>
          <a:prstGeom prst="rect">
            <a:avLst/>
          </a:prstGeom>
          <a:noFill/>
        </p:spPr>
      </p:pic>
      <p:sp>
        <p:nvSpPr>
          <p:cNvPr id="6" name="Title 5"/>
          <p:cNvSpPr>
            <a:spLocks noGrp="1"/>
          </p:cNvSpPr>
          <p:nvPr>
            <p:ph type="ctrTitle"/>
          </p:nvPr>
        </p:nvSpPr>
        <p:spPr>
          <a:xfrm>
            <a:off x="323528" y="1742952"/>
            <a:ext cx="8363272" cy="1614041"/>
          </a:xfrm>
        </p:spPr>
        <p:txBody>
          <a:bodyPr/>
          <a:lstStyle/>
          <a:p>
            <a:pPr>
              <a:lnSpc>
                <a:spcPct val="150000"/>
              </a:lnSpc>
            </a:pPr>
            <a:r>
              <a:rPr lang="en-US" altLang="zh-CN" sz="3600" b="1"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Wind Turbine Tower Fairing Geometries to Decrease Shadow Effects</a:t>
            </a:r>
            <a:endParaRPr lang="zh-CN" altLang="en-US" sz="3600" b="1"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Rectangle 7"/>
          <p:cNvSpPr/>
          <p:nvPr/>
        </p:nvSpPr>
        <p:spPr>
          <a:xfrm>
            <a:off x="3419872" y="674113"/>
            <a:ext cx="5472608" cy="830997"/>
          </a:xfrm>
          <a:prstGeom prst="rect">
            <a:avLst/>
          </a:prstGeom>
        </p:spPr>
        <p:txBody>
          <a:bodyPr wrap="square" lIns="91440" tIns="45720" rIns="91440" bIns="45720">
            <a:spAutoFit/>
          </a:bodyPr>
          <a:lstStyle/>
          <a:p>
            <a:pPr algn="r"/>
            <a:r>
              <a:rPr lang="en-US" sz="1600" b="1" dirty="0" smtClean="0">
                <a:solidFill>
                  <a:schemeClr val="accent6">
                    <a:lumMod val="75000"/>
                  </a:schemeClr>
                </a:solidFill>
                <a:latin typeface="Times New Roman" panose="02020603050405020304" pitchFamily="18" charset="0"/>
                <a:cs typeface="Times New Roman" panose="02020603050405020304" pitchFamily="18" charset="0"/>
              </a:rPr>
              <a:t>NAWEA 2015 Symposium </a:t>
            </a:r>
          </a:p>
          <a:p>
            <a:pPr algn="r"/>
            <a:r>
              <a:rPr lang="en-US" sz="1600" dirty="0" smtClean="0">
                <a:solidFill>
                  <a:schemeClr val="accent6">
                    <a:lumMod val="75000"/>
                  </a:schemeClr>
                </a:solidFill>
                <a:latin typeface="Times New Roman" panose="02020603050405020304" pitchFamily="18" charset="0"/>
                <a:cs typeface="Times New Roman" panose="02020603050405020304" pitchFamily="18" charset="0"/>
              </a:rPr>
              <a:t>Virginia Tech in Blacksburg, VA</a:t>
            </a:r>
          </a:p>
          <a:p>
            <a:pPr algn="r"/>
            <a:r>
              <a:rPr lang="en-US" sz="1600" dirty="0" smtClean="0">
                <a:solidFill>
                  <a:schemeClr val="accent6">
                    <a:lumMod val="75000"/>
                  </a:schemeClr>
                </a:solidFill>
                <a:latin typeface="Times New Roman" panose="02020603050405020304" pitchFamily="18" charset="0"/>
                <a:cs typeface="Times New Roman" panose="02020603050405020304" pitchFamily="18" charset="0"/>
              </a:rPr>
              <a:t>June 9-11, 2015 </a:t>
            </a:r>
            <a:endParaRPr lang="en-US" sz="1600"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2771800" y="3436342"/>
            <a:ext cx="3600400" cy="1338828"/>
          </a:xfrm>
          <a:prstGeom prst="rect">
            <a:avLst/>
          </a:prstGeom>
        </p:spPr>
        <p:txBody>
          <a:bodyPr wrap="square" lIns="91440" tIns="45720" rIns="91440" bIns="45720">
            <a:spAutoFit/>
          </a:bodyPr>
          <a:lstStyle/>
          <a:p>
            <a:pPr algn="ctr">
              <a:lnSpc>
                <a:spcPct val="150000"/>
              </a:lnSpc>
            </a:pPr>
            <a:r>
              <a:rPr lang="en-US" dirty="0" smtClean="0">
                <a:latin typeface="Times New Roman" panose="02020603050405020304" pitchFamily="18" charset="0"/>
                <a:cs typeface="Times New Roman" panose="02020603050405020304" pitchFamily="18" charset="0"/>
              </a:rPr>
              <a:t>Carlos Noyes (Graduate Student)</a:t>
            </a:r>
          </a:p>
          <a:p>
            <a:pPr algn="ctr">
              <a:lnSpc>
                <a:spcPct val="150000"/>
              </a:lnSpc>
            </a:pPr>
            <a:r>
              <a:rPr lang="en-US" dirty="0">
                <a:latin typeface="Times New Roman" panose="02020603050405020304" pitchFamily="18" charset="0"/>
                <a:cs typeface="Times New Roman" panose="02020603050405020304" pitchFamily="18" charset="0"/>
              </a:rPr>
              <a:t>Jay Fuhrman </a:t>
            </a:r>
            <a:r>
              <a:rPr lang="en-US" dirty="0" smtClean="0">
                <a:latin typeface="Times New Roman" panose="02020603050405020304" pitchFamily="18" charset="0"/>
                <a:cs typeface="Times New Roman" panose="02020603050405020304" pitchFamily="18" charset="0"/>
              </a:rPr>
              <a:t>(Undergrad Student)</a:t>
            </a:r>
          </a:p>
          <a:p>
            <a:pPr algn="ctr">
              <a:lnSpc>
                <a:spcPct val="150000"/>
              </a:lnSpc>
            </a:pPr>
            <a:r>
              <a:rPr lang="en-US" dirty="0" smtClean="0">
                <a:latin typeface="Times New Roman" panose="02020603050405020304" pitchFamily="18" charset="0"/>
                <a:cs typeface="Times New Roman" panose="02020603050405020304" pitchFamily="18" charset="0"/>
              </a:rPr>
              <a:t>Eric Loth (Professor)</a:t>
            </a:r>
            <a:endParaRPr lang="en-US" dirty="0">
              <a:latin typeface="Times New Roman" panose="02020603050405020304" pitchFamily="18" charset="0"/>
              <a:cs typeface="Times New Roman" panose="02020603050405020304" pitchFamily="18" charset="0"/>
            </a:endParaRPr>
          </a:p>
        </p:txBody>
      </p:sp>
      <p:pic>
        <p:nvPicPr>
          <p:cNvPr id="13" name="Picture 12" descr="logo_nrel_c.jpg"/>
          <p:cNvPicPr>
            <a:picLocks noChangeAspect="1"/>
          </p:cNvPicPr>
          <p:nvPr/>
        </p:nvPicPr>
        <p:blipFill>
          <a:blip r:embed="rId4" cstate="print"/>
          <a:stretch>
            <a:fillRect/>
          </a:stretch>
        </p:blipFill>
        <p:spPr>
          <a:xfrm>
            <a:off x="2322470" y="5949449"/>
            <a:ext cx="2286000" cy="653796"/>
          </a:xfrm>
          <a:prstGeom prst="rect">
            <a:avLst/>
          </a:prstGeom>
        </p:spPr>
      </p:pic>
      <p:pic>
        <p:nvPicPr>
          <p:cNvPr id="39940" name="Picture 4"/>
          <p:cNvPicPr>
            <a:picLocks noChangeAspect="1" noChangeArrowheads="1"/>
          </p:cNvPicPr>
          <p:nvPr/>
        </p:nvPicPr>
        <p:blipFill>
          <a:blip r:embed="rId5" cstate="print"/>
          <a:srcRect/>
          <a:stretch>
            <a:fillRect/>
          </a:stretch>
        </p:blipFill>
        <p:spPr bwMode="auto">
          <a:xfrm>
            <a:off x="202308" y="685339"/>
            <a:ext cx="4657725" cy="714375"/>
          </a:xfrm>
          <a:prstGeom prst="rect">
            <a:avLst/>
          </a:prstGeom>
          <a:noFill/>
          <a:ln w="9525">
            <a:noFill/>
            <a:miter lim="800000"/>
            <a:headEnd/>
            <a:tailEnd/>
          </a:ln>
        </p:spPr>
      </p:pic>
      <p:sp>
        <p:nvSpPr>
          <p:cNvPr id="16" name="Slide Number Placeholder 15"/>
          <p:cNvSpPr>
            <a:spLocks noGrp="1"/>
          </p:cNvSpPr>
          <p:nvPr>
            <p:ph type="sldNum" sz="quarter" idx="12"/>
          </p:nvPr>
        </p:nvSpPr>
        <p:spPr/>
        <p:txBody>
          <a:bodyPr/>
          <a:lstStyle/>
          <a:p>
            <a:pPr>
              <a:defRPr/>
            </a:pPr>
            <a:fld id="{2851EA93-610E-4F33-BD8B-440A64F7C735}" type="slidenum">
              <a:rPr lang="zh-CN" altLang="en-US" smtClean="0"/>
              <a:pPr>
                <a:defRPr/>
              </a:pPr>
              <a:t>1</a:t>
            </a:fld>
            <a:endParaRPr lang="zh-CN" altLang="en-US"/>
          </a:p>
        </p:txBody>
      </p:sp>
      <p:pic>
        <p:nvPicPr>
          <p:cNvPr id="10" name="Picture 9"/>
          <p:cNvPicPr>
            <a:picLocks noChangeAspect="1"/>
          </p:cNvPicPr>
          <p:nvPr/>
        </p:nvPicPr>
        <p:blipFill>
          <a:blip r:embed="rId6"/>
          <a:stretch>
            <a:fillRect/>
          </a:stretch>
        </p:blipFill>
        <p:spPr>
          <a:xfrm>
            <a:off x="4860033" y="5905058"/>
            <a:ext cx="2286000" cy="69818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2P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2276872"/>
            <a:ext cx="4283968" cy="3212976"/>
          </a:xfrm>
          <a:prstGeom prst="rect">
            <a:avLst/>
          </a:prstGeom>
        </p:spPr>
      </p:pic>
      <p:pic>
        <p:nvPicPr>
          <p:cNvPr id="6" name="Picture 5" descr="D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2276872"/>
            <a:ext cx="4379979" cy="3284984"/>
          </a:xfrm>
          <a:prstGeom prst="rect">
            <a:avLst/>
          </a:prstGeom>
        </p:spPr>
      </p:pic>
      <p:sp>
        <p:nvSpPr>
          <p:cNvPr id="2" name="Title 1"/>
          <p:cNvSpPr>
            <a:spLocks noGrp="1"/>
          </p:cNvSpPr>
          <p:nvPr>
            <p:ph type="ctrTitle"/>
          </p:nvPr>
        </p:nvSpPr>
        <p:spPr>
          <a:xfrm>
            <a:off x="305780" y="404664"/>
            <a:ext cx="4392487" cy="1037977"/>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PIV Windows</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10</a:t>
            </a:fld>
            <a:endParaRPr lang="zh-CN" altLang="en-US" dirty="0"/>
          </a:p>
        </p:txBody>
      </p:sp>
      <p:sp>
        <p:nvSpPr>
          <p:cNvPr id="10" name="TextBox 9"/>
          <p:cNvSpPr txBox="1"/>
          <p:nvPr/>
        </p:nvSpPr>
        <p:spPr>
          <a:xfrm>
            <a:off x="6661938" y="2708920"/>
            <a:ext cx="95237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D2PA</a:t>
            </a:r>
            <a:endParaRPr lang="en-US" sz="20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2411760" y="2693604"/>
            <a:ext cx="95237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D2</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426900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502219"/>
            <a:ext cx="5616624" cy="1037977"/>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PIV </a:t>
            </a:r>
            <a:r>
              <a:rPr lang="en-US" altLang="zh-CN" sz="4800"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Nomenclature</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6876256" y="474693"/>
            <a:ext cx="2133600" cy="365125"/>
          </a:xfrm>
        </p:spPr>
        <p:txBody>
          <a:bodyPr/>
          <a:lstStyle/>
          <a:p>
            <a:pPr>
              <a:defRPr/>
            </a:pPr>
            <a:fld id="{2851EA93-610E-4F33-BD8B-440A64F7C735}" type="slidenum">
              <a:rPr lang="zh-CN" altLang="en-US" smtClean="0"/>
              <a:pPr>
                <a:defRPr/>
              </a:pPr>
              <a:t>11</a:t>
            </a:fld>
            <a:endParaRPr lang="zh-CN" altLang="en-US" dirty="0"/>
          </a:p>
        </p:txBody>
      </p:sp>
      <p:grpSp>
        <p:nvGrpSpPr>
          <p:cNvPr id="37" name="Group 36"/>
          <p:cNvGrpSpPr/>
          <p:nvPr/>
        </p:nvGrpSpPr>
        <p:grpSpPr>
          <a:xfrm>
            <a:off x="219187" y="1322064"/>
            <a:ext cx="8584326" cy="2958257"/>
            <a:chOff x="219187" y="1322064"/>
            <a:chExt cx="8584326" cy="2958257"/>
          </a:xfrm>
        </p:grpSpPr>
        <p:grpSp>
          <p:nvGrpSpPr>
            <p:cNvPr id="35" name="Group 34"/>
            <p:cNvGrpSpPr/>
            <p:nvPr/>
          </p:nvGrpSpPr>
          <p:grpSpPr>
            <a:xfrm>
              <a:off x="219187" y="1540197"/>
              <a:ext cx="8584326" cy="2740124"/>
              <a:chOff x="224226" y="1341251"/>
              <a:chExt cx="8584326" cy="2740124"/>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6883" y="1341251"/>
                <a:ext cx="5211669" cy="2740124"/>
              </a:xfrm>
              <a:prstGeom prst="rect">
                <a:avLst/>
              </a:prstGeom>
            </p:spPr>
          </p:pic>
          <p:sp>
            <p:nvSpPr>
              <p:cNvPr id="3" name="Oval 2"/>
              <p:cNvSpPr/>
              <p:nvPr/>
            </p:nvSpPr>
            <p:spPr>
              <a:xfrm>
                <a:off x="2430545" y="2342727"/>
                <a:ext cx="648072" cy="648072"/>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cxnSp>
            <p:nvCxnSpPr>
              <p:cNvPr id="14" name="Straight Arrow Connector 13"/>
              <p:cNvCxnSpPr/>
              <p:nvPr/>
            </p:nvCxnSpPr>
            <p:spPr>
              <a:xfrm>
                <a:off x="971600" y="1844824"/>
                <a:ext cx="80042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a:off x="971600" y="2276872"/>
                <a:ext cx="80042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971600" y="2708920"/>
                <a:ext cx="80042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971600" y="3134815"/>
                <a:ext cx="80042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971600" y="3573016"/>
                <a:ext cx="80042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flipV="1">
                <a:off x="2754581" y="2060848"/>
                <a:ext cx="0" cy="6059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2754581" y="2680284"/>
                <a:ext cx="6035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TextBox 22"/>
              <p:cNvSpPr txBox="1"/>
              <p:nvPr/>
            </p:nvSpPr>
            <p:spPr>
              <a:xfrm>
                <a:off x="2763045" y="1912275"/>
                <a:ext cx="263682"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y</a:t>
                </a:r>
                <a:endParaRPr lang="en-US" sz="2000"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3107490" y="2281544"/>
                <a:ext cx="263682"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x</a:t>
                </a:r>
              </a:p>
            </p:txBody>
          </p:sp>
          <p:sp>
            <p:nvSpPr>
              <p:cNvPr id="25" name="TextBox 24"/>
              <p:cNvSpPr txBox="1"/>
              <p:nvPr/>
            </p:nvSpPr>
            <p:spPr>
              <a:xfrm>
                <a:off x="224226" y="2508865"/>
                <a:ext cx="670063" cy="400110"/>
              </a:xfrm>
              <a:prstGeom prst="rect">
                <a:avLst/>
              </a:prstGeom>
              <a:noFill/>
            </p:spPr>
            <p:txBody>
              <a:bodyPr wrap="square" rtlCol="0">
                <a:spAutoFit/>
              </a:bodyPr>
              <a:lstStyle/>
              <a:p>
                <a:r>
                  <a:rPr lang="en-US" sz="2000" dirty="0" err="1" smtClean="0">
                    <a:latin typeface="Times New Roman" panose="02020603050405020304" pitchFamily="18" charset="0"/>
                    <a:cs typeface="Times New Roman" panose="02020603050405020304" pitchFamily="18" charset="0"/>
                  </a:rPr>
                  <a:t>V</a:t>
                </a:r>
                <a:r>
                  <a:rPr lang="en-US" sz="2000" baseline="-25000" dirty="0" err="1" smtClean="0">
                    <a:latin typeface="Times New Roman" panose="02020603050405020304" pitchFamily="18" charset="0"/>
                    <a:cs typeface="Times New Roman" panose="02020603050405020304" pitchFamily="18" charset="0"/>
                  </a:rPr>
                  <a:t>inlet</a:t>
                </a:r>
                <a:endParaRPr lang="en-US" sz="2000" baseline="-25000" dirty="0">
                  <a:latin typeface="Times New Roman" panose="02020603050405020304" pitchFamily="18" charset="0"/>
                  <a:cs typeface="Times New Roman" panose="02020603050405020304" pitchFamily="18" charset="0"/>
                </a:endParaRPr>
              </a:p>
            </p:txBody>
          </p:sp>
          <p:sp>
            <p:nvSpPr>
              <p:cNvPr id="31" name="Left Brace 30"/>
              <p:cNvSpPr/>
              <p:nvPr/>
            </p:nvSpPr>
            <p:spPr>
              <a:xfrm rot="16200000">
                <a:off x="2619043" y="2805735"/>
                <a:ext cx="277944" cy="648072"/>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2" name="TextBox 31"/>
              <p:cNvSpPr txBox="1"/>
              <p:nvPr/>
            </p:nvSpPr>
            <p:spPr>
              <a:xfrm>
                <a:off x="2605893" y="3265607"/>
                <a:ext cx="420834"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D</a:t>
                </a:r>
              </a:p>
            </p:txBody>
          </p:sp>
        </p:grpSp>
        <p:sp>
          <p:nvSpPr>
            <p:cNvPr id="36" name="TextBox 35"/>
            <p:cNvSpPr txBox="1"/>
            <p:nvPr/>
          </p:nvSpPr>
          <p:spPr>
            <a:xfrm>
              <a:off x="4611012" y="1322064"/>
              <a:ext cx="3104684" cy="458074"/>
            </a:xfrm>
            <a:prstGeom prst="rect">
              <a:avLst/>
            </a:prstGeom>
            <a:solidFill>
              <a:schemeClr val="bg1"/>
            </a:solidFill>
          </p:spPr>
          <p:txBody>
            <a:bodyPr wrap="square" rtlCol="0">
              <a:spAutoFit/>
            </a:bodyPr>
            <a:lstStyle/>
            <a:p>
              <a:pPr>
                <a:lnSpc>
                  <a:spcPct val="150000"/>
                </a:lnSpc>
              </a:pPr>
              <a:r>
                <a:rPr lang="en-US" dirty="0" smtClean="0">
                  <a:latin typeface="Times New Roman" panose="02020603050405020304" pitchFamily="18" charset="0"/>
                  <a:cs typeface="Times New Roman" panose="02020603050405020304" pitchFamily="18" charset="0"/>
                </a:rPr>
                <a:t>Window A	Window B</a:t>
              </a:r>
            </a:p>
          </p:txBody>
        </p:sp>
      </p:grpSp>
      <p:grpSp>
        <p:nvGrpSpPr>
          <p:cNvPr id="27" name="Group 26"/>
          <p:cNvGrpSpPr/>
          <p:nvPr/>
        </p:nvGrpSpPr>
        <p:grpSpPr>
          <a:xfrm>
            <a:off x="323528" y="4218265"/>
            <a:ext cx="3419691" cy="1577302"/>
            <a:chOff x="1066525" y="4627831"/>
            <a:chExt cx="2893737" cy="1254410"/>
          </a:xfrm>
        </p:grpSpPr>
        <p:grpSp>
          <p:nvGrpSpPr>
            <p:cNvPr id="19" name="Group 18"/>
            <p:cNvGrpSpPr/>
            <p:nvPr/>
          </p:nvGrpSpPr>
          <p:grpSpPr>
            <a:xfrm>
              <a:off x="1066525" y="4627831"/>
              <a:ext cx="2893737" cy="1254410"/>
              <a:chOff x="966561" y="4791289"/>
              <a:chExt cx="2893737" cy="1254410"/>
            </a:xfrm>
          </p:grpSpPr>
          <p:grpSp>
            <p:nvGrpSpPr>
              <p:cNvPr id="12" name="Group 11"/>
              <p:cNvGrpSpPr/>
              <p:nvPr/>
            </p:nvGrpSpPr>
            <p:grpSpPr>
              <a:xfrm>
                <a:off x="966561" y="4941168"/>
                <a:ext cx="1634293" cy="1055514"/>
                <a:chOff x="966561" y="4941168"/>
                <a:chExt cx="1634293" cy="1055514"/>
              </a:xfrm>
            </p:grpSpPr>
            <p:cxnSp>
              <p:nvCxnSpPr>
                <p:cNvPr id="7" name="Straight Arrow Connector 6"/>
                <p:cNvCxnSpPr/>
                <p:nvPr/>
              </p:nvCxnSpPr>
              <p:spPr>
                <a:xfrm flipV="1">
                  <a:off x="966561" y="4941168"/>
                  <a:ext cx="1634293" cy="86409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p:cNvCxnSpPr/>
                <p:nvPr/>
              </p:nvCxnSpPr>
              <p:spPr>
                <a:xfrm>
                  <a:off x="967647" y="5799111"/>
                  <a:ext cx="145785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Arc 10"/>
                <p:cNvSpPr/>
                <p:nvPr/>
              </p:nvSpPr>
              <p:spPr>
                <a:xfrm rot="1531223">
                  <a:off x="1286347" y="5420618"/>
                  <a:ext cx="520040" cy="576064"/>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grpSp>
          <p:sp>
            <p:nvSpPr>
              <p:cNvPr id="13" name="TextBox 12"/>
              <p:cNvSpPr txBox="1"/>
              <p:nvPr/>
            </p:nvSpPr>
            <p:spPr>
              <a:xfrm>
                <a:off x="1975314" y="4791289"/>
                <a:ext cx="577361"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V</a:t>
                </a:r>
                <a:endParaRPr lang="en-US" sz="2400" dirty="0">
                  <a:latin typeface="Times New Roman" panose="02020603050405020304" pitchFamily="18" charset="0"/>
                  <a:cs typeface="Times New Roman" panose="02020603050405020304" pitchFamily="18" charset="0"/>
                </a:endParaRPr>
              </a:p>
            </p:txBody>
          </p:sp>
          <p:sp>
            <p:nvSpPr>
              <p:cNvPr id="38" name="TextBox 37"/>
              <p:cNvSpPr txBox="1"/>
              <p:nvPr/>
            </p:nvSpPr>
            <p:spPr>
              <a:xfrm>
                <a:off x="2459530" y="5584034"/>
                <a:ext cx="1400768" cy="461665"/>
              </a:xfrm>
              <a:prstGeom prst="rect">
                <a:avLst/>
              </a:prstGeom>
              <a:noFill/>
            </p:spPr>
            <p:txBody>
              <a:bodyPr wrap="square" rtlCol="0">
                <a:spAutoFit/>
              </a:bodyPr>
              <a:lstStyle/>
              <a:p>
                <a:r>
                  <a:rPr lang="en-US" sz="2400" dirty="0" err="1" smtClean="0">
                    <a:latin typeface="Times New Roman" panose="02020603050405020304" pitchFamily="18" charset="0"/>
                    <a:cs typeface="Times New Roman" panose="02020603050405020304" pitchFamily="18" charset="0"/>
                  </a:rPr>
                  <a:t>V</a:t>
                </a:r>
                <a:r>
                  <a:rPr lang="en-US" sz="2400" baseline="-25000" dirty="0" err="1" smtClean="0">
                    <a:latin typeface="Times New Roman" panose="02020603050405020304" pitchFamily="18" charset="0"/>
                    <a:cs typeface="Times New Roman" panose="02020603050405020304" pitchFamily="18" charset="0"/>
                  </a:rPr>
                  <a:t>inlet</a:t>
                </a:r>
                <a:endParaRPr lang="en-US" sz="2400" baseline="-25000" dirty="0">
                  <a:latin typeface="Times New Roman" panose="02020603050405020304" pitchFamily="18" charset="0"/>
                  <a:cs typeface="Times New Roman" panose="02020603050405020304" pitchFamily="18" charset="0"/>
                </a:endParaRPr>
              </a:p>
            </p:txBody>
          </p:sp>
        </p:grpSp>
        <p:sp>
          <p:nvSpPr>
            <p:cNvPr id="21" name="TextBox 20"/>
            <p:cNvSpPr txBox="1"/>
            <p:nvPr/>
          </p:nvSpPr>
          <p:spPr>
            <a:xfrm>
              <a:off x="1939737" y="5137983"/>
              <a:ext cx="712902" cy="461665"/>
            </a:xfrm>
            <a:prstGeom prst="rect">
              <a:avLst/>
            </a:prstGeom>
            <a:noFill/>
          </p:spPr>
          <p:txBody>
            <a:bodyPr wrap="square" rtlCol="0">
              <a:spAutoFit/>
            </a:bodyPr>
            <a:lstStyle/>
            <a:p>
              <a:r>
                <a:rPr lang="el-GR" sz="2400" dirty="0" smtClean="0">
                  <a:latin typeface="Times New Roman" panose="02020603050405020304" pitchFamily="18" charset="0"/>
                  <a:cs typeface="Times New Roman" panose="02020603050405020304" pitchFamily="18" charset="0"/>
                </a:rPr>
                <a:t>α</a:t>
              </a:r>
              <a:endParaRPr lang="en-US" dirty="0">
                <a:latin typeface="Times New Roman" panose="02020603050405020304" pitchFamily="18" charset="0"/>
                <a:cs typeface="Times New Roman" panose="02020603050405020304" pitchFamily="18" charset="0"/>
              </a:endParaRPr>
            </a:p>
          </p:txBody>
        </p:sp>
      </p:grpSp>
      <p:pic>
        <p:nvPicPr>
          <p:cNvPr id="5" name="Picture 4" descr="EQ Va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040" y="4365104"/>
            <a:ext cx="2705100" cy="885825"/>
          </a:xfrm>
          <a:prstGeom prst="rect">
            <a:avLst/>
          </a:prstGeom>
        </p:spPr>
      </p:pic>
      <p:pic>
        <p:nvPicPr>
          <p:cNvPr id="8" name="Picture 7" descr="EQ Vrm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3928" y="5517232"/>
            <a:ext cx="4352925" cy="1181100"/>
          </a:xfrm>
          <a:prstGeom prst="rect">
            <a:avLst/>
          </a:prstGeom>
        </p:spPr>
      </p:pic>
      <p:pic>
        <p:nvPicPr>
          <p:cNvPr id="10" name="Picture 9" descr="EQ Vnor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3568" y="5805264"/>
            <a:ext cx="1571625" cy="809625"/>
          </a:xfrm>
          <a:prstGeom prst="rect">
            <a:avLst/>
          </a:prstGeom>
        </p:spPr>
      </p:pic>
    </p:spTree>
    <p:extLst>
      <p:ext uri="{BB962C8B-B14F-4D97-AF65-F5344CB8AC3E}">
        <p14:creationId xmlns:p14="http://schemas.microsoft.com/office/powerpoint/2010/main" val="30030815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548678"/>
            <a:ext cx="4968552" cy="1213739"/>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t>
            </a:r>
            <a:r>
              <a:rPr lang="en-US" altLang="zh-CN" baseline="30000"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baseline="-25000" dirty="0" err="1"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avg</a:t>
            </a:r>
            <a:r>
              <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θ</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0°</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12</a:t>
            </a:fld>
            <a:endParaRPr lang="zh-CN" alt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912475"/>
            <a:ext cx="4571999" cy="226290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916832"/>
            <a:ext cx="4571999" cy="2262909"/>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4171027"/>
            <a:ext cx="4571999" cy="226290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4175384"/>
            <a:ext cx="4571999" cy="2262908"/>
          </a:xfrm>
          <a:prstGeom prst="rect">
            <a:avLst/>
          </a:prstGeom>
        </p:spPr>
      </p:pic>
    </p:spTree>
    <p:extLst>
      <p:ext uri="{BB962C8B-B14F-4D97-AF65-F5344CB8AC3E}">
        <p14:creationId xmlns:p14="http://schemas.microsoft.com/office/powerpoint/2010/main" val="98924371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548678"/>
            <a:ext cx="4968552" cy="1213739"/>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t>
            </a:r>
            <a:r>
              <a:rPr lang="en-US" altLang="zh-CN" baseline="30000"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baseline="-25000" dirty="0" err="1"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avg</a:t>
            </a:r>
            <a:r>
              <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θ</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20°</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13</a:t>
            </a:fld>
            <a:endParaRPr lang="zh-CN" alt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1" y="1912475"/>
            <a:ext cx="4571997" cy="226290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916832"/>
            <a:ext cx="4571999" cy="2262909"/>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1" y="4171027"/>
            <a:ext cx="4571997" cy="226290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4175384"/>
            <a:ext cx="4571997" cy="2262908"/>
          </a:xfrm>
          <a:prstGeom prst="rect">
            <a:avLst/>
          </a:prstGeom>
        </p:spPr>
      </p:pic>
    </p:spTree>
    <p:extLst>
      <p:ext uri="{BB962C8B-B14F-4D97-AF65-F5344CB8AC3E}">
        <p14:creationId xmlns:p14="http://schemas.microsoft.com/office/powerpoint/2010/main" val="66188931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548678"/>
            <a:ext cx="4968552" cy="1213739"/>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t>
            </a:r>
            <a:r>
              <a:rPr lang="en-US" altLang="zh-CN" baseline="30000"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baseline="-25000" dirty="0" err="1"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rms</a:t>
            </a:r>
            <a:r>
              <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θ</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0°</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14</a:t>
            </a:fld>
            <a:endParaRPr lang="zh-CN" alt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1" y="1912475"/>
            <a:ext cx="4571997" cy="226290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916832"/>
            <a:ext cx="4571999" cy="226290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1" y="4171027"/>
            <a:ext cx="4571997" cy="226290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4175384"/>
            <a:ext cx="4571997" cy="2262908"/>
          </a:xfrm>
          <a:prstGeom prst="rect">
            <a:avLst/>
          </a:prstGeom>
        </p:spPr>
      </p:pic>
    </p:spTree>
    <p:extLst>
      <p:ext uri="{BB962C8B-B14F-4D97-AF65-F5344CB8AC3E}">
        <p14:creationId xmlns:p14="http://schemas.microsoft.com/office/powerpoint/2010/main" val="17850183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548678"/>
            <a:ext cx="4968552" cy="1213739"/>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t>
            </a:r>
            <a:r>
              <a:rPr lang="en-US" altLang="zh-CN" baseline="30000"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baseline="-25000" dirty="0" err="1"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rms</a:t>
            </a:r>
            <a:r>
              <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θ</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20°</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15</a:t>
            </a:fld>
            <a:endParaRPr lang="zh-CN" alt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1" y="1912475"/>
            <a:ext cx="4571997" cy="226290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916832"/>
            <a:ext cx="4571999" cy="226290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1" y="4171027"/>
            <a:ext cx="4571997" cy="2262907"/>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4175384"/>
            <a:ext cx="4571997" cy="2262907"/>
          </a:xfrm>
          <a:prstGeom prst="rect">
            <a:avLst/>
          </a:prstGeom>
        </p:spPr>
      </p:pic>
    </p:spTree>
    <p:extLst>
      <p:ext uri="{BB962C8B-B14F-4D97-AF65-F5344CB8AC3E}">
        <p14:creationId xmlns:p14="http://schemas.microsoft.com/office/powerpoint/2010/main" val="186405717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548678"/>
            <a:ext cx="4968552" cy="1213739"/>
          </a:xfrm>
        </p:spPr>
        <p:txBody>
          <a:bodyPr/>
          <a:lstStyle/>
          <a:p>
            <a:r>
              <a:rPr lang="el-GR"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altLang="zh-CN" baseline="-25000" dirty="0" err="1"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rms</a:t>
            </a:r>
            <a:r>
              <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θ</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0°</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16</a:t>
            </a:fld>
            <a:endParaRPr lang="zh-CN" alt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1" y="1912475"/>
            <a:ext cx="4571997" cy="226290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16832"/>
            <a:ext cx="4571997" cy="226290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1" y="4171027"/>
            <a:ext cx="4571997" cy="2262907"/>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4175384"/>
            <a:ext cx="4571997" cy="2262907"/>
          </a:xfrm>
          <a:prstGeom prst="rect">
            <a:avLst/>
          </a:prstGeom>
        </p:spPr>
      </p:pic>
    </p:spTree>
    <p:extLst>
      <p:ext uri="{BB962C8B-B14F-4D97-AF65-F5344CB8AC3E}">
        <p14:creationId xmlns:p14="http://schemas.microsoft.com/office/powerpoint/2010/main" val="267329047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548678"/>
            <a:ext cx="4968552" cy="1213739"/>
          </a:xfrm>
        </p:spPr>
        <p:txBody>
          <a:bodyPr/>
          <a:lstStyle/>
          <a:p>
            <a:r>
              <a:rPr lang="el-GR"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a:t>
            </a:r>
            <a:r>
              <a:rPr lang="en-US" altLang="zh-CN" baseline="-25000" dirty="0" err="1"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rms</a:t>
            </a:r>
            <a:r>
              <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θ</a:t>
            </a:r>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20°</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17</a:t>
            </a:fld>
            <a:endParaRPr lang="zh-CN" alt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2" y="1912475"/>
            <a:ext cx="4571995" cy="226290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16832"/>
            <a:ext cx="4571997" cy="226290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2" y="4171027"/>
            <a:ext cx="4571995" cy="2262907"/>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 y="4175384"/>
            <a:ext cx="4571995" cy="2262907"/>
          </a:xfrm>
          <a:prstGeom prst="rect">
            <a:avLst/>
          </a:prstGeom>
        </p:spPr>
      </p:pic>
    </p:spTree>
    <p:extLst>
      <p:ext uri="{BB962C8B-B14F-4D97-AF65-F5344CB8AC3E}">
        <p14:creationId xmlns:p14="http://schemas.microsoft.com/office/powerpoint/2010/main" val="14044071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635719"/>
            <a:ext cx="4032448" cy="1470025"/>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Relative Flow Analysis</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18</a:t>
            </a:fld>
            <a:endParaRPr lang="zh-CN" altLang="en-US" dirty="0"/>
          </a:p>
        </p:txBody>
      </p:sp>
      <p:sp>
        <p:nvSpPr>
          <p:cNvPr id="5" name="Rectangle 4"/>
          <p:cNvSpPr/>
          <p:nvPr/>
        </p:nvSpPr>
        <p:spPr>
          <a:xfrm>
            <a:off x="467544" y="2105744"/>
            <a:ext cx="3960440" cy="2800767"/>
          </a:xfrm>
          <a:prstGeom prst="rect">
            <a:avLst/>
          </a:prstGeom>
        </p:spPr>
        <p:txBody>
          <a:bodyPr wrap="square">
            <a:spAutoFit/>
          </a:bodyPr>
          <a:lstStyle/>
          <a:p>
            <a:pPr marL="0" indent="0">
              <a:buNone/>
            </a:pPr>
            <a:r>
              <a:rPr lang="en-US" sz="2800" dirty="0" smtClean="0">
                <a:latin typeface="Times New Roman" panose="02020603050405020304" pitchFamily="18" charset="0"/>
                <a:cs typeface="Times New Roman" panose="02020603050405020304" pitchFamily="18" charset="0"/>
              </a:rPr>
              <a:t>Turbine Specifications:</a:t>
            </a:r>
          </a:p>
          <a:p>
            <a:pPr marL="0" indent="0">
              <a:buNone/>
            </a:pPr>
            <a:r>
              <a:rPr lang="en-US" sz="2400" dirty="0" smtClean="0">
                <a:latin typeface="Times New Roman" panose="02020603050405020304" pitchFamily="18" charset="0"/>
                <a:cs typeface="Times New Roman" panose="02020603050405020304" pitchFamily="18" charset="0"/>
              </a:rPr>
              <a:t>Height: 	       142.4m</a:t>
            </a: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Blade </a:t>
            </a:r>
            <a:r>
              <a:rPr lang="en-US" sz="2400" dirty="0" smtClean="0">
                <a:latin typeface="Times New Roman" panose="02020603050405020304" pitchFamily="18" charset="0"/>
                <a:cs typeface="Times New Roman" panose="02020603050405020304" pitchFamily="18" charset="0"/>
              </a:rPr>
              <a:t>Length:        100m</a:t>
            </a: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Shaft </a:t>
            </a:r>
            <a:r>
              <a:rPr lang="en-US" sz="2400" dirty="0" smtClean="0">
                <a:latin typeface="Times New Roman" panose="02020603050405020304" pitchFamily="18" charset="0"/>
                <a:cs typeface="Times New Roman" panose="02020603050405020304" pitchFamily="18" charset="0"/>
              </a:rPr>
              <a:t>Tilt: 	       5</a:t>
            </a:r>
            <a:r>
              <a:rPr lang="en-US" sz="2800" dirty="0">
                <a:latin typeface="Times New Roman" panose="02020603050405020304" pitchFamily="18" charset="0"/>
                <a:cs typeface="Times New Roman" panose="02020603050405020304" pitchFamily="18" charset="0"/>
              </a:rPr>
              <a:t>°</a:t>
            </a:r>
          </a:p>
          <a:p>
            <a:pPr marL="0" indent="0">
              <a:buNone/>
            </a:pPr>
            <a:r>
              <a:rPr lang="en-US" sz="2400" dirty="0" smtClean="0">
                <a:latin typeface="Times New Roman" panose="02020603050405020304" pitchFamily="18" charset="0"/>
                <a:cs typeface="Times New Roman" panose="02020603050405020304" pitchFamily="18" charset="0"/>
              </a:rPr>
              <a:t>RPM:		       8.93</a:t>
            </a:r>
            <a:endParaRPr lang="en-US" sz="2800" dirty="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Span:		       75%</a:t>
            </a:r>
            <a:endParaRPr lang="en-US" sz="2400" dirty="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Pitch + Twist (</a:t>
            </a:r>
            <a:r>
              <a:rPr lang="el-GR" sz="2400" dirty="0" smtClean="0">
                <a:latin typeface="Times New Roman" panose="02020603050405020304" pitchFamily="18" charset="0"/>
                <a:cs typeface="Times New Roman" panose="02020603050405020304" pitchFamily="18" charset="0"/>
              </a:rPr>
              <a:t>β</a:t>
            </a:r>
            <a:r>
              <a:rPr lang="en-US" sz="2400" dirty="0" smtClean="0">
                <a:latin typeface="Times New Roman" panose="02020603050405020304" pitchFamily="18" charset="0"/>
                <a:cs typeface="Times New Roman" panose="02020603050405020304" pitchFamily="18" charset="0"/>
              </a:rPr>
              <a:t>):   0.6°</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3260" y="2570384"/>
            <a:ext cx="4635902" cy="2376264"/>
          </a:xfrm>
          <a:prstGeom prst="rect">
            <a:avLst/>
          </a:prstGeom>
        </p:spPr>
      </p:pic>
      <p:sp>
        <p:nvSpPr>
          <p:cNvPr id="3" name="Rectangle 2"/>
          <p:cNvSpPr/>
          <p:nvPr/>
        </p:nvSpPr>
        <p:spPr>
          <a:xfrm>
            <a:off x="4569478" y="635719"/>
            <a:ext cx="4054034" cy="1938992"/>
          </a:xfrm>
          <a:prstGeom prst="rect">
            <a:avLst/>
          </a:prstGeom>
        </p:spPr>
        <p:txBody>
          <a:bodyPr wrap="square">
            <a:spAutoFit/>
          </a:bodyPr>
          <a:lstStyle/>
          <a:p>
            <a:pPr marL="0" indent="0">
              <a:buNone/>
            </a:pPr>
            <a:r>
              <a:rPr lang="en-US" sz="2400" dirty="0">
                <a:latin typeface="Times New Roman" panose="02020603050405020304" pitchFamily="18" charset="0"/>
                <a:cs typeface="Times New Roman" panose="02020603050405020304" pitchFamily="18" charset="0"/>
              </a:rPr>
              <a:t>Tower Diameter:    ≈5.7m</a:t>
            </a:r>
          </a:p>
          <a:p>
            <a:pPr marL="0" indent="0">
              <a:buNone/>
            </a:pPr>
            <a:r>
              <a:rPr lang="en-US" sz="2400" dirty="0">
                <a:latin typeface="Times New Roman" panose="02020603050405020304" pitchFamily="18" charset="0"/>
                <a:cs typeface="Times New Roman" panose="02020603050405020304" pitchFamily="18" charset="0"/>
              </a:rPr>
              <a:t>Wind Speed:	       11.3m/s</a:t>
            </a:r>
          </a:p>
          <a:p>
            <a:pPr marL="0" indent="0">
              <a:buNone/>
            </a:pPr>
            <a:r>
              <a:rPr lang="en-US" sz="2400" dirty="0" err="1" smtClean="0">
                <a:latin typeface="Times New Roman" panose="02020603050405020304" pitchFamily="18" charset="0"/>
                <a:cs typeface="Times New Roman" panose="02020603050405020304" pitchFamily="18" charset="0"/>
              </a:rPr>
              <a:t>V</a:t>
            </a:r>
            <a:r>
              <a:rPr lang="en-US" sz="2400" baseline="-25000" dirty="0" err="1" smtClean="0">
                <a:latin typeface="Times New Roman" panose="02020603050405020304" pitchFamily="18" charset="0"/>
                <a:cs typeface="Times New Roman" panose="02020603050405020304" pitchFamily="18" charset="0"/>
              </a:rPr>
              <a:t>ind</a:t>
            </a:r>
            <a:r>
              <a:rPr lang="en-US" sz="2400" baseline="-250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V</a:t>
            </a:r>
            <a:r>
              <a:rPr lang="en-US" sz="2400" baseline="-250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x</a:t>
            </a:r>
            <a:r>
              <a:rPr lang="en-US" sz="2400" dirty="0" smtClean="0">
                <a:latin typeface="Times New Roman" panose="02020603050405020304" pitchFamily="18" charset="0"/>
                <a:cs typeface="Times New Roman" panose="02020603050405020304" pitchFamily="18" charset="0"/>
              </a:rPr>
              <a:t>2/3</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7.53m/s</a:t>
            </a:r>
            <a:endParaRPr lang="en-US" sz="2400" dirty="0">
              <a:latin typeface="Times New Roman" panose="02020603050405020304" pitchFamily="18" charset="0"/>
              <a:cs typeface="Times New Roman" panose="02020603050405020304" pitchFamily="18" charset="0"/>
            </a:endParaRPr>
          </a:p>
          <a:p>
            <a:pPr marL="0" indent="0">
              <a:buNone/>
            </a:pPr>
            <a:r>
              <a:rPr lang="en-US" sz="2400" dirty="0" err="1">
                <a:latin typeface="Times New Roman" panose="02020603050405020304" pitchFamily="18" charset="0"/>
                <a:cs typeface="Times New Roman" panose="02020603050405020304" pitchFamily="18" charset="0"/>
              </a:rPr>
              <a:t>Re</a:t>
            </a:r>
            <a:r>
              <a:rPr lang="en-US" sz="2400" baseline="-25000" dirty="0" err="1">
                <a:latin typeface="Times New Roman" panose="02020603050405020304" pitchFamily="18" charset="0"/>
                <a:cs typeface="Times New Roman" panose="02020603050405020304" pitchFamily="18" charset="0"/>
              </a:rPr>
              <a:t>D</a:t>
            </a:r>
            <a:r>
              <a:rPr lang="en-US" sz="2400" dirty="0">
                <a:latin typeface="Times New Roman" panose="02020603050405020304" pitchFamily="18" charset="0"/>
                <a:cs typeface="Times New Roman" panose="02020603050405020304" pitchFamily="18" charset="0"/>
              </a:rPr>
              <a:t> (Full Scale):    2.85e6</a:t>
            </a:r>
          </a:p>
          <a:p>
            <a:pPr marL="0" indent="0">
              <a:buNone/>
            </a:pPr>
            <a:r>
              <a:rPr lang="en-US" sz="2400" dirty="0" err="1">
                <a:latin typeface="Times New Roman" panose="02020603050405020304" pitchFamily="18" charset="0"/>
                <a:cs typeface="Times New Roman" panose="02020603050405020304" pitchFamily="18" charset="0"/>
              </a:rPr>
              <a:t>Re</a:t>
            </a:r>
            <a:r>
              <a:rPr lang="en-US" sz="2400" baseline="-25000" dirty="0" err="1">
                <a:latin typeface="Times New Roman" panose="02020603050405020304" pitchFamily="18" charset="0"/>
                <a:cs typeface="Times New Roman" panose="02020603050405020304" pitchFamily="18" charset="0"/>
              </a:rPr>
              <a:t>D</a:t>
            </a:r>
            <a:r>
              <a:rPr lang="en-US" sz="2400" dirty="0">
                <a:latin typeface="Times New Roman" panose="02020603050405020304" pitchFamily="18" charset="0"/>
                <a:cs typeface="Times New Roman" panose="02020603050405020304" pitchFamily="18" charset="0"/>
              </a:rPr>
              <a:t> (Model):	       6.82e4</a:t>
            </a:r>
          </a:p>
        </p:txBody>
      </p:sp>
      <p:pic>
        <p:nvPicPr>
          <p:cNvPr id="7" name="Picture 6" descr="EQ Vrel.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426" y="5170724"/>
            <a:ext cx="5343525" cy="628650"/>
          </a:xfrm>
          <a:prstGeom prst="rect">
            <a:avLst/>
          </a:prstGeom>
        </p:spPr>
      </p:pic>
      <p:pic>
        <p:nvPicPr>
          <p:cNvPr id="8" name="Picture 7" descr="EQ Arel.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4227" y="5707333"/>
            <a:ext cx="4781550" cy="933450"/>
          </a:xfrm>
          <a:prstGeom prst="rect">
            <a:avLst/>
          </a:prstGeom>
        </p:spPr>
      </p:pic>
    </p:spTree>
    <p:extLst>
      <p:ext uri="{BB962C8B-B14F-4D97-AF65-F5344CB8AC3E}">
        <p14:creationId xmlns:p14="http://schemas.microsoft.com/office/powerpoint/2010/main" val="197341232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89628" y="538733"/>
            <a:ext cx="3312368" cy="893961"/>
          </a:xfrm>
        </p:spPr>
        <p:txBody>
          <a:bodyPr/>
          <a:lstStyle/>
          <a:p>
            <a:r>
              <a:rPr lang="en-US" altLang="zh-CN" sz="3600"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Relative Flow</a:t>
            </a:r>
            <a:endParaRPr lang="en-US" altLang="zh-CN" sz="3600"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19</a:t>
            </a:fld>
            <a:endParaRPr lang="zh-CN" alt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036" y="1477965"/>
            <a:ext cx="3497592" cy="2623194"/>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4404" y="1478959"/>
            <a:ext cx="3497593" cy="2623194"/>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0722" y="4101160"/>
            <a:ext cx="3497592" cy="2623194"/>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04403" y="4108944"/>
            <a:ext cx="3497593" cy="2623194"/>
          </a:xfrm>
          <a:prstGeom prst="rect">
            <a:avLst/>
          </a:prstGeom>
        </p:spPr>
      </p:pic>
      <p:sp>
        <p:nvSpPr>
          <p:cNvPr id="8" name="Right Arrow 7"/>
          <p:cNvSpPr/>
          <p:nvPr/>
        </p:nvSpPr>
        <p:spPr>
          <a:xfrm>
            <a:off x="3783512" y="3473823"/>
            <a:ext cx="1148528" cy="1166759"/>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Title 1"/>
          <p:cNvSpPr txBox="1">
            <a:spLocks/>
          </p:cNvSpPr>
          <p:nvPr/>
        </p:nvSpPr>
        <p:spPr bwMode="auto">
          <a:xfrm>
            <a:off x="313334" y="519373"/>
            <a:ext cx="3312368" cy="8939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宋体"/>
              </a:defRPr>
            </a:lvl1pPr>
            <a:lvl2pPr algn="ctr" rtl="0" fontAlgn="base">
              <a:spcBef>
                <a:spcPct val="0"/>
              </a:spcBef>
              <a:spcAft>
                <a:spcPct val="0"/>
              </a:spcAft>
              <a:defRPr sz="4400">
                <a:solidFill>
                  <a:schemeClr val="tx1"/>
                </a:solidFill>
                <a:latin typeface="Calibri" pitchFamily="34" charset="0"/>
                <a:ea typeface="宋体"/>
                <a:cs typeface="宋体"/>
              </a:defRPr>
            </a:lvl2pPr>
            <a:lvl3pPr algn="ctr" rtl="0" fontAlgn="base">
              <a:spcBef>
                <a:spcPct val="0"/>
              </a:spcBef>
              <a:spcAft>
                <a:spcPct val="0"/>
              </a:spcAft>
              <a:defRPr sz="4400">
                <a:solidFill>
                  <a:schemeClr val="tx1"/>
                </a:solidFill>
                <a:latin typeface="Calibri" pitchFamily="34" charset="0"/>
                <a:ea typeface="宋体"/>
                <a:cs typeface="宋体"/>
              </a:defRPr>
            </a:lvl3pPr>
            <a:lvl4pPr algn="ctr" rtl="0" fontAlgn="base">
              <a:spcBef>
                <a:spcPct val="0"/>
              </a:spcBef>
              <a:spcAft>
                <a:spcPct val="0"/>
              </a:spcAft>
              <a:defRPr sz="4400">
                <a:solidFill>
                  <a:schemeClr val="tx1"/>
                </a:solidFill>
                <a:latin typeface="Calibri" pitchFamily="34" charset="0"/>
                <a:ea typeface="宋体"/>
                <a:cs typeface="宋体"/>
              </a:defRPr>
            </a:lvl4pPr>
            <a:lvl5pPr algn="ctr" rtl="0" fontAlgn="base">
              <a:spcBef>
                <a:spcPct val="0"/>
              </a:spcBef>
              <a:spcAft>
                <a:spcPct val="0"/>
              </a:spcAft>
              <a:defRPr sz="4400">
                <a:solidFill>
                  <a:schemeClr val="tx1"/>
                </a:solidFill>
                <a:latin typeface="Calibri" pitchFamily="34" charset="0"/>
                <a:ea typeface="宋体"/>
                <a:cs typeface="宋体"/>
              </a:defRPr>
            </a:lvl5pPr>
            <a:lvl6pPr marL="457200" algn="ctr" rtl="0" fontAlgn="base">
              <a:spcBef>
                <a:spcPct val="0"/>
              </a:spcBef>
              <a:spcAft>
                <a:spcPct val="0"/>
              </a:spcAft>
              <a:defRPr sz="4400">
                <a:solidFill>
                  <a:schemeClr val="tx1"/>
                </a:solidFill>
                <a:latin typeface="Calibri" pitchFamily="34" charset="0"/>
                <a:ea typeface="宋体"/>
                <a:cs typeface="宋体"/>
              </a:defRPr>
            </a:lvl6pPr>
            <a:lvl7pPr marL="914400" algn="ctr" rtl="0" fontAlgn="base">
              <a:spcBef>
                <a:spcPct val="0"/>
              </a:spcBef>
              <a:spcAft>
                <a:spcPct val="0"/>
              </a:spcAft>
              <a:defRPr sz="4400">
                <a:solidFill>
                  <a:schemeClr val="tx1"/>
                </a:solidFill>
                <a:latin typeface="Calibri" pitchFamily="34" charset="0"/>
                <a:ea typeface="宋体"/>
                <a:cs typeface="宋体"/>
              </a:defRPr>
            </a:lvl7pPr>
            <a:lvl8pPr marL="1371600" algn="ctr" rtl="0" fontAlgn="base">
              <a:spcBef>
                <a:spcPct val="0"/>
              </a:spcBef>
              <a:spcAft>
                <a:spcPct val="0"/>
              </a:spcAft>
              <a:defRPr sz="4400">
                <a:solidFill>
                  <a:schemeClr val="tx1"/>
                </a:solidFill>
                <a:latin typeface="Calibri" pitchFamily="34" charset="0"/>
                <a:ea typeface="宋体"/>
                <a:cs typeface="宋体"/>
              </a:defRPr>
            </a:lvl8pPr>
            <a:lvl9pPr marL="1828800" algn="ctr" rtl="0" fontAlgn="base">
              <a:spcBef>
                <a:spcPct val="0"/>
              </a:spcBef>
              <a:spcAft>
                <a:spcPct val="0"/>
              </a:spcAft>
              <a:defRPr sz="4400">
                <a:solidFill>
                  <a:schemeClr val="tx1"/>
                </a:solidFill>
                <a:latin typeface="Calibri" pitchFamily="34" charset="0"/>
                <a:ea typeface="宋体"/>
                <a:cs typeface="宋体"/>
              </a:defRPr>
            </a:lvl9pPr>
          </a:lstStyle>
          <a:p>
            <a:r>
              <a:rPr lang="en-US" altLang="zh-CN" sz="3600"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Local Flow</a:t>
            </a:r>
            <a:endParaRPr lang="en-US" altLang="zh-CN" sz="3600"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523205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5-06-08 at 6.20.4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60848"/>
            <a:ext cx="7003476" cy="4348846"/>
          </a:xfrm>
          <a:prstGeom prst="rect">
            <a:avLst/>
          </a:prstGeom>
        </p:spPr>
      </p:pic>
      <p:sp>
        <p:nvSpPr>
          <p:cNvPr id="2" name="Title 1"/>
          <p:cNvSpPr>
            <a:spLocks noGrp="1"/>
          </p:cNvSpPr>
          <p:nvPr>
            <p:ph type="ctrTitle"/>
          </p:nvPr>
        </p:nvSpPr>
        <p:spPr>
          <a:xfrm>
            <a:off x="107504" y="404664"/>
            <a:ext cx="4716016" cy="1470025"/>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Project Motivation</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2</a:t>
            </a:fld>
            <a:endParaRPr lang="zh-CN" altLang="en-US"/>
          </a:p>
        </p:txBody>
      </p:sp>
      <p:sp>
        <p:nvSpPr>
          <p:cNvPr id="7" name="Rectangle 6"/>
          <p:cNvSpPr/>
          <p:nvPr/>
        </p:nvSpPr>
        <p:spPr>
          <a:xfrm>
            <a:off x="4788024" y="1196752"/>
            <a:ext cx="3984180" cy="5078314"/>
          </a:xfrm>
          <a:prstGeom prst="rect">
            <a:avLst/>
          </a:prstGeom>
        </p:spPr>
        <p:txBody>
          <a:bodyPr wrap="square">
            <a:spAutoFit/>
          </a:bodyPr>
          <a:lstStyle/>
          <a:p>
            <a:pPr marL="342900" indent="-342900">
              <a:buFont typeface="Arial"/>
              <a:buChar char="•"/>
            </a:pPr>
            <a:r>
              <a:rPr lang="en-US" dirty="0">
                <a:latin typeface="Times New Roman" panose="02020603050405020304" pitchFamily="18" charset="0"/>
                <a:cs typeface="Times New Roman" panose="02020603050405020304" pitchFamily="18" charset="0"/>
              </a:rPr>
              <a:t>New designs are more readily considering downwind configurations</a:t>
            </a:r>
          </a:p>
          <a:p>
            <a:endParaRPr lang="en-US" dirty="0" smtClean="0">
              <a:latin typeface="Times New Roman" panose="02020603050405020304" pitchFamily="18" charset="0"/>
              <a:cs typeface="Times New Roman" panose="02020603050405020304" pitchFamily="18" charset="0"/>
            </a:endParaRPr>
          </a:p>
          <a:p>
            <a:pPr marL="342900" indent="-342900">
              <a:buFont typeface="Arial"/>
              <a:buChar char="•"/>
            </a:pPr>
            <a:r>
              <a:rPr lang="en-US" dirty="0" smtClean="0">
                <a:latin typeface="Times New Roman" panose="02020603050405020304" pitchFamily="18" charset="0"/>
                <a:cs typeface="Times New Roman" panose="02020603050405020304" pitchFamily="18" charset="0"/>
              </a:rPr>
              <a:t>Downwind </a:t>
            </a:r>
            <a:r>
              <a:rPr lang="en-US" dirty="0">
                <a:latin typeface="Times New Roman" panose="02020603050405020304" pitchFamily="18" charset="0"/>
                <a:cs typeface="Times New Roman" panose="02020603050405020304" pitchFamily="18" charset="0"/>
              </a:rPr>
              <a:t>pre-aligned and morphing rotors decreases blade stress, leading to mass savings, and consequently less expensive rotor (Qin, et. al)</a:t>
            </a:r>
          </a:p>
          <a:p>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342900" indent="-342900">
              <a:buFont typeface="Arial"/>
              <a:buChar char="•"/>
            </a:pPr>
            <a:r>
              <a:rPr lang="en-US" dirty="0">
                <a:latin typeface="Times New Roman" panose="02020603050405020304" pitchFamily="18" charset="0"/>
                <a:cs typeface="Times New Roman" panose="02020603050405020304" pitchFamily="18" charset="0"/>
              </a:rPr>
              <a:t>However, upstream tower adds an aerodynamic complication. The tower wake can fatigue the blades leading to premature failure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70735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548680"/>
            <a:ext cx="3600400" cy="720080"/>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Shadow Load</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20</a:t>
            </a:fld>
            <a:endParaRPr lang="zh-CN" alt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4828" y="2128678"/>
            <a:ext cx="4267202" cy="3200400"/>
          </a:xfrm>
          <a:prstGeom prst="rect">
            <a:avLst/>
          </a:prstGeom>
        </p:spPr>
      </p:pic>
      <p:sp>
        <p:nvSpPr>
          <p:cNvPr id="11" name="TextBox 10"/>
          <p:cNvSpPr txBox="1"/>
          <p:nvPr/>
        </p:nvSpPr>
        <p:spPr>
          <a:xfrm>
            <a:off x="4591707" y="1145931"/>
            <a:ext cx="4552293" cy="830997"/>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Shadow Load, S</a:t>
            </a:r>
            <a:r>
              <a:rPr lang="en-US" sz="2400" baseline="300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is the fractional  lift lost due to shadow effect</a:t>
            </a:r>
            <a:endParaRPr lang="en-US" sz="2400" baseline="300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2180287"/>
            <a:ext cx="4267201" cy="3200400"/>
          </a:xfrm>
          <a:prstGeom prst="rect">
            <a:avLst/>
          </a:prstGeom>
        </p:spPr>
      </p:pic>
      <p:pic>
        <p:nvPicPr>
          <p:cNvPr id="9" name="Picture 8" descr="EQ Shadow Loa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1640" y="5661248"/>
            <a:ext cx="4029075" cy="847725"/>
          </a:xfrm>
          <a:prstGeom prst="rect">
            <a:avLst/>
          </a:prstGeom>
        </p:spPr>
      </p:pic>
      <p:sp>
        <p:nvSpPr>
          <p:cNvPr id="10" name="TextBox 9"/>
          <p:cNvSpPr txBox="1"/>
          <p:nvPr/>
        </p:nvSpPr>
        <p:spPr>
          <a:xfrm>
            <a:off x="1763688" y="3356992"/>
            <a:ext cx="576064" cy="369332"/>
          </a:xfrm>
          <a:prstGeom prst="rect">
            <a:avLst/>
          </a:prstGeom>
          <a:noFill/>
        </p:spPr>
        <p:txBody>
          <a:bodyPr wrap="square" rtlCol="0">
            <a:spAutoFit/>
          </a:bodyPr>
          <a:lstStyle/>
          <a:p>
            <a:r>
              <a:rPr lang="en-US" dirty="0" smtClean="0">
                <a:latin typeface="Times New Roman"/>
                <a:cs typeface="Times New Roman"/>
              </a:rPr>
              <a:t>ΔL</a:t>
            </a:r>
            <a:endParaRPr lang="en-US" dirty="0">
              <a:latin typeface="Times New Roman"/>
              <a:cs typeface="Times New Roman"/>
            </a:endParaRPr>
          </a:p>
        </p:txBody>
      </p:sp>
      <p:cxnSp>
        <p:nvCxnSpPr>
          <p:cNvPr id="13" name="Straight Arrow Connector 12"/>
          <p:cNvCxnSpPr/>
          <p:nvPr/>
        </p:nvCxnSpPr>
        <p:spPr>
          <a:xfrm flipV="1">
            <a:off x="2267744" y="3356992"/>
            <a:ext cx="0" cy="504056"/>
          </a:xfrm>
          <a:prstGeom prst="straightConnector1">
            <a:avLst/>
          </a:prstGeom>
          <a:ln w="6350" cmpd="sng">
            <a:solidFill>
              <a:schemeClr val="tx1"/>
            </a:solidFill>
            <a:headEnd type="arrow"/>
            <a:tailEnd type="arrow"/>
          </a:ln>
        </p:spPr>
        <p:style>
          <a:lnRef idx="2">
            <a:schemeClr val="dk1"/>
          </a:lnRef>
          <a:fillRef idx="0">
            <a:schemeClr val="dk1"/>
          </a:fillRef>
          <a:effectRef idx="1">
            <a:schemeClr val="dk1"/>
          </a:effectRef>
          <a:fontRef idx="minor">
            <a:schemeClr val="tx1"/>
          </a:fontRef>
        </p:style>
      </p:cxnSp>
      <p:sp>
        <p:nvSpPr>
          <p:cNvPr id="15" name="TextBox 14"/>
          <p:cNvSpPr txBox="1"/>
          <p:nvPr/>
        </p:nvSpPr>
        <p:spPr>
          <a:xfrm>
            <a:off x="2627784" y="2852936"/>
            <a:ext cx="864096" cy="369332"/>
          </a:xfrm>
          <a:prstGeom prst="rect">
            <a:avLst/>
          </a:prstGeom>
          <a:noFill/>
        </p:spPr>
        <p:txBody>
          <a:bodyPr wrap="square" rtlCol="0">
            <a:spAutoFit/>
          </a:bodyPr>
          <a:lstStyle/>
          <a:p>
            <a:r>
              <a:rPr lang="en-US" dirty="0" smtClean="0">
                <a:latin typeface="Times New Roman"/>
                <a:cs typeface="Times New Roman"/>
              </a:rPr>
              <a:t>L</a:t>
            </a:r>
            <a:r>
              <a:rPr lang="en-US" baseline="-25000" dirty="0" smtClean="0">
                <a:latin typeface="Times New Roman"/>
                <a:cs typeface="Times New Roman"/>
              </a:rPr>
              <a:t>∞</a:t>
            </a:r>
            <a:endParaRPr lang="en-US" baseline="-25000" dirty="0">
              <a:latin typeface="Times New Roman"/>
              <a:cs typeface="Times New Roman"/>
            </a:endParaRPr>
          </a:p>
        </p:txBody>
      </p:sp>
      <p:cxnSp>
        <p:nvCxnSpPr>
          <p:cNvPr id="17" name="Straight Arrow Connector 16"/>
          <p:cNvCxnSpPr/>
          <p:nvPr/>
        </p:nvCxnSpPr>
        <p:spPr>
          <a:xfrm>
            <a:off x="2987824" y="3140968"/>
            <a:ext cx="288032" cy="144016"/>
          </a:xfrm>
          <a:prstGeom prst="straightConnector1">
            <a:avLst/>
          </a:prstGeom>
          <a:ln w="12700" cmpd="sng">
            <a:tailEnd type="arrow"/>
          </a:ln>
        </p:spPr>
        <p:style>
          <a:lnRef idx="2">
            <a:schemeClr val="dk1"/>
          </a:lnRef>
          <a:fillRef idx="0">
            <a:schemeClr val="dk1"/>
          </a:fillRef>
          <a:effectRef idx="1">
            <a:schemeClr val="dk1"/>
          </a:effectRef>
          <a:fontRef idx="minor">
            <a:schemeClr val="tx1"/>
          </a:fontRef>
        </p:style>
      </p:cxnSp>
      <p:pic>
        <p:nvPicPr>
          <p:cNvPr id="12" name="Picture 11" descr="EQ Lift (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3608" y="1556792"/>
            <a:ext cx="2190750" cy="457200"/>
          </a:xfrm>
          <a:prstGeom prst="rect">
            <a:avLst/>
          </a:prstGeom>
        </p:spPr>
      </p:pic>
    </p:spTree>
    <p:extLst>
      <p:ext uri="{BB962C8B-B14F-4D97-AF65-F5344CB8AC3E}">
        <p14:creationId xmlns:p14="http://schemas.microsoft.com/office/powerpoint/2010/main" val="18151433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444543"/>
            <a:ext cx="5843786" cy="1470025"/>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Maximum Shadow Load</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21</a:t>
            </a:fld>
            <a:endParaRPr lang="zh-CN" altLang="en-US"/>
          </a:p>
        </p:txBody>
      </p:sp>
      <p:sp>
        <p:nvSpPr>
          <p:cNvPr id="7" name="Rectangle 6"/>
          <p:cNvSpPr/>
          <p:nvPr/>
        </p:nvSpPr>
        <p:spPr>
          <a:xfrm>
            <a:off x="321780" y="5559623"/>
            <a:ext cx="8363272" cy="461665"/>
          </a:xfrm>
          <a:prstGeom prst="rect">
            <a:avLst/>
          </a:prstGeom>
        </p:spPr>
        <p:txBody>
          <a:bodyPr wrap="square">
            <a:spAutoFit/>
          </a:bodyPr>
          <a:lstStyle/>
          <a:p>
            <a:pPr marL="0" indent="0">
              <a:buNone/>
            </a:pPr>
            <a:r>
              <a:rPr lang="en-US" sz="2400" dirty="0" smtClean="0">
                <a:latin typeface="Times New Roman" panose="02020603050405020304" pitchFamily="18" charset="0"/>
                <a:cs typeface="Times New Roman" panose="02020603050405020304" pitchFamily="18" charset="0"/>
              </a:rPr>
              <a:t>The E863r45 has the smallest S</a:t>
            </a:r>
            <a:r>
              <a:rPr lang="en-US" sz="2400" baseline="300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without exception</a:t>
            </a:r>
            <a:endParaRPr lang="en-US" sz="2400" dirty="0">
              <a:latin typeface="Times New Roman" panose="02020603050405020304" pitchFamily="18" charset="0"/>
              <a:cs typeface="Times New Roman" panose="02020603050405020304" pitchFamily="18" charset="0"/>
            </a:endParaRPr>
          </a:p>
        </p:txBody>
      </p:sp>
      <p:pic>
        <p:nvPicPr>
          <p:cNvPr id="3" name="Picture 2" descr="LWCD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060848"/>
            <a:ext cx="4320480" cy="3240360"/>
          </a:xfrm>
          <a:prstGeom prst="rect">
            <a:avLst/>
          </a:prstGeom>
        </p:spPr>
      </p:pic>
      <p:pic>
        <p:nvPicPr>
          <p:cNvPr id="5" name="Picture 4" descr="LWCD2P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1999" y="1988840"/>
            <a:ext cx="4416491" cy="3312368"/>
          </a:xfrm>
          <a:prstGeom prst="rect">
            <a:avLst/>
          </a:prstGeom>
        </p:spPr>
      </p:pic>
    </p:spTree>
    <p:extLst>
      <p:ext uri="{BB962C8B-B14F-4D97-AF65-F5344CB8AC3E}">
        <p14:creationId xmlns:p14="http://schemas.microsoft.com/office/powerpoint/2010/main" val="200748157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Carlos Noyes\Desktop\Research\Turbine\Pictures\E863r45iso.JPG"/>
          <p:cNvPicPr>
            <a:picLocks noChangeAspect="1" noChangeArrowheads="1"/>
          </p:cNvPicPr>
          <p:nvPr/>
        </p:nvPicPr>
        <p:blipFill rotWithShape="1">
          <a:blip r:embed="rId3">
            <a:extLst>
              <a:ext uri="{28A0092B-C50C-407E-A947-70E740481C1C}">
                <a14:useLocalDpi xmlns:a14="http://schemas.microsoft.com/office/drawing/2010/main" val="0"/>
              </a:ext>
            </a:extLst>
          </a:blip>
          <a:srcRect l="12718" t="4780" r="17128" b="8267"/>
          <a:stretch/>
        </p:blipFill>
        <p:spPr bwMode="auto">
          <a:xfrm>
            <a:off x="3881079" y="3068960"/>
            <a:ext cx="4852003" cy="3096344"/>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txBox="1">
            <a:spLocks/>
          </p:cNvSpPr>
          <p:nvPr/>
        </p:nvSpPr>
        <p:spPr>
          <a:xfrm>
            <a:off x="207479" y="548680"/>
            <a:ext cx="3572434" cy="1470025"/>
          </a:xfrm>
          <a:prstGeom prst="rect">
            <a:avLst/>
          </a:prstGeom>
        </p:spPr>
        <p:txBody>
          <a:bodyPr/>
          <a:lstStyle>
            <a:lvl1pPr algn="ctr" rtl="0" fontAlgn="base">
              <a:spcBef>
                <a:spcPct val="0"/>
              </a:spcBef>
              <a:spcAft>
                <a:spcPct val="0"/>
              </a:spcAft>
              <a:defRPr sz="4400" kern="1200">
                <a:solidFill>
                  <a:schemeClr val="tx1"/>
                </a:solidFill>
                <a:latin typeface="+mj-lt"/>
                <a:ea typeface="+mj-ea"/>
                <a:cs typeface="宋体"/>
              </a:defRPr>
            </a:lvl1pPr>
            <a:lvl2pPr algn="ctr" rtl="0" fontAlgn="base">
              <a:spcBef>
                <a:spcPct val="0"/>
              </a:spcBef>
              <a:spcAft>
                <a:spcPct val="0"/>
              </a:spcAft>
              <a:defRPr sz="4400">
                <a:solidFill>
                  <a:schemeClr val="tx1"/>
                </a:solidFill>
                <a:latin typeface="Calibri" pitchFamily="34" charset="0"/>
                <a:ea typeface="宋体"/>
                <a:cs typeface="宋体"/>
              </a:defRPr>
            </a:lvl2pPr>
            <a:lvl3pPr algn="ctr" rtl="0" fontAlgn="base">
              <a:spcBef>
                <a:spcPct val="0"/>
              </a:spcBef>
              <a:spcAft>
                <a:spcPct val="0"/>
              </a:spcAft>
              <a:defRPr sz="4400">
                <a:solidFill>
                  <a:schemeClr val="tx1"/>
                </a:solidFill>
                <a:latin typeface="Calibri" pitchFamily="34" charset="0"/>
                <a:ea typeface="宋体"/>
                <a:cs typeface="宋体"/>
              </a:defRPr>
            </a:lvl3pPr>
            <a:lvl4pPr algn="ctr" rtl="0" fontAlgn="base">
              <a:spcBef>
                <a:spcPct val="0"/>
              </a:spcBef>
              <a:spcAft>
                <a:spcPct val="0"/>
              </a:spcAft>
              <a:defRPr sz="4400">
                <a:solidFill>
                  <a:schemeClr val="tx1"/>
                </a:solidFill>
                <a:latin typeface="Calibri" pitchFamily="34" charset="0"/>
                <a:ea typeface="宋体"/>
                <a:cs typeface="宋体"/>
              </a:defRPr>
            </a:lvl4pPr>
            <a:lvl5pPr algn="ctr" rtl="0" fontAlgn="base">
              <a:spcBef>
                <a:spcPct val="0"/>
              </a:spcBef>
              <a:spcAft>
                <a:spcPct val="0"/>
              </a:spcAft>
              <a:defRPr sz="4400">
                <a:solidFill>
                  <a:schemeClr val="tx1"/>
                </a:solidFill>
                <a:latin typeface="Calibri" pitchFamily="34" charset="0"/>
                <a:ea typeface="宋体"/>
                <a:cs typeface="宋体"/>
              </a:defRPr>
            </a:lvl5pPr>
            <a:lvl6pPr marL="457200" algn="ctr" rtl="0" fontAlgn="base">
              <a:spcBef>
                <a:spcPct val="0"/>
              </a:spcBef>
              <a:spcAft>
                <a:spcPct val="0"/>
              </a:spcAft>
              <a:defRPr sz="4400">
                <a:solidFill>
                  <a:schemeClr val="tx1"/>
                </a:solidFill>
                <a:latin typeface="Calibri" pitchFamily="34" charset="0"/>
                <a:ea typeface="宋体"/>
                <a:cs typeface="宋体"/>
              </a:defRPr>
            </a:lvl6pPr>
            <a:lvl7pPr marL="914400" algn="ctr" rtl="0" fontAlgn="base">
              <a:spcBef>
                <a:spcPct val="0"/>
              </a:spcBef>
              <a:spcAft>
                <a:spcPct val="0"/>
              </a:spcAft>
              <a:defRPr sz="4400">
                <a:solidFill>
                  <a:schemeClr val="tx1"/>
                </a:solidFill>
                <a:latin typeface="Calibri" pitchFamily="34" charset="0"/>
                <a:ea typeface="宋体"/>
                <a:cs typeface="宋体"/>
              </a:defRPr>
            </a:lvl7pPr>
            <a:lvl8pPr marL="1371600" algn="ctr" rtl="0" fontAlgn="base">
              <a:spcBef>
                <a:spcPct val="0"/>
              </a:spcBef>
              <a:spcAft>
                <a:spcPct val="0"/>
              </a:spcAft>
              <a:defRPr sz="4400">
                <a:solidFill>
                  <a:schemeClr val="tx1"/>
                </a:solidFill>
                <a:latin typeface="Calibri" pitchFamily="34" charset="0"/>
                <a:ea typeface="宋体"/>
                <a:cs typeface="宋体"/>
              </a:defRPr>
            </a:lvl8pPr>
            <a:lvl9pPr marL="1828800" algn="ctr" rtl="0" fontAlgn="base">
              <a:spcBef>
                <a:spcPct val="0"/>
              </a:spcBef>
              <a:spcAft>
                <a:spcPct val="0"/>
              </a:spcAft>
              <a:defRPr sz="4400">
                <a:solidFill>
                  <a:schemeClr val="tx1"/>
                </a:solidFill>
                <a:latin typeface="Calibri" pitchFamily="34" charset="0"/>
                <a:ea typeface="宋体"/>
                <a:cs typeface="宋体"/>
              </a:defRPr>
            </a:lvl9p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Conclusions</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04D961AF-0740-48BC-B372-4C24E5AC0DF7}" type="slidenum">
              <a:rPr lang="zh-CN" altLang="en-US" smtClean="0"/>
              <a:pPr>
                <a:defRPr/>
              </a:pPr>
              <a:t>22</a:t>
            </a:fld>
            <a:endParaRPr lang="zh-CN" altLang="en-US"/>
          </a:p>
        </p:txBody>
      </p:sp>
      <p:sp>
        <p:nvSpPr>
          <p:cNvPr id="5" name="Rectangle 4"/>
          <p:cNvSpPr/>
          <p:nvPr/>
        </p:nvSpPr>
        <p:spPr>
          <a:xfrm>
            <a:off x="207478" y="1557040"/>
            <a:ext cx="8685001" cy="1938992"/>
          </a:xfrm>
          <a:prstGeom prst="rect">
            <a:avLst/>
          </a:prstGeom>
        </p:spPr>
        <p:txBody>
          <a:bodyPr wrap="square">
            <a:spAutoFit/>
          </a:bodyPr>
          <a:lstStyle/>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Shadow load, S</a:t>
            </a:r>
            <a:r>
              <a:rPr lang="en-US" sz="2400" baseline="300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is related to max change in lift caused by wake</a:t>
            </a:r>
          </a:p>
          <a:p>
            <a:pPr marL="342900" indent="-342900">
              <a:buFont typeface="Arial" panose="020B0604020202020204" pitchFamily="34" charset="0"/>
              <a:buChar char="•"/>
            </a:pPr>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All fairings had a lower S</a:t>
            </a:r>
            <a:r>
              <a:rPr lang="en-US" sz="2400" baseline="300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compared to the circular tower at </a:t>
            </a:r>
            <a:r>
              <a:rPr lang="el-GR" sz="2400" dirty="0" smtClean="0">
                <a:latin typeface="Times New Roman" panose="02020603050405020304" pitchFamily="18" charset="0"/>
                <a:cs typeface="Times New Roman" panose="02020603050405020304" pitchFamily="18" charset="0"/>
              </a:rPr>
              <a:t>θ</a:t>
            </a:r>
            <a:r>
              <a:rPr lang="en-US" sz="2400" dirty="0" smtClean="0">
                <a:latin typeface="Times New Roman" panose="02020603050405020304" pitchFamily="18" charset="0"/>
                <a:cs typeface="Times New Roman" panose="02020603050405020304" pitchFamily="18" charset="0"/>
              </a:rPr>
              <a:t>=0°</a:t>
            </a:r>
          </a:p>
          <a:p>
            <a:pPr marL="342900" indent="-342900">
              <a:buFont typeface="Arial" panose="020B0604020202020204" pitchFamily="34" charset="0"/>
              <a:buChar char="•"/>
            </a:pPr>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7" name="Rectangle 6"/>
          <p:cNvSpPr/>
          <p:nvPr/>
        </p:nvSpPr>
        <p:spPr>
          <a:xfrm>
            <a:off x="251520" y="3140968"/>
            <a:ext cx="3528392" cy="2677656"/>
          </a:xfrm>
          <a:prstGeom prst="rect">
            <a:avLst/>
          </a:prstGeom>
        </p:spPr>
        <p:txBody>
          <a:bodyPr wrap="square">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E863r45 fairing had the lowest S</a:t>
            </a:r>
            <a:r>
              <a:rPr lang="en-US" sz="2400" baseline="300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of all geometries</a:t>
            </a:r>
            <a:r>
              <a:rPr lang="en-US" sz="2400" dirty="0" smtClean="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Times New Roman" panose="02020603050405020304" pitchFamily="18" charset="0"/>
                <a:cs typeface="Times New Roman" panose="02020603050405020304" pitchFamily="18" charset="0"/>
              </a:rPr>
              <a:t>E863r45 allows largest blade clearance of models tested</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900288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077" name="Text Box 5"/>
          <p:cNvSpPr txBox="1">
            <a:spLocks noChangeArrowheads="1"/>
          </p:cNvSpPr>
          <p:nvPr/>
        </p:nvSpPr>
        <p:spPr bwMode="auto">
          <a:xfrm>
            <a:off x="1928794" y="4038601"/>
            <a:ext cx="6910406" cy="769441"/>
          </a:xfrm>
          <a:prstGeom prst="rect">
            <a:avLst/>
          </a:prstGeom>
          <a:noFill/>
          <a:ln w="9525">
            <a:noFill/>
            <a:miter lim="800000"/>
            <a:headEnd/>
            <a:tailEnd/>
          </a:ln>
          <a:effectLst/>
        </p:spPr>
        <p:txBody>
          <a:bodyPr wrap="square" lIns="91440" tIns="45720" rIns="91440" bIns="45720">
            <a:spAutoFit/>
          </a:bodyPr>
          <a:lstStyle/>
          <a:p>
            <a:pPr algn="r">
              <a:spcBef>
                <a:spcPct val="50000"/>
              </a:spcBef>
            </a:pPr>
            <a:r>
              <a:rPr lang="en-US" altLang="zh-CN" sz="4400" i="1" dirty="0" smtClean="0">
                <a:solidFill>
                  <a:srgbClr val="F79646">
                    <a:lumMod val="75000"/>
                  </a:srgbClr>
                </a:solidFill>
                <a:latin typeface="Times New Roman" panose="02020603050405020304" pitchFamily="18" charset="0"/>
                <a:ea typeface="宋体" charset="-122"/>
                <a:cs typeface="Times New Roman" panose="02020603050405020304" pitchFamily="18" charset="0"/>
              </a:rPr>
              <a:t>Questions and Comments</a:t>
            </a:r>
            <a:endParaRPr lang="en-US" altLang="zh-CN" sz="2000" i="1" dirty="0">
              <a:solidFill>
                <a:srgbClr val="F79646">
                  <a:lumMod val="75000"/>
                </a:srgbClr>
              </a:solidFill>
              <a:latin typeface="Times New Roman" panose="02020603050405020304" pitchFamily="18" charset="0"/>
              <a:ea typeface="宋体" charset="-122"/>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04D961AF-0740-48BC-B372-4C24E5AC0DF7}" type="slidenum">
              <a:rPr lang="zh-CN" altLang="en-US" sz="1400" smtClean="0">
                <a:solidFill>
                  <a:schemeClr val="tx1"/>
                </a:solidFill>
              </a:rPr>
              <a:pPr>
                <a:defRPr/>
              </a:pPr>
              <a:t>23</a:t>
            </a:fld>
            <a:endParaRPr lang="zh-CN" altLang="en-US" sz="14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4040" y="468006"/>
            <a:ext cx="4608512" cy="1470025"/>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Previous Work</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3</a:t>
            </a:fld>
            <a:endParaRPr lang="zh-CN" altLang="en-US" dirty="0"/>
          </a:p>
        </p:txBody>
      </p:sp>
      <p:sp>
        <p:nvSpPr>
          <p:cNvPr id="3" name="Rectangle 2"/>
          <p:cNvSpPr/>
          <p:nvPr/>
        </p:nvSpPr>
        <p:spPr>
          <a:xfrm>
            <a:off x="293626" y="1938031"/>
            <a:ext cx="4398926" cy="707886"/>
          </a:xfrm>
          <a:prstGeom prst="rect">
            <a:avLst/>
          </a:prstGeom>
        </p:spPr>
        <p:txBody>
          <a:bodyPr wrap="square">
            <a:spAutoFit/>
          </a:bodyPr>
          <a:lstStyle/>
          <a:p>
            <a:r>
              <a:rPr lang="en-US" sz="2000" dirty="0" smtClean="0">
                <a:latin typeface="Times New Roman" panose="02020603050405020304" pitchFamily="18" charset="0"/>
                <a:cs typeface="Times New Roman" panose="02020603050405020304" pitchFamily="18" charset="0"/>
              </a:rPr>
              <a:t>O’Conner, et. al (2015) </a:t>
            </a:r>
            <a:r>
              <a:rPr lang="en-US" sz="2000" dirty="0" smtClean="0">
                <a:latin typeface="Times New Roman" panose="02020603050405020304" pitchFamily="18" charset="0"/>
                <a:cs typeface="Times New Roman" panose="02020603050405020304" pitchFamily="18" charset="0"/>
              </a:rPr>
              <a:t>investigated thick </a:t>
            </a:r>
            <a:r>
              <a:rPr lang="en-US" sz="2000" dirty="0">
                <a:latin typeface="Times New Roman" panose="02020603050405020304" pitchFamily="18" charset="0"/>
                <a:cs typeface="Times New Roman" panose="02020603050405020304" pitchFamily="18" charset="0"/>
              </a:rPr>
              <a:t>symmetric airfoils </a:t>
            </a:r>
            <a:r>
              <a:rPr lang="en-US" sz="2000" dirty="0" smtClean="0">
                <a:latin typeface="Times New Roman" panose="02020603050405020304" pitchFamily="18" charset="0"/>
                <a:cs typeface="Times New Roman" panose="02020603050405020304" pitchFamily="18" charset="0"/>
              </a:rPr>
              <a:t>as tower fairings</a:t>
            </a:r>
            <a:endParaRPr lang="en-US" sz="2000"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4" y="3128655"/>
            <a:ext cx="4477044" cy="173736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082" y="4916755"/>
            <a:ext cx="4147640" cy="1737360"/>
          </a:xfrm>
          <a:prstGeom prst="rect">
            <a:avLst/>
          </a:prstGeom>
        </p:spPr>
      </p:pic>
      <p:sp>
        <p:nvSpPr>
          <p:cNvPr id="15" name="Rectangle 14"/>
          <p:cNvSpPr/>
          <p:nvPr/>
        </p:nvSpPr>
        <p:spPr>
          <a:xfrm>
            <a:off x="4427984" y="5289908"/>
            <a:ext cx="4716016" cy="923330"/>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Wake reduced with flow aligned fairing, </a:t>
            </a:r>
            <a:r>
              <a:rPr lang="el-GR" dirty="0" smtClean="0">
                <a:latin typeface="Times New Roman" panose="02020603050405020304" pitchFamily="18" charset="0"/>
                <a:cs typeface="Times New Roman" panose="02020603050405020304" pitchFamily="18" charset="0"/>
              </a:rPr>
              <a:t>θ</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0°</a:t>
            </a:r>
          </a:p>
          <a:p>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Wake from fairing at </a:t>
            </a:r>
            <a:r>
              <a:rPr lang="el-GR" dirty="0" smtClean="0">
                <a:latin typeface="Times New Roman" panose="02020603050405020304" pitchFamily="18" charset="0"/>
                <a:cs typeface="Times New Roman" panose="02020603050405020304" pitchFamily="18" charset="0"/>
              </a:rPr>
              <a:t>θ</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20° worse than unfaired</a:t>
            </a:r>
            <a:endParaRPr lang="en-US" dirty="0">
              <a:latin typeface="Times New Roman" panose="02020603050405020304" pitchFamily="18" charset="0"/>
              <a:cs typeface="Times New Roman" panose="02020603050405020304" pitchFamily="18" charset="0"/>
            </a:endParaRPr>
          </a:p>
        </p:txBody>
      </p:sp>
      <p:grpSp>
        <p:nvGrpSpPr>
          <p:cNvPr id="32" name="Group 31"/>
          <p:cNvGrpSpPr/>
          <p:nvPr/>
        </p:nvGrpSpPr>
        <p:grpSpPr>
          <a:xfrm>
            <a:off x="4902138" y="629430"/>
            <a:ext cx="4571891" cy="4429239"/>
            <a:chOff x="4902139" y="503175"/>
            <a:chExt cx="4571891" cy="4429239"/>
          </a:xfrm>
        </p:grpSpPr>
        <p:grpSp>
          <p:nvGrpSpPr>
            <p:cNvPr id="30" name="Group 29"/>
            <p:cNvGrpSpPr/>
            <p:nvPr/>
          </p:nvGrpSpPr>
          <p:grpSpPr>
            <a:xfrm>
              <a:off x="4902139" y="503175"/>
              <a:ext cx="4571891" cy="4429239"/>
              <a:chOff x="4692552" y="475812"/>
              <a:chExt cx="4571891" cy="4429239"/>
            </a:xfrm>
          </p:grpSpPr>
          <p:grpSp>
            <p:nvGrpSpPr>
              <p:cNvPr id="27" name="Group 26"/>
              <p:cNvGrpSpPr/>
              <p:nvPr/>
            </p:nvGrpSpPr>
            <p:grpSpPr>
              <a:xfrm>
                <a:off x="4692552" y="475812"/>
                <a:ext cx="3585658" cy="4429239"/>
                <a:chOff x="5098637" y="509679"/>
                <a:chExt cx="3585658" cy="4429239"/>
              </a:xfrm>
            </p:grpSpPr>
            <p:grpSp>
              <p:nvGrpSpPr>
                <p:cNvPr id="16" name="Group 15"/>
                <p:cNvGrpSpPr/>
                <p:nvPr/>
              </p:nvGrpSpPr>
              <p:grpSpPr>
                <a:xfrm>
                  <a:off x="5098637" y="848261"/>
                  <a:ext cx="3266802" cy="4090657"/>
                  <a:chOff x="4919799" y="607952"/>
                  <a:chExt cx="3266802" cy="4090657"/>
                </a:xfrm>
              </p:grpSpPr>
              <p:pic>
                <p:nvPicPr>
                  <p:cNvPr id="9" name="Picture 8" descr="Cylinder inst vel contour.png"/>
                  <p:cNvPicPr>
                    <a:picLocks noChangeAspect="1"/>
                  </p:cNvPicPr>
                  <p:nvPr/>
                </p:nvPicPr>
                <p:blipFill>
                  <a:blip r:embed="rId5"/>
                  <a:srcRect l="3692" t="8310" r="3692" b="4155"/>
                  <a:stretch>
                    <a:fillRect/>
                  </a:stretch>
                </p:blipFill>
                <p:spPr>
                  <a:xfrm>
                    <a:off x="6553199" y="1958787"/>
                    <a:ext cx="1633401" cy="1371600"/>
                  </a:xfrm>
                  <a:prstGeom prst="rect">
                    <a:avLst/>
                  </a:prstGeom>
                </p:spPr>
              </p:pic>
              <p:pic>
                <p:nvPicPr>
                  <p:cNvPr id="10" name="Picture 9" descr="Cylinder inst vel contour.png"/>
                  <p:cNvPicPr>
                    <a:picLocks noChangeAspect="1"/>
                  </p:cNvPicPr>
                  <p:nvPr/>
                </p:nvPicPr>
                <p:blipFill>
                  <a:blip r:embed="rId6"/>
                  <a:srcRect l="3692" t="8310" r="3692" b="4155"/>
                  <a:stretch>
                    <a:fillRect/>
                  </a:stretch>
                </p:blipFill>
                <p:spPr>
                  <a:xfrm>
                    <a:off x="5736499" y="607952"/>
                    <a:ext cx="1633401" cy="1371600"/>
                  </a:xfrm>
                  <a:prstGeom prst="rect">
                    <a:avLst/>
                  </a:prstGeom>
                </p:spPr>
              </p:pic>
              <p:pic>
                <p:nvPicPr>
                  <p:cNvPr id="11" name="Picture 10" descr="Cylinder inst vel contour.png"/>
                  <p:cNvPicPr>
                    <a:picLocks noChangeAspect="1"/>
                  </p:cNvPicPr>
                  <p:nvPr/>
                </p:nvPicPr>
                <p:blipFill>
                  <a:blip r:embed="rId7"/>
                  <a:srcRect l="3692" t="8310" r="3692" b="4155"/>
                  <a:stretch>
                    <a:fillRect/>
                  </a:stretch>
                </p:blipFill>
                <p:spPr>
                  <a:xfrm>
                    <a:off x="4919799" y="1963958"/>
                    <a:ext cx="1633401" cy="1371600"/>
                  </a:xfrm>
                  <a:prstGeom prst="rect">
                    <a:avLst/>
                  </a:prstGeom>
                </p:spPr>
              </p:pic>
              <p:pic>
                <p:nvPicPr>
                  <p:cNvPr id="12" name="Picture 11" descr="Cylinder inst vel contour.png"/>
                  <p:cNvPicPr>
                    <a:picLocks noChangeAspect="1"/>
                  </p:cNvPicPr>
                  <p:nvPr/>
                </p:nvPicPr>
                <p:blipFill>
                  <a:blip r:embed="rId8"/>
                  <a:srcRect l="3692" t="8310" r="3692" b="4155"/>
                  <a:stretch>
                    <a:fillRect/>
                  </a:stretch>
                </p:blipFill>
                <p:spPr>
                  <a:xfrm>
                    <a:off x="4919799" y="3327009"/>
                    <a:ext cx="1633401" cy="1371600"/>
                  </a:xfrm>
                  <a:prstGeom prst="rect">
                    <a:avLst/>
                  </a:prstGeom>
                </p:spPr>
              </p:pic>
              <p:pic>
                <p:nvPicPr>
                  <p:cNvPr id="13" name="Picture 12" descr="Cylinder inst vel contour.png"/>
                  <p:cNvPicPr>
                    <a:picLocks noChangeAspect="1"/>
                  </p:cNvPicPr>
                  <p:nvPr/>
                </p:nvPicPr>
                <p:blipFill>
                  <a:blip r:embed="rId9"/>
                  <a:srcRect l="3692" t="8310" r="3692" b="4155"/>
                  <a:stretch>
                    <a:fillRect/>
                  </a:stretch>
                </p:blipFill>
                <p:spPr>
                  <a:xfrm>
                    <a:off x="6553200" y="3325215"/>
                    <a:ext cx="1633401" cy="1371600"/>
                  </a:xfrm>
                  <a:prstGeom prst="rect">
                    <a:avLst/>
                  </a:prstGeom>
                </p:spPr>
              </p:pic>
            </p:grpSp>
            <p:sp>
              <p:nvSpPr>
                <p:cNvPr id="18" name="Rectangle 17"/>
                <p:cNvSpPr/>
                <p:nvPr/>
              </p:nvSpPr>
              <p:spPr>
                <a:xfrm>
                  <a:off x="6059470" y="509679"/>
                  <a:ext cx="1265079" cy="400110"/>
                </a:xfrm>
                <a:prstGeom prst="rect">
                  <a:avLst/>
                </a:prstGeom>
              </p:spPr>
              <p:txBody>
                <a:bodyPr wrap="square">
                  <a:spAutoFit/>
                </a:bodyPr>
                <a:lstStyle/>
                <a:p>
                  <a:pPr algn="ctr"/>
                  <a:r>
                    <a:rPr lang="en-US" sz="2000" dirty="0" smtClean="0">
                      <a:latin typeface="Times New Roman" panose="02020603050405020304" pitchFamily="18" charset="0"/>
                      <a:cs typeface="Times New Roman" panose="02020603050405020304" pitchFamily="18" charset="0"/>
                    </a:rPr>
                    <a:t>Cylinder</a:t>
                  </a:r>
                  <a:endParaRPr lang="en-US" sz="2000" dirty="0">
                    <a:latin typeface="Times New Roman" panose="02020603050405020304" pitchFamily="18" charset="0"/>
                    <a:cs typeface="Times New Roman" panose="02020603050405020304" pitchFamily="18" charset="0"/>
                  </a:endParaRPr>
                </a:p>
              </p:txBody>
            </p:sp>
            <p:sp>
              <p:nvSpPr>
                <p:cNvPr id="19" name="Rectangle 18"/>
                <p:cNvSpPr/>
                <p:nvPr/>
              </p:nvSpPr>
              <p:spPr>
                <a:xfrm>
                  <a:off x="5228159" y="1766076"/>
                  <a:ext cx="847415" cy="400110"/>
                </a:xfrm>
                <a:prstGeom prst="rect">
                  <a:avLst/>
                </a:prstGeom>
              </p:spPr>
              <p:txBody>
                <a:bodyPr wrap="square">
                  <a:spAutoFit/>
                </a:bodyPr>
                <a:lstStyle/>
                <a:p>
                  <a:r>
                    <a:rPr lang="en-US" sz="2000" dirty="0" smtClean="0">
                      <a:latin typeface="Times New Roman" panose="02020603050405020304" pitchFamily="18" charset="0"/>
                      <a:cs typeface="Times New Roman" panose="02020603050405020304" pitchFamily="18" charset="0"/>
                    </a:rPr>
                    <a:t>C30u</a:t>
                  </a:r>
                  <a:endParaRPr lang="en-US" sz="2000" dirty="0">
                    <a:latin typeface="Times New Roman" panose="02020603050405020304" pitchFamily="18" charset="0"/>
                    <a:cs typeface="Times New Roman" panose="02020603050405020304" pitchFamily="18" charset="0"/>
                  </a:endParaRPr>
                </a:p>
              </p:txBody>
            </p:sp>
            <p:sp>
              <p:nvSpPr>
                <p:cNvPr id="20" name="Rectangle 19"/>
                <p:cNvSpPr/>
                <p:nvPr/>
              </p:nvSpPr>
              <p:spPr>
                <a:xfrm>
                  <a:off x="7419216" y="1771166"/>
                  <a:ext cx="1265079" cy="400110"/>
                </a:xfrm>
                <a:prstGeom prst="rect">
                  <a:avLst/>
                </a:prstGeom>
              </p:spPr>
              <p:txBody>
                <a:bodyPr wrap="square">
                  <a:spAutoFit/>
                </a:bodyPr>
                <a:lstStyle/>
                <a:p>
                  <a:r>
                    <a:rPr lang="en-US" sz="2000" dirty="0" smtClean="0">
                      <a:latin typeface="Times New Roman" panose="02020603050405020304" pitchFamily="18" charset="0"/>
                      <a:cs typeface="Times New Roman" panose="02020603050405020304" pitchFamily="18" charset="0"/>
                    </a:rPr>
                    <a:t>E863</a:t>
                  </a:r>
                  <a:endParaRPr lang="en-US" sz="2000" dirty="0">
                    <a:latin typeface="Times New Roman" panose="02020603050405020304" pitchFamily="18" charset="0"/>
                    <a:cs typeface="Times New Roman" panose="02020603050405020304" pitchFamily="18" charset="0"/>
                  </a:endParaRPr>
                </a:p>
              </p:txBody>
            </p:sp>
          </p:grpSp>
          <p:sp>
            <p:nvSpPr>
              <p:cNvPr id="28" name="Rectangle 27"/>
              <p:cNvSpPr/>
              <p:nvPr/>
            </p:nvSpPr>
            <p:spPr>
              <a:xfrm>
                <a:off x="7983276" y="2553824"/>
                <a:ext cx="1265079" cy="400110"/>
              </a:xfrm>
              <a:prstGeom prst="rect">
                <a:avLst/>
              </a:prstGeom>
            </p:spPr>
            <p:txBody>
              <a:bodyPr wrap="square">
                <a:spAutoFit/>
              </a:bodyPr>
              <a:lstStyle/>
              <a:p>
                <a:r>
                  <a:rPr lang="el-GR" sz="2000" dirty="0" smtClean="0">
                    <a:latin typeface="Times New Roman" panose="02020603050405020304" pitchFamily="18" charset="0"/>
                    <a:cs typeface="Times New Roman" panose="02020603050405020304" pitchFamily="18" charset="0"/>
                  </a:rPr>
                  <a:t>θ</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0°</a:t>
                </a:r>
                <a:endParaRPr lang="en-US" sz="2000" dirty="0">
                  <a:latin typeface="Times New Roman" panose="02020603050405020304" pitchFamily="18" charset="0"/>
                  <a:cs typeface="Times New Roman" panose="02020603050405020304" pitchFamily="18" charset="0"/>
                </a:endParaRPr>
              </a:p>
            </p:txBody>
          </p:sp>
          <p:sp>
            <p:nvSpPr>
              <p:cNvPr id="29" name="Rectangle 28"/>
              <p:cNvSpPr/>
              <p:nvPr/>
            </p:nvSpPr>
            <p:spPr>
              <a:xfrm>
                <a:off x="7999364" y="3863530"/>
                <a:ext cx="1265079" cy="400110"/>
              </a:xfrm>
              <a:prstGeom prst="rect">
                <a:avLst/>
              </a:prstGeom>
            </p:spPr>
            <p:txBody>
              <a:bodyPr wrap="square">
                <a:spAutoFit/>
              </a:bodyPr>
              <a:lstStyle/>
              <a:p>
                <a:r>
                  <a:rPr lang="el-GR" sz="2000" dirty="0" smtClean="0">
                    <a:latin typeface="Times New Roman" panose="02020603050405020304" pitchFamily="18" charset="0"/>
                    <a:cs typeface="Times New Roman" panose="02020603050405020304" pitchFamily="18" charset="0"/>
                  </a:rPr>
                  <a:t>θ</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20°</a:t>
                </a:r>
                <a:endParaRPr lang="en-US" sz="2000" dirty="0">
                  <a:latin typeface="Times New Roman" panose="02020603050405020304" pitchFamily="18" charset="0"/>
                  <a:cs typeface="Times New Roman" panose="02020603050405020304" pitchFamily="18" charset="0"/>
                </a:endParaRPr>
              </a:p>
            </p:txBody>
          </p:sp>
        </p:grpSp>
        <p:sp>
          <p:nvSpPr>
            <p:cNvPr id="31" name="TextBox 30"/>
            <p:cNvSpPr txBox="1"/>
            <p:nvPr/>
          </p:nvSpPr>
          <p:spPr>
            <a:xfrm>
              <a:off x="7459927" y="867497"/>
              <a:ext cx="1363184" cy="830997"/>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Average Velocity</a:t>
              </a:r>
              <a:endParaRPr lang="en-US" sz="24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8886105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611560" y="968194"/>
            <a:ext cx="7772400" cy="1470025"/>
          </a:xfrm>
          <a:prstGeom prst="rect">
            <a:avLst/>
          </a:prstGeom>
        </p:spPr>
        <p:txBody>
          <a:bodyPr/>
          <a:lstStyle>
            <a:lvl1pPr algn="ctr" rtl="0" fontAlgn="base">
              <a:spcBef>
                <a:spcPct val="0"/>
              </a:spcBef>
              <a:spcAft>
                <a:spcPct val="0"/>
              </a:spcAft>
              <a:defRPr sz="4400" kern="1200">
                <a:solidFill>
                  <a:schemeClr val="tx1"/>
                </a:solidFill>
                <a:latin typeface="+mj-lt"/>
                <a:ea typeface="+mj-ea"/>
                <a:cs typeface="宋体"/>
              </a:defRPr>
            </a:lvl1pPr>
            <a:lvl2pPr algn="ctr" rtl="0" fontAlgn="base">
              <a:spcBef>
                <a:spcPct val="0"/>
              </a:spcBef>
              <a:spcAft>
                <a:spcPct val="0"/>
              </a:spcAft>
              <a:defRPr sz="4400">
                <a:solidFill>
                  <a:schemeClr val="tx1"/>
                </a:solidFill>
                <a:latin typeface="Calibri" pitchFamily="34" charset="0"/>
                <a:ea typeface="宋体"/>
                <a:cs typeface="宋体"/>
              </a:defRPr>
            </a:lvl2pPr>
            <a:lvl3pPr algn="ctr" rtl="0" fontAlgn="base">
              <a:spcBef>
                <a:spcPct val="0"/>
              </a:spcBef>
              <a:spcAft>
                <a:spcPct val="0"/>
              </a:spcAft>
              <a:defRPr sz="4400">
                <a:solidFill>
                  <a:schemeClr val="tx1"/>
                </a:solidFill>
                <a:latin typeface="Calibri" pitchFamily="34" charset="0"/>
                <a:ea typeface="宋体"/>
                <a:cs typeface="宋体"/>
              </a:defRPr>
            </a:lvl3pPr>
            <a:lvl4pPr algn="ctr" rtl="0" fontAlgn="base">
              <a:spcBef>
                <a:spcPct val="0"/>
              </a:spcBef>
              <a:spcAft>
                <a:spcPct val="0"/>
              </a:spcAft>
              <a:defRPr sz="4400">
                <a:solidFill>
                  <a:schemeClr val="tx1"/>
                </a:solidFill>
                <a:latin typeface="Calibri" pitchFamily="34" charset="0"/>
                <a:ea typeface="宋体"/>
                <a:cs typeface="宋体"/>
              </a:defRPr>
            </a:lvl4pPr>
            <a:lvl5pPr algn="ctr" rtl="0" fontAlgn="base">
              <a:spcBef>
                <a:spcPct val="0"/>
              </a:spcBef>
              <a:spcAft>
                <a:spcPct val="0"/>
              </a:spcAft>
              <a:defRPr sz="4400">
                <a:solidFill>
                  <a:schemeClr val="tx1"/>
                </a:solidFill>
                <a:latin typeface="Calibri" pitchFamily="34" charset="0"/>
                <a:ea typeface="宋体"/>
                <a:cs typeface="宋体"/>
              </a:defRPr>
            </a:lvl5pPr>
            <a:lvl6pPr marL="457200" algn="ctr" rtl="0" fontAlgn="base">
              <a:spcBef>
                <a:spcPct val="0"/>
              </a:spcBef>
              <a:spcAft>
                <a:spcPct val="0"/>
              </a:spcAft>
              <a:defRPr sz="4400">
                <a:solidFill>
                  <a:schemeClr val="tx1"/>
                </a:solidFill>
                <a:latin typeface="Calibri" pitchFamily="34" charset="0"/>
                <a:ea typeface="宋体"/>
                <a:cs typeface="宋体"/>
              </a:defRPr>
            </a:lvl6pPr>
            <a:lvl7pPr marL="914400" algn="ctr" rtl="0" fontAlgn="base">
              <a:spcBef>
                <a:spcPct val="0"/>
              </a:spcBef>
              <a:spcAft>
                <a:spcPct val="0"/>
              </a:spcAft>
              <a:defRPr sz="4400">
                <a:solidFill>
                  <a:schemeClr val="tx1"/>
                </a:solidFill>
                <a:latin typeface="Calibri" pitchFamily="34" charset="0"/>
                <a:ea typeface="宋体"/>
                <a:cs typeface="宋体"/>
              </a:defRPr>
            </a:lvl7pPr>
            <a:lvl8pPr marL="1371600" algn="ctr" rtl="0" fontAlgn="base">
              <a:spcBef>
                <a:spcPct val="0"/>
              </a:spcBef>
              <a:spcAft>
                <a:spcPct val="0"/>
              </a:spcAft>
              <a:defRPr sz="4400">
                <a:solidFill>
                  <a:schemeClr val="tx1"/>
                </a:solidFill>
                <a:latin typeface="Calibri" pitchFamily="34" charset="0"/>
                <a:ea typeface="宋体"/>
                <a:cs typeface="宋体"/>
              </a:defRPr>
            </a:lvl8pPr>
            <a:lvl9pPr marL="1828800" algn="ctr" rtl="0" fontAlgn="base">
              <a:spcBef>
                <a:spcPct val="0"/>
              </a:spcBef>
              <a:spcAft>
                <a:spcPct val="0"/>
              </a:spcAft>
              <a:defRPr sz="4400">
                <a:solidFill>
                  <a:schemeClr val="tx1"/>
                </a:solidFill>
                <a:latin typeface="Calibri" pitchFamily="34" charset="0"/>
                <a:ea typeface="宋体"/>
                <a:cs typeface="宋体"/>
              </a:defRPr>
            </a:lvl9pPr>
          </a:lstStyle>
          <a:p>
            <a:r>
              <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Research Goals</a:t>
            </a:r>
          </a:p>
        </p:txBody>
      </p:sp>
      <p:sp>
        <p:nvSpPr>
          <p:cNvPr id="2" name="Rectangle 1"/>
          <p:cNvSpPr/>
          <p:nvPr/>
        </p:nvSpPr>
        <p:spPr>
          <a:xfrm>
            <a:off x="591262" y="2204864"/>
            <a:ext cx="7772400" cy="2677656"/>
          </a:xfrm>
          <a:prstGeom prst="rect">
            <a:avLst/>
          </a:prstGeom>
        </p:spPr>
        <p:txBody>
          <a:bodyPr wrap="square">
            <a:spAutoFit/>
          </a:bodyPr>
          <a:lstStyle/>
          <a:p>
            <a:pPr marL="514350" indent="-514350">
              <a:buAutoNum type="arabicPeriod"/>
            </a:pPr>
            <a:r>
              <a:rPr lang="en-US" sz="2800" dirty="0" smtClean="0">
                <a:latin typeface="Times New Roman" panose="02020603050405020304" pitchFamily="18" charset="0"/>
                <a:cs typeface="Times New Roman" panose="02020603050405020304" pitchFamily="18" charset="0"/>
              </a:rPr>
              <a:t>Design modified E863 tower fairing</a:t>
            </a:r>
          </a:p>
          <a:p>
            <a:pPr marL="514350" indent="-514350">
              <a:buAutoNum type="arabicPeriod"/>
            </a:pPr>
            <a:endParaRPr lang="en-US" sz="2800" dirty="0" smtClean="0">
              <a:latin typeface="Times New Roman" panose="02020603050405020304" pitchFamily="18" charset="0"/>
              <a:cs typeface="Times New Roman" panose="02020603050405020304" pitchFamily="18" charset="0"/>
            </a:endParaRPr>
          </a:p>
          <a:p>
            <a:pPr marL="514350" indent="-514350">
              <a:buAutoNum type="arabicPeriod"/>
            </a:pPr>
            <a:r>
              <a:rPr lang="en-US" sz="2800" dirty="0" smtClean="0">
                <a:latin typeface="Times New Roman" panose="02020603050405020304" pitchFamily="18" charset="0"/>
                <a:cs typeface="Times New Roman" panose="02020603050405020304" pitchFamily="18" charset="0"/>
              </a:rPr>
              <a:t>Test fairings</a:t>
            </a:r>
          </a:p>
          <a:p>
            <a:endParaRPr lang="en-US" sz="2800" dirty="0" smtClean="0">
              <a:latin typeface="Times New Roman" panose="02020603050405020304" pitchFamily="18" charset="0"/>
              <a:cs typeface="Times New Roman" panose="02020603050405020304" pitchFamily="18" charset="0"/>
            </a:endParaRPr>
          </a:p>
          <a:p>
            <a:pPr marL="514350" indent="-514350">
              <a:buAutoNum type="arabicPeriod"/>
            </a:pPr>
            <a:r>
              <a:rPr lang="en-US" sz="2800" dirty="0" smtClean="0">
                <a:latin typeface="Times New Roman" panose="02020603050405020304" pitchFamily="18" charset="0"/>
                <a:cs typeface="Times New Roman" panose="02020603050405020304" pitchFamily="18" charset="0"/>
              </a:rPr>
              <a:t>Analyze effectiveness</a:t>
            </a:r>
            <a:endParaRPr lang="en-US" sz="2800" dirty="0">
              <a:latin typeface="Times New Roman" panose="02020603050405020304" pitchFamily="18" charset="0"/>
              <a:cs typeface="Times New Roman" panose="02020603050405020304" pitchFamily="18" charset="0"/>
            </a:endParaRPr>
          </a:p>
          <a:p>
            <a:pPr marL="514350" indent="-514350">
              <a:buFontTx/>
              <a:buAutoNum type="arabicPeriod"/>
            </a:pPr>
            <a:endParaRPr lang="en-US" sz="28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pPr>
              <a:defRPr/>
            </a:pPr>
            <a:fld id="{04D961AF-0740-48BC-B372-4C24E5AC0DF7}" type="slidenum">
              <a:rPr lang="zh-CN" altLang="en-US" smtClean="0"/>
              <a:pPr>
                <a:defRPr/>
              </a:pPr>
              <a:t>4</a:t>
            </a:fld>
            <a:endParaRPr lang="zh-CN" altLang="en-US"/>
          </a:p>
        </p:txBody>
      </p:sp>
    </p:spTree>
    <p:extLst>
      <p:ext uri="{BB962C8B-B14F-4D97-AF65-F5344CB8AC3E}">
        <p14:creationId xmlns:p14="http://schemas.microsoft.com/office/powerpoint/2010/main" val="180103320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130" y="692696"/>
            <a:ext cx="4608512" cy="1470025"/>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Fairing Models</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5</a:t>
            </a:fld>
            <a:endParaRPr lang="zh-CN" altLang="en-US"/>
          </a:p>
        </p:txBody>
      </p:sp>
      <p:sp>
        <p:nvSpPr>
          <p:cNvPr id="3" name="Rectangle 2"/>
          <p:cNvSpPr/>
          <p:nvPr/>
        </p:nvSpPr>
        <p:spPr>
          <a:xfrm>
            <a:off x="366715" y="2162721"/>
            <a:ext cx="3832822" cy="1015663"/>
          </a:xfrm>
          <a:prstGeom prst="rect">
            <a:avLst/>
          </a:prstGeom>
        </p:spPr>
        <p:txBody>
          <a:bodyPr wrap="square">
            <a:spAutoFit/>
          </a:bodyPr>
          <a:lstStyle/>
          <a:p>
            <a:r>
              <a:rPr lang="en-US" sz="2000" dirty="0" smtClean="0">
                <a:latin typeface="Times New Roman" panose="02020603050405020304" pitchFamily="18" charset="0"/>
                <a:cs typeface="Times New Roman" panose="02020603050405020304" pitchFamily="18" charset="0"/>
              </a:rPr>
              <a:t>E863r </a:t>
            </a:r>
            <a:r>
              <a:rPr lang="en-US" sz="2000" dirty="0">
                <a:latin typeface="Times New Roman" panose="02020603050405020304" pitchFamily="18" charset="0"/>
                <a:cs typeface="Times New Roman" panose="02020603050405020304" pitchFamily="18" charset="0"/>
              </a:rPr>
              <a:t>series </a:t>
            </a:r>
            <a:r>
              <a:rPr lang="en-US" sz="2000" dirty="0" smtClean="0">
                <a:latin typeface="Times New Roman" panose="02020603050405020304" pitchFamily="18" charset="0"/>
                <a:cs typeface="Times New Roman" panose="02020603050405020304" pitchFamily="18" charset="0"/>
              </a:rPr>
              <a:t>designed </a:t>
            </a:r>
            <a:r>
              <a:rPr lang="en-US" sz="2000" dirty="0">
                <a:latin typeface="Times New Roman" panose="02020603050405020304" pitchFamily="18" charset="0"/>
                <a:cs typeface="Times New Roman" panose="02020603050405020304" pitchFamily="18" charset="0"/>
              </a:rPr>
              <a:t>by </a:t>
            </a:r>
            <a:r>
              <a:rPr lang="en-US" sz="2000" dirty="0" smtClean="0">
                <a:latin typeface="Times New Roman" panose="02020603050405020304" pitchFamily="18" charset="0"/>
                <a:cs typeface="Times New Roman" panose="02020603050405020304" pitchFamily="18" charset="0"/>
              </a:rPr>
              <a:t>forcing </a:t>
            </a:r>
            <a:r>
              <a:rPr lang="en-US" sz="2000" dirty="0">
                <a:latin typeface="Times New Roman" panose="02020603050405020304" pitchFamily="18" charset="0"/>
                <a:cs typeface="Times New Roman" panose="02020603050405020304" pitchFamily="18" charset="0"/>
              </a:rPr>
              <a:t>a thickness </a:t>
            </a:r>
            <a:r>
              <a:rPr lang="en-US" sz="2000" dirty="0" smtClean="0">
                <a:latin typeface="Times New Roman" panose="02020603050405020304" pitchFamily="18" charset="0"/>
                <a:cs typeface="Times New Roman" panose="02020603050405020304" pitchFamily="18" charset="0"/>
              </a:rPr>
              <a:t>ratio </a:t>
            </a:r>
            <a:r>
              <a:rPr lang="en-US" sz="2000" dirty="0">
                <a:latin typeface="Times New Roman" panose="02020603050405020304" pitchFamily="18" charset="0"/>
                <a:cs typeface="Times New Roman" panose="02020603050405020304" pitchFamily="18" charset="0"/>
              </a:rPr>
              <a:t>of 0.40 and </a:t>
            </a:r>
            <a:r>
              <a:rPr lang="en-US" sz="2000" dirty="0" smtClean="0">
                <a:latin typeface="Times New Roman" panose="02020603050405020304" pitchFamily="18" charset="0"/>
                <a:cs typeface="Times New Roman" panose="02020603050405020304" pitchFamily="18" charset="0"/>
              </a:rPr>
              <a:t>0.45 by rounding trailing edge</a:t>
            </a:r>
            <a:endParaRPr lang="en-US" sz="2000" dirty="0">
              <a:latin typeface="Times New Roman" panose="02020603050405020304" pitchFamily="18" charset="0"/>
              <a:cs typeface="Times New Roman" panose="02020603050405020304" pitchFamily="18" charset="0"/>
            </a:endParaRPr>
          </a:p>
        </p:txBody>
      </p:sp>
      <p:pic>
        <p:nvPicPr>
          <p:cNvPr id="1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3933056"/>
            <a:ext cx="4220831" cy="2233472"/>
          </a:xfrm>
          <a:prstGeom prst="rect">
            <a:avLst/>
          </a:prstGeom>
        </p:spPr>
      </p:pic>
      <p:sp>
        <p:nvSpPr>
          <p:cNvPr id="16" name="Rectangle 15"/>
          <p:cNvSpPr/>
          <p:nvPr/>
        </p:nvSpPr>
        <p:spPr>
          <a:xfrm>
            <a:off x="4788024" y="4109582"/>
            <a:ext cx="4018316" cy="1938992"/>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M</a:t>
            </a:r>
            <a:r>
              <a:rPr lang="en-US" sz="2000" dirty="0" smtClean="0">
                <a:latin typeface="Times New Roman" panose="02020603050405020304" pitchFamily="18" charset="0"/>
                <a:cs typeface="Times New Roman" panose="02020603050405020304" pitchFamily="18" charset="0"/>
              </a:rPr>
              <a:t>anufactured </a:t>
            </a:r>
            <a:r>
              <a:rPr lang="en-US" sz="2000" dirty="0">
                <a:latin typeface="Times New Roman" panose="02020603050405020304" pitchFamily="18" charset="0"/>
                <a:cs typeface="Times New Roman" panose="02020603050405020304" pitchFamily="18" charset="0"/>
              </a:rPr>
              <a:t>using </a:t>
            </a:r>
            <a:r>
              <a:rPr lang="en-US" sz="2000" dirty="0" err="1" smtClean="0">
                <a:latin typeface="Times New Roman" panose="02020603050405020304" pitchFamily="18" charset="0"/>
                <a:cs typeface="Times New Roman" panose="02020603050405020304" pitchFamily="18" charset="0"/>
              </a:rPr>
              <a:t>Fortus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3D printer by </a:t>
            </a:r>
            <a:r>
              <a:rPr lang="en-US" sz="2000" dirty="0" smtClean="0">
                <a:latin typeface="Times New Roman" panose="02020603050405020304" pitchFamily="18" charset="0"/>
                <a:cs typeface="Times New Roman" panose="02020603050405020304" pitchFamily="18" charset="0"/>
              </a:rPr>
              <a:t>Stratasys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Tower </a:t>
            </a:r>
            <a:r>
              <a:rPr lang="en-US" sz="2000" dirty="0" smtClean="0">
                <a:latin typeface="Times New Roman" panose="02020603050405020304" pitchFamily="18" charset="0"/>
                <a:cs typeface="Times New Roman" panose="02020603050405020304" pitchFamily="18" charset="0"/>
              </a:rPr>
              <a:t>Diameter:  D=67mm</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Fairing </a:t>
            </a:r>
            <a:r>
              <a:rPr lang="en-US" sz="2000" dirty="0" smtClean="0">
                <a:latin typeface="Times New Roman" panose="02020603050405020304" pitchFamily="18" charset="0"/>
                <a:cs typeface="Times New Roman" panose="02020603050405020304" pitchFamily="18" charset="0"/>
              </a:rPr>
              <a:t>Span: 	S=381mm</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Fairing </a:t>
            </a:r>
            <a:r>
              <a:rPr lang="en-US" sz="2000" dirty="0" smtClean="0">
                <a:latin typeface="Times New Roman" panose="02020603050405020304" pitchFamily="18" charset="0"/>
                <a:cs typeface="Times New Roman" panose="02020603050405020304" pitchFamily="18" charset="0"/>
              </a:rPr>
              <a:t>Chord: 	C=149,167,188mm</a:t>
            </a:r>
            <a:endParaRPr lang="en-US" sz="2000" dirty="0">
              <a:latin typeface="Times New Roman" panose="02020603050405020304" pitchFamily="18" charset="0"/>
              <a:cs typeface="Times New Roman" panose="02020603050405020304" pitchFamily="18" charset="0"/>
            </a:endParaRPr>
          </a:p>
        </p:txBody>
      </p:sp>
      <p:pic>
        <p:nvPicPr>
          <p:cNvPr id="17" name="Picture 16" descr="C:\Users\Carlos Noyes\Desktop\Research\Turbine\Pictures\E863r45iso.JPG"/>
          <p:cNvPicPr>
            <a:picLocks noChangeAspect="1" noChangeArrowheads="1"/>
          </p:cNvPicPr>
          <p:nvPr/>
        </p:nvPicPr>
        <p:blipFill rotWithShape="1">
          <a:blip r:embed="rId4">
            <a:extLst>
              <a:ext uri="{28A0092B-C50C-407E-A947-70E740481C1C}">
                <a14:useLocalDpi xmlns:a14="http://schemas.microsoft.com/office/drawing/2010/main" val="0"/>
              </a:ext>
            </a:extLst>
          </a:blip>
          <a:srcRect l="12718" t="4780" r="17128" b="8267"/>
          <a:stretch/>
        </p:blipFill>
        <p:spPr bwMode="auto">
          <a:xfrm>
            <a:off x="4429234" y="983799"/>
            <a:ext cx="4377106" cy="2793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8280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t="8026"/>
          <a:stretch/>
        </p:blipFill>
        <p:spPr>
          <a:xfrm>
            <a:off x="4580308" y="4341098"/>
            <a:ext cx="4439967" cy="2021193"/>
          </a:xfrm>
          <a:prstGeom prst="rect">
            <a:avLst/>
          </a:prstGeom>
        </p:spPr>
      </p:pic>
      <p:sp>
        <p:nvSpPr>
          <p:cNvPr id="2" name="Title 1"/>
          <p:cNvSpPr>
            <a:spLocks noGrp="1"/>
          </p:cNvSpPr>
          <p:nvPr>
            <p:ph type="ctrTitle"/>
          </p:nvPr>
        </p:nvSpPr>
        <p:spPr>
          <a:xfrm>
            <a:off x="663038" y="716898"/>
            <a:ext cx="3600400" cy="1470025"/>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Experimental Description</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6</a:t>
            </a:fld>
            <a:endParaRPr lang="zh-CN" altLang="en-US"/>
          </a:p>
        </p:txBody>
      </p:sp>
      <p:pic>
        <p:nvPicPr>
          <p:cNvPr id="8" name="Content Placeholder 6"/>
          <p:cNvPicPr>
            <a:picLocks noChangeAspect="1"/>
          </p:cNvPicPr>
          <p:nvPr/>
        </p:nvPicPr>
        <p:blipFill rotWithShape="1">
          <a:blip r:embed="rId4">
            <a:extLst>
              <a:ext uri="{28A0092B-C50C-407E-A947-70E740481C1C}">
                <a14:useLocalDpi xmlns:a14="http://schemas.microsoft.com/office/drawing/2010/main" val="0"/>
              </a:ext>
            </a:extLst>
          </a:blip>
          <a:srcRect l="18082" r="4468"/>
          <a:stretch/>
        </p:blipFill>
        <p:spPr bwMode="auto">
          <a:xfrm>
            <a:off x="591030" y="2374809"/>
            <a:ext cx="3744416" cy="2351136"/>
          </a:xfrm>
          <a:prstGeom prst="rect">
            <a:avLst/>
          </a:prstGeom>
          <a:noFill/>
          <a:ln w="9525">
            <a:noFill/>
            <a:miter lim="800000"/>
            <a:headEnd/>
            <a:tailEnd/>
          </a:ln>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24438" y="1424597"/>
            <a:ext cx="2743742" cy="1829161"/>
          </a:xfrm>
          <a:prstGeom prst="rect">
            <a:avLst/>
          </a:prstGeom>
        </p:spPr>
      </p:pic>
      <p:sp>
        <p:nvSpPr>
          <p:cNvPr id="12" name="Content Placeholder 3"/>
          <p:cNvSpPr txBox="1">
            <a:spLocks/>
          </p:cNvSpPr>
          <p:nvPr/>
        </p:nvSpPr>
        <p:spPr>
          <a:xfrm>
            <a:off x="5148064" y="736460"/>
            <a:ext cx="3096491" cy="840220"/>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宋体"/>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宋体"/>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宋体"/>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宋体"/>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宋体"/>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charset="0"/>
              <a:buNone/>
            </a:pPr>
            <a:r>
              <a:rPr lang="en-US" dirty="0" smtClean="0">
                <a:latin typeface="Times New Roman" panose="02020603050405020304" pitchFamily="18" charset="0"/>
                <a:cs typeface="Times New Roman" panose="02020603050405020304" pitchFamily="18" charset="0"/>
              </a:rPr>
              <a:t>Dye Visualization</a:t>
            </a:r>
          </a:p>
          <a:p>
            <a:pPr algn="ctr"/>
            <a:endParaRPr lang="en-US" dirty="0">
              <a:latin typeface="Times New Roman" panose="02020603050405020304" pitchFamily="18" charset="0"/>
              <a:cs typeface="Times New Roman" panose="02020603050405020304" pitchFamily="18" charset="0"/>
            </a:endParaRPr>
          </a:p>
        </p:txBody>
      </p:sp>
      <p:sp>
        <p:nvSpPr>
          <p:cNvPr id="13" name="Content Placeholder 3"/>
          <p:cNvSpPr txBox="1">
            <a:spLocks/>
          </p:cNvSpPr>
          <p:nvPr/>
        </p:nvSpPr>
        <p:spPr>
          <a:xfrm>
            <a:off x="5144026" y="3467886"/>
            <a:ext cx="3096491" cy="879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smtClean="0">
                <a:latin typeface="Times New Roman" panose="02020603050405020304" pitchFamily="18" charset="0"/>
                <a:cs typeface="Times New Roman" panose="02020603050405020304" pitchFamily="18" charset="0"/>
              </a:rPr>
              <a:t>Particle Image Velocimetry (PIV)</a:t>
            </a:r>
          </a:p>
          <a:p>
            <a:pPr marL="0" indent="0" algn="ctr">
              <a:buNone/>
            </a:pPr>
            <a:endParaRPr lang="en-US" dirty="0">
              <a:latin typeface="Times New Roman" panose="02020603050405020304" pitchFamily="18" charset="0"/>
              <a:cs typeface="Times New Roman" panose="02020603050405020304" pitchFamily="18" charset="0"/>
            </a:endParaRPr>
          </a:p>
        </p:txBody>
      </p:sp>
      <p:sp>
        <p:nvSpPr>
          <p:cNvPr id="6" name="Rectangle 5"/>
          <p:cNvSpPr/>
          <p:nvPr/>
        </p:nvSpPr>
        <p:spPr>
          <a:xfrm>
            <a:off x="545382" y="4913831"/>
            <a:ext cx="4067139" cy="1323439"/>
          </a:xfrm>
          <a:prstGeom prst="rect">
            <a:avLst/>
          </a:prstGeom>
        </p:spPr>
        <p:txBody>
          <a:bodyPr wrap="none">
            <a:spAutoFit/>
          </a:bodyPr>
          <a:lstStyle/>
          <a:p>
            <a:r>
              <a:rPr lang="en-US" sz="2000" dirty="0">
                <a:latin typeface="Times New Roman" panose="02020603050405020304" pitchFamily="18" charset="0"/>
                <a:cs typeface="Times New Roman" panose="02020603050405020304" pitchFamily="18" charset="0"/>
              </a:rPr>
              <a:t>Fairing </a:t>
            </a:r>
            <a:r>
              <a:rPr lang="en-US" sz="2000" dirty="0" smtClean="0">
                <a:latin typeface="Times New Roman" panose="02020603050405020304" pitchFamily="18" charset="0"/>
                <a:cs typeface="Times New Roman" panose="02020603050405020304" pitchFamily="18" charset="0"/>
              </a:rPr>
              <a:t>Yaw: 	       </a:t>
            </a:r>
            <a:r>
              <a:rPr lang="el-GR" sz="2000" dirty="0" smtClean="0">
                <a:latin typeface="Times New Roman" panose="02020603050405020304" pitchFamily="18" charset="0"/>
                <a:cs typeface="Times New Roman" panose="02020603050405020304" pitchFamily="18" charset="0"/>
              </a:rPr>
              <a:t>θ</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0, 10, 20</a:t>
            </a:r>
            <a:r>
              <a:rPr lang="en-US" sz="2000" dirty="0" smtClean="0">
                <a:latin typeface="Times New Roman" panose="02020603050405020304" pitchFamily="18" charset="0"/>
                <a:cs typeface="Times New Roman" panose="02020603050405020304" pitchFamily="18" charset="0"/>
              </a:rPr>
              <a:t>°</a:t>
            </a:r>
          </a:p>
          <a:p>
            <a:r>
              <a:rPr lang="en-US" sz="2000" dirty="0">
                <a:latin typeface="Times New Roman" panose="02020603050405020304" pitchFamily="18" charset="0"/>
                <a:cs typeface="Times New Roman" panose="02020603050405020304" pitchFamily="18" charset="0"/>
              </a:rPr>
              <a:t>Flow speed: </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V</a:t>
            </a:r>
            <a:r>
              <a:rPr lang="en-US" sz="2000" baseline="-25000" dirty="0" err="1" smtClean="0">
                <a:latin typeface="Times New Roman" panose="02020603050405020304" pitchFamily="18" charset="0"/>
                <a:cs typeface="Times New Roman" panose="02020603050405020304" pitchFamily="18" charset="0"/>
              </a:rPr>
              <a:t>inlet</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1 m/s</a:t>
            </a:r>
          </a:p>
          <a:p>
            <a:r>
              <a:rPr lang="en-US" sz="2000" dirty="0">
                <a:latin typeface="Times New Roman" panose="02020603050405020304" pitchFamily="18" charset="0"/>
                <a:cs typeface="Times New Roman" panose="02020603050405020304" pitchFamily="18" charset="0"/>
              </a:rPr>
              <a:t>Reynolds Number</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Re</a:t>
            </a:r>
            <a:r>
              <a:rPr lang="en-US" sz="2000" baseline="-25000" dirty="0" err="1" smtClean="0">
                <a:latin typeface="Times New Roman" panose="02020603050405020304" pitchFamily="18" charset="0"/>
                <a:cs typeface="Times New Roman" panose="02020603050405020304" pitchFamily="18" charset="0"/>
              </a:rPr>
              <a:t>D</a:t>
            </a:r>
            <a:r>
              <a:rPr lang="en-US" sz="2000" dirty="0" smtClean="0">
                <a:latin typeface="Times New Roman" panose="02020603050405020304" pitchFamily="18" charset="0"/>
                <a:cs typeface="Times New Roman" panose="02020603050405020304" pitchFamily="18" charset="0"/>
              </a:rPr>
              <a:t> = 6.82e4</a:t>
            </a:r>
          </a:p>
          <a:p>
            <a:r>
              <a:rPr lang="en-US" sz="2000" dirty="0" smtClean="0">
                <a:latin typeface="Times New Roman" panose="02020603050405020304" pitchFamily="18" charset="0"/>
                <a:cs typeface="Times New Roman" panose="02020603050405020304" pitchFamily="18" charset="0"/>
              </a:rPr>
              <a:t>Test Section:	      0.38m </a:t>
            </a:r>
            <a:r>
              <a:rPr lang="en-US" sz="2000" dirty="0">
                <a:latin typeface="Times New Roman" panose="02020603050405020304" pitchFamily="18" charset="0"/>
                <a:cs typeface="Times New Roman" panose="02020603050405020304" pitchFamily="18" charset="0"/>
              </a:rPr>
              <a:t>x 0.38m</a:t>
            </a:r>
          </a:p>
        </p:txBody>
      </p:sp>
    </p:spTree>
    <p:extLst>
      <p:ext uri="{BB962C8B-B14F-4D97-AF65-F5344CB8AC3E}">
        <p14:creationId xmlns:p14="http://schemas.microsoft.com/office/powerpoint/2010/main" val="160067519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1128" y="548680"/>
            <a:ext cx="4248472" cy="1470025"/>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Dye Visualization</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7</a:t>
            </a:fld>
            <a:endParaRPr lang="zh-CN" altLang="en-US"/>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12601" b="12601"/>
          <a:stretch/>
        </p:blipFill>
        <p:spPr>
          <a:xfrm>
            <a:off x="5959133" y="768643"/>
            <a:ext cx="2743742" cy="1368152"/>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12599" b="12597"/>
          <a:stretch/>
        </p:blipFill>
        <p:spPr>
          <a:xfrm>
            <a:off x="5959437" y="5072259"/>
            <a:ext cx="2743438" cy="1368152"/>
          </a:xfrm>
          <a:prstGeom prst="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t="12828" b="12367"/>
          <a:stretch/>
        </p:blipFill>
        <p:spPr>
          <a:xfrm>
            <a:off x="301926" y="2217789"/>
            <a:ext cx="2743438" cy="1368152"/>
          </a:xfrm>
          <a:prstGeom prst="rect">
            <a:avLst/>
          </a:prstGeom>
        </p:spPr>
      </p:pic>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t="12793" b="12403"/>
          <a:stretch/>
        </p:blipFill>
        <p:spPr>
          <a:xfrm>
            <a:off x="3131840" y="2217789"/>
            <a:ext cx="2743438" cy="1368152"/>
          </a:xfrm>
          <a:prstGeom prst="rect">
            <a:avLst/>
          </a:prstGeom>
        </p:spPr>
      </p:pic>
      <p:pic>
        <p:nvPicPr>
          <p:cNvPr id="8" name="Picture 7"/>
          <p:cNvPicPr>
            <a:picLocks noChangeAspect="1"/>
          </p:cNvPicPr>
          <p:nvPr/>
        </p:nvPicPr>
        <p:blipFill rotWithShape="1">
          <a:blip r:embed="rId7">
            <a:extLst>
              <a:ext uri="{28A0092B-C50C-407E-A947-70E740481C1C}">
                <a14:useLocalDpi xmlns:a14="http://schemas.microsoft.com/office/drawing/2010/main" val="0"/>
              </a:ext>
            </a:extLst>
          </a:blip>
          <a:srcRect t="12828" b="12367"/>
          <a:stretch/>
        </p:blipFill>
        <p:spPr>
          <a:xfrm>
            <a:off x="5961754" y="2217789"/>
            <a:ext cx="2743438" cy="1368152"/>
          </a:xfrm>
          <a:prstGeom prst="rect">
            <a:avLst/>
          </a:prstGeom>
        </p:spPr>
      </p:pic>
      <p:pic>
        <p:nvPicPr>
          <p:cNvPr id="9" name="Picture 8"/>
          <p:cNvPicPr>
            <a:picLocks noChangeAspect="1"/>
          </p:cNvPicPr>
          <p:nvPr/>
        </p:nvPicPr>
        <p:blipFill rotWithShape="1">
          <a:blip r:embed="rId8">
            <a:extLst>
              <a:ext uri="{28A0092B-C50C-407E-A947-70E740481C1C}">
                <a14:useLocalDpi xmlns:a14="http://schemas.microsoft.com/office/drawing/2010/main" val="0"/>
              </a:ext>
            </a:extLst>
          </a:blip>
          <a:srcRect t="12599" b="12597"/>
          <a:stretch/>
        </p:blipFill>
        <p:spPr>
          <a:xfrm>
            <a:off x="301926" y="3630210"/>
            <a:ext cx="2743438" cy="1368152"/>
          </a:xfrm>
          <a:prstGeom prst="rect">
            <a:avLst/>
          </a:prstGeom>
        </p:spPr>
      </p:pic>
      <p:pic>
        <p:nvPicPr>
          <p:cNvPr id="10" name="Picture 9"/>
          <p:cNvPicPr>
            <a:picLocks noChangeAspect="1"/>
          </p:cNvPicPr>
          <p:nvPr/>
        </p:nvPicPr>
        <p:blipFill rotWithShape="1">
          <a:blip r:embed="rId9">
            <a:extLst>
              <a:ext uri="{28A0092B-C50C-407E-A947-70E740481C1C}">
                <a14:useLocalDpi xmlns:a14="http://schemas.microsoft.com/office/drawing/2010/main" val="0"/>
              </a:ext>
            </a:extLst>
          </a:blip>
          <a:srcRect t="12599" b="12597"/>
          <a:stretch/>
        </p:blipFill>
        <p:spPr>
          <a:xfrm>
            <a:off x="3131840" y="3645024"/>
            <a:ext cx="2743438" cy="1368152"/>
          </a:xfrm>
          <a:prstGeom prst="rect">
            <a:avLst/>
          </a:prstGeom>
        </p:spPr>
      </p:pic>
      <p:pic>
        <p:nvPicPr>
          <p:cNvPr id="11" name="Picture 10"/>
          <p:cNvPicPr>
            <a:picLocks noChangeAspect="1"/>
          </p:cNvPicPr>
          <p:nvPr/>
        </p:nvPicPr>
        <p:blipFill rotWithShape="1">
          <a:blip r:embed="rId10">
            <a:extLst>
              <a:ext uri="{28A0092B-C50C-407E-A947-70E740481C1C}">
                <a14:useLocalDpi xmlns:a14="http://schemas.microsoft.com/office/drawing/2010/main" val="0"/>
              </a:ext>
            </a:extLst>
          </a:blip>
          <a:srcRect t="12793" b="12403"/>
          <a:stretch/>
        </p:blipFill>
        <p:spPr>
          <a:xfrm>
            <a:off x="5961754" y="3647557"/>
            <a:ext cx="2743438" cy="1368152"/>
          </a:xfrm>
          <a:prstGeom prst="rect">
            <a:avLst/>
          </a:prstGeom>
        </p:spPr>
      </p:pic>
      <p:pic>
        <p:nvPicPr>
          <p:cNvPr id="12" name="Picture 11"/>
          <p:cNvPicPr>
            <a:picLocks noChangeAspect="1"/>
          </p:cNvPicPr>
          <p:nvPr/>
        </p:nvPicPr>
        <p:blipFill rotWithShape="1">
          <a:blip r:embed="rId11">
            <a:extLst>
              <a:ext uri="{28A0092B-C50C-407E-A947-70E740481C1C}">
                <a14:useLocalDpi xmlns:a14="http://schemas.microsoft.com/office/drawing/2010/main" val="0"/>
              </a:ext>
            </a:extLst>
          </a:blip>
          <a:srcRect t="12599" b="12597"/>
          <a:stretch/>
        </p:blipFill>
        <p:spPr>
          <a:xfrm>
            <a:off x="301926" y="5064647"/>
            <a:ext cx="2743438" cy="1368152"/>
          </a:xfrm>
          <a:prstGeom prst="rect">
            <a:avLst/>
          </a:prstGeom>
        </p:spPr>
      </p:pic>
      <p:pic>
        <p:nvPicPr>
          <p:cNvPr id="13" name="Picture 12"/>
          <p:cNvPicPr>
            <a:picLocks noChangeAspect="1"/>
          </p:cNvPicPr>
          <p:nvPr/>
        </p:nvPicPr>
        <p:blipFill rotWithShape="1">
          <a:blip r:embed="rId12">
            <a:extLst>
              <a:ext uri="{28A0092B-C50C-407E-A947-70E740481C1C}">
                <a14:useLocalDpi xmlns:a14="http://schemas.microsoft.com/office/drawing/2010/main" val="0"/>
              </a:ext>
            </a:extLst>
          </a:blip>
          <a:srcRect t="12599" b="12597"/>
          <a:stretch/>
        </p:blipFill>
        <p:spPr>
          <a:xfrm>
            <a:off x="3132832" y="5072259"/>
            <a:ext cx="2743438" cy="1368152"/>
          </a:xfrm>
          <a:prstGeom prst="rect">
            <a:avLst/>
          </a:prstGeom>
        </p:spPr>
      </p:pic>
      <p:sp>
        <p:nvSpPr>
          <p:cNvPr id="14" name="TextBox 13"/>
          <p:cNvSpPr txBox="1"/>
          <p:nvPr/>
        </p:nvSpPr>
        <p:spPr>
          <a:xfrm>
            <a:off x="301926" y="2216153"/>
            <a:ext cx="1461762" cy="461665"/>
          </a:xfrm>
          <a:prstGeom prst="rect">
            <a:avLst/>
          </a:prstGeom>
          <a:noFill/>
        </p:spPr>
        <p:txBody>
          <a:bodyPr wrap="square" rtlCol="0">
            <a:spAutoFit/>
          </a:bodyPr>
          <a:lstStyle/>
          <a:p>
            <a:r>
              <a:rPr lang="en-US" sz="2400" dirty="0" smtClean="0">
                <a:solidFill>
                  <a:schemeClr val="bg1"/>
                </a:solidFill>
                <a:latin typeface="Times New Roman" panose="02020603050405020304" pitchFamily="18" charset="0"/>
                <a:cs typeface="Times New Roman" panose="02020603050405020304" pitchFamily="18" charset="0"/>
              </a:rPr>
              <a:t>E863</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301926" y="3645024"/>
            <a:ext cx="1461762" cy="461665"/>
          </a:xfrm>
          <a:prstGeom prst="rect">
            <a:avLst/>
          </a:prstGeom>
          <a:noFill/>
        </p:spPr>
        <p:txBody>
          <a:bodyPr wrap="square" rtlCol="0">
            <a:spAutoFit/>
          </a:bodyPr>
          <a:lstStyle/>
          <a:p>
            <a:r>
              <a:rPr lang="en-US" sz="2400" dirty="0" smtClean="0">
                <a:solidFill>
                  <a:schemeClr val="bg1"/>
                </a:solidFill>
                <a:latin typeface="Times New Roman" panose="02020603050405020304" pitchFamily="18" charset="0"/>
                <a:cs typeface="Times New Roman" panose="02020603050405020304" pitchFamily="18" charset="0"/>
              </a:rPr>
              <a:t>E863r40</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17" name="TextBox 16"/>
          <p:cNvSpPr txBox="1"/>
          <p:nvPr/>
        </p:nvSpPr>
        <p:spPr>
          <a:xfrm>
            <a:off x="301926" y="5067894"/>
            <a:ext cx="1461762" cy="461665"/>
          </a:xfrm>
          <a:prstGeom prst="rect">
            <a:avLst/>
          </a:prstGeom>
          <a:noFill/>
        </p:spPr>
        <p:txBody>
          <a:bodyPr wrap="square" rtlCol="0">
            <a:spAutoFit/>
          </a:bodyPr>
          <a:lstStyle/>
          <a:p>
            <a:r>
              <a:rPr lang="en-US" sz="2400" dirty="0" smtClean="0">
                <a:solidFill>
                  <a:schemeClr val="bg1"/>
                </a:solidFill>
                <a:latin typeface="Times New Roman" panose="02020603050405020304" pitchFamily="18" charset="0"/>
                <a:cs typeface="Times New Roman" panose="02020603050405020304" pitchFamily="18" charset="0"/>
              </a:rPr>
              <a:t>E863r45</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18" name="TextBox 17"/>
          <p:cNvSpPr txBox="1"/>
          <p:nvPr/>
        </p:nvSpPr>
        <p:spPr>
          <a:xfrm>
            <a:off x="1875201" y="5967493"/>
            <a:ext cx="1170163" cy="461665"/>
          </a:xfrm>
          <a:prstGeom prst="rect">
            <a:avLst/>
          </a:prstGeom>
          <a:noFill/>
        </p:spPr>
        <p:txBody>
          <a:bodyPr wrap="square" rtlCol="0">
            <a:spAutoFit/>
          </a:bodyPr>
          <a:lstStyle/>
          <a:p>
            <a:r>
              <a:rPr lang="el-GR" sz="2400" dirty="0" smtClean="0">
                <a:solidFill>
                  <a:schemeClr val="bg1"/>
                </a:solidFill>
                <a:latin typeface="Times New Roman" panose="02020603050405020304" pitchFamily="18" charset="0"/>
                <a:cs typeface="Times New Roman" panose="02020603050405020304" pitchFamily="18" charset="0"/>
              </a:rPr>
              <a:t>θ</a:t>
            </a:r>
            <a:r>
              <a:rPr lang="en-US" sz="2400" dirty="0" smtClean="0">
                <a:solidFill>
                  <a:schemeClr val="bg1"/>
                </a:solidFill>
                <a:latin typeface="Times New Roman" panose="02020603050405020304" pitchFamily="18" charset="0"/>
                <a:cs typeface="Times New Roman" panose="02020603050405020304" pitchFamily="18" charset="0"/>
              </a:rPr>
              <a:t>=0°</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4705115" y="5978746"/>
            <a:ext cx="1170163" cy="461665"/>
          </a:xfrm>
          <a:prstGeom prst="rect">
            <a:avLst/>
          </a:prstGeom>
          <a:noFill/>
        </p:spPr>
        <p:txBody>
          <a:bodyPr wrap="square" rtlCol="0">
            <a:spAutoFit/>
          </a:bodyPr>
          <a:lstStyle/>
          <a:p>
            <a:r>
              <a:rPr lang="el-GR" sz="2400" dirty="0" smtClean="0">
                <a:solidFill>
                  <a:schemeClr val="bg1"/>
                </a:solidFill>
                <a:latin typeface="Times New Roman" panose="02020603050405020304" pitchFamily="18" charset="0"/>
                <a:cs typeface="Times New Roman" panose="02020603050405020304" pitchFamily="18" charset="0"/>
              </a:rPr>
              <a:t>θ</a:t>
            </a:r>
            <a:r>
              <a:rPr lang="en-US" sz="2400" dirty="0" smtClean="0">
                <a:solidFill>
                  <a:schemeClr val="bg1"/>
                </a:solidFill>
                <a:latin typeface="Times New Roman" panose="02020603050405020304" pitchFamily="18" charset="0"/>
                <a:cs typeface="Times New Roman" panose="02020603050405020304" pitchFamily="18" charset="0"/>
              </a:rPr>
              <a:t>=10°</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7516637" y="5978746"/>
            <a:ext cx="1170163" cy="461665"/>
          </a:xfrm>
          <a:prstGeom prst="rect">
            <a:avLst/>
          </a:prstGeom>
          <a:noFill/>
        </p:spPr>
        <p:txBody>
          <a:bodyPr wrap="square" rtlCol="0">
            <a:spAutoFit/>
          </a:bodyPr>
          <a:lstStyle/>
          <a:p>
            <a:r>
              <a:rPr lang="el-GR" sz="2400" dirty="0" smtClean="0">
                <a:solidFill>
                  <a:schemeClr val="bg1"/>
                </a:solidFill>
                <a:latin typeface="Times New Roman" panose="02020603050405020304" pitchFamily="18" charset="0"/>
                <a:cs typeface="Times New Roman" panose="02020603050405020304" pitchFamily="18" charset="0"/>
              </a:rPr>
              <a:t>θ</a:t>
            </a:r>
            <a:r>
              <a:rPr lang="en-US" sz="2400" dirty="0" smtClean="0">
                <a:solidFill>
                  <a:schemeClr val="bg1"/>
                </a:solidFill>
                <a:latin typeface="Times New Roman" panose="02020603050405020304" pitchFamily="18" charset="0"/>
                <a:cs typeface="Times New Roman" panose="02020603050405020304" pitchFamily="18" charset="0"/>
              </a:rPr>
              <a:t>=20°</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21" name="TextBox 20"/>
          <p:cNvSpPr txBox="1"/>
          <p:nvPr/>
        </p:nvSpPr>
        <p:spPr>
          <a:xfrm>
            <a:off x="5959133" y="768643"/>
            <a:ext cx="1461762" cy="461665"/>
          </a:xfrm>
          <a:prstGeom prst="rect">
            <a:avLst/>
          </a:prstGeom>
          <a:noFill/>
        </p:spPr>
        <p:txBody>
          <a:bodyPr wrap="square" rtlCol="0">
            <a:spAutoFit/>
          </a:bodyPr>
          <a:lstStyle/>
          <a:p>
            <a:r>
              <a:rPr lang="en-US" sz="2400" dirty="0" smtClean="0">
                <a:solidFill>
                  <a:schemeClr val="bg1"/>
                </a:solidFill>
                <a:latin typeface="Times New Roman" panose="02020603050405020304" pitchFamily="18" charset="0"/>
                <a:cs typeface="Times New Roman" panose="02020603050405020304" pitchFamily="18" charset="0"/>
              </a:rPr>
              <a:t>Cylinder</a:t>
            </a:r>
            <a:endParaRPr lang="en-U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976408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b="3018"/>
          <a:stretch/>
        </p:blipFill>
        <p:spPr>
          <a:xfrm>
            <a:off x="6362524" y="767675"/>
            <a:ext cx="2514951" cy="5829677"/>
          </a:xfrm>
          <a:prstGeom prst="rect">
            <a:avLst/>
          </a:prstGeom>
        </p:spPr>
      </p:pic>
      <p:sp>
        <p:nvSpPr>
          <p:cNvPr id="2" name="Title 1"/>
          <p:cNvSpPr>
            <a:spLocks noGrp="1"/>
          </p:cNvSpPr>
          <p:nvPr>
            <p:ph type="ctrTitle"/>
          </p:nvPr>
        </p:nvSpPr>
        <p:spPr>
          <a:xfrm>
            <a:off x="755576" y="548680"/>
            <a:ext cx="4340713" cy="1470025"/>
          </a:xfrm>
        </p:spPr>
        <p:txBody>
          <a:bodyPr/>
          <a:lstStyle/>
          <a:p>
            <a:r>
              <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PIV Window Location?</a:t>
            </a:r>
          </a:p>
        </p:txBody>
      </p:sp>
      <p:sp>
        <p:nvSpPr>
          <p:cNvPr id="4" name="Slide Number Placeholder 3"/>
          <p:cNvSpPr>
            <a:spLocks noGrp="1"/>
          </p:cNvSpPr>
          <p:nvPr>
            <p:ph type="sldNum" sz="quarter" idx="12"/>
          </p:nvPr>
        </p:nvSpPr>
        <p:spPr/>
        <p:txBody>
          <a:bodyPr/>
          <a:lstStyle/>
          <a:p>
            <a:pPr>
              <a:defRPr/>
            </a:pPr>
            <a:fld id="{2851EA93-610E-4F33-BD8B-440A64F7C735}" type="slidenum">
              <a:rPr lang="zh-CN" altLang="en-US" smtClean="0"/>
              <a:pPr>
                <a:defRPr/>
              </a:pPr>
              <a:t>8</a:t>
            </a:fld>
            <a:endParaRPr lang="zh-CN" altLang="en-US"/>
          </a:p>
        </p:txBody>
      </p:sp>
      <p:sp>
        <p:nvSpPr>
          <p:cNvPr id="3" name="Rectangle 2"/>
          <p:cNvSpPr/>
          <p:nvPr/>
        </p:nvSpPr>
        <p:spPr>
          <a:xfrm>
            <a:off x="177238" y="2132856"/>
            <a:ext cx="5994611" cy="3785652"/>
          </a:xfrm>
          <a:prstGeom prst="rect">
            <a:avLst/>
          </a:prstGeom>
        </p:spPr>
        <p:txBody>
          <a:bodyPr wrap="square">
            <a:spAutoFit/>
          </a:bodyPr>
          <a:lstStyle/>
          <a:p>
            <a:r>
              <a:rPr lang="en-US" sz="2400" dirty="0" smtClean="0">
                <a:latin typeface="Times New Roman" panose="02020603050405020304" pitchFamily="18" charset="0"/>
                <a:cs typeface="Times New Roman" panose="02020603050405020304" pitchFamily="18" charset="0"/>
              </a:rPr>
              <a:t>Q: Where </a:t>
            </a:r>
            <a:r>
              <a:rPr lang="en-US" sz="2400" dirty="0">
                <a:latin typeface="Times New Roman" panose="02020603050405020304" pitchFamily="18" charset="0"/>
                <a:cs typeface="Times New Roman" panose="02020603050405020304" pitchFamily="18" charset="0"/>
              </a:rPr>
              <a:t>would </a:t>
            </a:r>
            <a:r>
              <a:rPr lang="en-US" sz="2400" dirty="0" smtClean="0">
                <a:latin typeface="Times New Roman" panose="02020603050405020304" pitchFamily="18" charset="0"/>
                <a:cs typeface="Times New Roman" panose="02020603050405020304" pitchFamily="18" charset="0"/>
              </a:rPr>
              <a:t>blade </a:t>
            </a:r>
            <a:r>
              <a:rPr lang="en-US" sz="2400" dirty="0">
                <a:latin typeface="Times New Roman" panose="02020603050405020304" pitchFamily="18" charset="0"/>
                <a:cs typeface="Times New Roman" panose="02020603050405020304" pitchFamily="18" charset="0"/>
              </a:rPr>
              <a:t>pass through </a:t>
            </a:r>
            <a:r>
              <a:rPr lang="en-US" sz="2400" dirty="0" smtClean="0">
                <a:latin typeface="Times New Roman" panose="02020603050405020304" pitchFamily="18" charset="0"/>
                <a:cs typeface="Times New Roman" panose="02020603050405020304" pitchFamily="18" charset="0"/>
              </a:rPr>
              <a:t>field</a:t>
            </a:r>
            <a:r>
              <a:rPr lang="en-US" sz="2400" dirty="0">
                <a:latin typeface="Times New Roman" panose="02020603050405020304" pitchFamily="18" charset="0"/>
                <a:cs typeface="Times New Roman" panose="02020603050405020304" pitchFamily="18" charset="0"/>
              </a:rPr>
              <a:t>? </a:t>
            </a:r>
          </a:p>
          <a:p>
            <a:r>
              <a:rPr lang="en-US" sz="2400" dirty="0" smtClean="0">
                <a:latin typeface="Times New Roman" panose="02020603050405020304" pitchFamily="18" charset="0"/>
                <a:cs typeface="Times New Roman" panose="02020603050405020304" pitchFamily="18" charset="0"/>
              </a:rPr>
              <a:t>A: Depends on </a:t>
            </a:r>
            <a:r>
              <a:rPr lang="en-US" sz="2400" dirty="0">
                <a:latin typeface="Times New Roman" panose="02020603050405020304" pitchFamily="18" charset="0"/>
                <a:cs typeface="Times New Roman" panose="02020603050405020304" pitchFamily="18" charset="0"/>
              </a:rPr>
              <a:t>turbine </a:t>
            </a:r>
            <a:r>
              <a:rPr lang="en-US" sz="2400" dirty="0" smtClean="0">
                <a:latin typeface="Times New Roman" panose="02020603050405020304" pitchFamily="18" charset="0"/>
                <a:cs typeface="Times New Roman" panose="02020603050405020304" pitchFamily="18" charset="0"/>
              </a:rPr>
              <a:t>geometry</a:t>
            </a: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A: Depends </a:t>
            </a:r>
            <a:r>
              <a:rPr lang="en-US" sz="2400" dirty="0">
                <a:latin typeface="Times New Roman" panose="02020603050405020304" pitchFamily="18" charset="0"/>
                <a:cs typeface="Times New Roman" panose="02020603050405020304" pitchFamily="18" charset="0"/>
              </a:rPr>
              <a:t>on spanwise location </a:t>
            </a:r>
            <a:r>
              <a:rPr lang="en-US" sz="2400" dirty="0" smtClean="0">
                <a:latin typeface="Times New Roman" panose="02020603050405020304" pitchFamily="18" charset="0"/>
                <a:cs typeface="Times New Roman" panose="02020603050405020304" pitchFamily="18" charset="0"/>
              </a:rPr>
              <a:t>on blade</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D2</a:t>
            </a:r>
            <a:r>
              <a:rPr lang="en-US" sz="2400" dirty="0">
                <a:latin typeface="Times New Roman" panose="02020603050405020304" pitchFamily="18" charset="0"/>
                <a:cs typeface="Times New Roman" panose="02020603050405020304" pitchFamily="18" charset="0"/>
              </a:rPr>
              <a:t>, and D2PA </a:t>
            </a:r>
            <a:r>
              <a:rPr lang="en-US" sz="2400" dirty="0" smtClean="0">
                <a:latin typeface="Times New Roman" panose="02020603050405020304" pitchFamily="18" charset="0"/>
                <a:cs typeface="Times New Roman" panose="02020603050405020304" pitchFamily="18" charset="0"/>
              </a:rPr>
              <a:t>geometries from Qin, et. al </a:t>
            </a:r>
          </a:p>
          <a:p>
            <a:r>
              <a:rPr lang="en-US" sz="2400" dirty="0" smtClean="0">
                <a:latin typeface="Times New Roman" panose="02020603050405020304" pitchFamily="18" charset="0"/>
                <a:cs typeface="Times New Roman" panose="02020603050405020304" pitchFamily="18" charset="0"/>
              </a:rPr>
              <a:t>2 bladed, downwind, modifications of NREL 13.2 MW turbine </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C</a:t>
            </a:r>
            <a:r>
              <a:rPr lang="en-US" sz="2400" dirty="0" smtClean="0">
                <a:latin typeface="Times New Roman" panose="02020603050405020304" pitchFamily="18" charset="0"/>
                <a:cs typeface="Times New Roman" panose="02020603050405020304" pitchFamily="18" charset="0"/>
              </a:rPr>
              <a:t>oning angle of 2.5°and 17.5°</a:t>
            </a:r>
          </a:p>
          <a:p>
            <a:r>
              <a:rPr lang="en-US" sz="2400" dirty="0" smtClean="0">
                <a:latin typeface="Times New Roman" panose="02020603050405020304" pitchFamily="18" charset="0"/>
                <a:cs typeface="Times New Roman" panose="02020603050405020304" pitchFamily="18" charset="0"/>
              </a:rPr>
              <a:t>Upward shaft tilt of 5°</a:t>
            </a:r>
          </a:p>
        </p:txBody>
      </p:sp>
    </p:spTree>
    <p:extLst>
      <p:ext uri="{BB962C8B-B14F-4D97-AF65-F5344CB8AC3E}">
        <p14:creationId xmlns:p14="http://schemas.microsoft.com/office/powerpoint/2010/main" val="71917887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2PA cle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6042" y="3717032"/>
            <a:ext cx="4187957" cy="3140968"/>
          </a:xfrm>
          <a:prstGeom prst="rect">
            <a:avLst/>
          </a:prstGeom>
        </p:spPr>
      </p:pic>
      <p:pic>
        <p:nvPicPr>
          <p:cNvPr id="3" name="Picture 2" descr="D2 clea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4" y="548680"/>
            <a:ext cx="4252213" cy="3189160"/>
          </a:xfrm>
          <a:prstGeom prst="rect">
            <a:avLst/>
          </a:prstGeom>
        </p:spPr>
      </p:pic>
      <p:grpSp>
        <p:nvGrpSpPr>
          <p:cNvPr id="133" name="Group 132"/>
          <p:cNvGrpSpPr/>
          <p:nvPr/>
        </p:nvGrpSpPr>
        <p:grpSpPr>
          <a:xfrm>
            <a:off x="5768594" y="3896222"/>
            <a:ext cx="2046672" cy="2267620"/>
            <a:chOff x="5796136" y="783200"/>
            <a:chExt cx="2046672" cy="2267620"/>
          </a:xfrm>
        </p:grpSpPr>
        <p:grpSp>
          <p:nvGrpSpPr>
            <p:cNvPr id="65" name="Group 64"/>
            <p:cNvGrpSpPr/>
            <p:nvPr/>
          </p:nvGrpSpPr>
          <p:grpSpPr>
            <a:xfrm>
              <a:off x="5796136" y="813928"/>
              <a:ext cx="2046672" cy="2236892"/>
              <a:chOff x="5796136" y="813928"/>
              <a:chExt cx="2046672" cy="2236892"/>
            </a:xfrm>
          </p:grpSpPr>
          <p:cxnSp>
            <p:nvCxnSpPr>
              <p:cNvPr id="23" name="Straight Connector 22"/>
              <p:cNvCxnSpPr/>
              <p:nvPr/>
            </p:nvCxnSpPr>
            <p:spPr>
              <a:xfrm flipV="1">
                <a:off x="5796136" y="813928"/>
                <a:ext cx="432048" cy="129088"/>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25" name="Straight Connector 24"/>
              <p:cNvCxnSpPr/>
              <p:nvPr/>
            </p:nvCxnSpPr>
            <p:spPr>
              <a:xfrm flipV="1">
                <a:off x="6004156" y="1070637"/>
                <a:ext cx="475488" cy="129088"/>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26" name="Straight Connector 25"/>
              <p:cNvCxnSpPr/>
              <p:nvPr/>
            </p:nvCxnSpPr>
            <p:spPr>
              <a:xfrm flipV="1">
                <a:off x="6183610" y="1323289"/>
                <a:ext cx="502920" cy="147556"/>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29" name="Straight Connector 28"/>
              <p:cNvCxnSpPr/>
              <p:nvPr/>
            </p:nvCxnSpPr>
            <p:spPr>
              <a:xfrm flipV="1">
                <a:off x="6372200" y="1594409"/>
                <a:ext cx="576064" cy="171964"/>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31" name="Straight Connector 30"/>
              <p:cNvCxnSpPr/>
              <p:nvPr/>
            </p:nvCxnSpPr>
            <p:spPr>
              <a:xfrm flipV="1">
                <a:off x="6580981" y="1898959"/>
                <a:ext cx="583307" cy="190136"/>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33" name="Straight Connector 32"/>
              <p:cNvCxnSpPr/>
              <p:nvPr/>
            </p:nvCxnSpPr>
            <p:spPr>
              <a:xfrm flipV="1">
                <a:off x="6804248" y="2190964"/>
                <a:ext cx="615365" cy="208381"/>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35" name="Straight Connector 34"/>
              <p:cNvCxnSpPr/>
              <p:nvPr/>
            </p:nvCxnSpPr>
            <p:spPr>
              <a:xfrm flipV="1">
                <a:off x="6982792" y="2513691"/>
                <a:ext cx="632270" cy="208382"/>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38" name="Straight Connector 37"/>
              <p:cNvCxnSpPr/>
              <p:nvPr/>
            </p:nvCxnSpPr>
            <p:spPr>
              <a:xfrm flipV="1">
                <a:off x="7175296" y="2836419"/>
                <a:ext cx="667512" cy="214401"/>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grpSp>
        <p:sp>
          <p:nvSpPr>
            <p:cNvPr id="68" name="TextBox 67"/>
            <p:cNvSpPr txBox="1"/>
            <p:nvPr/>
          </p:nvSpPr>
          <p:spPr>
            <a:xfrm>
              <a:off x="6662692" y="783200"/>
              <a:ext cx="95237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D2PA</a:t>
              </a:r>
              <a:endParaRPr lang="en-US" sz="2000" dirty="0">
                <a:latin typeface="Times New Roman" panose="02020603050405020304" pitchFamily="18" charset="0"/>
                <a:cs typeface="Times New Roman" panose="02020603050405020304" pitchFamily="18" charset="0"/>
              </a:endParaRPr>
            </a:p>
          </p:txBody>
        </p:sp>
      </p:grpSp>
      <p:sp>
        <p:nvSpPr>
          <p:cNvPr id="2" name="Title 1"/>
          <p:cNvSpPr>
            <a:spLocks noGrp="1"/>
          </p:cNvSpPr>
          <p:nvPr>
            <p:ph type="ctrTitle"/>
          </p:nvPr>
        </p:nvSpPr>
        <p:spPr>
          <a:xfrm>
            <a:off x="243182" y="424028"/>
            <a:ext cx="4392487" cy="1037977"/>
          </a:xfrm>
        </p:spPr>
        <p:txBody>
          <a:bodyPr/>
          <a:lstStyle/>
          <a:p>
            <a:r>
              <a:rPr lang="en-US" altLang="zh-CN" dirty="0" smtClean="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Clearance Plots</a:t>
            </a:r>
            <a:endParaRPr lang="en-US" altLang="zh-CN" dirty="0">
              <a:solidFill>
                <a:srgbClr val="0D3268"/>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136420" y="6311164"/>
            <a:ext cx="324544" cy="405945"/>
          </a:xfrm>
        </p:spPr>
        <p:txBody>
          <a:bodyPr/>
          <a:lstStyle/>
          <a:p>
            <a:pPr>
              <a:defRPr/>
            </a:pPr>
            <a:fld id="{2851EA93-610E-4F33-BD8B-440A64F7C735}" type="slidenum">
              <a:rPr lang="zh-CN" altLang="en-US" smtClean="0"/>
              <a:pPr>
                <a:defRPr/>
              </a:pPr>
              <a:t>9</a:t>
            </a:fld>
            <a:endParaRPr lang="zh-CN" altLang="en-US" dirty="0"/>
          </a:p>
        </p:txBody>
      </p:sp>
      <p:sp>
        <p:nvSpPr>
          <p:cNvPr id="12" name="Rectangle 11"/>
          <p:cNvSpPr/>
          <p:nvPr/>
        </p:nvSpPr>
        <p:spPr>
          <a:xfrm>
            <a:off x="136420" y="4430993"/>
            <a:ext cx="4712772" cy="1569660"/>
          </a:xfrm>
          <a:prstGeom prst="rect">
            <a:avLst/>
          </a:prstGeom>
        </p:spPr>
        <p:txBody>
          <a:bodyPr wrap="square">
            <a:spAutoFit/>
          </a:bodyPr>
          <a:lstStyle/>
          <a:p>
            <a:r>
              <a:rPr lang="en-US" sz="2400" dirty="0" smtClean="0">
                <a:latin typeface="Times New Roman" panose="02020603050405020304" pitchFamily="18" charset="0"/>
                <a:cs typeface="Times New Roman" panose="02020603050405020304" pitchFamily="18" charset="0"/>
              </a:rPr>
              <a:t>Average downwind fairing clearance is forced to be at least as great as average upwind tower clearance</a:t>
            </a:r>
          </a:p>
          <a:p>
            <a:endParaRPr lang="en-US" sz="2400" dirty="0" smtClean="0">
              <a:latin typeface="Times New Roman" panose="02020603050405020304" pitchFamily="18" charset="0"/>
              <a:cs typeface="Times New Roman" panose="02020603050405020304" pitchFamily="18" charset="0"/>
            </a:endParaRPr>
          </a:p>
        </p:txBody>
      </p:sp>
      <p:grpSp>
        <p:nvGrpSpPr>
          <p:cNvPr id="22" name="Group 21"/>
          <p:cNvGrpSpPr/>
          <p:nvPr/>
        </p:nvGrpSpPr>
        <p:grpSpPr>
          <a:xfrm>
            <a:off x="439173" y="1230594"/>
            <a:ext cx="4267198" cy="3200399"/>
            <a:chOff x="359207" y="1194739"/>
            <a:chExt cx="4267198" cy="3200399"/>
          </a:xfrm>
        </p:grpSpPr>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9207" y="1194739"/>
              <a:ext cx="4267198" cy="3200399"/>
            </a:xfrm>
            <a:prstGeom prst="rect">
              <a:avLst/>
            </a:prstGeom>
          </p:spPr>
        </p:pic>
        <p:cxnSp>
          <p:nvCxnSpPr>
            <p:cNvPr id="5" name="Straight Connector 4"/>
            <p:cNvCxnSpPr/>
            <p:nvPr/>
          </p:nvCxnSpPr>
          <p:spPr>
            <a:xfrm flipV="1">
              <a:off x="3491880" y="1628800"/>
              <a:ext cx="576064" cy="144016"/>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10" name="Straight Connector 9"/>
            <p:cNvCxnSpPr/>
            <p:nvPr/>
          </p:nvCxnSpPr>
          <p:spPr>
            <a:xfrm flipV="1">
              <a:off x="3419872" y="1974303"/>
              <a:ext cx="648072" cy="158553"/>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13" name="Straight Connector 12"/>
            <p:cNvCxnSpPr/>
            <p:nvPr/>
          </p:nvCxnSpPr>
          <p:spPr>
            <a:xfrm flipV="1">
              <a:off x="3347864" y="2334344"/>
              <a:ext cx="720080" cy="209183"/>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14" name="Straight Connector 13"/>
            <p:cNvCxnSpPr/>
            <p:nvPr/>
          </p:nvCxnSpPr>
          <p:spPr>
            <a:xfrm flipV="1">
              <a:off x="3308992" y="2695400"/>
              <a:ext cx="758952" cy="234396"/>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17" name="Straight Connector 16"/>
            <p:cNvCxnSpPr/>
            <p:nvPr/>
          </p:nvCxnSpPr>
          <p:spPr>
            <a:xfrm flipV="1">
              <a:off x="3275856" y="3073693"/>
              <a:ext cx="791145" cy="266774"/>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19" name="Straight Connector 18"/>
            <p:cNvCxnSpPr/>
            <p:nvPr/>
          </p:nvCxnSpPr>
          <p:spPr>
            <a:xfrm flipV="1">
              <a:off x="3262151" y="3438294"/>
              <a:ext cx="791145" cy="266774"/>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20" name="Straight Connector 19"/>
            <p:cNvCxnSpPr/>
            <p:nvPr/>
          </p:nvCxnSpPr>
          <p:spPr>
            <a:xfrm flipV="1">
              <a:off x="3657723" y="3800779"/>
              <a:ext cx="395572" cy="132277"/>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grpSp>
      <p:sp>
        <p:nvSpPr>
          <p:cNvPr id="67" name="TextBox 66"/>
          <p:cNvSpPr txBox="1"/>
          <p:nvPr/>
        </p:nvSpPr>
        <p:spPr>
          <a:xfrm>
            <a:off x="2327990" y="1512638"/>
            <a:ext cx="72008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U2</a:t>
            </a:r>
            <a:endParaRPr lang="en-US" sz="2000" dirty="0">
              <a:latin typeface="Times New Roman" panose="02020603050405020304" pitchFamily="18" charset="0"/>
              <a:cs typeface="Times New Roman" panose="02020603050405020304" pitchFamily="18" charset="0"/>
            </a:endParaRPr>
          </a:p>
        </p:txBody>
      </p:sp>
      <p:grpSp>
        <p:nvGrpSpPr>
          <p:cNvPr id="134" name="Group 133"/>
          <p:cNvGrpSpPr/>
          <p:nvPr/>
        </p:nvGrpSpPr>
        <p:grpSpPr>
          <a:xfrm>
            <a:off x="5542984" y="790187"/>
            <a:ext cx="2132550" cy="2452366"/>
            <a:chOff x="5598135" y="3783714"/>
            <a:chExt cx="2132550" cy="2452366"/>
          </a:xfrm>
        </p:grpSpPr>
        <p:grpSp>
          <p:nvGrpSpPr>
            <p:cNvPr id="64" name="Group 63"/>
            <p:cNvGrpSpPr/>
            <p:nvPr/>
          </p:nvGrpSpPr>
          <p:grpSpPr>
            <a:xfrm>
              <a:off x="5598135" y="3783714"/>
              <a:ext cx="1064557" cy="2452366"/>
              <a:chOff x="5598135" y="3783714"/>
              <a:chExt cx="1064557" cy="2452366"/>
            </a:xfrm>
          </p:grpSpPr>
          <p:cxnSp>
            <p:nvCxnSpPr>
              <p:cNvPr id="47" name="Straight Connector 46"/>
              <p:cNvCxnSpPr/>
              <p:nvPr/>
            </p:nvCxnSpPr>
            <p:spPr>
              <a:xfrm flipV="1">
                <a:off x="5927322" y="5991215"/>
                <a:ext cx="735370" cy="244865"/>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49" name="Straight Connector 48"/>
              <p:cNvCxnSpPr/>
              <p:nvPr/>
            </p:nvCxnSpPr>
            <p:spPr>
              <a:xfrm flipV="1">
                <a:off x="5860499" y="5686214"/>
                <a:ext cx="735370" cy="244865"/>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50" name="Straight Connector 49"/>
              <p:cNvCxnSpPr/>
              <p:nvPr/>
            </p:nvCxnSpPr>
            <p:spPr>
              <a:xfrm flipV="1">
                <a:off x="5796136" y="5373216"/>
                <a:ext cx="720080" cy="252864"/>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53" name="Straight Connector 52"/>
              <p:cNvCxnSpPr/>
              <p:nvPr/>
            </p:nvCxnSpPr>
            <p:spPr>
              <a:xfrm flipV="1">
                <a:off x="5743540" y="5058906"/>
                <a:ext cx="691530" cy="252864"/>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55" name="Straight Connector 54"/>
              <p:cNvCxnSpPr/>
              <p:nvPr/>
            </p:nvCxnSpPr>
            <p:spPr>
              <a:xfrm flipV="1">
                <a:off x="5675882" y="4770934"/>
                <a:ext cx="619125" cy="220408"/>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57" name="Straight Connector 56"/>
              <p:cNvCxnSpPr/>
              <p:nvPr/>
            </p:nvCxnSpPr>
            <p:spPr>
              <a:xfrm flipV="1">
                <a:off x="5645988" y="4482806"/>
                <a:ext cx="603504" cy="220408"/>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58" name="Straight Connector 57"/>
              <p:cNvCxnSpPr/>
              <p:nvPr/>
            </p:nvCxnSpPr>
            <p:spPr>
              <a:xfrm flipV="1">
                <a:off x="5625570" y="4225137"/>
                <a:ext cx="558040" cy="190183"/>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60" name="Straight Connector 59"/>
              <p:cNvCxnSpPr/>
              <p:nvPr/>
            </p:nvCxnSpPr>
            <p:spPr>
              <a:xfrm flipV="1">
                <a:off x="5598136" y="3980638"/>
                <a:ext cx="491169" cy="172884"/>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62" name="Straight Connector 61"/>
              <p:cNvCxnSpPr/>
              <p:nvPr/>
            </p:nvCxnSpPr>
            <p:spPr>
              <a:xfrm flipV="1">
                <a:off x="5598135" y="3783714"/>
                <a:ext cx="406021" cy="121431"/>
              </a:xfrm>
              <a:prstGeom prst="line">
                <a:avLst/>
              </a:prstGeom>
              <a:ln w="12700">
                <a:solidFill>
                  <a:srgbClr val="FF0000"/>
                </a:solidFill>
              </a:ln>
            </p:spPr>
            <p:style>
              <a:lnRef idx="2">
                <a:schemeClr val="accent2"/>
              </a:lnRef>
              <a:fillRef idx="0">
                <a:schemeClr val="accent2"/>
              </a:fillRef>
              <a:effectRef idx="1">
                <a:schemeClr val="accent2"/>
              </a:effectRef>
              <a:fontRef idx="minor">
                <a:schemeClr val="tx1"/>
              </a:fontRef>
            </p:style>
          </p:cxnSp>
        </p:grpSp>
        <p:sp>
          <p:nvSpPr>
            <p:cNvPr id="69" name="TextBox 68"/>
            <p:cNvSpPr txBox="1"/>
            <p:nvPr/>
          </p:nvSpPr>
          <p:spPr>
            <a:xfrm>
              <a:off x="6778315" y="3850265"/>
              <a:ext cx="95237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D2</a:t>
              </a:r>
              <a:endParaRPr lang="en-US" sz="2000" dirty="0">
                <a:latin typeface="Times New Roman" panose="02020603050405020304" pitchFamily="18" charset="0"/>
                <a:cs typeface="Times New Roman" panose="02020603050405020304" pitchFamily="18" charset="0"/>
              </a:endParaRPr>
            </a:p>
          </p:txBody>
        </p:sp>
      </p:grpSp>
      <p:grpSp>
        <p:nvGrpSpPr>
          <p:cNvPr id="108" name="Group 107"/>
          <p:cNvGrpSpPr/>
          <p:nvPr/>
        </p:nvGrpSpPr>
        <p:grpSpPr>
          <a:xfrm>
            <a:off x="1590968" y="2258945"/>
            <a:ext cx="1269877" cy="1714181"/>
            <a:chOff x="1363159" y="2204865"/>
            <a:chExt cx="1269877" cy="1714181"/>
          </a:xfrm>
        </p:grpSpPr>
        <p:grpSp>
          <p:nvGrpSpPr>
            <p:cNvPr id="87" name="Group 86"/>
            <p:cNvGrpSpPr/>
            <p:nvPr/>
          </p:nvGrpSpPr>
          <p:grpSpPr>
            <a:xfrm>
              <a:off x="2072184" y="2232716"/>
              <a:ext cx="560852" cy="1591320"/>
              <a:chOff x="2072184" y="2232716"/>
              <a:chExt cx="560852" cy="1591320"/>
            </a:xfrm>
          </p:grpSpPr>
          <p:grpSp>
            <p:nvGrpSpPr>
              <p:cNvPr id="84" name="Group 83"/>
              <p:cNvGrpSpPr/>
              <p:nvPr/>
            </p:nvGrpSpPr>
            <p:grpSpPr>
              <a:xfrm>
                <a:off x="2072184" y="2232716"/>
                <a:ext cx="394570" cy="1591320"/>
                <a:chOff x="1225102" y="2258945"/>
                <a:chExt cx="394570" cy="1591320"/>
              </a:xfrm>
            </p:grpSpPr>
            <p:grpSp>
              <p:nvGrpSpPr>
                <p:cNvPr id="78" name="Group 77"/>
                <p:cNvGrpSpPr/>
                <p:nvPr/>
              </p:nvGrpSpPr>
              <p:grpSpPr>
                <a:xfrm>
                  <a:off x="1225102" y="2258945"/>
                  <a:ext cx="394570" cy="1591320"/>
                  <a:chOff x="1225102" y="2258945"/>
                  <a:chExt cx="394570" cy="1591320"/>
                </a:xfrm>
              </p:grpSpPr>
              <p:sp>
                <p:nvSpPr>
                  <p:cNvPr id="70" name="Rectangle 69"/>
                  <p:cNvSpPr/>
                  <p:nvPr/>
                </p:nvSpPr>
                <p:spPr>
                  <a:xfrm>
                    <a:off x="1475656" y="2836419"/>
                    <a:ext cx="144016" cy="10138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p:cNvCxnSpPr/>
                  <p:nvPr/>
                </p:nvCxnSpPr>
                <p:spPr>
                  <a:xfrm flipH="1">
                    <a:off x="1331640" y="2836419"/>
                    <a:ext cx="144016"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73" name="Straight Connector 72"/>
                  <p:cNvCxnSpPr/>
                  <p:nvPr/>
                </p:nvCxnSpPr>
                <p:spPr>
                  <a:xfrm flipH="1" flipV="1">
                    <a:off x="1225259" y="2258945"/>
                    <a:ext cx="109415" cy="577475"/>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76" name="Straight Connector 75"/>
                  <p:cNvCxnSpPr/>
                  <p:nvPr/>
                </p:nvCxnSpPr>
                <p:spPr>
                  <a:xfrm flipV="1">
                    <a:off x="1225102" y="2836419"/>
                    <a:ext cx="109728" cy="58947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pSp>
            <p:cxnSp>
              <p:nvCxnSpPr>
                <p:cNvPr id="80" name="Straight Arrow Connector 79"/>
                <p:cNvCxnSpPr/>
                <p:nvPr/>
              </p:nvCxnSpPr>
              <p:spPr>
                <a:xfrm>
                  <a:off x="1547664" y="2833544"/>
                  <a:ext cx="0" cy="39976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1" name="Straight Arrow Connector 80"/>
                <p:cNvCxnSpPr/>
                <p:nvPr/>
              </p:nvCxnSpPr>
              <p:spPr>
                <a:xfrm flipH="1" flipV="1">
                  <a:off x="1255440" y="3417513"/>
                  <a:ext cx="2922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85" name="TextBox 84"/>
              <p:cNvSpPr txBox="1"/>
              <p:nvPr/>
            </p:nvSpPr>
            <p:spPr>
              <a:xfrm flipH="1">
                <a:off x="2411760" y="2836419"/>
                <a:ext cx="221276"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r</a:t>
                </a:r>
                <a:endParaRPr lang="en-US" dirty="0">
                  <a:latin typeface="Times New Roman" panose="02020603050405020304" pitchFamily="18" charset="0"/>
                  <a:cs typeface="Times New Roman" panose="02020603050405020304" pitchFamily="18" charset="0"/>
                </a:endParaRPr>
              </a:p>
            </p:txBody>
          </p:sp>
          <p:sp>
            <p:nvSpPr>
              <p:cNvPr id="86" name="TextBox 85"/>
              <p:cNvSpPr txBox="1"/>
              <p:nvPr/>
            </p:nvSpPr>
            <p:spPr>
              <a:xfrm flipH="1">
                <a:off x="2077567" y="3292542"/>
                <a:ext cx="221276"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x</a:t>
                </a:r>
                <a:endParaRPr lang="en-US" dirty="0">
                  <a:latin typeface="Times New Roman" panose="02020603050405020304" pitchFamily="18" charset="0"/>
                  <a:cs typeface="Times New Roman" panose="02020603050405020304" pitchFamily="18" charset="0"/>
                </a:endParaRPr>
              </a:p>
            </p:txBody>
          </p:sp>
        </p:grpSp>
        <p:cxnSp>
          <p:nvCxnSpPr>
            <p:cNvPr id="89" name="Straight Arrow Connector 88"/>
            <p:cNvCxnSpPr/>
            <p:nvPr/>
          </p:nvCxnSpPr>
          <p:spPr>
            <a:xfrm flipV="1">
              <a:off x="1373794" y="2794938"/>
              <a:ext cx="482850" cy="24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1" name="TextBox 90"/>
            <p:cNvSpPr txBox="1"/>
            <p:nvPr/>
          </p:nvSpPr>
          <p:spPr>
            <a:xfrm flipH="1">
              <a:off x="1363159" y="2407205"/>
              <a:ext cx="638612"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V</a:t>
              </a:r>
              <a:r>
                <a:rPr lang="en-US" sz="2000" baseline="-25000" dirty="0" smtClean="0">
                  <a:latin typeface="Times New Roman" panose="02020603050405020304" pitchFamily="18" charset="0"/>
                  <a:cs typeface="Times New Roman" panose="02020603050405020304" pitchFamily="18" charset="0"/>
                </a:rPr>
                <a:t>∞</a:t>
              </a:r>
              <a:endParaRPr lang="en-US" baseline="-25000" dirty="0">
                <a:latin typeface="Times New Roman" panose="02020603050405020304" pitchFamily="18" charset="0"/>
                <a:cs typeface="Times New Roman" panose="02020603050405020304" pitchFamily="18" charset="0"/>
              </a:endParaRPr>
            </a:p>
          </p:txBody>
        </p:sp>
        <p:cxnSp>
          <p:nvCxnSpPr>
            <p:cNvPr id="93" name="Straight Arrow Connector 92"/>
            <p:cNvCxnSpPr/>
            <p:nvPr/>
          </p:nvCxnSpPr>
          <p:spPr>
            <a:xfrm flipH="1" flipV="1">
              <a:off x="2394746" y="2204865"/>
              <a:ext cx="0" cy="1371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6" name="TextBox 95"/>
            <p:cNvSpPr txBox="1"/>
            <p:nvPr/>
          </p:nvSpPr>
          <p:spPr>
            <a:xfrm flipH="1">
              <a:off x="2245146" y="2279527"/>
              <a:ext cx="355785"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R</a:t>
              </a:r>
              <a:endParaRPr lang="en-US" dirty="0">
                <a:latin typeface="Times New Roman" panose="02020603050405020304" pitchFamily="18" charset="0"/>
                <a:cs typeface="Times New Roman" panose="02020603050405020304" pitchFamily="18" charset="0"/>
              </a:endParaRPr>
            </a:p>
          </p:txBody>
        </p:sp>
        <p:cxnSp>
          <p:nvCxnSpPr>
            <p:cNvPr id="99" name="Straight Arrow Connector 98"/>
            <p:cNvCxnSpPr/>
            <p:nvPr/>
          </p:nvCxnSpPr>
          <p:spPr>
            <a:xfrm>
              <a:off x="2396197" y="2618285"/>
              <a:ext cx="0" cy="1371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7" name="TextBox 106"/>
            <p:cNvSpPr txBox="1"/>
            <p:nvPr/>
          </p:nvSpPr>
          <p:spPr>
            <a:xfrm flipH="1">
              <a:off x="1751903" y="3518936"/>
              <a:ext cx="221276"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D</a:t>
              </a:r>
              <a:endParaRPr lang="en-US" dirty="0">
                <a:latin typeface="Times New Roman" panose="02020603050405020304" pitchFamily="18" charset="0"/>
                <a:cs typeface="Times New Roman" panose="02020603050405020304" pitchFamily="18" charset="0"/>
              </a:endParaRPr>
            </a:p>
          </p:txBody>
        </p:sp>
      </p:grpSp>
      <p:grpSp>
        <p:nvGrpSpPr>
          <p:cNvPr id="132" name="Group 131"/>
          <p:cNvGrpSpPr/>
          <p:nvPr/>
        </p:nvGrpSpPr>
        <p:grpSpPr>
          <a:xfrm>
            <a:off x="6528000" y="1598899"/>
            <a:ext cx="1289612" cy="1726155"/>
            <a:chOff x="6873856" y="4464726"/>
            <a:chExt cx="1289612" cy="1726155"/>
          </a:xfrm>
        </p:grpSpPr>
        <p:cxnSp>
          <p:nvCxnSpPr>
            <p:cNvPr id="113" name="Straight Arrow Connector 112"/>
            <p:cNvCxnSpPr/>
            <p:nvPr/>
          </p:nvCxnSpPr>
          <p:spPr>
            <a:xfrm flipH="1" flipV="1">
              <a:off x="7651148" y="4464726"/>
              <a:ext cx="0" cy="1371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4" name="TextBox 113"/>
            <p:cNvSpPr txBox="1"/>
            <p:nvPr/>
          </p:nvSpPr>
          <p:spPr>
            <a:xfrm flipH="1">
              <a:off x="7501548" y="4539388"/>
              <a:ext cx="355785"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R</a:t>
              </a:r>
              <a:endParaRPr lang="en-US" dirty="0">
                <a:latin typeface="Times New Roman" panose="02020603050405020304" pitchFamily="18" charset="0"/>
                <a:cs typeface="Times New Roman" panose="02020603050405020304" pitchFamily="18" charset="0"/>
              </a:endParaRPr>
            </a:p>
          </p:txBody>
        </p:sp>
        <p:cxnSp>
          <p:nvCxnSpPr>
            <p:cNvPr id="115" name="Straight Arrow Connector 114"/>
            <p:cNvCxnSpPr/>
            <p:nvPr/>
          </p:nvCxnSpPr>
          <p:spPr>
            <a:xfrm>
              <a:off x="7652599" y="4878146"/>
              <a:ext cx="0" cy="1371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131" name="Group 130"/>
            <p:cNvGrpSpPr/>
            <p:nvPr/>
          </p:nvGrpSpPr>
          <p:grpSpPr>
            <a:xfrm>
              <a:off x="6873856" y="4491656"/>
              <a:ext cx="1289612" cy="1699225"/>
              <a:chOff x="6873856" y="4491656"/>
              <a:chExt cx="1289612" cy="1699225"/>
            </a:xfrm>
          </p:grpSpPr>
          <p:grpSp>
            <p:nvGrpSpPr>
              <p:cNvPr id="110" name="Group 109"/>
              <p:cNvGrpSpPr/>
              <p:nvPr/>
            </p:nvGrpSpPr>
            <p:grpSpPr>
              <a:xfrm>
                <a:off x="7579140" y="4491656"/>
                <a:ext cx="403014" cy="1592241"/>
                <a:chOff x="2322738" y="2231795"/>
                <a:chExt cx="403014" cy="1592241"/>
              </a:xfrm>
            </p:grpSpPr>
            <p:grpSp>
              <p:nvGrpSpPr>
                <p:cNvPr id="118" name="Group 117"/>
                <p:cNvGrpSpPr/>
                <p:nvPr/>
              </p:nvGrpSpPr>
              <p:grpSpPr>
                <a:xfrm>
                  <a:off x="2322738" y="2231795"/>
                  <a:ext cx="403014" cy="1592241"/>
                  <a:chOff x="1475656" y="2258024"/>
                  <a:chExt cx="403014" cy="1592241"/>
                </a:xfrm>
              </p:grpSpPr>
              <p:grpSp>
                <p:nvGrpSpPr>
                  <p:cNvPr id="121" name="Group 120"/>
                  <p:cNvGrpSpPr/>
                  <p:nvPr/>
                </p:nvGrpSpPr>
                <p:grpSpPr>
                  <a:xfrm>
                    <a:off x="1475656" y="2258024"/>
                    <a:ext cx="403014" cy="1592241"/>
                    <a:chOff x="1475656" y="2258024"/>
                    <a:chExt cx="403014" cy="1592241"/>
                  </a:xfrm>
                </p:grpSpPr>
                <p:sp>
                  <p:nvSpPr>
                    <p:cNvPr id="124" name="Rectangle 123"/>
                    <p:cNvSpPr/>
                    <p:nvPr/>
                  </p:nvSpPr>
                  <p:spPr>
                    <a:xfrm>
                      <a:off x="1475656" y="2836419"/>
                      <a:ext cx="144016" cy="10138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Straight Connector 124"/>
                    <p:cNvCxnSpPr/>
                    <p:nvPr/>
                  </p:nvCxnSpPr>
                  <p:spPr>
                    <a:xfrm flipH="1">
                      <a:off x="1625579" y="2836419"/>
                      <a:ext cx="144016" cy="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126" name="Straight Connector 125"/>
                    <p:cNvCxnSpPr/>
                    <p:nvPr/>
                  </p:nvCxnSpPr>
                  <p:spPr>
                    <a:xfrm flipH="1" flipV="1">
                      <a:off x="1765654" y="2814973"/>
                      <a:ext cx="109415" cy="577475"/>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127" name="Straight Connector 126"/>
                    <p:cNvCxnSpPr/>
                    <p:nvPr/>
                  </p:nvCxnSpPr>
                  <p:spPr>
                    <a:xfrm flipV="1">
                      <a:off x="1768942" y="2258024"/>
                      <a:ext cx="109728" cy="58947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pSp>
              <p:cxnSp>
                <p:nvCxnSpPr>
                  <p:cNvPr id="122" name="Straight Arrow Connector 121"/>
                  <p:cNvCxnSpPr/>
                  <p:nvPr/>
                </p:nvCxnSpPr>
                <p:spPr>
                  <a:xfrm>
                    <a:off x="1547664" y="2833544"/>
                    <a:ext cx="0" cy="39976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3" name="Straight Arrow Connector 122"/>
                  <p:cNvCxnSpPr/>
                  <p:nvPr/>
                </p:nvCxnSpPr>
                <p:spPr>
                  <a:xfrm flipV="1">
                    <a:off x="1547664" y="3392448"/>
                    <a:ext cx="27269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119" name="TextBox 118"/>
                <p:cNvSpPr txBox="1"/>
                <p:nvPr/>
              </p:nvSpPr>
              <p:spPr>
                <a:xfrm flipH="1">
                  <a:off x="2411760" y="2836419"/>
                  <a:ext cx="221276"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r</a:t>
                  </a:r>
                  <a:endParaRPr lang="en-US" dirty="0">
                    <a:latin typeface="Times New Roman" panose="02020603050405020304" pitchFamily="18" charset="0"/>
                    <a:cs typeface="Times New Roman" panose="02020603050405020304" pitchFamily="18" charset="0"/>
                  </a:endParaRPr>
                </a:p>
              </p:txBody>
            </p:sp>
            <p:sp>
              <p:nvSpPr>
                <p:cNvPr id="120" name="TextBox 119"/>
                <p:cNvSpPr txBox="1"/>
                <p:nvPr/>
              </p:nvSpPr>
              <p:spPr>
                <a:xfrm flipH="1">
                  <a:off x="2446167" y="3253622"/>
                  <a:ext cx="221276"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x</a:t>
                  </a:r>
                  <a:endParaRPr lang="en-US" dirty="0">
                    <a:latin typeface="Times New Roman" panose="02020603050405020304" pitchFamily="18" charset="0"/>
                    <a:cs typeface="Times New Roman" panose="02020603050405020304" pitchFamily="18" charset="0"/>
                  </a:endParaRPr>
                </a:p>
              </p:txBody>
            </p:sp>
          </p:grpSp>
          <p:cxnSp>
            <p:nvCxnSpPr>
              <p:cNvPr id="111" name="Straight Arrow Connector 110"/>
              <p:cNvCxnSpPr/>
              <p:nvPr/>
            </p:nvCxnSpPr>
            <p:spPr>
              <a:xfrm flipV="1">
                <a:off x="6873856" y="5070136"/>
                <a:ext cx="482850" cy="24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2" name="TextBox 111"/>
              <p:cNvSpPr txBox="1"/>
              <p:nvPr/>
            </p:nvSpPr>
            <p:spPr>
              <a:xfrm flipH="1">
                <a:off x="6876013" y="4667066"/>
                <a:ext cx="638612"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V</a:t>
                </a:r>
                <a:r>
                  <a:rPr lang="en-US" sz="2000" baseline="-25000" dirty="0" smtClean="0">
                    <a:latin typeface="Times New Roman" panose="02020603050405020304" pitchFamily="18" charset="0"/>
                    <a:cs typeface="Times New Roman" panose="02020603050405020304" pitchFamily="18" charset="0"/>
                  </a:rPr>
                  <a:t>∞</a:t>
                </a:r>
                <a:endParaRPr lang="en-US" baseline="-25000" dirty="0">
                  <a:latin typeface="Times New Roman" panose="02020603050405020304" pitchFamily="18" charset="0"/>
                  <a:cs typeface="Times New Roman" panose="02020603050405020304" pitchFamily="18" charset="0"/>
                </a:endParaRPr>
              </a:p>
            </p:txBody>
          </p:sp>
          <p:sp>
            <p:nvSpPr>
              <p:cNvPr id="117" name="TextBox 116"/>
              <p:cNvSpPr txBox="1"/>
              <p:nvPr/>
            </p:nvSpPr>
            <p:spPr>
              <a:xfrm flipH="1">
                <a:off x="7942192" y="5790771"/>
                <a:ext cx="221276"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D</a:t>
                </a:r>
                <a:endParaRPr lang="en-US" dirty="0">
                  <a:latin typeface="Times New Roman" panose="02020603050405020304" pitchFamily="18" charset="0"/>
                  <a:cs typeface="Times New Roman" panose="02020603050405020304" pitchFamily="18" charset="0"/>
                </a:endParaRPr>
              </a:p>
            </p:txBody>
          </p:sp>
        </p:grpSp>
      </p:grpSp>
      <p:cxnSp>
        <p:nvCxnSpPr>
          <p:cNvPr id="79" name="Straight Arrow Connector 78"/>
          <p:cNvCxnSpPr/>
          <p:nvPr/>
        </p:nvCxnSpPr>
        <p:spPr>
          <a:xfrm flipH="1">
            <a:off x="2699792" y="3789040"/>
            <a:ext cx="2160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2" name="Straight Arrow Connector 81"/>
          <p:cNvCxnSpPr/>
          <p:nvPr/>
        </p:nvCxnSpPr>
        <p:spPr>
          <a:xfrm>
            <a:off x="2339752" y="3789040"/>
            <a:ext cx="2160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2" name="Straight Arrow Connector 91"/>
          <p:cNvCxnSpPr/>
          <p:nvPr/>
        </p:nvCxnSpPr>
        <p:spPr>
          <a:xfrm flipH="1">
            <a:off x="7380312" y="3140968"/>
            <a:ext cx="2160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4" name="Straight Arrow Connector 93"/>
          <p:cNvCxnSpPr/>
          <p:nvPr/>
        </p:nvCxnSpPr>
        <p:spPr>
          <a:xfrm>
            <a:off x="7020272" y="3140968"/>
            <a:ext cx="2160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289298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12728</TotalTime>
  <Words>2001</Words>
  <Application>Microsoft Macintosh PowerPoint</Application>
  <PresentationFormat>On-screen Show (4:3)</PresentationFormat>
  <Paragraphs>261</Paragraphs>
  <Slides>23</Slides>
  <Notes>23</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Office Theme</vt:lpstr>
      <vt:lpstr>1_Office Theme</vt:lpstr>
      <vt:lpstr>Wind Turbine Tower Fairing Geometries to Decrease Shadow Effects</vt:lpstr>
      <vt:lpstr>Project Motivation</vt:lpstr>
      <vt:lpstr>Previous Work</vt:lpstr>
      <vt:lpstr>PowerPoint Presentation</vt:lpstr>
      <vt:lpstr>Fairing Models</vt:lpstr>
      <vt:lpstr>Experimental Description</vt:lpstr>
      <vt:lpstr>Dye Visualization</vt:lpstr>
      <vt:lpstr>PIV Window Location?</vt:lpstr>
      <vt:lpstr>Clearance Plots</vt:lpstr>
      <vt:lpstr>PIV Windows</vt:lpstr>
      <vt:lpstr>PIV Nomenclature</vt:lpstr>
      <vt:lpstr>V*avg    θ = 0°</vt:lpstr>
      <vt:lpstr>V*avg    θ = 20°</vt:lpstr>
      <vt:lpstr>V*rms    θ = 0°</vt:lpstr>
      <vt:lpstr>V*rms    θ = 20°</vt:lpstr>
      <vt:lpstr>αrms    θ = 0°</vt:lpstr>
      <vt:lpstr>αrms    θ = 20°</vt:lpstr>
      <vt:lpstr>Relative Flow Analysis</vt:lpstr>
      <vt:lpstr>Relative Flow</vt:lpstr>
      <vt:lpstr>Shadow Load</vt:lpstr>
      <vt:lpstr>Maximum Shadow Load</vt:lpstr>
      <vt:lpstr>PowerPoint Presentation</vt:lpstr>
      <vt:lpstr>PowerPoint Presentation</vt:lpstr>
    </vt:vector>
  </TitlesOfParts>
  <Company>University of Virginia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Meeting</dc:title>
  <dc:creator>Tching</dc:creator>
  <cp:lastModifiedBy>Jay Fuhrman</cp:lastModifiedBy>
  <cp:revision>965</cp:revision>
  <dcterms:created xsi:type="dcterms:W3CDTF">2011-03-07T13:31:29Z</dcterms:created>
  <dcterms:modified xsi:type="dcterms:W3CDTF">2015-06-09T16:31:08Z</dcterms:modified>
</cp:coreProperties>
</file>