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dward Fox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824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1">
    <p:pos x="6000" y="0"/>
    <p:text>What about Lessons Learned? What was accomplished? Who did it help? What should be done in the future along these lines, and how would that differ?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977439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Contextualize their departments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Add caption to say what the photo is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Dates if possible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Gather some links for these and put in acknowledgements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4012" y="756700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" name="Shape 11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>
            <a:off x="7595937" y="4602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" name="Shape 17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311700" y="1399399"/>
            <a:ext cx="2808000" cy="2784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574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CNTcIoVztg" TargetMode="External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E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86175" y="449648"/>
            <a:ext cx="8520600" cy="1904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2286000" lvl="0" indent="457200" algn="l" rtl="0">
              <a:spcBef>
                <a:spcPts val="0"/>
              </a:spcBef>
              <a:buNone/>
            </a:pPr>
            <a:r>
              <a:rPr lang="en" sz="3200" dirty="0"/>
              <a:t>ICAT Day</a:t>
            </a:r>
          </a:p>
          <a:p>
            <a:pPr marL="2286000" lvl="0" indent="457200" algn="l" rtl="0">
              <a:spcBef>
                <a:spcPts val="0"/>
              </a:spcBef>
              <a:buNone/>
            </a:pPr>
            <a:r>
              <a:rPr lang="en" sz="3200" dirty="0"/>
              <a:t>  360-Degree Video</a:t>
            </a:r>
          </a:p>
          <a:p>
            <a:pPr marL="2286000" lvl="0" indent="457200" algn="l" rtl="0">
              <a:spcBef>
                <a:spcPts val="0"/>
              </a:spcBef>
              <a:buNone/>
            </a:pPr>
            <a:r>
              <a:rPr lang="en" sz="3200" dirty="0"/>
              <a:t>    of North Cross Camp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1571038" y="3664625"/>
            <a:ext cx="4741332" cy="117078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 dirty="0"/>
              <a:t>By Benjamin Kodres-O’Brien, Sean Goodrich, Zack Stefan</a:t>
            </a:r>
          </a:p>
          <a:p>
            <a:pPr lvl="0" algn="r">
              <a:spcBef>
                <a:spcPts val="0"/>
              </a:spcBef>
              <a:buNone/>
            </a:pPr>
            <a:r>
              <a:rPr lang="en" sz="1300" dirty="0" smtClean="0"/>
              <a:t>Client: Liesl Baum</a:t>
            </a:r>
            <a:endParaRPr lang="en" sz="1300" dirty="0"/>
          </a:p>
        </p:txBody>
      </p:sp>
      <p:sp>
        <p:nvSpPr>
          <p:cNvPr id="64" name="Shape 64"/>
          <p:cNvSpPr txBox="1"/>
          <p:nvPr/>
        </p:nvSpPr>
        <p:spPr>
          <a:xfrm>
            <a:off x="2502369" y="2422094"/>
            <a:ext cx="4252149" cy="797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Economica"/>
                <a:ea typeface="Economica"/>
                <a:cs typeface="Economica"/>
                <a:sym typeface="Economica"/>
              </a:rPr>
              <a:t>Virginia Tech CS4624: Multimedia, </a:t>
            </a:r>
            <a:r>
              <a:rPr lang="en" dirty="0" smtClean="0">
                <a:latin typeface="Economica"/>
                <a:ea typeface="Economica"/>
                <a:cs typeface="Economica"/>
                <a:sym typeface="Economica"/>
              </a:rPr>
              <a:t>Hypertext</a:t>
            </a:r>
            <a:r>
              <a:rPr lang="en" dirty="0">
                <a:latin typeface="Economica"/>
                <a:ea typeface="Economica"/>
                <a:cs typeface="Economica"/>
                <a:sym typeface="Economica"/>
              </a:rPr>
              <a:t>,</a:t>
            </a:r>
          </a:p>
          <a:p>
            <a:pPr marL="914400" lvl="0" indent="0" rtl="0">
              <a:spcBef>
                <a:spcPts val="0"/>
              </a:spcBef>
              <a:buNone/>
            </a:pPr>
            <a:r>
              <a:rPr lang="en" dirty="0">
                <a:latin typeface="Economica"/>
                <a:ea typeface="Economica"/>
                <a:cs typeface="Economica"/>
                <a:sym typeface="Economica"/>
              </a:rPr>
              <a:t>         </a:t>
            </a:r>
            <a:r>
              <a:rPr lang="en-US" dirty="0" smtClean="0">
                <a:latin typeface="Economica"/>
                <a:ea typeface="Economica"/>
                <a:cs typeface="Economica"/>
                <a:sym typeface="Economica"/>
              </a:rPr>
              <a:t>	</a:t>
            </a:r>
            <a:r>
              <a:rPr lang="en" dirty="0" smtClean="0">
                <a:latin typeface="Economica"/>
                <a:ea typeface="Economica"/>
                <a:cs typeface="Economica"/>
                <a:sym typeface="Economica"/>
              </a:rPr>
              <a:t> </a:t>
            </a:r>
            <a:r>
              <a:rPr lang="en" dirty="0">
                <a:latin typeface="Economica"/>
                <a:ea typeface="Economica"/>
                <a:cs typeface="Economica"/>
                <a:sym typeface="Economica"/>
              </a:rPr>
              <a:t>and Information Access</a:t>
            </a:r>
          </a:p>
          <a:p>
            <a:pPr marL="914400" lvl="0" indent="0">
              <a:spcBef>
                <a:spcPts val="0"/>
              </a:spcBef>
              <a:buNone/>
            </a:pPr>
            <a:endParaRPr sz="1200" dirty="0">
              <a:latin typeface="Economica"/>
              <a:ea typeface="Economica"/>
              <a:cs typeface="Economica"/>
              <a:sym typeface="Economica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1200" smtClean="0">
                <a:latin typeface="Economica"/>
                <a:ea typeface="Economica"/>
                <a:cs typeface="Economica"/>
                <a:sym typeface="Economica"/>
              </a:rPr>
              <a:t>3</a:t>
            </a:r>
            <a:r>
              <a:rPr lang="en-US" sz="1200" dirty="0" smtClean="0">
                <a:latin typeface="Economica"/>
                <a:ea typeface="Economica"/>
                <a:cs typeface="Economica"/>
                <a:sym typeface="Economica"/>
              </a:rPr>
              <a:t> May</a:t>
            </a:r>
            <a:r>
              <a:rPr lang="en-US" sz="1200" dirty="0" smtClean="0">
                <a:latin typeface="Economica"/>
                <a:ea typeface="Economica"/>
                <a:cs typeface="Economica"/>
                <a:sym typeface="Economica"/>
              </a:rPr>
              <a:t> 2016</a:t>
            </a:r>
            <a:endParaRPr lang="en" sz="1200" dirty="0">
              <a:latin typeface="Economica"/>
              <a:ea typeface="Economica"/>
              <a:cs typeface="Economica"/>
              <a:sym typeface="Economica"/>
            </a:endParaRPr>
          </a:p>
          <a:p>
            <a:pPr lvl="0" algn="ctr">
              <a:spcBef>
                <a:spcPts val="0"/>
              </a:spcBef>
              <a:buNone/>
            </a:pPr>
            <a:r>
              <a:rPr lang="en" sz="1200" dirty="0">
                <a:latin typeface="Economica"/>
                <a:ea typeface="Economica"/>
                <a:cs typeface="Economica"/>
                <a:sym typeface="Economica"/>
              </a:rPr>
              <a:t>Blacksburg, </a:t>
            </a:r>
            <a:r>
              <a:rPr lang="en" sz="1200" dirty="0" smtClean="0">
                <a:latin typeface="Economica"/>
                <a:ea typeface="Economica"/>
                <a:cs typeface="Economica"/>
                <a:sym typeface="Economica"/>
              </a:rPr>
              <a:t>VA</a:t>
            </a:r>
            <a:r>
              <a:rPr lang="en-US" sz="1200" dirty="0" smtClean="0">
                <a:latin typeface="Economica"/>
                <a:ea typeface="Economica"/>
                <a:cs typeface="Economica"/>
                <a:sym typeface="Economica"/>
              </a:rPr>
              <a:t> 24061</a:t>
            </a:r>
            <a:endParaRPr lang="en" sz="1200" dirty="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E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311700" y="203530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Acknowledgements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72725" y="1285689"/>
            <a:ext cx="3944042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 dirty="0"/>
              <a:t>Liesl Baum - </a:t>
            </a:r>
            <a:r>
              <a:rPr lang="en" sz="1200" dirty="0"/>
              <a:t>Senior Fellow and Assistant Professor at the Institute for Creativity, Arts and Technology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 dirty="0"/>
              <a:t>Zach Duer - </a:t>
            </a:r>
            <a:r>
              <a:rPr lang="en" sz="1200" dirty="0"/>
              <a:t>Immersive Technology Specialist, Institute for Creativity, Arts and Technology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 dirty="0"/>
              <a:t>Todd Ogle - </a:t>
            </a:r>
            <a:r>
              <a:rPr lang="en" sz="1200" dirty="0"/>
              <a:t>Senior Director, Networked Knowledge Environments at TLOS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 dirty="0"/>
              <a:t>Jackie Meese - </a:t>
            </a:r>
            <a:r>
              <a:rPr lang="en" sz="1200" dirty="0"/>
              <a:t>Assistant Director, Computer Systems Administration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endParaRPr sz="1400" dirty="0"/>
          </a:p>
        </p:txBody>
      </p:sp>
      <p:sp>
        <p:nvSpPr>
          <p:cNvPr id="140" name="Shape 140"/>
          <p:cNvSpPr txBox="1"/>
          <p:nvPr/>
        </p:nvSpPr>
        <p:spPr>
          <a:xfrm>
            <a:off x="4605225" y="1255400"/>
            <a:ext cx="4082700" cy="335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Tanner Upthegrove - </a:t>
            </a:r>
            <a:r>
              <a:rPr lang="en" sz="12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Media Engineer, Institute for Creativity, Arts and Technology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Phyllis Newbill - </a:t>
            </a:r>
            <a:r>
              <a:rPr lang="en" sz="12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Associate for Outreach and Engagement at the Institute for Creativity, Arts, and Technology.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Meggin Hicklin -</a:t>
            </a:r>
            <a:r>
              <a:rPr lang="en" sz="12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Exhibitions Program Manager, Center for the Arts at VT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North Cross School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Kolor, Amazon, Bootstrap, Adobe, Oculus, Unity, Soundcloud, Flask - </a:t>
            </a:r>
            <a:r>
              <a:rPr lang="en" sz="12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usage of their logo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E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11700" y="214769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ICAT’s History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6828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Transdisciplinary Education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Summer Maker Camps (2012-2016)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ICAT Day (2012-2016)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x="4196844" y="4613836"/>
            <a:ext cx="5373900" cy="23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en" sz="800" dirty="0"/>
              <a:t>https://www.icat.vt.edu/sites/default/files/u46/Maker_5.jpg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650" y="1319299"/>
            <a:ext cx="4676422" cy="30981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14650" y="4417428"/>
            <a:ext cx="37998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Ivica</a:t>
            </a:r>
            <a:r>
              <a:rPr lang="en-US" sz="1100" dirty="0" smtClean="0"/>
              <a:t> </a:t>
            </a:r>
            <a:r>
              <a:rPr lang="en-US" sz="1100" dirty="0" err="1" smtClean="0"/>
              <a:t>Ico</a:t>
            </a:r>
            <a:r>
              <a:rPr lang="en-US" sz="1100" dirty="0" smtClean="0"/>
              <a:t> </a:t>
            </a:r>
            <a:r>
              <a:rPr lang="en-US" sz="1100" dirty="0" err="1" smtClean="0"/>
              <a:t>Bukvic</a:t>
            </a:r>
            <a:r>
              <a:rPr lang="en-US" sz="1100" dirty="0" smtClean="0"/>
              <a:t> speaking about sound technology in 2013</a:t>
            </a:r>
            <a:endParaRPr lang="en-US" sz="1100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E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311700" y="181050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6190"/>
              <a:buFont typeface="Arial"/>
              <a:buNone/>
            </a:pPr>
            <a:r>
              <a:rPr lang="en" sz="3600" dirty="0"/>
              <a:t>Document the North Cross School Camp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4899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buSzPct val="100000"/>
              <a:buFont typeface="Arial"/>
              <a:buChar char="•"/>
            </a:pPr>
            <a:r>
              <a:rPr lang="en" sz="2000" dirty="0"/>
              <a:t>Film 360 degree video of the camp</a:t>
            </a:r>
          </a:p>
          <a:p>
            <a:pPr marL="914400" lvl="1" indent="-342900" rtl="0">
              <a:spcBef>
                <a:spcPts val="0"/>
              </a:spcBef>
              <a:buSzPct val="100000"/>
              <a:buFont typeface="Courier New"/>
              <a:buChar char="o"/>
            </a:pPr>
            <a:r>
              <a:rPr lang="en" sz="1800" dirty="0"/>
              <a:t>Record and integrate spatial audio</a:t>
            </a:r>
          </a:p>
          <a:p>
            <a:pPr marL="0" lvl="0" indent="0" rtl="0">
              <a:spcBef>
                <a:spcPts val="0"/>
              </a:spcBef>
              <a:buNone/>
            </a:pPr>
            <a:endParaRPr dirty="0"/>
          </a:p>
          <a:p>
            <a:pPr marL="457200" lvl="0" indent="-355600">
              <a:spcBef>
                <a:spcPts val="0"/>
              </a:spcBef>
              <a:buSzPct val="100000"/>
              <a:buFont typeface="Arial"/>
              <a:buChar char="•"/>
            </a:pPr>
            <a:r>
              <a:rPr lang="en" sz="2000" dirty="0"/>
              <a:t>Present </a:t>
            </a:r>
            <a:r>
              <a:rPr lang="en" sz="2000" dirty="0" smtClean="0"/>
              <a:t>students’</a:t>
            </a:r>
            <a:r>
              <a:rPr lang="en-US" sz="2000" dirty="0" smtClean="0"/>
              <a:t> </a:t>
            </a:r>
            <a:r>
              <a:rPr lang="en" sz="2000" dirty="0" smtClean="0"/>
              <a:t>perspective</a:t>
            </a:r>
            <a:endParaRPr lang="en" sz="2000" dirty="0"/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4775" y="1323525"/>
            <a:ext cx="4817525" cy="3067874"/>
          </a:xfrm>
          <a:prstGeom prst="rect">
            <a:avLst/>
          </a:prstGeom>
          <a:noFill/>
          <a:ln w="254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E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181051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dirty="0"/>
              <a:t>During the North Cross School Camp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>
              <a:buFont typeface="Arial"/>
              <a:buChar char="•"/>
            </a:pPr>
            <a:r>
              <a:rPr lang="en" dirty="0" smtClean="0"/>
              <a:t>Indoors </a:t>
            </a:r>
            <a:r>
              <a:rPr lang="en" dirty="0"/>
              <a:t>in the multipurpose roo</a:t>
            </a:r>
            <a:r>
              <a:rPr lang="en-US" dirty="0"/>
              <a:t>m</a:t>
            </a:r>
          </a:p>
          <a:p>
            <a:pPr marL="285750" indent="-285750">
              <a:buFont typeface="Arial"/>
              <a:buChar char="•"/>
            </a:pPr>
            <a:r>
              <a:rPr lang="en" dirty="0"/>
              <a:t>Syncing video and </a:t>
            </a:r>
            <a:r>
              <a:rPr lang="en" dirty="0" smtClean="0"/>
              <a:t>audio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" dirty="0" smtClean="0"/>
              <a:t>Outdoors </a:t>
            </a:r>
            <a:r>
              <a:rPr lang="en" dirty="0"/>
              <a:t>in the courtyard</a:t>
            </a:r>
          </a:p>
          <a:p>
            <a:pPr marL="914400" lvl="1" indent="-342900" rtl="0">
              <a:spcBef>
                <a:spcPts val="0"/>
              </a:spcBef>
              <a:buSzPct val="100000"/>
              <a:buFont typeface="Courier New"/>
              <a:buChar char="o"/>
            </a:pPr>
            <a:r>
              <a:rPr lang="en" sz="1800" dirty="0"/>
              <a:t>Children and chaos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 dirty="0"/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5975" y="1992275"/>
            <a:ext cx="4676324" cy="2315675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E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311700" y="113613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dirty="0"/>
              <a:t>After the North Cross School Camp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38295" y="1066342"/>
            <a:ext cx="5428251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spcAft>
                <a:spcPts val="200"/>
              </a:spcAft>
              <a:buFont typeface="Arial"/>
              <a:buChar char="•"/>
            </a:pPr>
            <a:r>
              <a:rPr lang="en" sz="1600" dirty="0"/>
              <a:t>Selected and stitched footage</a:t>
            </a:r>
          </a:p>
          <a:p>
            <a:pPr marL="514350" lvl="0" indent="-285750" rtl="0">
              <a:spcBef>
                <a:spcPts val="0"/>
              </a:spcBef>
              <a:spcAft>
                <a:spcPts val="200"/>
              </a:spcAft>
              <a:buFont typeface="Arial"/>
              <a:buChar char="•"/>
            </a:pPr>
            <a:r>
              <a:rPr lang="en" sz="1600" dirty="0"/>
              <a:t>Merged spatial audio with 360-degree video</a:t>
            </a:r>
          </a:p>
          <a:p>
            <a:pPr marL="514350" lvl="0" indent="-285750" rtl="0">
              <a:spcBef>
                <a:spcPts val="0"/>
              </a:spcBef>
              <a:spcAft>
                <a:spcPts val="200"/>
              </a:spcAft>
              <a:buFont typeface="Arial"/>
              <a:buChar char="•"/>
            </a:pPr>
            <a:r>
              <a:rPr lang="en" sz="1600" dirty="0"/>
              <a:t>Selected student materials and developed accompanying website to display them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5288" y="2593778"/>
            <a:ext cx="3921375" cy="2212075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1" name="Shape 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2058" y="1099978"/>
            <a:ext cx="2083449" cy="3705875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E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311700" y="181050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dirty="0"/>
              <a:t>Project by the Numbers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spcAft>
                <a:spcPts val="200"/>
              </a:spcAft>
              <a:buFont typeface="Arial"/>
              <a:buChar char="•"/>
            </a:pPr>
            <a:r>
              <a:rPr lang="en" dirty="0"/>
              <a:t>3 early alarm clocks</a:t>
            </a:r>
          </a:p>
          <a:p>
            <a:pPr marL="514350" lvl="0" indent="-285750" rtl="0">
              <a:spcBef>
                <a:spcPts val="0"/>
              </a:spcBef>
              <a:spcAft>
                <a:spcPts val="200"/>
              </a:spcAft>
              <a:buFont typeface="Arial"/>
              <a:buChar char="•"/>
            </a:pPr>
            <a:r>
              <a:rPr lang="en" dirty="0"/>
              <a:t>3 major software applications</a:t>
            </a:r>
          </a:p>
          <a:p>
            <a:pPr marL="514350" lvl="0" indent="-285750" rtl="0">
              <a:spcBef>
                <a:spcPts val="0"/>
              </a:spcBef>
              <a:spcAft>
                <a:spcPts val="200"/>
              </a:spcAft>
              <a:buFont typeface="Arial"/>
              <a:buChar char="•"/>
            </a:pPr>
            <a:r>
              <a:rPr lang="en" dirty="0"/>
              <a:t>3 dimensional Unity sphere</a:t>
            </a:r>
          </a:p>
          <a:p>
            <a:pPr marL="514350" lvl="0" indent="-285750" rtl="0">
              <a:spcBef>
                <a:spcPts val="0"/>
              </a:spcBef>
              <a:spcAft>
                <a:spcPts val="200"/>
              </a:spcAft>
              <a:buFont typeface="Arial"/>
              <a:buChar char="•"/>
            </a:pPr>
            <a:r>
              <a:rPr lang="en" dirty="0"/>
              <a:t>104 GB of GoPro footage</a:t>
            </a:r>
          </a:p>
          <a:p>
            <a:pPr marL="514350" lvl="0" indent="-285750" rtl="0">
              <a:spcBef>
                <a:spcPts val="0"/>
              </a:spcBef>
              <a:spcAft>
                <a:spcPts val="200"/>
              </a:spcAft>
              <a:buFont typeface="Arial"/>
              <a:buChar char="•"/>
            </a:pPr>
            <a:r>
              <a:rPr lang="en" dirty="0"/>
              <a:t>1.37 GB of audio</a:t>
            </a:r>
          </a:p>
          <a:p>
            <a:pPr lvl="0" rtl="0">
              <a:spcBef>
                <a:spcPts val="0"/>
              </a:spcBef>
              <a:spcAft>
                <a:spcPts val="200"/>
              </a:spcAft>
              <a:buNone/>
            </a:pPr>
            <a:endParaRPr lang="en-US" dirty="0" smtClean="0"/>
          </a:p>
          <a:p>
            <a:pPr lvl="0" rtl="0">
              <a:spcBef>
                <a:spcPts val="0"/>
              </a:spcBef>
              <a:spcAft>
                <a:spcPts val="200"/>
              </a:spcAft>
              <a:buNone/>
            </a:pPr>
            <a:endParaRPr dirty="0"/>
          </a:p>
          <a:p>
            <a:pPr lvl="0" rtl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2400" dirty="0" smtClean="0"/>
              <a:t>Final Exhibit</a:t>
            </a:r>
            <a:endParaRPr lang="en" sz="2400" dirty="0"/>
          </a:p>
          <a:p>
            <a:pPr marL="914400" lvl="1" indent="-342900" rtl="0">
              <a:spcBef>
                <a:spcPts val="0"/>
              </a:spcBef>
              <a:spcAft>
                <a:spcPts val="200"/>
              </a:spcAft>
              <a:buSzPct val="100000"/>
              <a:buFont typeface="Arial"/>
              <a:buChar char="•"/>
            </a:pPr>
            <a:r>
              <a:rPr lang="en" sz="1800" dirty="0"/>
              <a:t>324 MB of video, 34 MB of audio, 3 iPads, 1 Oculus Rift</a:t>
            </a:r>
          </a:p>
          <a:p>
            <a:pPr lvl="0">
              <a:spcBef>
                <a:spcPts val="0"/>
              </a:spcBef>
              <a:spcAft>
                <a:spcPts val="200"/>
              </a:spcAft>
              <a:buNone/>
            </a:pPr>
            <a:endParaRPr dirty="0"/>
          </a:p>
        </p:txBody>
      </p:sp>
      <p:pic>
        <p:nvPicPr>
          <p:cNvPr id="4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9538" y="1148830"/>
            <a:ext cx="3870924" cy="2861881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E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341" y="358114"/>
            <a:ext cx="3799158" cy="640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375" y="1701961"/>
            <a:ext cx="2734627" cy="107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65850" y="351726"/>
            <a:ext cx="2280875" cy="91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40125" y="3262337"/>
            <a:ext cx="3196187" cy="1163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85662" y="1477987"/>
            <a:ext cx="1500749" cy="151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43000" y="3475124"/>
            <a:ext cx="1293251" cy="73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242225" y="1272050"/>
            <a:ext cx="1681725" cy="168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144324" y="3379976"/>
            <a:ext cx="2385151" cy="13252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E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311700" y="214769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dirty="0"/>
              <a:t>Lessons Learned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spcAft>
                <a:spcPts val="200"/>
              </a:spcAft>
              <a:buFont typeface="Arial"/>
              <a:buChar char="•"/>
            </a:pPr>
            <a:r>
              <a:rPr lang="en" dirty="0"/>
              <a:t>Open-endedness as a strength and a weakness</a:t>
            </a:r>
          </a:p>
          <a:p>
            <a:pPr marL="914400" lvl="1" indent="-228600" rtl="0">
              <a:spcBef>
                <a:spcPts val="0"/>
              </a:spcBef>
              <a:spcAft>
                <a:spcPts val="200"/>
              </a:spcAft>
            </a:pPr>
            <a:r>
              <a:rPr lang="en" dirty="0"/>
              <a:t>“Keep an open mind, but not so open that your brain falls out.” - Claudio D’Amato, VT ASPECT Program</a:t>
            </a:r>
          </a:p>
          <a:p>
            <a:pPr marL="514350" lvl="0" indent="-285750" rtl="0">
              <a:spcBef>
                <a:spcPts val="0"/>
              </a:spcBef>
              <a:spcAft>
                <a:spcPts val="200"/>
              </a:spcAft>
              <a:buFont typeface="Arial"/>
              <a:buChar char="•"/>
            </a:pPr>
            <a:r>
              <a:rPr lang="en" dirty="0"/>
              <a:t>Challenges with 360-degree video</a:t>
            </a:r>
          </a:p>
          <a:p>
            <a:pPr marL="971550" lvl="1" indent="-285750" rtl="0">
              <a:spcBef>
                <a:spcPts val="0"/>
              </a:spcBef>
              <a:spcAft>
                <a:spcPts val="200"/>
              </a:spcAft>
              <a:buFont typeface="Courier New"/>
              <a:buChar char="o"/>
            </a:pPr>
            <a:r>
              <a:rPr lang="en" dirty="0"/>
              <a:t>Spatial audio</a:t>
            </a:r>
          </a:p>
          <a:p>
            <a:pPr marL="971550" lvl="1" indent="-285750" rtl="0">
              <a:spcBef>
                <a:spcPts val="0"/>
              </a:spcBef>
              <a:spcAft>
                <a:spcPts val="200"/>
              </a:spcAft>
              <a:buFont typeface="Courier New"/>
              <a:buChar char="o"/>
            </a:pPr>
            <a:r>
              <a:rPr lang="en" dirty="0"/>
              <a:t>Stitching/software</a:t>
            </a:r>
          </a:p>
          <a:p>
            <a:pPr marL="971550" lvl="1" indent="-285750" rtl="0">
              <a:spcBef>
                <a:spcPts val="0"/>
              </a:spcBef>
              <a:spcAft>
                <a:spcPts val="200"/>
              </a:spcAft>
              <a:buFont typeface="Courier New"/>
              <a:buChar char="o"/>
            </a:pPr>
            <a:r>
              <a:rPr lang="en" dirty="0"/>
              <a:t>The future of VR</a:t>
            </a:r>
          </a:p>
          <a:p>
            <a:pPr marL="514350" lvl="0" indent="-285750" rtl="0">
              <a:spcBef>
                <a:spcPts val="0"/>
              </a:spcBef>
              <a:spcAft>
                <a:spcPts val="200"/>
              </a:spcAft>
              <a:buFont typeface="Arial"/>
              <a:buChar char="•"/>
            </a:pPr>
            <a:r>
              <a:rPr lang="en" dirty="0"/>
              <a:t>Future Virginia Tech 360 video efforts</a:t>
            </a:r>
          </a:p>
          <a:p>
            <a:pPr marL="971550" lvl="1" indent="-285750" rtl="0">
              <a:spcBef>
                <a:spcPts val="0"/>
              </a:spcBef>
              <a:spcAft>
                <a:spcPts val="200"/>
              </a:spcAft>
              <a:buFont typeface="Courier New"/>
              <a:buChar char="o"/>
            </a:pPr>
            <a:r>
              <a:rPr lang="en" dirty="0"/>
              <a:t>TLOS (Technology-enhanced Learning and Online Services)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E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311700" y="192290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Demos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311700" y="1136099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 dirty="0">
                <a:solidFill>
                  <a:schemeClr val="hlink"/>
                </a:solidFill>
                <a:hlinkClick r:id="rId3"/>
              </a:rPr>
              <a:t>https://www.youtube.com/watch?v=ICNTcIoVztg</a:t>
            </a:r>
            <a:r>
              <a:rPr lang="en" dirty="0"/>
              <a:t> </a:t>
            </a:r>
          </a:p>
        </p:txBody>
      </p:sp>
      <p:pic>
        <p:nvPicPr>
          <p:cNvPr id="132" name="Shape 1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7721" y="846412"/>
            <a:ext cx="2799601" cy="3732823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" name="TextBox 1"/>
          <p:cNvSpPr txBox="1"/>
          <p:nvPr/>
        </p:nvSpPr>
        <p:spPr>
          <a:xfrm>
            <a:off x="5192136" y="4583972"/>
            <a:ext cx="36401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Molly Graham watches the 360 video on ICAT Day </a:t>
            </a:r>
            <a:endParaRPr lang="en-US" sz="1200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386</Words>
  <Application>Microsoft Macintosh PowerPoint</Application>
  <PresentationFormat>On-screen Show (16:9)</PresentationFormat>
  <Paragraphs>68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luxe</vt:lpstr>
      <vt:lpstr>ICAT Day   360-Degree Video     of North Cross Camp</vt:lpstr>
      <vt:lpstr>ICAT’s History</vt:lpstr>
      <vt:lpstr>Document the North Cross School Camp</vt:lpstr>
      <vt:lpstr>During the North Cross School Camp</vt:lpstr>
      <vt:lpstr>After the North Cross School Camp</vt:lpstr>
      <vt:lpstr>Project by the Numbers</vt:lpstr>
      <vt:lpstr>PowerPoint Presentation</vt:lpstr>
      <vt:lpstr>Lessons Learned</vt:lpstr>
      <vt:lpstr>Demos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ICAT Day   360-Degree Video     of North Cross Camp</dc:title>
  <cp:lastModifiedBy>Ben Kodres-O'Brien</cp:lastModifiedBy>
  <cp:revision>7</cp:revision>
  <dcterms:modified xsi:type="dcterms:W3CDTF">2016-05-08T22:52:42Z</dcterms:modified>
</cp:coreProperties>
</file>