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7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0" autoAdjust="0"/>
    <p:restoredTop sz="94660"/>
  </p:normalViewPr>
  <p:slideViewPr>
    <p:cSldViewPr snapToGrid="0">
      <p:cViewPr varScale="1">
        <p:scale>
          <a:sx n="84" d="100"/>
          <a:sy n="84" d="100"/>
        </p:scale>
        <p:origin x="44" y="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421a156433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421a156433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421a156433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421a156433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421a156433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421a156433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Extrinsic motivators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421a156433_0_2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421a156433_0_2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Intrinsic motivations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421a156433_0_2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421a156433_0_2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421a156433_0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421a156433_0_1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It’s “just what we do!”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421a156433_0_1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421a156433_0_1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421a156433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421a156433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421a156433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421a156433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421a156433_0_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421a156433_0_1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421a15643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421a15643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42204a2140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42204a2140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421a156433_0_2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421a156433_0_2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21a156433_0_3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421a156433_0_3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2204a2140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42204a2140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42204a2140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42204a2140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2204a2140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42204a2140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21a156433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421a156433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421a156433_0_1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421a156433_0_1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421a156433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421a156433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421a156433_0_2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421a156433_0_2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42204a2140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42204a2140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421a156433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421a156433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421a156433_0_2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421a156433_0_2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421a156433_0_3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421a156433_0_3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42204a2140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42204a2140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421a156433_0_2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421a156433_0_2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42204a2140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42204a2140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421a156433_0_3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421a156433_0_3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42204a2140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42204a2140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42204a2140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42204a2140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42204a2140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42204a2140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421a156433_0_2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421a156433_0_2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421a156433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421a156433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42204a2140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42204a2140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421a156433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421a156433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421a156433_0_2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421a156433_0_2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421a156433_0_2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421a156433_0_2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Can also feel negative.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nd/2.0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bradish.com/wp-content/uploads/2017/12/asleep-at-work.jpg" TargetMode="Externa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thenounproject.com/term/profile/95841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thenounproject.com/term/profile/95841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thenounproject.com/term/profile/95841/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thenounproject.com/term/profile/95841/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thenounproject.com/term/profile/95841/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nd/2.0/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mailto:arwalz@vt.edu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410768" y="96000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tx1"/>
                </a:solidFill>
              </a:rPr>
              <a:t>OER Advocacy: </a:t>
            </a:r>
            <a:br>
              <a:rPr lang="en" dirty="0"/>
            </a:br>
            <a:r>
              <a:rPr lang="en" sz="4800" dirty="0"/>
              <a:t>Applying Economic Thinking to Program Design</a:t>
            </a:r>
            <a:endParaRPr sz="4800"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364350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Anita Walz, University Libraries at Virginia Tech</a:t>
            </a:r>
            <a:endParaRPr sz="1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VIVA-OTN Best Practices Forum</a:t>
            </a:r>
            <a:endParaRPr sz="1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September 21, 2018, Virginia Commonwealth University, Richmond, VA</a:t>
            </a:r>
            <a:endParaRPr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D90E4D-8A3B-4FE4-8D5D-5A2D51DD414D}"/>
              </a:ext>
            </a:extLst>
          </p:cNvPr>
          <p:cNvSpPr txBox="1"/>
          <p:nvPr/>
        </p:nvSpPr>
        <p:spPr>
          <a:xfrm>
            <a:off x="6644640" y="4805831"/>
            <a:ext cx="25755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Images are public domain unless otherwise noted.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727DE2-7649-4CA5-9806-E8676FE82F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55" y="4672678"/>
            <a:ext cx="1101386" cy="3853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14" name="Google Shape;11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54622"/>
            <a:ext cx="9144000" cy="22342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21" name="Google Shape;12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Meaningful</a:t>
            </a:r>
            <a:endParaRPr sz="3600"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600" b="1"/>
              <a:t>Incentives</a:t>
            </a:r>
            <a:endParaRPr sz="3600" b="1"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600"/>
              <a:t>Maybe = different decision</a:t>
            </a:r>
            <a:endParaRPr sz="36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/>
              <a:t>Let’s talk about </a:t>
            </a:r>
            <a:r>
              <a:rPr lang="en" sz="3000" b="1"/>
              <a:t>Ideology </a:t>
            </a:r>
            <a:endParaRPr sz="3000" b="1"/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endParaRPr sz="30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58399" y="2174050"/>
            <a:ext cx="3750826" cy="2499576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6"/>
          <p:cNvSpPr txBox="1"/>
          <p:nvPr/>
        </p:nvSpPr>
        <p:spPr>
          <a:xfrm>
            <a:off x="707500" y="1079200"/>
            <a:ext cx="7501800" cy="14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Ideology - who and how we aspire to be, especially when we act on it is sometimes more powerful </a:t>
            </a:r>
            <a:r>
              <a:rPr lang="en-US" sz="2400" dirty="0"/>
              <a:t>than</a:t>
            </a: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external pressures.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Ide</a:t>
            </a:r>
            <a:r>
              <a:rPr lang="en-US" sz="2400" dirty="0"/>
              <a:t>ology also includes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things we think should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be widely accepted or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practiced (e.g. norms). </a:t>
            </a:r>
            <a:endParaRPr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6650" y="119600"/>
            <a:ext cx="6923850" cy="4803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50" name="Google Shape;15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868" y="0"/>
            <a:ext cx="771826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pic>
        <p:nvPicPr>
          <p:cNvPr id="157" name="Google Shape;15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47269" y="574625"/>
            <a:ext cx="5750400" cy="417065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37;p26">
            <a:extLst>
              <a:ext uri="{FF2B5EF4-FFF2-40B4-BE49-F238E27FC236}">
                <a16:creationId xmlns:a16="http://schemas.microsoft.com/office/drawing/2014/main" id="{575B8A48-282A-47F5-8D3C-527C991DE6CD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5381" y="1845327"/>
            <a:ext cx="2445780" cy="16024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619150"/>
            <a:ext cx="9143999" cy="6095975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30"/>
          <p:cNvSpPr txBox="1"/>
          <p:nvPr/>
        </p:nvSpPr>
        <p:spPr>
          <a:xfrm>
            <a:off x="0" y="4405832"/>
            <a:ext cx="5330700" cy="21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FF"/>
                </a:solidFill>
              </a:rPr>
              <a:t>© Enoch </a:t>
            </a:r>
            <a:r>
              <a:rPr lang="en" dirty="0"/>
              <a:t>Lai “Sharing is Caring”  </a:t>
            </a:r>
            <a:r>
              <a:rPr lang="en" u="sng" dirty="0">
                <a:solidFill>
                  <a:schemeClr val="hlink"/>
                </a:solidFill>
                <a:hlinkClick r:id="rId4"/>
              </a:rPr>
              <a:t>CC BY NC ND</a:t>
            </a:r>
            <a:r>
              <a:rPr lang="en" dirty="0"/>
              <a:t> </a:t>
            </a:r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3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Affirmed, changed, or acted on</a:t>
            </a:r>
            <a:endParaRPr sz="3600"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600" b="1"/>
              <a:t>Ideologies </a:t>
            </a:r>
            <a:endParaRPr sz="3600"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600"/>
              <a:t>= different decision</a:t>
            </a:r>
            <a:endParaRPr sz="36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 b="1">
                <a:solidFill>
                  <a:schemeClr val="dk2"/>
                </a:solidFill>
              </a:rPr>
              <a:t>Before you conclude that </a:t>
            </a:r>
            <a:endParaRPr sz="3600" b="1">
              <a:solidFill>
                <a:schemeClr val="dk2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 b="1">
                <a:solidFill>
                  <a:schemeClr val="dk2"/>
                </a:solidFill>
              </a:rPr>
              <a:t>             economics = Zzzz</a:t>
            </a:r>
            <a:endParaRPr sz="3600" b="1"/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utou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92400" y="2162155"/>
            <a:ext cx="4220601" cy="280515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/>
          <p:nvPr/>
        </p:nvSpPr>
        <p:spPr>
          <a:xfrm>
            <a:off x="4192400" y="4587650"/>
            <a:ext cx="39600" cy="1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4"/>
          <p:cNvSpPr txBox="1"/>
          <p:nvPr/>
        </p:nvSpPr>
        <p:spPr>
          <a:xfrm>
            <a:off x="4192400" y="4879482"/>
            <a:ext cx="4069800" cy="2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/>
              <a:t>Fair Use. </a:t>
            </a:r>
            <a:r>
              <a:rPr lang="en-US" sz="700" dirty="0"/>
              <a:t>Adapted from:</a:t>
            </a:r>
            <a:r>
              <a:rPr lang="en" sz="700" dirty="0"/>
              <a:t> </a:t>
            </a:r>
            <a:r>
              <a:rPr lang="en" sz="700" u="sng" dirty="0">
                <a:solidFill>
                  <a:schemeClr val="hlink"/>
                </a:solidFill>
                <a:hlinkClick r:id="rId5"/>
              </a:rPr>
              <a:t>http://bradish.com/wp-content/uploads/2017/12/asleep-at-work.jpg</a:t>
            </a:r>
            <a:r>
              <a:rPr lang="en" sz="700" dirty="0"/>
              <a:t> </a:t>
            </a:r>
            <a:endParaRPr sz="7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2"/>
          <p:cNvSpPr txBox="1">
            <a:spLocks noGrp="1"/>
          </p:cNvSpPr>
          <p:nvPr>
            <p:ph type="body" idx="1"/>
          </p:nvPr>
        </p:nvSpPr>
        <p:spPr>
          <a:xfrm>
            <a:off x="1642125" y="2725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/>
              <a:t>information</a:t>
            </a:r>
            <a:endParaRPr sz="36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36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600" b="1"/>
              <a:t>incentives</a:t>
            </a:r>
            <a:endParaRPr sz="36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3600" b="1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3600" b="1"/>
              <a:t>ideology</a:t>
            </a:r>
            <a:endParaRPr sz="3600" b="1"/>
          </a:p>
        </p:txBody>
      </p:sp>
      <p:sp>
        <p:nvSpPr>
          <p:cNvPr id="175" name="Google Shape;175;p32"/>
          <p:cNvSpPr txBox="1"/>
          <p:nvPr/>
        </p:nvSpPr>
        <p:spPr>
          <a:xfrm>
            <a:off x="4192400" y="4587650"/>
            <a:ext cx="39600" cy="1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32"/>
          <p:cNvSpPr/>
          <p:nvPr/>
        </p:nvSpPr>
        <p:spPr>
          <a:xfrm>
            <a:off x="4635425" y="486475"/>
            <a:ext cx="1000500" cy="429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32"/>
          <p:cNvSpPr/>
          <p:nvPr/>
        </p:nvSpPr>
        <p:spPr>
          <a:xfrm>
            <a:off x="4500250" y="3833925"/>
            <a:ext cx="1000500" cy="429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32"/>
          <p:cNvSpPr/>
          <p:nvPr/>
        </p:nvSpPr>
        <p:spPr>
          <a:xfrm>
            <a:off x="4500250" y="2095500"/>
            <a:ext cx="1000500" cy="429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32"/>
          <p:cNvSpPr txBox="1"/>
          <p:nvPr/>
        </p:nvSpPr>
        <p:spPr>
          <a:xfrm>
            <a:off x="5950400" y="1556100"/>
            <a:ext cx="2540400" cy="15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decisions</a:t>
            </a:r>
            <a:endParaRPr sz="30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/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3600" b="1"/>
              <a:t>How is this related to OER?</a:t>
            </a:r>
            <a:endParaRPr sz="3600" b="1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5"/>
          <p:cNvSpPr txBox="1">
            <a:spLocks noGrp="1"/>
          </p:cNvSpPr>
          <p:nvPr>
            <p:ph type="body" idx="1"/>
          </p:nvPr>
        </p:nvSpPr>
        <p:spPr>
          <a:xfrm>
            <a:off x="1642125" y="2725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/>
              <a:t>information</a:t>
            </a:r>
            <a:endParaRPr sz="3600" b="1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3600" b="1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600" b="1" dirty="0"/>
              <a:t>incentives</a:t>
            </a:r>
            <a:endParaRPr sz="3600" b="1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3600" b="1"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3600" b="1" dirty="0"/>
              <a:t>ideology</a:t>
            </a:r>
            <a:endParaRPr sz="3600" b="1" dirty="0"/>
          </a:p>
        </p:txBody>
      </p:sp>
      <p:sp>
        <p:nvSpPr>
          <p:cNvPr id="196" name="Google Shape;196;p35"/>
          <p:cNvSpPr txBox="1"/>
          <p:nvPr/>
        </p:nvSpPr>
        <p:spPr>
          <a:xfrm>
            <a:off x="4192400" y="4587650"/>
            <a:ext cx="39600" cy="1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35"/>
          <p:cNvSpPr/>
          <p:nvPr/>
        </p:nvSpPr>
        <p:spPr>
          <a:xfrm>
            <a:off x="4635425" y="486475"/>
            <a:ext cx="1000500" cy="429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35"/>
          <p:cNvSpPr/>
          <p:nvPr/>
        </p:nvSpPr>
        <p:spPr>
          <a:xfrm>
            <a:off x="4500250" y="3833925"/>
            <a:ext cx="1000500" cy="429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35"/>
          <p:cNvSpPr/>
          <p:nvPr/>
        </p:nvSpPr>
        <p:spPr>
          <a:xfrm>
            <a:off x="4500250" y="2095500"/>
            <a:ext cx="1000500" cy="429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35"/>
          <p:cNvSpPr txBox="1"/>
          <p:nvPr/>
        </p:nvSpPr>
        <p:spPr>
          <a:xfrm>
            <a:off x="5950400" y="1556100"/>
            <a:ext cx="2707500" cy="15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/>
              <a:t>Decisions</a:t>
            </a:r>
            <a:r>
              <a:rPr lang="en" sz="3000"/>
              <a:t> about courses &amp; course material </a:t>
            </a:r>
            <a:endParaRPr sz="3000" b="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E7B16B-F9B1-4230-85EC-894FFDBB26D4}"/>
              </a:ext>
            </a:extLst>
          </p:cNvPr>
          <p:cNvSpPr txBox="1"/>
          <p:nvPr/>
        </p:nvSpPr>
        <p:spPr>
          <a:xfrm>
            <a:off x="1700553" y="879975"/>
            <a:ext cx="27996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(about course materials &amp; OER)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BBE9BD-9D93-4286-82A3-7891F8F44787}"/>
              </a:ext>
            </a:extLst>
          </p:cNvPr>
          <p:cNvSpPr txBox="1"/>
          <p:nvPr/>
        </p:nvSpPr>
        <p:spPr>
          <a:xfrm>
            <a:off x="1642125" y="2571750"/>
            <a:ext cx="27996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(about course materials &amp; OER)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369313-30DE-4AFD-9611-E477093AE123}"/>
              </a:ext>
            </a:extLst>
          </p:cNvPr>
          <p:cNvSpPr txBox="1"/>
          <p:nvPr/>
        </p:nvSpPr>
        <p:spPr>
          <a:xfrm>
            <a:off x="1700553" y="4224739"/>
            <a:ext cx="27996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(about course materials &amp; OER)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Sometimes . . . </a:t>
            </a:r>
            <a:endParaRPr b="1"/>
          </a:p>
        </p:txBody>
      </p:sp>
      <p:sp>
        <p:nvSpPr>
          <p:cNvPr id="190" name="Google Shape;190;p3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Sometimes . . . </a:t>
            </a:r>
            <a:endParaRPr b="1"/>
          </a:p>
        </p:txBody>
      </p:sp>
      <p:sp>
        <p:nvSpPr>
          <p:cNvPr id="206" name="Google Shape;206;p3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0000"/>
                </a:solidFill>
              </a:rPr>
              <a:t>others make decisions </a:t>
            </a:r>
            <a:endParaRPr sz="2400" b="1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0000"/>
                </a:solidFill>
              </a:rPr>
              <a:t>which don’t make sense </a:t>
            </a:r>
            <a:endParaRPr sz="2400" b="1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0000"/>
                </a:solidFill>
              </a:rPr>
              <a:t>. . . to us</a:t>
            </a:r>
            <a:endParaRPr sz="2400" b="1">
              <a:solidFill>
                <a:srgbClr val="FF0000"/>
              </a:solidFill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07" name="Google Shape;207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33025" y="2119250"/>
            <a:ext cx="3699276" cy="277445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6"/>
          <p:cNvSpPr/>
          <p:nvPr/>
        </p:nvSpPr>
        <p:spPr>
          <a:xfrm flipH="1">
            <a:off x="4906097" y="95475"/>
            <a:ext cx="3461700" cy="1884900"/>
          </a:xfrm>
          <a:prstGeom prst="cloudCallout">
            <a:avLst>
              <a:gd name="adj1" fmla="val -20833"/>
              <a:gd name="adj2" fmla="val 625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36"/>
          <p:cNvSpPr txBox="1"/>
          <p:nvPr/>
        </p:nvSpPr>
        <p:spPr>
          <a:xfrm>
            <a:off x="6438025" y="2861825"/>
            <a:ext cx="6540000" cy="76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36"/>
          <p:cNvSpPr txBox="1"/>
          <p:nvPr/>
        </p:nvSpPr>
        <p:spPr>
          <a:xfrm>
            <a:off x="5398813" y="288675"/>
            <a:ext cx="3167700" cy="16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Why won’t you 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    adopt the open      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      textbook????</a:t>
            </a:r>
            <a:endParaRPr sz="24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7"/>
          <p:cNvSpPr txBox="1">
            <a:spLocks noGrp="1"/>
          </p:cNvSpPr>
          <p:nvPr>
            <p:ph type="body" idx="1"/>
          </p:nvPr>
        </p:nvSpPr>
        <p:spPr>
          <a:xfrm>
            <a:off x="311700" y="680284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600" dirty="0"/>
              <a:t>Sometimes we don’t know what </a:t>
            </a:r>
            <a:r>
              <a:rPr lang="en" sz="3600" b="1" dirty="0"/>
              <a:t>information </a:t>
            </a:r>
            <a:r>
              <a:rPr lang="en" sz="3600" dirty="0"/>
              <a:t>and </a:t>
            </a:r>
            <a:r>
              <a:rPr lang="en" sz="3600" b="1" dirty="0"/>
              <a:t>incentives </a:t>
            </a:r>
            <a:r>
              <a:rPr lang="en" sz="3600" dirty="0"/>
              <a:t>people have regarding course materials &amp; OER. Sometimes we fail to persuade them </a:t>
            </a:r>
            <a:r>
              <a:rPr lang="en-US" sz="3600" dirty="0"/>
              <a:t>to </a:t>
            </a:r>
            <a:r>
              <a:rPr lang="en" sz="3600" b="1" dirty="0"/>
              <a:t>affirm and act on the idea</a:t>
            </a:r>
            <a:r>
              <a:rPr lang="en" sz="3600" dirty="0"/>
              <a:t> that “sharing is good.”</a:t>
            </a:r>
            <a:endParaRPr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8"/>
          <p:cNvSpPr txBox="1">
            <a:spLocks noGrp="1"/>
          </p:cNvSpPr>
          <p:nvPr>
            <p:ph type="ctrTitle"/>
          </p:nvPr>
        </p:nvSpPr>
        <p:spPr>
          <a:xfrm>
            <a:off x="311708" y="1545450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/>
              <a:t>Practical contributions:</a:t>
            </a:r>
            <a:endParaRPr sz="36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dirty="0"/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SzPts val="3600"/>
              <a:buChar char="-"/>
            </a:pPr>
            <a:r>
              <a:rPr lang="en" sz="3600" dirty="0"/>
              <a:t>Empathy &amp; understanding of your audience</a:t>
            </a:r>
            <a:endParaRPr sz="3600" dirty="0"/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SzPts val="3600"/>
              <a:buChar char="-"/>
            </a:pPr>
            <a:r>
              <a:rPr lang="en" sz="3600" dirty="0"/>
              <a:t>Program design</a:t>
            </a:r>
            <a:endParaRPr sz="3600" dirty="0"/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SzPts val="3600"/>
              <a:buChar char="-"/>
            </a:pPr>
            <a:r>
              <a:rPr lang="en" sz="3600" dirty="0"/>
              <a:t>Identify values to model</a:t>
            </a:r>
            <a:endParaRPr sz="3600" dirty="0"/>
          </a:p>
        </p:txBody>
      </p:sp>
      <p:pic>
        <p:nvPicPr>
          <p:cNvPr id="222" name="Google Shape;222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8700" y="2423375"/>
            <a:ext cx="3069650" cy="2356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Google Shape;227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5061901" cy="4838699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39"/>
          <p:cNvSpPr txBox="1"/>
          <p:nvPr/>
        </p:nvSpPr>
        <p:spPr>
          <a:xfrm>
            <a:off x="4474575" y="626800"/>
            <a:ext cx="4183500" cy="35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What </a:t>
            </a:r>
            <a:r>
              <a:rPr lang="en" sz="2400" b="1" dirty="0"/>
              <a:t>information </a:t>
            </a:r>
            <a:r>
              <a:rPr lang="en" sz="2400" dirty="0"/>
              <a:t>does this person have?</a:t>
            </a: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What </a:t>
            </a:r>
            <a:r>
              <a:rPr lang="en" sz="2400" b="1" dirty="0"/>
              <a:t>incentives</a:t>
            </a:r>
            <a:r>
              <a:rPr lang="en" sz="2400" dirty="0"/>
              <a:t> does this person face?</a:t>
            </a: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What is this person’s </a:t>
            </a:r>
            <a:r>
              <a:rPr lang="en" sz="2400" b="1" dirty="0"/>
              <a:t>ideology</a:t>
            </a:r>
            <a:r>
              <a:rPr lang="en" sz="2400" dirty="0"/>
              <a:t>? Aspirational? Currently acting on? </a:t>
            </a: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9" name="Google Shape;229;p39"/>
          <p:cNvSpPr txBox="1"/>
          <p:nvPr/>
        </p:nvSpPr>
        <p:spPr>
          <a:xfrm>
            <a:off x="245125" y="319050"/>
            <a:ext cx="4183500" cy="6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Regarding course materials . . . </a:t>
            </a:r>
            <a:endParaRPr sz="18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674707-E2C3-492D-A86F-CC6B148B47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1950" y="3638012"/>
            <a:ext cx="1009650" cy="11715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FE4AA74-858E-43FD-AA36-87E9DA69C5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2350" y="2098388"/>
            <a:ext cx="1009650" cy="1171575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234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442299" y="216325"/>
            <a:ext cx="4380176" cy="4655402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40"/>
          <p:cNvSpPr txBox="1"/>
          <p:nvPr/>
        </p:nvSpPr>
        <p:spPr>
          <a:xfrm>
            <a:off x="4462375" y="282175"/>
            <a:ext cx="4681200" cy="47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What </a:t>
            </a:r>
            <a:r>
              <a:rPr lang="en" sz="2400" b="1"/>
              <a:t>information </a:t>
            </a:r>
            <a:r>
              <a:rPr lang="en" sz="2400"/>
              <a:t>does this person have? 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What additional (or corrected) </a:t>
            </a:r>
            <a:r>
              <a:rPr lang="en" sz="2400" b="1"/>
              <a:t>information </a:t>
            </a:r>
            <a:r>
              <a:rPr lang="en" sz="2400"/>
              <a:t>does this person need about OER?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20875" y="0"/>
            <a:ext cx="514350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41"/>
          <p:cNvSpPr txBox="1"/>
          <p:nvPr/>
        </p:nvSpPr>
        <p:spPr>
          <a:xfrm>
            <a:off x="452950" y="1155650"/>
            <a:ext cx="2941500" cy="393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What </a:t>
            </a:r>
            <a:r>
              <a:rPr lang="en" sz="2400" b="1"/>
              <a:t>incentives </a:t>
            </a:r>
            <a:r>
              <a:rPr lang="en" sz="2400"/>
              <a:t>(external motivators or pressures) does this person face?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What </a:t>
            </a:r>
            <a:r>
              <a:rPr lang="en" sz="2400" b="1"/>
              <a:t>incentives </a:t>
            </a:r>
            <a:r>
              <a:rPr lang="en" sz="2400"/>
              <a:t>(rewards or pressures) do we bring?</a:t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1642125" y="2725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/>
              <a:t>information</a:t>
            </a:r>
            <a:endParaRPr sz="36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36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600" b="1"/>
              <a:t>incentives</a:t>
            </a:r>
            <a:endParaRPr sz="36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3600" b="1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3600" b="1"/>
              <a:t>ideology</a:t>
            </a:r>
            <a:endParaRPr sz="3600" b="1"/>
          </a:p>
        </p:txBody>
      </p:sp>
      <p:sp>
        <p:nvSpPr>
          <p:cNvPr id="69" name="Google Shape;69;p15"/>
          <p:cNvSpPr txBox="1"/>
          <p:nvPr/>
        </p:nvSpPr>
        <p:spPr>
          <a:xfrm>
            <a:off x="4192400" y="4587650"/>
            <a:ext cx="39600" cy="1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15"/>
          <p:cNvSpPr/>
          <p:nvPr/>
        </p:nvSpPr>
        <p:spPr>
          <a:xfrm>
            <a:off x="4635425" y="486475"/>
            <a:ext cx="1000500" cy="429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5"/>
          <p:cNvSpPr/>
          <p:nvPr/>
        </p:nvSpPr>
        <p:spPr>
          <a:xfrm>
            <a:off x="4500250" y="3833925"/>
            <a:ext cx="1000500" cy="429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15"/>
          <p:cNvSpPr/>
          <p:nvPr/>
        </p:nvSpPr>
        <p:spPr>
          <a:xfrm>
            <a:off x="4500250" y="2095500"/>
            <a:ext cx="1000500" cy="429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5"/>
          <p:cNvSpPr txBox="1"/>
          <p:nvPr/>
        </p:nvSpPr>
        <p:spPr>
          <a:xfrm>
            <a:off x="5950400" y="1556100"/>
            <a:ext cx="2540400" cy="15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decisions</a:t>
            </a:r>
            <a:endParaRPr sz="30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1525" y="0"/>
            <a:ext cx="514350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42"/>
          <p:cNvSpPr txBox="1"/>
          <p:nvPr/>
        </p:nvSpPr>
        <p:spPr>
          <a:xfrm>
            <a:off x="5926875" y="108375"/>
            <a:ext cx="2922600" cy="23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What </a:t>
            </a:r>
            <a:r>
              <a:rPr lang="en" sz="2400" b="1"/>
              <a:t>values or aspirations </a:t>
            </a:r>
            <a:r>
              <a:rPr lang="en" sz="2400"/>
              <a:t>does this person act on (or want to act on)</a:t>
            </a:r>
            <a:r>
              <a:rPr lang="en" sz="2400" b="1"/>
              <a:t>?</a:t>
            </a:r>
            <a:endParaRPr sz="24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Which ones can we encourage them to</a:t>
            </a:r>
            <a:r>
              <a:rPr lang="en" sz="2400" b="1"/>
              <a:t> act on? </a:t>
            </a:r>
            <a:endParaRPr sz="24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Which ones could we challenge with</a:t>
            </a:r>
            <a:r>
              <a:rPr lang="en" sz="2400" b="1"/>
              <a:t> a different way of thinking? </a:t>
            </a:r>
            <a:endParaRPr sz="24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43"/>
          <p:cNvSpPr txBox="1"/>
          <p:nvPr/>
        </p:nvSpPr>
        <p:spPr>
          <a:xfrm>
            <a:off x="4241625" y="282175"/>
            <a:ext cx="4902000" cy="47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Name: </a:t>
            </a:r>
            <a:endParaRPr sz="24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Demographics</a:t>
            </a:r>
            <a:r>
              <a:rPr lang="en" sz="2400">
                <a:solidFill>
                  <a:schemeClr val="dk1"/>
                </a:solidFill>
              </a:rPr>
              <a:t>:</a:t>
            </a: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Role</a:t>
            </a:r>
            <a:r>
              <a:rPr lang="en" sz="2400"/>
              <a:t>: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Information</a:t>
            </a:r>
            <a:r>
              <a:rPr lang="en" sz="2400"/>
              <a:t>: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(about course materials)</a:t>
            </a:r>
            <a:endParaRPr sz="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Incentives</a:t>
            </a:r>
            <a:r>
              <a:rPr lang="en" sz="2400"/>
              <a:t>: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1"/>
                </a:solidFill>
              </a:rPr>
              <a:t>(about course materials)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Ideology</a:t>
            </a:r>
            <a:r>
              <a:rPr lang="en" sz="2400"/>
              <a:t>: </a:t>
            </a:r>
            <a:r>
              <a:rPr lang="en" sz="800">
                <a:solidFill>
                  <a:schemeClr val="dk1"/>
                </a:solidFill>
              </a:rPr>
              <a:t>(about course materials)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Aspirational: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Acting on: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b="1">
                <a:solidFill>
                  <a:schemeClr val="dk1"/>
                </a:solidFill>
              </a:rPr>
              <a:t>Summary &amp; Program Actions</a:t>
            </a:r>
            <a:r>
              <a:rPr lang="en" sz="2400">
                <a:solidFill>
                  <a:schemeClr val="dk1"/>
                </a:solidFill>
              </a:rPr>
              <a:t>:</a:t>
            </a:r>
            <a:endParaRPr/>
          </a:p>
        </p:txBody>
      </p:sp>
      <p:sp>
        <p:nvSpPr>
          <p:cNvPr id="253" name="Google Shape;253;p43"/>
          <p:cNvSpPr txBox="1"/>
          <p:nvPr/>
        </p:nvSpPr>
        <p:spPr>
          <a:xfrm>
            <a:off x="495575" y="4438100"/>
            <a:ext cx="3554100" cy="2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© Joseph Wilson CC BY </a:t>
            </a:r>
            <a:r>
              <a:rPr lang="en" sz="800" u="sng">
                <a:solidFill>
                  <a:schemeClr val="hlink"/>
                </a:solidFill>
                <a:hlinkClick r:id="rId3"/>
              </a:rPr>
              <a:t>https://thenounproject.com/term/profile/95841/</a:t>
            </a:r>
            <a:r>
              <a:rPr lang="en" sz="800"/>
              <a:t> </a:t>
            </a:r>
            <a:endParaRPr sz="800"/>
          </a:p>
        </p:txBody>
      </p:sp>
      <p:pic>
        <p:nvPicPr>
          <p:cNvPr id="254" name="Google Shape;254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0000" y="200350"/>
            <a:ext cx="3105150" cy="410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44"/>
          <p:cNvSpPr txBox="1"/>
          <p:nvPr/>
        </p:nvSpPr>
        <p:spPr>
          <a:xfrm>
            <a:off x="4087100" y="31725"/>
            <a:ext cx="5056800" cy="47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Name: </a:t>
            </a:r>
            <a:r>
              <a:rPr lang="en" sz="2400">
                <a:solidFill>
                  <a:schemeClr val="dk1"/>
                </a:solidFill>
              </a:rPr>
              <a:t>Sam</a:t>
            </a: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b="1">
                <a:solidFill>
                  <a:schemeClr val="dk1"/>
                </a:solidFill>
              </a:rPr>
              <a:t>Demographics</a:t>
            </a:r>
            <a:r>
              <a:rPr lang="en" sz="2400">
                <a:solidFill>
                  <a:schemeClr val="dk1"/>
                </a:solidFill>
              </a:rPr>
              <a:t>: 35, physicist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Role:</a:t>
            </a:r>
            <a:r>
              <a:rPr lang="en" sz="2400"/>
              <a:t> Pre-tenure faculty member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Information</a:t>
            </a:r>
            <a:r>
              <a:rPr lang="en" sz="2400"/>
              <a:t>: OER= free stuff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Incentives</a:t>
            </a:r>
            <a:r>
              <a:rPr lang="en" sz="2400"/>
              <a:t>: I’m under a lot of pressure to achieve great things in my academic career. Research &gt; teaching.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Ideology</a:t>
            </a:r>
            <a:r>
              <a:rPr lang="en" sz="2400"/>
              <a:t>: 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Aspirational: Write my own.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Acting on: Using my predecessor’s selection.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44"/>
          <p:cNvSpPr txBox="1"/>
          <p:nvPr/>
        </p:nvSpPr>
        <p:spPr>
          <a:xfrm>
            <a:off x="495575" y="4438100"/>
            <a:ext cx="3554100" cy="2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© Joseph Wilson CC BY </a:t>
            </a:r>
            <a:r>
              <a:rPr lang="en" sz="800" u="sng">
                <a:solidFill>
                  <a:schemeClr val="hlink"/>
                </a:solidFill>
                <a:hlinkClick r:id="rId3"/>
              </a:rPr>
              <a:t>https://thenounproject.com/term/profile/95841/</a:t>
            </a:r>
            <a:r>
              <a:rPr lang="en" sz="800"/>
              <a:t> </a:t>
            </a:r>
            <a:endParaRPr sz="800"/>
          </a:p>
        </p:txBody>
      </p:sp>
      <p:pic>
        <p:nvPicPr>
          <p:cNvPr id="261" name="Google Shape;261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0000" y="200350"/>
            <a:ext cx="3105150" cy="410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45"/>
          <p:cNvSpPr txBox="1"/>
          <p:nvPr/>
        </p:nvSpPr>
        <p:spPr>
          <a:xfrm>
            <a:off x="4087100" y="31725"/>
            <a:ext cx="5056800" cy="511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chemeClr val="dk1"/>
                </a:solidFill>
              </a:rPr>
              <a:t>Name: </a:t>
            </a:r>
            <a:r>
              <a:rPr lang="en" sz="2400" dirty="0">
                <a:solidFill>
                  <a:schemeClr val="dk1"/>
                </a:solidFill>
              </a:rPr>
              <a:t>Sam</a:t>
            </a: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FF0000"/>
                </a:solidFill>
              </a:rPr>
              <a:t>Summary &amp; Actions:</a:t>
            </a:r>
            <a:endParaRPr sz="2400" b="1" dirty="0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Sam likely doesn’t know that open= free+permission to modify &amp; share.</a:t>
            </a: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Sam is under (time/effort) pressure to focus mainly on research. </a:t>
            </a: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Sam might benefit from a nudge to approach teaching with OER as a potential research area.</a:t>
            </a: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7" name="Google Shape;267;p45"/>
          <p:cNvSpPr txBox="1"/>
          <p:nvPr/>
        </p:nvSpPr>
        <p:spPr>
          <a:xfrm>
            <a:off x="495575" y="4438100"/>
            <a:ext cx="3554100" cy="2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© Joseph Wilson CC BY </a:t>
            </a:r>
            <a:r>
              <a:rPr lang="en" sz="800" u="sng">
                <a:solidFill>
                  <a:schemeClr val="hlink"/>
                </a:solidFill>
                <a:hlinkClick r:id="rId3"/>
              </a:rPr>
              <a:t>https://thenounproject.com/term/profile/95841/</a:t>
            </a:r>
            <a:r>
              <a:rPr lang="en" sz="800"/>
              <a:t> </a:t>
            </a:r>
            <a:endParaRPr sz="800"/>
          </a:p>
        </p:txBody>
      </p:sp>
      <p:pic>
        <p:nvPicPr>
          <p:cNvPr id="268" name="Google Shape;268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0000" y="200350"/>
            <a:ext cx="3105150" cy="410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6"/>
          <p:cNvSpPr txBox="1"/>
          <p:nvPr/>
        </p:nvSpPr>
        <p:spPr>
          <a:xfrm>
            <a:off x="3751400" y="42375"/>
            <a:ext cx="5349600" cy="47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Name</a:t>
            </a:r>
            <a:r>
              <a:rPr lang="en" sz="2400">
                <a:solidFill>
                  <a:schemeClr val="dk1"/>
                </a:solidFill>
              </a:rPr>
              <a:t>: Jack</a:t>
            </a: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Demographics</a:t>
            </a:r>
            <a:r>
              <a:rPr lang="en" sz="2400">
                <a:solidFill>
                  <a:schemeClr val="dk1"/>
                </a:solidFill>
              </a:rPr>
              <a:t>: 50s, empty nest, 2 jobs</a:t>
            </a: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Role</a:t>
            </a:r>
            <a:r>
              <a:rPr lang="en" sz="2400"/>
              <a:t>:</a:t>
            </a:r>
            <a:r>
              <a:rPr lang="en" sz="2400" b="1"/>
              <a:t> </a:t>
            </a:r>
            <a:r>
              <a:rPr lang="en" sz="2400"/>
              <a:t>Adjunct (part time)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Information</a:t>
            </a:r>
            <a:r>
              <a:rPr lang="en" sz="2400"/>
              <a:t>: 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Incentives</a:t>
            </a:r>
            <a:r>
              <a:rPr lang="en" sz="2400"/>
              <a:t>: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Ideology</a:t>
            </a:r>
            <a:r>
              <a:rPr lang="en" sz="2400"/>
              <a:t>: </a:t>
            </a:r>
            <a:br>
              <a:rPr lang="en" sz="2400"/>
            </a:br>
            <a:endParaRPr/>
          </a:p>
        </p:txBody>
      </p:sp>
      <p:sp>
        <p:nvSpPr>
          <p:cNvPr id="274" name="Google Shape;274;p46"/>
          <p:cNvSpPr txBox="1"/>
          <p:nvPr/>
        </p:nvSpPr>
        <p:spPr>
          <a:xfrm>
            <a:off x="495575" y="4438100"/>
            <a:ext cx="3554100" cy="2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© Joseph Wilson CC BY </a:t>
            </a:r>
            <a:r>
              <a:rPr lang="en" sz="800" u="sng">
                <a:solidFill>
                  <a:schemeClr val="hlink"/>
                </a:solidFill>
                <a:hlinkClick r:id="rId3"/>
              </a:rPr>
              <a:t>https://thenounproject.com/term/profile/95841/</a:t>
            </a:r>
            <a:r>
              <a:rPr lang="en" sz="800"/>
              <a:t> </a:t>
            </a:r>
            <a:endParaRPr sz="800"/>
          </a:p>
        </p:txBody>
      </p:sp>
      <p:pic>
        <p:nvPicPr>
          <p:cNvPr id="275" name="Google Shape;275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0000" y="200350"/>
            <a:ext cx="3105150" cy="410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7"/>
          <p:cNvSpPr txBox="1"/>
          <p:nvPr/>
        </p:nvSpPr>
        <p:spPr>
          <a:xfrm>
            <a:off x="3751400" y="42375"/>
            <a:ext cx="5349600" cy="47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Name</a:t>
            </a:r>
            <a:r>
              <a:rPr lang="en" sz="2400">
                <a:solidFill>
                  <a:schemeClr val="dk1"/>
                </a:solidFill>
              </a:rPr>
              <a:t>: Jack</a:t>
            </a: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Demographics</a:t>
            </a:r>
            <a:r>
              <a:rPr lang="en" sz="2400">
                <a:solidFill>
                  <a:schemeClr val="dk1"/>
                </a:solidFill>
              </a:rPr>
              <a:t>: 50s, empty nest, 2 jobs</a:t>
            </a: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Role</a:t>
            </a:r>
            <a:r>
              <a:rPr lang="en" sz="2400"/>
              <a:t>:</a:t>
            </a:r>
            <a:r>
              <a:rPr lang="en" sz="2400" b="1"/>
              <a:t> </a:t>
            </a:r>
            <a:r>
              <a:rPr lang="en" sz="2400"/>
              <a:t>Adjunct (part time)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Information</a:t>
            </a:r>
            <a:r>
              <a:rPr lang="en" sz="2400"/>
              <a:t>: OER = digital textbooks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Incentives</a:t>
            </a:r>
            <a:r>
              <a:rPr lang="en" sz="2400"/>
              <a:t>: I make instructional choices but don’t get to choose a text.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Ideology</a:t>
            </a:r>
            <a:r>
              <a:rPr lang="en" sz="2400"/>
              <a:t>: </a:t>
            </a:r>
            <a:br>
              <a:rPr lang="en" sz="2400"/>
            </a:br>
            <a:r>
              <a:rPr lang="en" sz="2400"/>
              <a:t>Aspirational: I want to use a diff text.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Acting on: Making but not sharing content.</a:t>
            </a:r>
            <a:endParaRPr/>
          </a:p>
        </p:txBody>
      </p:sp>
      <p:sp>
        <p:nvSpPr>
          <p:cNvPr id="281" name="Google Shape;281;p47"/>
          <p:cNvSpPr txBox="1"/>
          <p:nvPr/>
        </p:nvSpPr>
        <p:spPr>
          <a:xfrm>
            <a:off x="495575" y="4438100"/>
            <a:ext cx="3554100" cy="2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© Joseph Wilson CC BY </a:t>
            </a:r>
            <a:r>
              <a:rPr lang="en" sz="800" u="sng">
                <a:solidFill>
                  <a:schemeClr val="hlink"/>
                </a:solidFill>
                <a:hlinkClick r:id="rId3"/>
              </a:rPr>
              <a:t>https://thenounproject.com/term/profile/95841/</a:t>
            </a:r>
            <a:r>
              <a:rPr lang="en" sz="800"/>
              <a:t> </a:t>
            </a:r>
            <a:endParaRPr sz="800"/>
          </a:p>
        </p:txBody>
      </p:sp>
      <p:pic>
        <p:nvPicPr>
          <p:cNvPr id="282" name="Google Shape;282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0000" y="200350"/>
            <a:ext cx="3105150" cy="410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Take Aways:</a:t>
            </a:r>
            <a:endParaRPr/>
          </a:p>
        </p:txBody>
      </p:sp>
      <p:sp>
        <p:nvSpPr>
          <p:cNvPr id="288" name="Google Shape;288;p4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</a:t>
            </a:r>
            <a:r>
              <a:rPr lang="en" b="1"/>
              <a:t>information</a:t>
            </a:r>
            <a:r>
              <a:rPr lang="en"/>
              <a:t> about course materials and OER</a:t>
            </a:r>
            <a:r>
              <a:rPr lang="en" b="1"/>
              <a:t> </a:t>
            </a:r>
            <a:r>
              <a:rPr lang="en"/>
              <a:t>do people have and need?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What </a:t>
            </a:r>
            <a:r>
              <a:rPr lang="en" b="1"/>
              <a:t>pressures, incentives, support and rewards</a:t>
            </a:r>
            <a:r>
              <a:rPr lang="en"/>
              <a:t> might be significant influences on course material decisions?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What are their </a:t>
            </a:r>
            <a:r>
              <a:rPr lang="en" b="1"/>
              <a:t>intrinsic motivations</a:t>
            </a:r>
            <a:r>
              <a:rPr lang="en"/>
              <a:t>? 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Can you connect these to OER? 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How can you encourage them to act not just intellectually ascent? 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How can you model the way or connect with others who model actions of using/sharing/creating OER? (which they might not have not previously seen modelled)? 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9"/>
          <p:cNvSpPr txBox="1">
            <a:spLocks noGrp="1"/>
          </p:cNvSpPr>
          <p:nvPr>
            <p:ph type="body" idx="1"/>
          </p:nvPr>
        </p:nvSpPr>
        <p:spPr>
          <a:xfrm>
            <a:off x="1642125" y="2725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/>
              <a:t>information</a:t>
            </a:r>
            <a:endParaRPr sz="36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36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600" b="1"/>
              <a:t>incentives</a:t>
            </a:r>
            <a:endParaRPr sz="36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3600" b="1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3600" b="1"/>
              <a:t>ideology</a:t>
            </a:r>
            <a:endParaRPr sz="3600" b="1"/>
          </a:p>
        </p:txBody>
      </p:sp>
      <p:sp>
        <p:nvSpPr>
          <p:cNvPr id="294" name="Google Shape;294;p49"/>
          <p:cNvSpPr txBox="1"/>
          <p:nvPr/>
        </p:nvSpPr>
        <p:spPr>
          <a:xfrm>
            <a:off x="4192400" y="4587650"/>
            <a:ext cx="39600" cy="1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" name="Google Shape;295;p49"/>
          <p:cNvSpPr/>
          <p:nvPr/>
        </p:nvSpPr>
        <p:spPr>
          <a:xfrm>
            <a:off x="4635425" y="486475"/>
            <a:ext cx="1000500" cy="429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49"/>
          <p:cNvSpPr/>
          <p:nvPr/>
        </p:nvSpPr>
        <p:spPr>
          <a:xfrm>
            <a:off x="4500250" y="3833925"/>
            <a:ext cx="1000500" cy="429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49"/>
          <p:cNvSpPr/>
          <p:nvPr/>
        </p:nvSpPr>
        <p:spPr>
          <a:xfrm>
            <a:off x="4500250" y="2095500"/>
            <a:ext cx="1000500" cy="429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49"/>
          <p:cNvSpPr txBox="1"/>
          <p:nvPr/>
        </p:nvSpPr>
        <p:spPr>
          <a:xfrm>
            <a:off x="5950400" y="1556100"/>
            <a:ext cx="2540400" cy="15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decisions</a:t>
            </a:r>
            <a:endParaRPr sz="30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Google Shape;303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619150"/>
            <a:ext cx="9143999" cy="6095975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50"/>
          <p:cNvSpPr txBox="1"/>
          <p:nvPr/>
        </p:nvSpPr>
        <p:spPr>
          <a:xfrm>
            <a:off x="40600" y="5143500"/>
            <a:ext cx="5330700" cy="21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© Enoch </a:t>
            </a:r>
            <a:r>
              <a:rPr lang="en"/>
              <a:t>Lai “Sharing is Caring”  </a:t>
            </a:r>
            <a:r>
              <a:rPr lang="en" u="sng">
                <a:solidFill>
                  <a:schemeClr val="hlink"/>
                </a:solidFill>
                <a:hlinkClick r:id="rId4"/>
              </a:rPr>
              <a:t>CC BY NC ND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5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  <p:sp>
        <p:nvSpPr>
          <p:cNvPr id="310" name="Google Shape;310;p51"/>
          <p:cNvSpPr txBox="1"/>
          <p:nvPr/>
        </p:nvSpPr>
        <p:spPr>
          <a:xfrm>
            <a:off x="397525" y="3893820"/>
            <a:ext cx="8583900" cy="1102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			              Anita Walz, University Libraries at Virginia Tech </a:t>
            </a:r>
            <a:r>
              <a:rPr lang="en-US" dirty="0">
                <a:hlinkClick r:id="rId3"/>
              </a:rPr>
              <a:t>arwalz@vt.edu</a:t>
            </a:r>
            <a:r>
              <a:rPr lang="en-US" dirty="0"/>
              <a:t> </a:t>
            </a:r>
            <a:endParaRPr lang="en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i="1" dirty="0"/>
              <a:t>Acknowledgement: Thanks to my economics professor, Dr. P.J. Hill who taught me about the three “I”s.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i="1" dirty="0"/>
              <a:t>I decided to major in Economics in large part because of his class.</a:t>
            </a:r>
            <a:endParaRPr sz="12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3000"/>
              <a:t>Let’s talk about </a:t>
            </a:r>
            <a:r>
              <a:rPr lang="en" sz="3000" b="1"/>
              <a:t>Information</a:t>
            </a:r>
            <a:endParaRPr sz="30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90" name="Google Shape;9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5077" y="0"/>
            <a:ext cx="703384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7275" y="104862"/>
            <a:ext cx="7369449" cy="4933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Different, current, or correct</a:t>
            </a:r>
            <a:endParaRPr sz="3600"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600" b="1"/>
              <a:t>Information</a:t>
            </a:r>
            <a:endParaRPr sz="3600" b="1"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/>
              <a:t>= different decision</a:t>
            </a:r>
            <a:endParaRPr sz="36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3000"/>
              <a:t>Let’s talk about </a:t>
            </a:r>
            <a:r>
              <a:rPr lang="en" sz="3000" b="1"/>
              <a:t>Incentives</a:t>
            </a:r>
            <a:endParaRPr sz="3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58399" y="2174050"/>
            <a:ext cx="3750826" cy="2499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2324" y="617400"/>
            <a:ext cx="3290275" cy="297925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21"/>
          <p:cNvSpPr txBox="1"/>
          <p:nvPr/>
        </p:nvSpPr>
        <p:spPr>
          <a:xfrm>
            <a:off x="831275" y="3670775"/>
            <a:ext cx="3290400" cy="7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Incentives as motivating “pressures”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828</Words>
  <Application>Microsoft Office PowerPoint</Application>
  <PresentationFormat>On-screen Show (16:9)</PresentationFormat>
  <Paragraphs>174</Paragraphs>
  <Slides>39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Arial</vt:lpstr>
      <vt:lpstr>Simple Light</vt:lpstr>
      <vt:lpstr>OER Advocacy:  Applying Economic Thinking to Program Design</vt:lpstr>
      <vt:lpstr>Before you conclude that               economics = Zzzz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Sometimes . . . </vt:lpstr>
      <vt:lpstr>Sometimes . . . </vt:lpstr>
      <vt:lpstr>PowerPoint Presentation</vt:lpstr>
      <vt:lpstr>Practical contributions:  Empathy &amp; understanding of your audience Program design Identify values to model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Take Aways:</vt:lpstr>
      <vt:lpstr>PowerPoint Presentation</vt:lpstr>
      <vt:lpstr>PowerPoint Presentation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OER Advocacy: Applying Economic Thinking to Program Design</dc:title>
  <dc:creator>Walz, Anita</dc:creator>
  <cp:lastModifiedBy>Walz, Anita</cp:lastModifiedBy>
  <cp:revision>8</cp:revision>
  <dcterms:modified xsi:type="dcterms:W3CDTF">2019-04-12T20:14:21Z</dcterms:modified>
</cp:coreProperties>
</file>