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Lst>
  <p:sldSz cy="5143500" cx="9144000"/>
  <p:notesSz cx="6858000" cy="9144000"/>
  <p:embeddedFontLst>
    <p:embeddedFont>
      <p:font typeface="PT Sans Narrow"/>
      <p:regular r:id="rId42"/>
      <p:bold r:id="rId43"/>
    </p:embeddedFont>
    <p:embeddedFont>
      <p:font typeface="Open Sans"/>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E2F5FD28-F589-4BFA-A570-AB27CA240BC9}">
  <a:tblStyle styleId="{E2F5FD28-F589-4BFA-A570-AB27CA240BC9}"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font" Target="fonts/PTSansNarrow-regular.fntdata"/><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font" Target="fonts/OpenSans-regular.fntdata"/><Relationship Id="rId21" Type="http://schemas.openxmlformats.org/officeDocument/2006/relationships/slide" Target="slides/slide15.xml"/><Relationship Id="rId43" Type="http://schemas.openxmlformats.org/officeDocument/2006/relationships/font" Target="fonts/PTSansNarrow-bold.fntdata"/><Relationship Id="rId24" Type="http://schemas.openxmlformats.org/officeDocument/2006/relationships/slide" Target="slides/slide18.xml"/><Relationship Id="rId46" Type="http://schemas.openxmlformats.org/officeDocument/2006/relationships/font" Target="fonts/OpenSans-italic.fntdata"/><Relationship Id="rId23" Type="http://schemas.openxmlformats.org/officeDocument/2006/relationships/slide" Target="slides/slide17.xml"/><Relationship Id="rId45" Type="http://schemas.openxmlformats.org/officeDocument/2006/relationships/font" Target="fonts/Open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47" Type="http://schemas.openxmlformats.org/officeDocument/2006/relationships/font" Target="fonts/OpenSans-boldItalic.fnt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 name="Google Shape;6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2" name="Google Shape;17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1" name="Google Shape;18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4619ccf9bb_28_2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Google Shape;207;g4619ccf9bb_28_2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Google Shape;213;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4" name="Google Shape;214;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Google Shape;220;g4619ccf9bb_6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4619ccf9bb_6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8" name="Shape 228"/>
        <p:cNvGrpSpPr/>
        <p:nvPr/>
      </p:nvGrpSpPr>
      <p:grpSpPr>
        <a:xfrm>
          <a:off x="0" y="0"/>
          <a:ext cx="0" cy="0"/>
          <a:chOff x="0" y="0"/>
          <a:chExt cx="0" cy="0"/>
        </a:xfrm>
      </p:grpSpPr>
      <p:sp>
        <p:nvSpPr>
          <p:cNvPr id="229" name="Google Shape;229;g4619ccf9bb_6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4619ccf9bb_6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9" name="Google Shape;239;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a:t>H</a:t>
            </a:r>
            <a:r>
              <a:rPr lang="en-US"/>
              <a:t>owever, the generated abstractive summary is not </a:t>
            </a:r>
            <a:r>
              <a:rPr lang="en-US"/>
              <a:t>guaranteed</a:t>
            </a:r>
            <a:r>
              <a:rPr lang="en-US"/>
              <a:t> to be relevant to the topic.</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 name="Google Shape;7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4619ccf9bb_6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4619ccf9bb_6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Google Shape;255;g4619ccf9bb_28_28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6" name="Google Shape;256;g4619ccf9bb_28_28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7" name="Google Shape;267;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Google Shape;278;g4619ccf9bb_28_2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9" name="Google Shape;279;g4619ccf9bb_28_2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Google Shape;285;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6" name="Google Shape;286;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2" name="Shape 292"/>
        <p:cNvGrpSpPr/>
        <p:nvPr/>
      </p:nvGrpSpPr>
      <p:grpSpPr>
        <a:xfrm>
          <a:off x="0" y="0"/>
          <a:ext cx="0" cy="0"/>
          <a:chOff x="0" y="0"/>
          <a:chExt cx="0" cy="0"/>
        </a:xfrm>
      </p:grpSpPr>
      <p:sp>
        <p:nvSpPr>
          <p:cNvPr id="293" name="Google Shape;293;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4" name="Google Shape;294;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1" name="Shape 301"/>
        <p:cNvGrpSpPr/>
        <p:nvPr/>
      </p:nvGrpSpPr>
      <p:grpSpPr>
        <a:xfrm>
          <a:off x="0" y="0"/>
          <a:ext cx="0" cy="0"/>
          <a:chOff x="0" y="0"/>
          <a:chExt cx="0" cy="0"/>
        </a:xfrm>
      </p:grpSpPr>
      <p:sp>
        <p:nvSpPr>
          <p:cNvPr id="302" name="Google Shape;302;g4619ccf9bb_28_2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3" name="Google Shape;303;g4619ccf9bb_28_2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g4619ccf9bb_26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4619ccf9bb_26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7" name="Google Shape;317;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4" name="Shape 324"/>
        <p:cNvGrpSpPr/>
        <p:nvPr/>
      </p:nvGrpSpPr>
      <p:grpSpPr>
        <a:xfrm>
          <a:off x="0" y="0"/>
          <a:ext cx="0" cy="0"/>
          <a:chOff x="0" y="0"/>
          <a:chExt cx="0" cy="0"/>
        </a:xfrm>
      </p:grpSpPr>
      <p:sp>
        <p:nvSpPr>
          <p:cNvPr id="325" name="Google Shape;325;g4619ccf9bb_12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4619ccf9bb_12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 name="Google Shape;8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0" name="Shape 330"/>
        <p:cNvGrpSpPr/>
        <p:nvPr/>
      </p:nvGrpSpPr>
      <p:grpSpPr>
        <a:xfrm>
          <a:off x="0" y="0"/>
          <a:ext cx="0" cy="0"/>
          <a:chOff x="0" y="0"/>
          <a:chExt cx="0" cy="0"/>
        </a:xfrm>
      </p:grpSpPr>
      <p:sp>
        <p:nvSpPr>
          <p:cNvPr id="331" name="Google Shape;331;g4619ccf9bb_28_2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4619ccf9bb_28_2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6" name="Shape 336"/>
        <p:cNvGrpSpPr/>
        <p:nvPr/>
      </p:nvGrpSpPr>
      <p:grpSpPr>
        <a:xfrm>
          <a:off x="0" y="0"/>
          <a:ext cx="0" cy="0"/>
          <a:chOff x="0" y="0"/>
          <a:chExt cx="0" cy="0"/>
        </a:xfrm>
      </p:grpSpPr>
      <p:sp>
        <p:nvSpPr>
          <p:cNvPr id="337" name="Google Shape;337;g4619ccf9bb_1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4619ccf9bb_1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3" name="Shape 343"/>
        <p:cNvGrpSpPr/>
        <p:nvPr/>
      </p:nvGrpSpPr>
      <p:grpSpPr>
        <a:xfrm>
          <a:off x="0" y="0"/>
          <a:ext cx="0" cy="0"/>
          <a:chOff x="0" y="0"/>
          <a:chExt cx="0" cy="0"/>
        </a:xfrm>
      </p:grpSpPr>
      <p:sp>
        <p:nvSpPr>
          <p:cNvPr id="344" name="Google Shape;344;g4619ccf9bb_6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5" name="Google Shape;345;g4619ccf9bb_6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0" name="Shape 350"/>
        <p:cNvGrpSpPr/>
        <p:nvPr/>
      </p:nvGrpSpPr>
      <p:grpSpPr>
        <a:xfrm>
          <a:off x="0" y="0"/>
          <a:ext cx="0" cy="0"/>
          <a:chOff x="0" y="0"/>
          <a:chExt cx="0" cy="0"/>
        </a:xfrm>
      </p:grpSpPr>
      <p:sp>
        <p:nvSpPr>
          <p:cNvPr id="351" name="Google Shape;351;g4619ccf9bb_6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4619ccf9bb_6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7" name="Shape 357"/>
        <p:cNvGrpSpPr/>
        <p:nvPr/>
      </p:nvGrpSpPr>
      <p:grpSpPr>
        <a:xfrm>
          <a:off x="0" y="0"/>
          <a:ext cx="0" cy="0"/>
          <a:chOff x="0" y="0"/>
          <a:chExt cx="0" cy="0"/>
        </a:xfrm>
      </p:grpSpPr>
      <p:sp>
        <p:nvSpPr>
          <p:cNvPr id="358" name="Google Shape;358;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9" name="Google Shape;35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4" name="Shape 364"/>
        <p:cNvGrpSpPr/>
        <p:nvPr/>
      </p:nvGrpSpPr>
      <p:grpSpPr>
        <a:xfrm>
          <a:off x="0" y="0"/>
          <a:ext cx="0" cy="0"/>
          <a:chOff x="0" y="0"/>
          <a:chExt cx="0" cy="0"/>
        </a:xfrm>
      </p:grpSpPr>
      <p:sp>
        <p:nvSpPr>
          <p:cNvPr id="365" name="Google Shape;365;g4619ccf9bb_6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4619ccf9bb_6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4619ccf9bb_2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4619ccf9bb_2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4619ccf9bb_28_2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g4619ccf9bb_28_2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4619ccf9bb_17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4619ccf9bb_17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6" name="Google Shape;156;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0.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www.zotero.org/google-docs/?7Gf5kV"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hyperlink" Target="https://www.zotero.org/google-docs/?H8DeJM" TargetMode="External"/><Relationship Id="rId4" Type="http://schemas.openxmlformats.org/officeDocument/2006/relationships/hyperlink" Target="https://www.zotero.org/google-docs/?PUZRg8"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1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1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s://www.zotero.org/google-docs/?H8DeJM" TargetMode="External"/><Relationship Id="rId4" Type="http://schemas.openxmlformats.org/officeDocument/2006/relationships/hyperlink" Target="https://www.zotero.org/google-docs/?PUZRg8"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3"/>
          <p:cNvSpPr/>
          <p:nvPr/>
        </p:nvSpPr>
        <p:spPr>
          <a:xfrm>
            <a:off x="846300" y="0"/>
            <a:ext cx="7641300" cy="5143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FFFFF"/>
              </a:highlight>
            </a:endParaRPr>
          </a:p>
        </p:txBody>
      </p:sp>
      <p:sp>
        <p:nvSpPr>
          <p:cNvPr id="67" name="Google Shape;67;p13"/>
          <p:cNvSpPr/>
          <p:nvPr/>
        </p:nvSpPr>
        <p:spPr>
          <a:xfrm>
            <a:off x="846300" y="802475"/>
            <a:ext cx="7641300" cy="5259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FFFFFF"/>
              </a:highlight>
            </a:endParaRPr>
          </a:p>
        </p:txBody>
      </p:sp>
      <p:sp>
        <p:nvSpPr>
          <p:cNvPr id="68" name="Google Shape;68;p13"/>
          <p:cNvSpPr txBox="1"/>
          <p:nvPr/>
        </p:nvSpPr>
        <p:spPr>
          <a:xfrm>
            <a:off x="327933" y="340225"/>
            <a:ext cx="8520600" cy="20526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lang="en-US" sz="3600"/>
              <a:t>Hybrid Summarization of Dakota</a:t>
            </a:r>
            <a:endParaRPr b="1" sz="3600"/>
          </a:p>
          <a:p>
            <a:pPr indent="0" lvl="0" marL="0" marR="0" rtl="0" algn="ctr">
              <a:lnSpc>
                <a:spcPct val="100000"/>
              </a:lnSpc>
              <a:spcBef>
                <a:spcPts val="0"/>
              </a:spcBef>
              <a:spcAft>
                <a:spcPts val="0"/>
              </a:spcAft>
              <a:buClr>
                <a:schemeClr val="dk1"/>
              </a:buClr>
              <a:buSzPts val="1100"/>
              <a:buFont typeface="Arial"/>
              <a:buNone/>
            </a:pPr>
            <a:r>
              <a:rPr b="1" lang="en-US" sz="3600"/>
              <a:t>Access Pipeline Protests (NoDAPL)</a:t>
            </a:r>
            <a:endParaRPr b="1" sz="3600"/>
          </a:p>
        </p:txBody>
      </p:sp>
      <p:sp>
        <p:nvSpPr>
          <p:cNvPr id="69" name="Google Shape;69;p13"/>
          <p:cNvSpPr txBox="1"/>
          <p:nvPr/>
        </p:nvSpPr>
        <p:spPr>
          <a:xfrm>
            <a:off x="235500" y="2300725"/>
            <a:ext cx="8520600" cy="6081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400"/>
              <a:buFont typeface="Arial"/>
              <a:buNone/>
            </a:pPr>
            <a:r>
              <a:rPr lang="en-US" sz="2400"/>
              <a:t>CS 5984/4984 Big Data Text Summarization Report</a:t>
            </a:r>
            <a:endParaRPr b="0" i="0" sz="2400" u="none" cap="none" strike="noStrike">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FFFFFF"/>
              </a:solidFill>
              <a:latin typeface="Arial"/>
              <a:ea typeface="Arial"/>
              <a:cs typeface="Arial"/>
              <a:sym typeface="Arial"/>
            </a:endParaRPr>
          </a:p>
        </p:txBody>
      </p:sp>
      <p:sp>
        <p:nvSpPr>
          <p:cNvPr id="70" name="Google Shape;70;p13"/>
          <p:cNvSpPr txBox="1"/>
          <p:nvPr/>
        </p:nvSpPr>
        <p:spPr>
          <a:xfrm>
            <a:off x="529500" y="3061225"/>
            <a:ext cx="8085000" cy="1747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lang="en-US" sz="1800"/>
              <a:t>Xiaoyu Chen*, Haitao Wang, Maanav Mehrotra, Naman Chhikara, Di Sun</a:t>
            </a:r>
            <a:endParaRPr sz="1800"/>
          </a:p>
          <a:p>
            <a:pPr indent="0" lvl="0" marL="0" marR="0" rtl="0" algn="ctr">
              <a:lnSpc>
                <a:spcPct val="100000"/>
              </a:lnSpc>
              <a:spcBef>
                <a:spcPts val="0"/>
              </a:spcBef>
              <a:spcAft>
                <a:spcPts val="0"/>
              </a:spcAft>
              <a:buClr>
                <a:srgbClr val="000000"/>
              </a:buClr>
              <a:buSzPts val="1100"/>
              <a:buFont typeface="Arial"/>
              <a:buNone/>
            </a:pPr>
            <a:r>
              <a:rPr i="1" lang="en-US"/>
              <a:t>{xiaoyuch, wanght, maanav, namanchhikara, sdi1995} @vt.edu</a:t>
            </a:r>
            <a:endParaRPr i="1"/>
          </a:p>
          <a:p>
            <a:pPr indent="0" lvl="0" marL="0" marR="0" rtl="0" algn="ctr">
              <a:lnSpc>
                <a:spcPct val="100000"/>
              </a:lnSpc>
              <a:spcBef>
                <a:spcPts val="0"/>
              </a:spcBef>
              <a:spcAft>
                <a:spcPts val="0"/>
              </a:spcAft>
              <a:buClr>
                <a:srgbClr val="000000"/>
              </a:buClr>
              <a:buSzPts val="1100"/>
              <a:buFont typeface="Arial"/>
              <a:buNone/>
            </a:pPr>
            <a:r>
              <a:rPr i="1" lang="en-US"/>
              <a:t>Instructor: Dr. Edward A. Fox</a:t>
            </a:r>
            <a:endParaRPr i="1"/>
          </a:p>
          <a:p>
            <a:pPr indent="0" lvl="0" marL="0" marR="0" rtl="0" algn="ctr">
              <a:lnSpc>
                <a:spcPct val="100000"/>
              </a:lnSpc>
              <a:spcBef>
                <a:spcPts val="0"/>
              </a:spcBef>
              <a:spcAft>
                <a:spcPts val="0"/>
              </a:spcAft>
              <a:buClr>
                <a:srgbClr val="000000"/>
              </a:buClr>
              <a:buSzPts val="1100"/>
              <a:buFont typeface="Arial"/>
              <a:buNone/>
            </a:pPr>
            <a:r>
              <a:t/>
            </a:r>
            <a:endParaRPr sz="1800"/>
          </a:p>
          <a:p>
            <a:pPr indent="0" lvl="0" marL="0" marR="0" rtl="0" algn="ctr">
              <a:lnSpc>
                <a:spcPct val="100000"/>
              </a:lnSpc>
              <a:spcBef>
                <a:spcPts val="0"/>
              </a:spcBef>
              <a:spcAft>
                <a:spcPts val="0"/>
              </a:spcAft>
              <a:buClr>
                <a:srgbClr val="000000"/>
              </a:buClr>
              <a:buSzPts val="1100"/>
              <a:buFont typeface="Arial"/>
              <a:buNone/>
            </a:pPr>
            <a:r>
              <a:rPr lang="en-US"/>
              <a:t>Dept. of Computer Science, Virginia Tech</a:t>
            </a:r>
            <a:endParaRPr/>
          </a:p>
          <a:p>
            <a:pPr indent="0" lvl="0" marL="0" marR="0" rtl="0" algn="ctr">
              <a:lnSpc>
                <a:spcPct val="100000"/>
              </a:lnSpc>
              <a:spcBef>
                <a:spcPts val="0"/>
              </a:spcBef>
              <a:spcAft>
                <a:spcPts val="0"/>
              </a:spcAft>
              <a:buClr>
                <a:srgbClr val="000000"/>
              </a:buClr>
              <a:buSzPts val="1100"/>
              <a:buFont typeface="Arial"/>
              <a:buNone/>
            </a:pPr>
            <a:r>
              <a:rPr lang="en-US"/>
              <a:t>Blacksburg, Virginia 24061</a:t>
            </a:r>
            <a:endParaRPr/>
          </a:p>
          <a:p>
            <a:pPr indent="0" lvl="0" marL="0" marR="0" rtl="0" algn="ctr">
              <a:lnSpc>
                <a:spcPct val="100000"/>
              </a:lnSpc>
              <a:spcBef>
                <a:spcPts val="0"/>
              </a:spcBef>
              <a:spcAft>
                <a:spcPts val="0"/>
              </a:spcAft>
              <a:buClr>
                <a:srgbClr val="000000"/>
              </a:buClr>
              <a:buSzPts val="1100"/>
              <a:buFont typeface="Arial"/>
              <a:buNone/>
            </a:pPr>
            <a:r>
              <a:rPr lang="en-US"/>
              <a:t>December 2018</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22"/>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POS-Tagging</a:t>
            </a:r>
            <a:endParaRPr/>
          </a:p>
        </p:txBody>
      </p:sp>
      <p:sp>
        <p:nvSpPr>
          <p:cNvPr id="167" name="Google Shape;167;p22"/>
          <p:cNvSpPr txBox="1"/>
          <p:nvPr>
            <p:ph idx="1" type="body"/>
          </p:nvPr>
        </p:nvSpPr>
        <p:spPr>
          <a:xfrm>
            <a:off x="311700" y="1266325"/>
            <a:ext cx="48648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US"/>
              <a:t>Manual Document Relevance Tagging and Internal Keywords Extraction</a:t>
            </a:r>
            <a:endParaRPr/>
          </a:p>
          <a:p>
            <a:pPr indent="-317500" lvl="1" marL="914400" rtl="0" algn="l">
              <a:lnSpc>
                <a:spcPct val="115000"/>
              </a:lnSpc>
              <a:spcBef>
                <a:spcPts val="0"/>
              </a:spcBef>
              <a:spcAft>
                <a:spcPts val="0"/>
              </a:spcAft>
              <a:buSzPts val="1400"/>
              <a:buChar char="○"/>
            </a:pPr>
            <a:r>
              <a:rPr lang="en-US"/>
              <a:t>Initially tagged 50 documents </a:t>
            </a:r>
            <a:r>
              <a:rPr lang="en-US"/>
              <a:t>as relevant and irrelevant for classifier.</a:t>
            </a:r>
            <a:endParaRPr/>
          </a:p>
          <a:p>
            <a:pPr indent="-317500" lvl="1" marL="914400" rtl="0" algn="l">
              <a:lnSpc>
                <a:spcPct val="115000"/>
              </a:lnSpc>
              <a:spcBef>
                <a:spcPts val="0"/>
              </a:spcBef>
              <a:spcAft>
                <a:spcPts val="0"/>
              </a:spcAft>
              <a:buSzPts val="1400"/>
              <a:buChar char="○"/>
            </a:pPr>
            <a:r>
              <a:rPr lang="en-US"/>
              <a:t>Increased it to 100 documents. </a:t>
            </a:r>
            <a:endParaRPr/>
          </a:p>
          <a:p>
            <a:pPr indent="-317500" lvl="1" marL="914400" rtl="0" algn="l">
              <a:lnSpc>
                <a:spcPct val="115000"/>
              </a:lnSpc>
              <a:spcBef>
                <a:spcPts val="0"/>
              </a:spcBef>
              <a:spcAft>
                <a:spcPts val="0"/>
              </a:spcAft>
              <a:buSzPts val="1400"/>
              <a:buChar char="○"/>
            </a:pPr>
            <a:r>
              <a:rPr lang="en-US"/>
              <a:t>Used it as our training set to classify all the documents as relevant and irrelevant.</a:t>
            </a:r>
            <a:endParaRPr/>
          </a:p>
          <a:p>
            <a:pPr indent="-342900" lvl="0" marL="457200" rtl="0" algn="l">
              <a:lnSpc>
                <a:spcPct val="115000"/>
              </a:lnSpc>
              <a:spcBef>
                <a:spcPts val="0"/>
              </a:spcBef>
              <a:spcAft>
                <a:spcPts val="0"/>
              </a:spcAft>
              <a:buSzPts val="1800"/>
              <a:buChar char="●"/>
            </a:pPr>
            <a:r>
              <a:rPr lang="en-US"/>
              <a:t>Using wikipedia as an external source</a:t>
            </a:r>
            <a:endParaRPr/>
          </a:p>
          <a:p>
            <a:pPr indent="-317500" lvl="1" marL="914400" rtl="0" algn="l">
              <a:lnSpc>
                <a:spcPct val="115000"/>
              </a:lnSpc>
              <a:spcBef>
                <a:spcPts val="0"/>
              </a:spcBef>
              <a:spcAft>
                <a:spcPts val="0"/>
              </a:spcAft>
              <a:buSzPts val="1400"/>
              <a:buChar char="○"/>
            </a:pPr>
            <a:r>
              <a:rPr lang="en-US"/>
              <a:t>Two wikipedia articles (Dakota Access </a:t>
            </a:r>
            <a:r>
              <a:rPr lang="en-US" sz="1400"/>
              <a:t>Pipeline,#NODAPL) used to extract keywords which were given as input to the classifier.</a:t>
            </a:r>
            <a:endParaRPr sz="1400"/>
          </a:p>
        </p:txBody>
      </p:sp>
      <p:pic>
        <p:nvPicPr>
          <p:cNvPr id="168" name="Google Shape;168;p22"/>
          <p:cNvPicPr preferRelativeResize="0"/>
          <p:nvPr/>
        </p:nvPicPr>
        <p:blipFill rotWithShape="1">
          <a:blip r:embed="rId3">
            <a:alphaModFix/>
          </a:blip>
          <a:srcRect b="0" l="0" r="0" t="0"/>
          <a:stretch/>
        </p:blipFill>
        <p:spPr>
          <a:xfrm>
            <a:off x="5176500" y="1406000"/>
            <a:ext cx="3850824" cy="2656825"/>
          </a:xfrm>
          <a:prstGeom prst="rect">
            <a:avLst/>
          </a:prstGeom>
          <a:noFill/>
          <a:ln>
            <a:noFill/>
          </a:ln>
        </p:spPr>
      </p:pic>
      <p:sp>
        <p:nvSpPr>
          <p:cNvPr id="169" name="Google Shape;169;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pic>
        <p:nvPicPr>
          <p:cNvPr id="174" name="Google Shape;174;p23"/>
          <p:cNvPicPr preferRelativeResize="0"/>
          <p:nvPr/>
        </p:nvPicPr>
        <p:blipFill rotWithShape="1">
          <a:blip r:embed="rId3">
            <a:alphaModFix/>
          </a:blip>
          <a:srcRect b="0" l="0" r="0" t="0"/>
          <a:stretch/>
        </p:blipFill>
        <p:spPr>
          <a:xfrm>
            <a:off x="4910100" y="199638"/>
            <a:ext cx="4233901" cy="4744224"/>
          </a:xfrm>
          <a:prstGeom prst="rect">
            <a:avLst/>
          </a:prstGeom>
          <a:noFill/>
          <a:ln>
            <a:noFill/>
          </a:ln>
        </p:spPr>
      </p:pic>
      <p:pic>
        <p:nvPicPr>
          <p:cNvPr descr="https://lh5.googleusercontent.com/ia9jpQpGB-P9ucX0O7eDMAGDq1SA7g4MKKe9AFt8GegE-Q1-fmOSCdJIug5nre7DI2PGcIosi6NS5E-jlvYKs_2gpN_Y7CXR3v0N6BZ0-gRGTaJ2TZVBqZfbl7UxFTr_NNxsq99a" id="175" name="Google Shape;175;p23"/>
          <p:cNvPicPr preferRelativeResize="0"/>
          <p:nvPr/>
        </p:nvPicPr>
        <p:blipFill rotWithShape="1">
          <a:blip r:embed="rId4">
            <a:alphaModFix/>
          </a:blip>
          <a:srcRect b="0" l="0" r="0" t="0"/>
          <a:stretch/>
        </p:blipFill>
        <p:spPr>
          <a:xfrm>
            <a:off x="311700" y="3484700"/>
            <a:ext cx="4913050" cy="1320725"/>
          </a:xfrm>
          <a:prstGeom prst="rect">
            <a:avLst/>
          </a:prstGeom>
          <a:noFill/>
          <a:ln>
            <a:noFill/>
          </a:ln>
        </p:spPr>
      </p:pic>
      <p:sp>
        <p:nvSpPr>
          <p:cNvPr id="176" name="Google Shape;176;p23"/>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Feature Extraction and Model</a:t>
            </a:r>
            <a:endParaRPr/>
          </a:p>
        </p:txBody>
      </p:sp>
      <p:sp>
        <p:nvSpPr>
          <p:cNvPr id="177" name="Google Shape;177;p23"/>
          <p:cNvSpPr txBox="1"/>
          <p:nvPr>
            <p:ph idx="1" type="body"/>
          </p:nvPr>
        </p:nvSpPr>
        <p:spPr>
          <a:xfrm>
            <a:off x="311700" y="1171600"/>
            <a:ext cx="4598400" cy="3388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US"/>
              <a:t>Feature Extraction</a:t>
            </a:r>
            <a:endParaRPr/>
          </a:p>
          <a:p>
            <a:pPr indent="-317500" lvl="1" marL="914400" rtl="0" algn="l">
              <a:lnSpc>
                <a:spcPct val="115000"/>
              </a:lnSpc>
              <a:spcBef>
                <a:spcPts val="0"/>
              </a:spcBef>
              <a:spcAft>
                <a:spcPts val="0"/>
              </a:spcAft>
              <a:buSzPts val="1400"/>
              <a:buChar char="○"/>
            </a:pPr>
            <a:r>
              <a:rPr lang="en-US"/>
              <a:t>Calculated frequency of keywords and their synsets as features.</a:t>
            </a:r>
            <a:endParaRPr/>
          </a:p>
          <a:p>
            <a:pPr indent="-342900" lvl="0" marL="457200" rtl="0" algn="l">
              <a:lnSpc>
                <a:spcPct val="115000"/>
              </a:lnSpc>
              <a:spcBef>
                <a:spcPts val="0"/>
              </a:spcBef>
              <a:spcAft>
                <a:spcPts val="0"/>
              </a:spcAft>
              <a:buSzPts val="1800"/>
              <a:buChar char="●"/>
            </a:pPr>
            <a:r>
              <a:rPr lang="en-US"/>
              <a:t>Regularized Logistic regression-based Classification</a:t>
            </a:r>
            <a:endParaRPr/>
          </a:p>
          <a:p>
            <a:pPr indent="-317500" lvl="1" marL="914400" rtl="0" algn="l">
              <a:lnSpc>
                <a:spcPct val="115000"/>
              </a:lnSpc>
              <a:spcBef>
                <a:spcPts val="0"/>
              </a:spcBef>
              <a:spcAft>
                <a:spcPts val="0"/>
              </a:spcAft>
              <a:buSzPts val="1400"/>
              <a:buChar char="○"/>
            </a:pPr>
            <a:r>
              <a:rPr lang="en-US"/>
              <a:t>Used </a:t>
            </a:r>
            <a:r>
              <a:rPr lang="en-US"/>
              <a:t>5-fold cross-validation (CV) to select the tuning parameter (λ) as well as to evaluate the model performance.</a:t>
            </a:r>
            <a:endParaRPr/>
          </a:p>
        </p:txBody>
      </p:sp>
      <p:sp>
        <p:nvSpPr>
          <p:cNvPr id="178" name="Google Shape;178;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24"/>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Classification Results </a:t>
            </a:r>
            <a:endParaRPr/>
          </a:p>
        </p:txBody>
      </p:sp>
      <p:sp>
        <p:nvSpPr>
          <p:cNvPr id="184" name="Google Shape;184;p24"/>
          <p:cNvSpPr txBox="1"/>
          <p:nvPr>
            <p:ph idx="1" type="body"/>
          </p:nvPr>
        </p:nvSpPr>
        <p:spPr>
          <a:xfrm>
            <a:off x="334325" y="1171675"/>
            <a:ext cx="3999900" cy="561900"/>
          </a:xfrm>
          <a:prstGeom prst="rect">
            <a:avLst/>
          </a:prstGeom>
          <a:noFill/>
          <a:ln>
            <a:noFill/>
          </a:ln>
        </p:spPr>
        <p:txBody>
          <a:bodyPr anchorCtr="0" anchor="t" bIns="91425" lIns="91425" spcFirstLastPara="1" rIns="91425" wrap="square" tIns="91425">
            <a:noAutofit/>
          </a:bodyPr>
          <a:lstStyle/>
          <a:p>
            <a:pPr indent="-285750" lvl="0" marL="285750" rtl="0" algn="l">
              <a:lnSpc>
                <a:spcPct val="115000"/>
              </a:lnSpc>
              <a:spcBef>
                <a:spcPts val="0"/>
              </a:spcBef>
              <a:spcAft>
                <a:spcPts val="0"/>
              </a:spcAft>
              <a:buSzPts val="1400"/>
              <a:buChar char="●"/>
            </a:pPr>
            <a:r>
              <a:rPr lang="en-US"/>
              <a:t>LR1 using keywords from Wikipedia</a:t>
            </a:r>
            <a:endParaRPr/>
          </a:p>
          <a:p>
            <a:pPr indent="0" lvl="0" marL="0" rtl="0" algn="l">
              <a:lnSpc>
                <a:spcPct val="115000"/>
              </a:lnSpc>
              <a:spcBef>
                <a:spcPts val="1600"/>
              </a:spcBef>
              <a:spcAft>
                <a:spcPts val="0"/>
              </a:spcAft>
              <a:buSzPts val="1400"/>
              <a:buNone/>
            </a:pPr>
            <a:r>
              <a:t/>
            </a:r>
            <a:endParaRPr/>
          </a:p>
          <a:p>
            <a:pPr indent="0" lvl="0" marL="0" rtl="0" algn="l">
              <a:lnSpc>
                <a:spcPct val="115000"/>
              </a:lnSpc>
              <a:spcBef>
                <a:spcPts val="1600"/>
              </a:spcBef>
              <a:spcAft>
                <a:spcPts val="1600"/>
              </a:spcAft>
              <a:buSzPts val="1400"/>
              <a:buNone/>
            </a:pPr>
            <a:r>
              <a:t/>
            </a:r>
            <a:endParaRPr/>
          </a:p>
        </p:txBody>
      </p:sp>
      <p:sp>
        <p:nvSpPr>
          <p:cNvPr id="185" name="Google Shape;185;p24"/>
          <p:cNvSpPr txBox="1"/>
          <p:nvPr>
            <p:ph idx="2" type="body"/>
          </p:nvPr>
        </p:nvSpPr>
        <p:spPr>
          <a:xfrm>
            <a:off x="4752975" y="1200250"/>
            <a:ext cx="4268100" cy="9144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SzPts val="1400"/>
              <a:buChar char="●"/>
            </a:pPr>
            <a:r>
              <a:rPr lang="en-US"/>
              <a:t>LR2 using keywords from internal source</a:t>
            </a:r>
            <a:endParaRPr/>
          </a:p>
          <a:p>
            <a:pPr indent="0" lvl="0" marL="139700" rtl="0" algn="l">
              <a:lnSpc>
                <a:spcPct val="115000"/>
              </a:lnSpc>
              <a:spcBef>
                <a:spcPts val="0"/>
              </a:spcBef>
              <a:spcAft>
                <a:spcPts val="0"/>
              </a:spcAft>
              <a:buSzPts val="1400"/>
              <a:buNone/>
            </a:pPr>
            <a:r>
              <a:t/>
            </a:r>
            <a:endParaRPr/>
          </a:p>
        </p:txBody>
      </p:sp>
      <p:pic>
        <p:nvPicPr>
          <p:cNvPr descr="https://lh5.googleusercontent.com/ECQiSzIATe5Au_Q5TDe6YMsTVR2gpB6KX924xzhadeLdTOqfp4eB6vp0Ttp0Di7ut9a03afT7zHdWf63Vj_tJE-GsAg3QWFwMf7QX39K81VNrtUaxICWRZ4snionEqDSpzDODnmD" id="186" name="Google Shape;186;p24"/>
          <p:cNvPicPr preferRelativeResize="0"/>
          <p:nvPr/>
        </p:nvPicPr>
        <p:blipFill rotWithShape="1">
          <a:blip r:embed="rId3">
            <a:alphaModFix/>
          </a:blip>
          <a:srcRect b="0" l="0" r="0" t="0"/>
          <a:stretch/>
        </p:blipFill>
        <p:spPr>
          <a:xfrm>
            <a:off x="1077250" y="1568325"/>
            <a:ext cx="3028025" cy="2283726"/>
          </a:xfrm>
          <a:prstGeom prst="rect">
            <a:avLst/>
          </a:prstGeom>
          <a:noFill/>
          <a:ln>
            <a:noFill/>
          </a:ln>
        </p:spPr>
      </p:pic>
      <p:pic>
        <p:nvPicPr>
          <p:cNvPr descr="https://lh3.googleusercontent.com/bOgnW3m_PVjrnL0gC2tAFqDEnQMZ42N3jrrFTyXxDPolWmlLYPyiyvjMyI_cXfqNFKcUaFFJgjhARVH5lNB-ObncdwL7QOVWCk2ju6Ceq7zWsdL2HaF4xmbuBIgsiZNo79_mNFVB" id="187" name="Google Shape;187;p24"/>
          <p:cNvPicPr preferRelativeResize="0"/>
          <p:nvPr/>
        </p:nvPicPr>
        <p:blipFill rotWithShape="1">
          <a:blip r:embed="rId4">
            <a:alphaModFix/>
          </a:blip>
          <a:srcRect b="0" l="0" r="0" t="0"/>
          <a:stretch/>
        </p:blipFill>
        <p:spPr>
          <a:xfrm>
            <a:off x="5029198" y="1610573"/>
            <a:ext cx="3028025" cy="2302300"/>
          </a:xfrm>
          <a:prstGeom prst="rect">
            <a:avLst/>
          </a:prstGeom>
          <a:noFill/>
          <a:ln>
            <a:noFill/>
          </a:ln>
        </p:spPr>
      </p:pic>
      <p:sp>
        <p:nvSpPr>
          <p:cNvPr id="188" name="Google Shape;188;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pic>
        <p:nvPicPr>
          <p:cNvPr id="189" name="Google Shape;189;p24"/>
          <p:cNvPicPr preferRelativeResize="0"/>
          <p:nvPr/>
        </p:nvPicPr>
        <p:blipFill>
          <a:blip r:embed="rId5">
            <a:alphaModFix/>
          </a:blip>
          <a:stretch>
            <a:fillRect/>
          </a:stretch>
        </p:blipFill>
        <p:spPr>
          <a:xfrm>
            <a:off x="176525" y="3957032"/>
            <a:ext cx="4315500" cy="859678"/>
          </a:xfrm>
          <a:prstGeom prst="rect">
            <a:avLst/>
          </a:prstGeom>
          <a:noFill/>
          <a:ln>
            <a:noFill/>
          </a:ln>
        </p:spPr>
      </p:pic>
      <p:pic>
        <p:nvPicPr>
          <p:cNvPr id="190" name="Google Shape;190;p24"/>
          <p:cNvPicPr preferRelativeResize="0"/>
          <p:nvPr/>
        </p:nvPicPr>
        <p:blipFill>
          <a:blip r:embed="rId6">
            <a:alphaModFix/>
          </a:blip>
          <a:stretch>
            <a:fillRect/>
          </a:stretch>
        </p:blipFill>
        <p:spPr>
          <a:xfrm>
            <a:off x="4648200" y="3976286"/>
            <a:ext cx="4315500" cy="82118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25"/>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Topic Modelling - Using LDA and LDA2Vec</a:t>
            </a:r>
            <a:endParaRPr/>
          </a:p>
        </p:txBody>
      </p:sp>
      <p:sp>
        <p:nvSpPr>
          <p:cNvPr id="196" name="Google Shape;196;p25"/>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US"/>
              <a:t>LDA Model:</a:t>
            </a:r>
            <a:endParaRPr/>
          </a:p>
          <a:p>
            <a:pPr indent="-317500" lvl="1" marL="914400" rtl="0" algn="l">
              <a:lnSpc>
                <a:spcPct val="115000"/>
              </a:lnSpc>
              <a:spcBef>
                <a:spcPts val="0"/>
              </a:spcBef>
              <a:spcAft>
                <a:spcPts val="0"/>
              </a:spcAft>
              <a:buSzPts val="1400"/>
              <a:buChar char="○"/>
            </a:pPr>
            <a:r>
              <a:rPr lang="en-US"/>
              <a:t>D</a:t>
            </a:r>
            <a:r>
              <a:rPr lang="en-US"/>
              <a:t>ocument within a collection: is modeled as a finite mixture of topics</a:t>
            </a:r>
            <a:endParaRPr/>
          </a:p>
          <a:p>
            <a:pPr indent="-317500" lvl="1" marL="914400" rtl="0" algn="l">
              <a:lnSpc>
                <a:spcPct val="115000"/>
              </a:lnSpc>
              <a:spcBef>
                <a:spcPts val="0"/>
              </a:spcBef>
              <a:spcAft>
                <a:spcPts val="0"/>
              </a:spcAft>
              <a:buSzPts val="1400"/>
              <a:buChar char="○"/>
            </a:pPr>
            <a:r>
              <a:rPr lang="en-US"/>
              <a:t>Each topic: is modeled as an infinite mixture distribution over an underlying set of topics probabilities.</a:t>
            </a:r>
            <a:endParaRPr/>
          </a:p>
          <a:p>
            <a:pPr indent="-342900" lvl="0" marL="457200" rtl="0" algn="l">
              <a:lnSpc>
                <a:spcPct val="115000"/>
              </a:lnSpc>
              <a:spcBef>
                <a:spcPts val="0"/>
              </a:spcBef>
              <a:spcAft>
                <a:spcPts val="0"/>
              </a:spcAft>
              <a:buSzPts val="1800"/>
              <a:buChar char="●"/>
            </a:pPr>
            <a:r>
              <a:rPr lang="en-US"/>
              <a:t>Used LDA model provided by Gensim</a:t>
            </a:r>
            <a:endParaRPr/>
          </a:p>
          <a:p>
            <a:pPr indent="-342900" lvl="0" marL="457200" rtl="0" algn="l">
              <a:lnSpc>
                <a:spcPct val="115000"/>
              </a:lnSpc>
              <a:spcBef>
                <a:spcPts val="0"/>
              </a:spcBef>
              <a:spcAft>
                <a:spcPts val="0"/>
              </a:spcAft>
              <a:buSzPts val="1800"/>
              <a:buChar char="●"/>
            </a:pPr>
            <a:r>
              <a:rPr lang="en-US"/>
              <a:t>Evaluation with small corpus</a:t>
            </a:r>
            <a:endParaRPr/>
          </a:p>
          <a:p>
            <a:pPr indent="-317500" lvl="1" marL="914400" rtl="0" algn="l">
              <a:lnSpc>
                <a:spcPct val="115000"/>
              </a:lnSpc>
              <a:spcBef>
                <a:spcPts val="0"/>
              </a:spcBef>
              <a:spcAft>
                <a:spcPts val="0"/>
              </a:spcAft>
              <a:buSzPts val="1400"/>
              <a:buChar char="○"/>
            </a:pPr>
            <a:r>
              <a:rPr lang="en-US"/>
              <a:t>Performed LDA analysis on small corpus both before and after classification</a:t>
            </a:r>
            <a:endParaRPr/>
          </a:p>
          <a:p>
            <a:pPr indent="-317500" lvl="1" marL="914400" rtl="0" algn="l">
              <a:lnSpc>
                <a:spcPct val="115000"/>
              </a:lnSpc>
              <a:spcBef>
                <a:spcPts val="0"/>
              </a:spcBef>
              <a:spcAft>
                <a:spcPts val="0"/>
              </a:spcAft>
              <a:buSzPts val="1400"/>
              <a:buChar char="○"/>
            </a:pPr>
            <a:r>
              <a:rPr lang="en-US"/>
              <a:t>Purpose: to evaluate the testing </a:t>
            </a:r>
            <a:r>
              <a:rPr lang="en-US"/>
              <a:t>classification </a:t>
            </a:r>
            <a:r>
              <a:rPr lang="en-US"/>
              <a:t>performance on corpus</a:t>
            </a:r>
            <a:endParaRPr/>
          </a:p>
          <a:p>
            <a:pPr indent="-342900" lvl="0" marL="457200" rtl="0" algn="l">
              <a:lnSpc>
                <a:spcPct val="115000"/>
              </a:lnSpc>
              <a:spcBef>
                <a:spcPts val="0"/>
              </a:spcBef>
              <a:spcAft>
                <a:spcPts val="0"/>
              </a:spcAft>
              <a:buSzPts val="1800"/>
              <a:buChar char="●"/>
            </a:pPr>
            <a:r>
              <a:rPr lang="en-US"/>
              <a:t>LDA2Vec:</a:t>
            </a:r>
            <a:endParaRPr/>
          </a:p>
          <a:p>
            <a:pPr indent="-317500" lvl="1" marL="914400" rtl="0" algn="l">
              <a:lnSpc>
                <a:spcPct val="115000"/>
              </a:lnSpc>
              <a:spcBef>
                <a:spcPts val="0"/>
              </a:spcBef>
              <a:spcAft>
                <a:spcPts val="0"/>
              </a:spcAft>
              <a:buSzPts val="1400"/>
              <a:buChar char="○"/>
            </a:pPr>
            <a:r>
              <a:rPr lang="en-US"/>
              <a:t>A deep learning variant of LDA topic modelling developed recently by Moody (2016)</a:t>
            </a:r>
            <a:endParaRPr/>
          </a:p>
          <a:p>
            <a:pPr indent="-317500" lvl="1" marL="914400" rtl="0" algn="l">
              <a:lnSpc>
                <a:spcPct val="115000"/>
              </a:lnSpc>
              <a:spcBef>
                <a:spcPts val="0"/>
              </a:spcBef>
              <a:spcAft>
                <a:spcPts val="0"/>
              </a:spcAft>
              <a:buSzPts val="1400"/>
              <a:buChar char="○"/>
            </a:pPr>
            <a:r>
              <a:rPr lang="en-US"/>
              <a:t>The topics found by LDA were consistently better than the topics from LDA2Vec</a:t>
            </a:r>
            <a:endParaRPr/>
          </a:p>
          <a:p>
            <a:pPr indent="0" lvl="0" marL="457200" rtl="0" algn="l">
              <a:lnSpc>
                <a:spcPct val="115000"/>
              </a:lnSpc>
              <a:spcBef>
                <a:spcPts val="0"/>
              </a:spcBef>
              <a:spcAft>
                <a:spcPts val="0"/>
              </a:spcAft>
              <a:buNone/>
            </a:pPr>
            <a:r>
              <a:t/>
            </a:r>
            <a:endParaRPr/>
          </a:p>
          <a:p>
            <a:pPr indent="-171450" lvl="0" marL="285750" rtl="0" algn="l">
              <a:lnSpc>
                <a:spcPct val="115000"/>
              </a:lnSpc>
              <a:spcBef>
                <a:spcPts val="1600"/>
              </a:spcBef>
              <a:spcAft>
                <a:spcPts val="1600"/>
              </a:spcAft>
              <a:buSzPts val="1800"/>
              <a:buNone/>
            </a:pPr>
            <a:r>
              <a:t/>
            </a:r>
            <a:endParaRPr/>
          </a:p>
        </p:txBody>
      </p:sp>
      <p:sp>
        <p:nvSpPr>
          <p:cNvPr id="197" name="Google Shape;197;p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pic>
        <p:nvPicPr>
          <p:cNvPr descr="https://lh4.googleusercontent.com/tB75CvhPDqvh7pLfI1O6s5R7B8685mUFHTSsPFINnS7r5HfEvDPYqp3W8kQEPXy0DHgGsvT7GZSbgbgdNTVTkYQGYqGrJHbh2kBWS3B8wbF9MDIfZ-vEM_hT9TcPL4MNHFeJpOzU" id="202" name="Google Shape;202;p26"/>
          <p:cNvPicPr preferRelativeResize="0"/>
          <p:nvPr/>
        </p:nvPicPr>
        <p:blipFill rotWithShape="1">
          <a:blip r:embed="rId3">
            <a:alphaModFix/>
          </a:blip>
          <a:srcRect b="0" l="0" r="0" t="0"/>
          <a:stretch/>
        </p:blipFill>
        <p:spPr>
          <a:xfrm>
            <a:off x="70375" y="374500"/>
            <a:ext cx="6514775" cy="4104399"/>
          </a:xfrm>
          <a:prstGeom prst="rect">
            <a:avLst/>
          </a:prstGeom>
          <a:noFill/>
          <a:ln>
            <a:noFill/>
          </a:ln>
        </p:spPr>
      </p:pic>
      <p:sp>
        <p:nvSpPr>
          <p:cNvPr id="203" name="Google Shape;203;p26"/>
          <p:cNvSpPr txBox="1"/>
          <p:nvPr/>
        </p:nvSpPr>
        <p:spPr>
          <a:xfrm>
            <a:off x="6449925" y="1498050"/>
            <a:ext cx="2772300" cy="24399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i="0" lang="en-US" sz="1400" u="none" cap="none" strike="noStrike">
                <a:solidFill>
                  <a:srgbClr val="000000"/>
                </a:solidFill>
                <a:latin typeface="Open Sans"/>
                <a:ea typeface="Open Sans"/>
                <a:cs typeface="Open Sans"/>
                <a:sym typeface="Open Sans"/>
              </a:rPr>
              <a:t>Topic 1: Donation Petition</a:t>
            </a:r>
            <a:endParaRPr>
              <a:latin typeface="Open Sans"/>
              <a:ea typeface="Open Sans"/>
              <a:cs typeface="Open Sans"/>
              <a:sym typeface="Open Sans"/>
            </a:endParaRPr>
          </a:p>
          <a:p>
            <a:pPr indent="0" lvl="0" marL="0" marR="0" rtl="0" algn="l">
              <a:lnSpc>
                <a:spcPct val="100000"/>
              </a:lnSpc>
              <a:spcBef>
                <a:spcPts val="0"/>
              </a:spcBef>
              <a:spcAft>
                <a:spcPts val="0"/>
              </a:spcAft>
              <a:buNone/>
            </a:pPr>
            <a:r>
              <a:t/>
            </a:r>
            <a:endParaRPr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rPr i="0" lang="en-US" sz="1400" u="none" cap="none" strike="noStrike">
                <a:solidFill>
                  <a:srgbClr val="000000"/>
                </a:solidFill>
                <a:latin typeface="Open Sans"/>
                <a:ea typeface="Open Sans"/>
                <a:cs typeface="Open Sans"/>
                <a:sym typeface="Open Sans"/>
              </a:rPr>
              <a:t>Topic 2: Government Activities</a:t>
            </a:r>
            <a:endParaRPr>
              <a:latin typeface="Open Sans"/>
              <a:ea typeface="Open Sans"/>
              <a:cs typeface="Open Sans"/>
              <a:sym typeface="Open Sans"/>
            </a:endParaRPr>
          </a:p>
          <a:p>
            <a:pPr indent="0" lvl="0" marL="0" marR="0" rtl="0" algn="l">
              <a:lnSpc>
                <a:spcPct val="100000"/>
              </a:lnSpc>
              <a:spcBef>
                <a:spcPts val="0"/>
              </a:spcBef>
              <a:spcAft>
                <a:spcPts val="0"/>
              </a:spcAft>
              <a:buNone/>
            </a:pPr>
            <a:r>
              <a:t/>
            </a:r>
            <a:endParaRPr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rPr i="0" lang="en-US" sz="1400" u="none" cap="none" strike="noStrike">
                <a:solidFill>
                  <a:srgbClr val="000000"/>
                </a:solidFill>
                <a:latin typeface="Open Sans"/>
                <a:ea typeface="Open Sans"/>
                <a:cs typeface="Open Sans"/>
                <a:sym typeface="Open Sans"/>
              </a:rPr>
              <a:t>Topic 3: Protest Preparation</a:t>
            </a:r>
            <a:endParaRPr>
              <a:latin typeface="Open Sans"/>
              <a:ea typeface="Open Sans"/>
              <a:cs typeface="Open Sans"/>
              <a:sym typeface="Open Sans"/>
            </a:endParaRPr>
          </a:p>
          <a:p>
            <a:pPr indent="0" lvl="0" marL="0" marR="0" rtl="0" algn="l">
              <a:lnSpc>
                <a:spcPct val="100000"/>
              </a:lnSpc>
              <a:spcBef>
                <a:spcPts val="0"/>
              </a:spcBef>
              <a:spcAft>
                <a:spcPts val="0"/>
              </a:spcAft>
              <a:buNone/>
            </a:pPr>
            <a:r>
              <a:t/>
            </a:r>
            <a:endParaRPr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rPr i="0" lang="en-US" sz="1400" u="none" cap="none" strike="noStrike">
                <a:solidFill>
                  <a:srgbClr val="000000"/>
                </a:solidFill>
                <a:latin typeface="Open Sans"/>
                <a:ea typeface="Open Sans"/>
                <a:cs typeface="Open Sans"/>
                <a:sym typeface="Open Sans"/>
              </a:rPr>
              <a:t>Topic 4: Details of Protest</a:t>
            </a:r>
            <a:br>
              <a:rPr i="0" lang="en-US" sz="1400" u="none" cap="none" strike="noStrike">
                <a:solidFill>
                  <a:srgbClr val="000000"/>
                </a:solidFill>
                <a:latin typeface="Open Sans"/>
                <a:ea typeface="Open Sans"/>
                <a:cs typeface="Open Sans"/>
                <a:sym typeface="Open Sans"/>
              </a:rPr>
            </a:br>
            <a:endParaRPr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rPr i="0" lang="en-US" sz="1400" u="none" cap="none" strike="noStrike">
                <a:solidFill>
                  <a:srgbClr val="000000"/>
                </a:solidFill>
                <a:latin typeface="Open Sans"/>
                <a:ea typeface="Open Sans"/>
                <a:cs typeface="Open Sans"/>
                <a:sym typeface="Open Sans"/>
              </a:rPr>
              <a:t>Topic 5: </a:t>
            </a:r>
            <a:r>
              <a:rPr lang="en-US">
                <a:latin typeface="Open Sans"/>
                <a:ea typeface="Open Sans"/>
                <a:cs typeface="Open Sans"/>
                <a:sym typeface="Open Sans"/>
              </a:rPr>
              <a:t>Concerns of Pipeline</a:t>
            </a:r>
            <a:endParaRPr>
              <a:latin typeface="Open Sans"/>
              <a:ea typeface="Open Sans"/>
              <a:cs typeface="Open Sans"/>
              <a:sym typeface="Open Sans"/>
            </a:endParaRPr>
          </a:p>
        </p:txBody>
      </p:sp>
      <p:sp>
        <p:nvSpPr>
          <p:cNvPr id="204" name="Google Shape;204;p2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27"/>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Outline</a:t>
            </a:r>
            <a:endParaRPr/>
          </a:p>
        </p:txBody>
      </p:sp>
      <p:sp>
        <p:nvSpPr>
          <p:cNvPr id="210" name="Google Shape;210;p27"/>
          <p:cNvSpPr txBox="1"/>
          <p:nvPr>
            <p:ph idx="1" type="body"/>
          </p:nvPr>
        </p:nvSpPr>
        <p:spPr>
          <a:xfrm>
            <a:off x="311700" y="1152425"/>
            <a:ext cx="8520600" cy="38922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rgbClr val="B7B7B7"/>
              </a:buClr>
              <a:buSzPts val="1400"/>
              <a:buChar char="●"/>
            </a:pPr>
            <a:r>
              <a:rPr lang="en-US" sz="1400">
                <a:solidFill>
                  <a:srgbClr val="B7B7B7"/>
                </a:solidFill>
              </a:rPr>
              <a:t>Introduction</a:t>
            </a:r>
            <a:endParaRPr sz="14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Automatic Summarization and NoDAPL Dataset</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Related Work</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Overview of the Proposed Framework</a:t>
            </a:r>
            <a:endParaRPr sz="1200">
              <a:solidFill>
                <a:srgbClr val="B7B7B7"/>
              </a:solidFill>
            </a:endParaRPr>
          </a:p>
          <a:p>
            <a:pPr indent="-317500" lvl="0" marL="457200" rtl="0" algn="l">
              <a:lnSpc>
                <a:spcPct val="115000"/>
              </a:lnSpc>
              <a:spcBef>
                <a:spcPts val="0"/>
              </a:spcBef>
              <a:spcAft>
                <a:spcPts val="0"/>
              </a:spcAft>
              <a:buClr>
                <a:srgbClr val="B7B7B7"/>
              </a:buClr>
              <a:buSzPts val="1400"/>
              <a:buChar char="●"/>
            </a:pPr>
            <a:r>
              <a:rPr lang="en-US" sz="1400">
                <a:solidFill>
                  <a:srgbClr val="B7B7B7"/>
                </a:solidFill>
              </a:rPr>
              <a:t>Preprocessing of Data</a:t>
            </a:r>
            <a:endParaRPr sz="14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Classification of Relevance</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Topic Modelling by Latent Dirichlet Allocation (LDA) and LDA2Vec</a:t>
            </a:r>
            <a:endParaRPr sz="1200">
              <a:solidFill>
                <a:srgbClr val="B7B7B7"/>
              </a:solidFill>
            </a:endParaRPr>
          </a:p>
          <a:p>
            <a:pPr indent="-317500" lvl="0" marL="457200" rtl="0" algn="l">
              <a:lnSpc>
                <a:spcPct val="115000"/>
              </a:lnSpc>
              <a:spcBef>
                <a:spcPts val="0"/>
              </a:spcBef>
              <a:spcAft>
                <a:spcPts val="0"/>
              </a:spcAft>
              <a:buSzPts val="1400"/>
              <a:buChar char="●"/>
            </a:pPr>
            <a:r>
              <a:rPr b="1" lang="en-US" sz="1400"/>
              <a:t>Hybrid Method</a:t>
            </a:r>
            <a:endParaRPr b="1" sz="1400"/>
          </a:p>
          <a:p>
            <a:pPr indent="-304800" lvl="1" marL="914400" rtl="0" algn="l">
              <a:lnSpc>
                <a:spcPct val="115000"/>
              </a:lnSpc>
              <a:spcBef>
                <a:spcPts val="0"/>
              </a:spcBef>
              <a:spcAft>
                <a:spcPts val="0"/>
              </a:spcAft>
              <a:buSzPts val="1200"/>
              <a:buChar char="○"/>
            </a:pPr>
            <a:r>
              <a:rPr lang="en-US" sz="1200"/>
              <a:t>Latent Dirichlet Allocation based Extractive Summarization</a:t>
            </a:r>
            <a:endParaRPr sz="1200"/>
          </a:p>
          <a:p>
            <a:pPr indent="-304800" lvl="1" marL="914400" rtl="0" algn="l">
              <a:lnSpc>
                <a:spcPct val="115000"/>
              </a:lnSpc>
              <a:spcBef>
                <a:spcPts val="0"/>
              </a:spcBef>
              <a:spcAft>
                <a:spcPts val="0"/>
              </a:spcAft>
              <a:buSzPts val="1200"/>
              <a:buChar char="○"/>
            </a:pPr>
            <a:r>
              <a:rPr lang="en-US" sz="1200"/>
              <a:t>Pointer-generator based Abstractive Summarization</a:t>
            </a:r>
            <a:endParaRPr sz="1200"/>
          </a:p>
          <a:p>
            <a:pPr indent="-304800" lvl="1" marL="914400" rtl="0" algn="l">
              <a:lnSpc>
                <a:spcPct val="115000"/>
              </a:lnSpc>
              <a:spcBef>
                <a:spcPts val="0"/>
              </a:spcBef>
              <a:spcAft>
                <a:spcPts val="0"/>
              </a:spcAft>
              <a:buSzPts val="1200"/>
              <a:buChar char="○"/>
            </a:pPr>
            <a:r>
              <a:rPr lang="en-US" sz="1200"/>
              <a:t>Text Re-ranking based Hybrid Summarization</a:t>
            </a:r>
            <a:endParaRPr sz="1200"/>
          </a:p>
          <a:p>
            <a:pPr indent="-317500" lvl="0" marL="457200" rtl="0" algn="l">
              <a:lnSpc>
                <a:spcPct val="115000"/>
              </a:lnSpc>
              <a:spcBef>
                <a:spcPts val="0"/>
              </a:spcBef>
              <a:spcAft>
                <a:spcPts val="0"/>
              </a:spcAft>
              <a:buSzPts val="1400"/>
              <a:buChar char="●"/>
            </a:pPr>
            <a:r>
              <a:rPr lang="en-US" sz="1400"/>
              <a:t>Results and Evaluation</a:t>
            </a:r>
            <a:endParaRPr sz="1400"/>
          </a:p>
          <a:p>
            <a:pPr indent="-304800" lvl="1" marL="914400" rtl="0" algn="l">
              <a:lnSpc>
                <a:spcPct val="115000"/>
              </a:lnSpc>
              <a:spcBef>
                <a:spcPts val="0"/>
              </a:spcBef>
              <a:spcAft>
                <a:spcPts val="0"/>
              </a:spcAft>
              <a:buSzPts val="1200"/>
              <a:buChar char="○"/>
            </a:pPr>
            <a:r>
              <a:rPr lang="en-US" sz="1200"/>
              <a:t>Compiled Summary</a:t>
            </a:r>
            <a:endParaRPr sz="1200"/>
          </a:p>
          <a:p>
            <a:pPr indent="-304800" lvl="1" marL="914400" rtl="0" algn="l">
              <a:lnSpc>
                <a:spcPct val="115000"/>
              </a:lnSpc>
              <a:spcBef>
                <a:spcPts val="0"/>
              </a:spcBef>
              <a:spcAft>
                <a:spcPts val="0"/>
              </a:spcAft>
              <a:buSzPts val="1200"/>
              <a:buChar char="○"/>
            </a:pPr>
            <a:r>
              <a:rPr lang="en-US" sz="1200"/>
              <a:t>Extrinsic Evaluation</a:t>
            </a:r>
            <a:endParaRPr sz="1200"/>
          </a:p>
          <a:p>
            <a:pPr indent="-317500" lvl="0" marL="457200" rtl="0" algn="l">
              <a:lnSpc>
                <a:spcPct val="115000"/>
              </a:lnSpc>
              <a:spcBef>
                <a:spcPts val="0"/>
              </a:spcBef>
              <a:spcAft>
                <a:spcPts val="0"/>
              </a:spcAft>
              <a:buSzPts val="1400"/>
              <a:buChar char="●"/>
            </a:pPr>
            <a:r>
              <a:rPr lang="en-US" sz="1400"/>
              <a:t>Conclusion and Future Work</a:t>
            </a:r>
            <a:endParaRPr sz="1400"/>
          </a:p>
        </p:txBody>
      </p:sp>
      <p:sp>
        <p:nvSpPr>
          <p:cNvPr id="211" name="Google Shape;211;p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28"/>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Extractive Summary - TF-IDF based Ranking</a:t>
            </a:r>
            <a:endParaRPr/>
          </a:p>
        </p:txBody>
      </p:sp>
      <p:sp>
        <p:nvSpPr>
          <p:cNvPr id="217" name="Google Shape;217;p28"/>
          <p:cNvSpPr txBox="1"/>
          <p:nvPr>
            <p:ph idx="1" type="body"/>
          </p:nvPr>
        </p:nvSpPr>
        <p:spPr>
          <a:xfrm>
            <a:off x="311700" y="1058225"/>
            <a:ext cx="8520600" cy="36864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US"/>
              <a:t>Sentence Extraction Using TF-IDF based Ranking</a:t>
            </a:r>
            <a:endParaRPr>
              <a:solidFill>
                <a:srgbClr val="000000"/>
              </a:solidFill>
            </a:endParaRPr>
          </a:p>
          <a:p>
            <a:pPr indent="-317500" lvl="1" marL="914400" rtl="0" algn="l">
              <a:spcBef>
                <a:spcPts val="0"/>
              </a:spcBef>
              <a:spcAft>
                <a:spcPts val="0"/>
              </a:spcAft>
              <a:buSzPts val="1400"/>
              <a:buChar char="○"/>
            </a:pPr>
            <a:r>
              <a:rPr lang="en-US"/>
              <a:t>Created a counting vector (bag of words)- using sklearn’s CountVectorizer</a:t>
            </a:r>
            <a:endParaRPr/>
          </a:p>
          <a:p>
            <a:pPr indent="-317500" lvl="1" marL="914400" rtl="0" algn="l">
              <a:spcBef>
                <a:spcPts val="0"/>
              </a:spcBef>
              <a:spcAft>
                <a:spcPts val="0"/>
              </a:spcAft>
              <a:buSzPts val="1400"/>
              <a:buChar char="○"/>
            </a:pPr>
            <a:r>
              <a:rPr lang="en-US"/>
              <a:t>Built </a:t>
            </a:r>
            <a:r>
              <a:rPr lang="en-US"/>
              <a:t>TF-IDF</a:t>
            </a:r>
            <a:r>
              <a:rPr lang="en-US"/>
              <a:t> matrix- using sklearn’s TF-IDF Transformer</a:t>
            </a:r>
            <a:endParaRPr/>
          </a:p>
          <a:p>
            <a:pPr indent="-317500" lvl="1" marL="914400" rtl="0" algn="l">
              <a:spcBef>
                <a:spcPts val="0"/>
              </a:spcBef>
              <a:spcAft>
                <a:spcPts val="0"/>
              </a:spcAft>
              <a:buSzPts val="1400"/>
              <a:buChar char="○"/>
            </a:pPr>
            <a:r>
              <a:rPr lang="en-US"/>
              <a:t>Scoring each sentence</a:t>
            </a:r>
            <a:endParaRPr/>
          </a:p>
          <a:p>
            <a:pPr indent="-298450" lvl="2" marL="1371600" rtl="0" algn="l">
              <a:spcBef>
                <a:spcPts val="0"/>
              </a:spcBef>
              <a:spcAft>
                <a:spcPts val="0"/>
              </a:spcAft>
              <a:buSzPts val="1100"/>
              <a:buChar char="■"/>
            </a:pPr>
            <a:r>
              <a:rPr lang="en-US"/>
              <a:t>We only considered and added the tf-idf values where the underlying token was a noun. This total was then divided by the summation of all the document tf-idf values.</a:t>
            </a:r>
            <a:endParaRPr/>
          </a:p>
          <a:p>
            <a:pPr indent="-298450" lvl="2" marL="1371600" rtl="0" algn="l">
              <a:spcBef>
                <a:spcPts val="0"/>
              </a:spcBef>
              <a:spcAft>
                <a:spcPts val="0"/>
              </a:spcAft>
              <a:buSzPts val="1100"/>
              <a:buChar char="■"/>
            </a:pPr>
            <a:r>
              <a:rPr lang="en-US"/>
              <a:t>We added an additional value to a given sentence if it had any word that was included in the title of the document. This value was equal to the count of all words in a sentence found in the title divided by the total number of words in the title. This “heading similarity score” was then multiplied by an arbitrary constant (0.1) and added to the tf-idf value.</a:t>
            </a:r>
            <a:endParaRPr/>
          </a:p>
          <a:p>
            <a:pPr indent="-298450" lvl="2" marL="1371600" rtl="0" algn="l">
              <a:spcBef>
                <a:spcPts val="0"/>
              </a:spcBef>
              <a:spcAft>
                <a:spcPts val="0"/>
              </a:spcAft>
              <a:buSzPts val="1100"/>
              <a:buChar char="■"/>
            </a:pPr>
            <a:r>
              <a:rPr lang="en-US"/>
              <a:t>We then applied a position weighting. Each sentence was ordered from 0 to 1 equally based on the sentence number in the document. This weighting was then multiplied by the value in point 2</a:t>
            </a:r>
            <a:r>
              <a:rPr lang="en-US"/>
              <a:t>.</a:t>
            </a:r>
            <a:endParaRPr/>
          </a:p>
        </p:txBody>
      </p:sp>
      <p:sp>
        <p:nvSpPr>
          <p:cNvPr id="218" name="Google Shape;218;p2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Google Shape;223;p29"/>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3000"/>
              <a:buFont typeface="Arial"/>
              <a:buNone/>
            </a:pPr>
            <a:r>
              <a:rPr lang="en-US"/>
              <a:t>Extractive Summary - TF-IDF Text Ranking Result</a:t>
            </a:r>
            <a:endParaRPr/>
          </a:p>
          <a:p>
            <a:pPr indent="0" lvl="0" marL="0" rtl="0" algn="l">
              <a:spcBef>
                <a:spcPts val="1600"/>
              </a:spcBef>
              <a:spcAft>
                <a:spcPts val="0"/>
              </a:spcAft>
              <a:buNone/>
            </a:pPr>
            <a:r>
              <a:t/>
            </a:r>
            <a:endParaRPr/>
          </a:p>
        </p:txBody>
      </p:sp>
      <p:pic>
        <p:nvPicPr>
          <p:cNvPr id="224" name="Google Shape;224;p29"/>
          <p:cNvPicPr preferRelativeResize="0"/>
          <p:nvPr/>
        </p:nvPicPr>
        <p:blipFill>
          <a:blip r:embed="rId3">
            <a:alphaModFix/>
          </a:blip>
          <a:stretch>
            <a:fillRect/>
          </a:stretch>
        </p:blipFill>
        <p:spPr>
          <a:xfrm>
            <a:off x="779825" y="1553125"/>
            <a:ext cx="7365500" cy="1702425"/>
          </a:xfrm>
          <a:prstGeom prst="rect">
            <a:avLst/>
          </a:prstGeom>
          <a:noFill/>
          <a:ln>
            <a:noFill/>
          </a:ln>
        </p:spPr>
      </p:pic>
      <p:sp>
        <p:nvSpPr>
          <p:cNvPr id="225" name="Google Shape;225;p29"/>
          <p:cNvSpPr txBox="1"/>
          <p:nvPr/>
        </p:nvSpPr>
        <p:spPr>
          <a:xfrm>
            <a:off x="1170075" y="3137100"/>
            <a:ext cx="6585000" cy="364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a:solidFill>
                  <a:schemeClr val="dk2"/>
                </a:solidFill>
              </a:rPr>
              <a:t>Example: </a:t>
            </a:r>
            <a:r>
              <a:rPr lang="en-US">
                <a:solidFill>
                  <a:schemeClr val="dk2"/>
                </a:solidFill>
              </a:rPr>
              <a:t>Summary for the first document.</a:t>
            </a:r>
            <a:endParaRPr>
              <a:solidFill>
                <a:schemeClr val="dk2"/>
              </a:solidFill>
            </a:endParaRPr>
          </a:p>
        </p:txBody>
      </p:sp>
      <p:sp>
        <p:nvSpPr>
          <p:cNvPr id="226" name="Google Shape;226;p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
        <p:nvSpPr>
          <p:cNvPr id="227" name="Google Shape;227;p29"/>
          <p:cNvSpPr txBox="1"/>
          <p:nvPr/>
        </p:nvSpPr>
        <p:spPr>
          <a:xfrm>
            <a:off x="845925" y="3568875"/>
            <a:ext cx="7365600" cy="114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1800">
                <a:solidFill>
                  <a:srgbClr val="FF0000"/>
                </a:solidFill>
                <a:latin typeface="Open Sans"/>
                <a:ea typeface="Open Sans"/>
                <a:cs typeface="Open Sans"/>
                <a:sym typeface="Open Sans"/>
              </a:rPr>
              <a:t>Limitations:</a:t>
            </a:r>
            <a:endParaRPr sz="1800">
              <a:solidFill>
                <a:srgbClr val="FF0000"/>
              </a:solidFill>
              <a:latin typeface="Open Sans"/>
              <a:ea typeface="Open Sans"/>
              <a:cs typeface="Open Sans"/>
              <a:sym typeface="Open Sans"/>
            </a:endParaRPr>
          </a:p>
          <a:p>
            <a:pPr indent="-317500" lvl="0" marL="457200" rtl="0" algn="l">
              <a:spcBef>
                <a:spcPts val="0"/>
              </a:spcBef>
              <a:spcAft>
                <a:spcPts val="0"/>
              </a:spcAft>
              <a:buClr>
                <a:srgbClr val="FF0000"/>
              </a:buClr>
              <a:buSzPts val="1400"/>
              <a:buChar char="●"/>
            </a:pPr>
            <a:r>
              <a:rPr lang="en-US">
                <a:solidFill>
                  <a:srgbClr val="FF0000"/>
                </a:solidFill>
                <a:latin typeface="Open Sans"/>
                <a:ea typeface="Open Sans"/>
                <a:cs typeface="Open Sans"/>
                <a:sym typeface="Open Sans"/>
              </a:rPr>
              <a:t>Requires large memory to store the </a:t>
            </a:r>
            <a:r>
              <a:rPr lang="en-US">
                <a:solidFill>
                  <a:srgbClr val="FF0000"/>
                </a:solidFill>
                <a:latin typeface="Open Sans"/>
                <a:ea typeface="Open Sans"/>
                <a:cs typeface="Open Sans"/>
                <a:sym typeface="Open Sans"/>
              </a:rPr>
              <a:t>frequent word dictionary and </a:t>
            </a:r>
            <a:r>
              <a:rPr lang="en-US">
                <a:solidFill>
                  <a:srgbClr val="FF0000"/>
                </a:solidFill>
                <a:latin typeface="Open Sans"/>
                <a:ea typeface="Open Sans"/>
                <a:cs typeface="Open Sans"/>
                <a:sym typeface="Open Sans"/>
              </a:rPr>
              <a:t>TF-IDF matrix</a:t>
            </a:r>
            <a:endParaRPr>
              <a:solidFill>
                <a:srgbClr val="FF0000"/>
              </a:solidFill>
              <a:latin typeface="Open Sans"/>
              <a:ea typeface="Open Sans"/>
              <a:cs typeface="Open Sans"/>
              <a:sym typeface="Open Sans"/>
            </a:endParaRPr>
          </a:p>
          <a:p>
            <a:pPr indent="-317500" lvl="0" marL="457200" rtl="0" algn="l">
              <a:spcBef>
                <a:spcPts val="0"/>
              </a:spcBef>
              <a:spcAft>
                <a:spcPts val="0"/>
              </a:spcAft>
              <a:buClr>
                <a:srgbClr val="FF0000"/>
              </a:buClr>
              <a:buSzPts val="1400"/>
              <a:buFont typeface="Open Sans"/>
              <a:buChar char="●"/>
            </a:pPr>
            <a:r>
              <a:rPr lang="en-US">
                <a:solidFill>
                  <a:srgbClr val="FF0000"/>
                </a:solidFill>
                <a:latin typeface="Open Sans"/>
                <a:ea typeface="Open Sans"/>
                <a:cs typeface="Open Sans"/>
                <a:sym typeface="Open Sans"/>
              </a:rPr>
              <a:t>Does not </a:t>
            </a:r>
            <a:r>
              <a:rPr lang="en-US">
                <a:solidFill>
                  <a:srgbClr val="FF0000"/>
                </a:solidFill>
                <a:latin typeface="Open Sans"/>
                <a:ea typeface="Open Sans"/>
                <a:cs typeface="Open Sans"/>
                <a:sym typeface="Open Sans"/>
              </a:rPr>
              <a:t>guarantee</a:t>
            </a:r>
            <a:r>
              <a:rPr lang="en-US">
                <a:solidFill>
                  <a:srgbClr val="FF0000"/>
                </a:solidFill>
                <a:latin typeface="Open Sans"/>
                <a:ea typeface="Open Sans"/>
                <a:cs typeface="Open Sans"/>
                <a:sym typeface="Open Sans"/>
              </a:rPr>
              <a:t> relevance of the top-ranked sentences</a:t>
            </a:r>
            <a:endParaRPr>
              <a:solidFill>
                <a:srgbClr val="FF0000"/>
              </a:solidFill>
              <a:latin typeface="Open Sans"/>
              <a:ea typeface="Open Sans"/>
              <a:cs typeface="Open Sans"/>
              <a:sym typeface="Open Sans"/>
            </a:endParaRPr>
          </a:p>
          <a:p>
            <a:pPr indent="0" lvl="0" marL="457200" rtl="0" algn="l">
              <a:spcBef>
                <a:spcPts val="0"/>
              </a:spcBef>
              <a:spcAft>
                <a:spcPts val="0"/>
              </a:spcAft>
              <a:buNone/>
            </a:pPr>
            <a:r>
              <a:rPr lang="en-US">
                <a:solidFill>
                  <a:srgbClr val="FF0000"/>
                </a:solidFill>
                <a:latin typeface="Open Sans"/>
                <a:ea typeface="Open Sans"/>
                <a:cs typeface="Open Sans"/>
                <a:sym typeface="Open Sans"/>
              </a:rPr>
              <a:t> </a:t>
            </a:r>
            <a:endParaRPr>
              <a:solidFill>
                <a:srgbClr val="FF0000"/>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Google Shape;232;p30"/>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US"/>
              <a:t>Extractive Summary - LDA based Ranking</a:t>
            </a:r>
            <a:endParaRPr/>
          </a:p>
          <a:p>
            <a:pPr indent="0" lvl="0" marL="0" rtl="0" algn="l">
              <a:spcBef>
                <a:spcPts val="1600"/>
              </a:spcBef>
              <a:spcAft>
                <a:spcPts val="0"/>
              </a:spcAft>
              <a:buNone/>
            </a:pPr>
            <a:r>
              <a:t/>
            </a:r>
            <a:endParaRPr/>
          </a:p>
        </p:txBody>
      </p:sp>
      <p:sp>
        <p:nvSpPr>
          <p:cNvPr id="233" name="Google Shape;233;p30"/>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US"/>
              <a:t>LDA based Ranking</a:t>
            </a:r>
            <a:endParaRPr/>
          </a:p>
          <a:p>
            <a:pPr indent="-317500" lvl="1" marL="914400" rtl="0" algn="l">
              <a:spcBef>
                <a:spcPts val="0"/>
              </a:spcBef>
              <a:spcAft>
                <a:spcPts val="0"/>
              </a:spcAft>
              <a:buSzPts val="1400"/>
              <a:buChar char="○"/>
            </a:pPr>
            <a:r>
              <a:rPr lang="en-US"/>
              <a:t>Use LDA model to rank sentences within each document for all topics</a:t>
            </a:r>
            <a:endParaRPr/>
          </a:p>
          <a:p>
            <a:pPr indent="-317500" lvl="1" marL="914400" rtl="0" algn="l">
              <a:spcBef>
                <a:spcPts val="0"/>
              </a:spcBef>
              <a:spcAft>
                <a:spcPts val="0"/>
              </a:spcAft>
              <a:buSzPts val="1400"/>
              <a:buChar char="○"/>
            </a:pPr>
            <a:r>
              <a:rPr lang="en-US"/>
              <a:t>The rationale behind using LDA similarity queries as ranking score is</a:t>
            </a:r>
            <a:endParaRPr/>
          </a:p>
          <a:p>
            <a:pPr indent="-317500" lvl="2" marL="1371600" rtl="0" algn="l">
              <a:spcBef>
                <a:spcPts val="0"/>
              </a:spcBef>
              <a:spcAft>
                <a:spcPts val="0"/>
              </a:spcAft>
              <a:buSzPts val="1400"/>
              <a:buChar char="■"/>
            </a:pPr>
            <a:r>
              <a:rPr lang="en-US"/>
              <a:t>Given a topic, extracted sentences should be highly relevant to the topic</a:t>
            </a:r>
            <a:endParaRPr/>
          </a:p>
          <a:p>
            <a:pPr indent="-317500" lvl="1" marL="914400" rtl="0" algn="l">
              <a:spcBef>
                <a:spcPts val="0"/>
              </a:spcBef>
              <a:spcAft>
                <a:spcPts val="0"/>
              </a:spcAft>
              <a:buSzPts val="1400"/>
              <a:buChar char="○"/>
            </a:pPr>
            <a:r>
              <a:rPr lang="en-US"/>
              <a:t>As a result, a list of sentences and the associated similarity measures (range: 0~1) were obtained for each document</a:t>
            </a:r>
            <a:endParaRPr/>
          </a:p>
          <a:p>
            <a:pPr indent="-317500" lvl="1" marL="914400" rtl="0" algn="l">
              <a:spcBef>
                <a:spcPts val="0"/>
              </a:spcBef>
              <a:spcAft>
                <a:spcPts val="0"/>
              </a:spcAft>
              <a:buSzPts val="1400"/>
              <a:buChar char="○"/>
            </a:pPr>
            <a:r>
              <a:rPr lang="en-US"/>
              <a:t>The Top-N sentences were extracted by sorting the similarity scores</a:t>
            </a:r>
            <a:endParaRPr/>
          </a:p>
          <a:p>
            <a:pPr indent="-342900" lvl="0" marL="457200" rtl="0" algn="l">
              <a:spcBef>
                <a:spcPts val="0"/>
              </a:spcBef>
              <a:spcAft>
                <a:spcPts val="0"/>
              </a:spcAft>
              <a:buSzPts val="1800"/>
              <a:buChar char="●"/>
            </a:pPr>
            <a:r>
              <a:rPr lang="en-US"/>
              <a:t>Example Generated Summary</a:t>
            </a:r>
            <a:endParaRPr/>
          </a:p>
          <a:p>
            <a:pPr indent="0" lvl="0" marL="0" rtl="0" algn="l">
              <a:spcBef>
                <a:spcPts val="1600"/>
              </a:spcBef>
              <a:spcAft>
                <a:spcPts val="0"/>
              </a:spcAft>
              <a:buNone/>
            </a:pPr>
            <a:r>
              <a:t/>
            </a:r>
            <a:endParaRPr/>
          </a:p>
          <a:p>
            <a:pPr indent="0" lvl="0" marL="914400" rtl="0" algn="l">
              <a:spcBef>
                <a:spcPts val="1600"/>
              </a:spcBef>
              <a:spcAft>
                <a:spcPts val="1600"/>
              </a:spcAft>
              <a:buNone/>
            </a:pPr>
            <a:r>
              <a:t/>
            </a:r>
            <a:endParaRPr/>
          </a:p>
        </p:txBody>
      </p:sp>
      <p:sp>
        <p:nvSpPr>
          <p:cNvPr id="234" name="Google Shape;234;p3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
        <p:nvSpPr>
          <p:cNvPr id="235" name="Google Shape;235;p30"/>
          <p:cNvSpPr txBox="1"/>
          <p:nvPr/>
        </p:nvSpPr>
        <p:spPr>
          <a:xfrm>
            <a:off x="820525" y="3423525"/>
            <a:ext cx="7651800" cy="1107600"/>
          </a:xfrm>
          <a:prstGeom prst="rect">
            <a:avLst/>
          </a:prstGeom>
          <a:noFill/>
          <a:ln>
            <a:noFill/>
          </a:ln>
        </p:spPr>
        <p:txBody>
          <a:bodyPr anchorCtr="0" anchor="ctr" bIns="91425" lIns="91425" spcFirstLastPara="1" rIns="91425" wrap="square" tIns="91425">
            <a:noAutofit/>
          </a:bodyPr>
          <a:lstStyle/>
          <a:p>
            <a:pPr indent="0" lvl="0" marL="0" rtl="0" algn="just">
              <a:spcBef>
                <a:spcPts val="0"/>
              </a:spcBef>
              <a:spcAft>
                <a:spcPts val="0"/>
              </a:spcAft>
              <a:buNone/>
            </a:pPr>
            <a:r>
              <a:rPr i="1" lang="en-US" sz="1200">
                <a:solidFill>
                  <a:schemeClr val="dk2"/>
                </a:solidFill>
                <a:latin typeface="Open Sans"/>
                <a:ea typeface="Open Sans"/>
                <a:cs typeface="Open Sans"/>
                <a:sym typeface="Open Sans"/>
              </a:rPr>
              <a:t>The permitting and construction process for the expansion of the existing clean energy facility has also been slowed because Dominion accountants, planners and decision makers convinced themselves that their stockholders would see more immediate profit from fracking, building pipelines, and converting the Cove Point facility into an export terminal than completing a facility that would supply a couple million of my fellow Virginians with 60-80 years worth of clean electricity. ...</a:t>
            </a:r>
            <a:endParaRPr i="1" sz="1200">
              <a:latin typeface="Open Sans"/>
              <a:ea typeface="Open Sans"/>
              <a:cs typeface="Open Sans"/>
              <a:sym typeface="Open Sans"/>
            </a:endParaRPr>
          </a:p>
        </p:txBody>
      </p:sp>
      <p:sp>
        <p:nvSpPr>
          <p:cNvPr id="236" name="Google Shape;236;p30"/>
          <p:cNvSpPr txBox="1"/>
          <p:nvPr/>
        </p:nvSpPr>
        <p:spPr>
          <a:xfrm>
            <a:off x="817050" y="4629925"/>
            <a:ext cx="7509900" cy="2562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1600"/>
              </a:spcAft>
              <a:buNone/>
            </a:pPr>
            <a:r>
              <a:rPr lang="en-US">
                <a:solidFill>
                  <a:srgbClr val="FF0000"/>
                </a:solidFill>
                <a:latin typeface="Open Sans"/>
                <a:ea typeface="Open Sans"/>
                <a:cs typeface="Open Sans"/>
                <a:sym typeface="Open Sans"/>
              </a:rPr>
              <a:t>Limitation: Failed to contain named entities.</a:t>
            </a:r>
            <a:endParaRPr>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3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Abstractive Summary</a:t>
            </a:r>
            <a:endParaRPr/>
          </a:p>
        </p:txBody>
      </p:sp>
      <p:sp>
        <p:nvSpPr>
          <p:cNvPr id="242" name="Google Shape;242;p31"/>
          <p:cNvSpPr txBox="1"/>
          <p:nvPr>
            <p:ph idx="1" type="body"/>
          </p:nvPr>
        </p:nvSpPr>
        <p:spPr>
          <a:xfrm>
            <a:off x="311700" y="1100650"/>
            <a:ext cx="3783900" cy="37413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US"/>
              <a:t>Pointer Generator Network*</a:t>
            </a:r>
            <a:endParaRPr/>
          </a:p>
          <a:p>
            <a:pPr indent="-317500" lvl="1" marL="914400" rtl="0" algn="l">
              <a:lnSpc>
                <a:spcPct val="115000"/>
              </a:lnSpc>
              <a:spcBef>
                <a:spcPts val="0"/>
              </a:spcBef>
              <a:spcAft>
                <a:spcPts val="0"/>
              </a:spcAft>
              <a:buSzPts val="1400"/>
              <a:buChar char="○"/>
            </a:pPr>
            <a:r>
              <a:rPr lang="en-US"/>
              <a:t>Generated 3-sentence</a:t>
            </a:r>
            <a:r>
              <a:rPr lang="en-US"/>
              <a:t> abstract for each document</a:t>
            </a:r>
            <a:endParaRPr/>
          </a:p>
          <a:p>
            <a:pPr indent="-317500" lvl="1" marL="914400" rtl="0" algn="l">
              <a:lnSpc>
                <a:spcPct val="115000"/>
              </a:lnSpc>
              <a:spcBef>
                <a:spcPts val="0"/>
              </a:spcBef>
              <a:spcAft>
                <a:spcPts val="0"/>
              </a:spcAft>
              <a:buSzPts val="1400"/>
              <a:buChar char="○"/>
            </a:pPr>
            <a:r>
              <a:rPr lang="en-US"/>
              <a:t>Used </a:t>
            </a:r>
            <a:r>
              <a:rPr lang="en-US"/>
              <a:t>pre-trained with CNN/Daily Mail dataset</a:t>
            </a:r>
            <a:endParaRPr/>
          </a:p>
          <a:p>
            <a:pPr indent="-317500" lvl="1" marL="914400" rtl="0" algn="l">
              <a:lnSpc>
                <a:spcPct val="115000"/>
              </a:lnSpc>
              <a:spcBef>
                <a:spcPts val="0"/>
              </a:spcBef>
              <a:spcAft>
                <a:spcPts val="0"/>
              </a:spcAft>
              <a:buSzPts val="1400"/>
              <a:buChar char="○"/>
            </a:pPr>
            <a:r>
              <a:rPr lang="en-US"/>
              <a:t>Used default hyperparameters with TensorFlow 1.2.1</a:t>
            </a:r>
            <a:endParaRPr/>
          </a:p>
          <a:p>
            <a:pPr indent="0" lvl="0" marL="914400" rtl="0" algn="l">
              <a:lnSpc>
                <a:spcPct val="115000"/>
              </a:lnSpc>
              <a:spcBef>
                <a:spcPts val="0"/>
              </a:spcBef>
              <a:spcAft>
                <a:spcPts val="0"/>
              </a:spcAft>
              <a:buNone/>
            </a:pPr>
            <a:r>
              <a:t/>
            </a:r>
            <a:endParaRPr/>
          </a:p>
          <a:p>
            <a:pPr indent="0" lvl="0" marL="914400" rtl="0" algn="l">
              <a:lnSpc>
                <a:spcPct val="115000"/>
              </a:lnSpc>
              <a:spcBef>
                <a:spcPts val="0"/>
              </a:spcBef>
              <a:spcAft>
                <a:spcPts val="0"/>
              </a:spcAft>
              <a:buNone/>
            </a:pPr>
            <a:r>
              <a:t/>
            </a:r>
            <a:endParaRPr/>
          </a:p>
        </p:txBody>
      </p:sp>
      <p:sp>
        <p:nvSpPr>
          <p:cNvPr id="243" name="Google Shape;243;p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pic>
        <p:nvPicPr>
          <p:cNvPr descr="https://lh4.googleusercontent.com/OzedMSt2F_BZ1tfpTOf2_SKFgfb6cHqHso3QmE58QzfzGk5S94uIoMfB5IKp8MkMQKeTiop6oQ9Bc25WButXji73jUKhkoKJupBmr7Dt0QOaiYEu9kk06p_FfPAb4sbTtjrxastD" id="244" name="Google Shape;244;p31"/>
          <p:cNvPicPr preferRelativeResize="0"/>
          <p:nvPr/>
        </p:nvPicPr>
        <p:blipFill rotWithShape="1">
          <a:blip r:embed="rId3">
            <a:alphaModFix/>
          </a:blip>
          <a:srcRect b="0" l="0" r="0" t="0"/>
          <a:stretch/>
        </p:blipFill>
        <p:spPr>
          <a:xfrm>
            <a:off x="4210051" y="596750"/>
            <a:ext cx="4727124" cy="3470300"/>
          </a:xfrm>
          <a:prstGeom prst="rect">
            <a:avLst/>
          </a:prstGeom>
          <a:noFill/>
          <a:ln>
            <a:noFill/>
          </a:ln>
        </p:spPr>
      </p:pic>
      <p:sp>
        <p:nvSpPr>
          <p:cNvPr id="245" name="Google Shape;245;p31"/>
          <p:cNvSpPr txBox="1"/>
          <p:nvPr/>
        </p:nvSpPr>
        <p:spPr>
          <a:xfrm>
            <a:off x="4124325" y="4143250"/>
            <a:ext cx="4870500" cy="47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US" sz="1200">
                <a:solidFill>
                  <a:schemeClr val="dk2"/>
                </a:solidFill>
                <a:latin typeface="Open Sans"/>
                <a:ea typeface="Open Sans"/>
                <a:cs typeface="Open Sans"/>
                <a:sym typeface="Open Sans"/>
              </a:rPr>
              <a:t>Example PGN-generated abstract (in attention visualization)</a:t>
            </a:r>
            <a:endParaRPr/>
          </a:p>
        </p:txBody>
      </p:sp>
      <p:sp>
        <p:nvSpPr>
          <p:cNvPr id="246" name="Google Shape;246;p31"/>
          <p:cNvSpPr txBox="1"/>
          <p:nvPr/>
        </p:nvSpPr>
        <p:spPr>
          <a:xfrm>
            <a:off x="921300" y="4624975"/>
            <a:ext cx="8625600" cy="470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sz="1000">
                <a:solidFill>
                  <a:srgbClr val="666666"/>
                </a:solidFill>
              </a:rPr>
              <a:t>* </a:t>
            </a:r>
            <a:r>
              <a:rPr lang="en-US" sz="1000">
                <a:solidFill>
                  <a:srgbClr val="666666"/>
                </a:solidFill>
              </a:rPr>
              <a:t>Abigail, </a:t>
            </a:r>
            <a:r>
              <a:rPr i="1" lang="en-US" sz="1000">
                <a:solidFill>
                  <a:srgbClr val="666666"/>
                </a:solidFill>
              </a:rPr>
              <a:t>et.al</a:t>
            </a:r>
            <a:r>
              <a:rPr lang="en-US" sz="1000">
                <a:solidFill>
                  <a:srgbClr val="666666"/>
                </a:solidFill>
              </a:rPr>
              <a:t> . "Get to the point: Summarization with pointer-generator networks." arXiv preprint arXiv:1704.04368 (2017).</a:t>
            </a:r>
            <a:endParaRPr sz="1000">
              <a:solidFill>
                <a:srgbClr val="666666"/>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4"/>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Outline</a:t>
            </a:r>
            <a:endParaRPr/>
          </a:p>
        </p:txBody>
      </p:sp>
      <p:sp>
        <p:nvSpPr>
          <p:cNvPr id="76" name="Google Shape;76;p14"/>
          <p:cNvSpPr txBox="1"/>
          <p:nvPr>
            <p:ph idx="1" type="body"/>
          </p:nvPr>
        </p:nvSpPr>
        <p:spPr>
          <a:xfrm>
            <a:off x="311700" y="1152425"/>
            <a:ext cx="8520600" cy="38922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SzPts val="1400"/>
              <a:buChar char="●"/>
            </a:pPr>
            <a:r>
              <a:rPr b="1" lang="en-US" sz="1400"/>
              <a:t>Introduction</a:t>
            </a:r>
            <a:endParaRPr b="1" sz="1400"/>
          </a:p>
          <a:p>
            <a:pPr indent="-304800" lvl="1" marL="914400" rtl="0" algn="l">
              <a:lnSpc>
                <a:spcPct val="115000"/>
              </a:lnSpc>
              <a:spcBef>
                <a:spcPts val="0"/>
              </a:spcBef>
              <a:spcAft>
                <a:spcPts val="0"/>
              </a:spcAft>
              <a:buSzPts val="1200"/>
              <a:buChar char="○"/>
            </a:pPr>
            <a:r>
              <a:rPr lang="en-US" sz="1200"/>
              <a:t>Automatic Summarization and NoDAPL Dataset</a:t>
            </a:r>
            <a:endParaRPr sz="1200"/>
          </a:p>
          <a:p>
            <a:pPr indent="-304800" lvl="1" marL="914400" rtl="0" algn="l">
              <a:lnSpc>
                <a:spcPct val="115000"/>
              </a:lnSpc>
              <a:spcBef>
                <a:spcPts val="0"/>
              </a:spcBef>
              <a:spcAft>
                <a:spcPts val="0"/>
              </a:spcAft>
              <a:buSzPts val="1200"/>
              <a:buChar char="○"/>
            </a:pPr>
            <a:r>
              <a:rPr lang="en-US" sz="1200"/>
              <a:t>Related Work</a:t>
            </a:r>
            <a:endParaRPr sz="1200"/>
          </a:p>
          <a:p>
            <a:pPr indent="-304800" lvl="1" marL="914400" rtl="0" algn="l">
              <a:lnSpc>
                <a:spcPct val="115000"/>
              </a:lnSpc>
              <a:spcBef>
                <a:spcPts val="0"/>
              </a:spcBef>
              <a:spcAft>
                <a:spcPts val="0"/>
              </a:spcAft>
              <a:buSzPts val="1200"/>
              <a:buChar char="○"/>
            </a:pPr>
            <a:r>
              <a:rPr lang="en-US" sz="1200"/>
              <a:t>Overview of the Proposed Framework</a:t>
            </a:r>
            <a:endParaRPr sz="1200"/>
          </a:p>
          <a:p>
            <a:pPr indent="-317500" lvl="0" marL="457200" rtl="0" algn="l">
              <a:lnSpc>
                <a:spcPct val="115000"/>
              </a:lnSpc>
              <a:spcBef>
                <a:spcPts val="0"/>
              </a:spcBef>
              <a:spcAft>
                <a:spcPts val="0"/>
              </a:spcAft>
              <a:buSzPts val="1400"/>
              <a:buChar char="●"/>
            </a:pPr>
            <a:r>
              <a:rPr lang="en-US" sz="1400"/>
              <a:t>Preprocessing of Data</a:t>
            </a:r>
            <a:endParaRPr sz="1400"/>
          </a:p>
          <a:p>
            <a:pPr indent="-304800" lvl="1" marL="914400" rtl="0" algn="l">
              <a:lnSpc>
                <a:spcPct val="115000"/>
              </a:lnSpc>
              <a:spcBef>
                <a:spcPts val="0"/>
              </a:spcBef>
              <a:spcAft>
                <a:spcPts val="0"/>
              </a:spcAft>
              <a:buSzPts val="1200"/>
              <a:buChar char="○"/>
            </a:pPr>
            <a:r>
              <a:rPr lang="en-US" sz="1200"/>
              <a:t>Classification of Relevance</a:t>
            </a:r>
            <a:endParaRPr sz="1200"/>
          </a:p>
          <a:p>
            <a:pPr indent="-304800" lvl="1" marL="914400" rtl="0" algn="l">
              <a:lnSpc>
                <a:spcPct val="115000"/>
              </a:lnSpc>
              <a:spcBef>
                <a:spcPts val="0"/>
              </a:spcBef>
              <a:spcAft>
                <a:spcPts val="0"/>
              </a:spcAft>
              <a:buSzPts val="1200"/>
              <a:buChar char="○"/>
            </a:pPr>
            <a:r>
              <a:rPr lang="en-US" sz="1200"/>
              <a:t>Topic Modelling by Latent Dirichlet Allocation (LDA) and LDA2Vec</a:t>
            </a:r>
            <a:endParaRPr sz="1200"/>
          </a:p>
          <a:p>
            <a:pPr indent="-317500" lvl="0" marL="457200" rtl="0" algn="l">
              <a:lnSpc>
                <a:spcPct val="115000"/>
              </a:lnSpc>
              <a:spcBef>
                <a:spcPts val="0"/>
              </a:spcBef>
              <a:spcAft>
                <a:spcPts val="0"/>
              </a:spcAft>
              <a:buSzPts val="1400"/>
              <a:buChar char="●"/>
            </a:pPr>
            <a:r>
              <a:rPr lang="en-US" sz="1400"/>
              <a:t>Hybrid Method</a:t>
            </a:r>
            <a:endParaRPr sz="1400"/>
          </a:p>
          <a:p>
            <a:pPr indent="-304800" lvl="1" marL="914400" rtl="0" algn="l">
              <a:lnSpc>
                <a:spcPct val="115000"/>
              </a:lnSpc>
              <a:spcBef>
                <a:spcPts val="0"/>
              </a:spcBef>
              <a:spcAft>
                <a:spcPts val="0"/>
              </a:spcAft>
              <a:buSzPts val="1200"/>
              <a:buChar char="○"/>
            </a:pPr>
            <a:r>
              <a:rPr lang="en-US" sz="1200"/>
              <a:t>Latent </a:t>
            </a:r>
            <a:r>
              <a:rPr lang="en-US" sz="1200"/>
              <a:t>Dirichlet</a:t>
            </a:r>
            <a:r>
              <a:rPr lang="en-US" sz="1200"/>
              <a:t> Allocation based Extractive Summarization</a:t>
            </a:r>
            <a:endParaRPr sz="1200"/>
          </a:p>
          <a:p>
            <a:pPr indent="-304800" lvl="1" marL="914400" rtl="0" algn="l">
              <a:lnSpc>
                <a:spcPct val="115000"/>
              </a:lnSpc>
              <a:spcBef>
                <a:spcPts val="0"/>
              </a:spcBef>
              <a:spcAft>
                <a:spcPts val="0"/>
              </a:spcAft>
              <a:buSzPts val="1200"/>
              <a:buChar char="○"/>
            </a:pPr>
            <a:r>
              <a:rPr lang="en-US" sz="1200"/>
              <a:t>Pointer-generator based Abstractive Summarization</a:t>
            </a:r>
            <a:endParaRPr sz="1200"/>
          </a:p>
          <a:p>
            <a:pPr indent="-304800" lvl="1" marL="914400" rtl="0" algn="l">
              <a:lnSpc>
                <a:spcPct val="115000"/>
              </a:lnSpc>
              <a:spcBef>
                <a:spcPts val="0"/>
              </a:spcBef>
              <a:spcAft>
                <a:spcPts val="0"/>
              </a:spcAft>
              <a:buSzPts val="1200"/>
              <a:buChar char="○"/>
            </a:pPr>
            <a:r>
              <a:rPr lang="en-US" sz="1200"/>
              <a:t>Text Re-ranking based </a:t>
            </a:r>
            <a:r>
              <a:rPr lang="en-US" sz="1200"/>
              <a:t>Hybrid Summarization</a:t>
            </a:r>
            <a:endParaRPr sz="1200"/>
          </a:p>
          <a:p>
            <a:pPr indent="-317500" lvl="0" marL="457200" rtl="0" algn="l">
              <a:lnSpc>
                <a:spcPct val="115000"/>
              </a:lnSpc>
              <a:spcBef>
                <a:spcPts val="0"/>
              </a:spcBef>
              <a:spcAft>
                <a:spcPts val="0"/>
              </a:spcAft>
              <a:buSzPts val="1400"/>
              <a:buChar char="●"/>
            </a:pPr>
            <a:r>
              <a:rPr lang="en-US" sz="1400"/>
              <a:t>Results and Evaluation</a:t>
            </a:r>
            <a:endParaRPr sz="1400"/>
          </a:p>
          <a:p>
            <a:pPr indent="-304800" lvl="1" marL="914400" rtl="0" algn="l">
              <a:lnSpc>
                <a:spcPct val="115000"/>
              </a:lnSpc>
              <a:spcBef>
                <a:spcPts val="0"/>
              </a:spcBef>
              <a:spcAft>
                <a:spcPts val="0"/>
              </a:spcAft>
              <a:buSzPts val="1200"/>
              <a:buChar char="○"/>
            </a:pPr>
            <a:r>
              <a:rPr lang="en-US" sz="1200"/>
              <a:t>Compiled Summary</a:t>
            </a:r>
            <a:endParaRPr sz="1200"/>
          </a:p>
          <a:p>
            <a:pPr indent="-304800" lvl="1" marL="914400" rtl="0" algn="l">
              <a:lnSpc>
                <a:spcPct val="115000"/>
              </a:lnSpc>
              <a:spcBef>
                <a:spcPts val="0"/>
              </a:spcBef>
              <a:spcAft>
                <a:spcPts val="0"/>
              </a:spcAft>
              <a:buSzPts val="1200"/>
              <a:buChar char="○"/>
            </a:pPr>
            <a:r>
              <a:rPr lang="en-US" sz="1200"/>
              <a:t>Extrinsic</a:t>
            </a:r>
            <a:r>
              <a:rPr lang="en-US" sz="1200"/>
              <a:t> Evaluation</a:t>
            </a:r>
            <a:endParaRPr sz="1200"/>
          </a:p>
          <a:p>
            <a:pPr indent="-317500" lvl="0" marL="457200" rtl="0" algn="l">
              <a:lnSpc>
                <a:spcPct val="115000"/>
              </a:lnSpc>
              <a:spcBef>
                <a:spcPts val="0"/>
              </a:spcBef>
              <a:spcAft>
                <a:spcPts val="0"/>
              </a:spcAft>
              <a:buSzPts val="1400"/>
              <a:buChar char="●"/>
            </a:pPr>
            <a:r>
              <a:rPr lang="en-US" sz="1400"/>
              <a:t>Conclusion and Future Work</a:t>
            </a:r>
            <a:endParaRPr sz="1400"/>
          </a:p>
        </p:txBody>
      </p:sp>
      <p:sp>
        <p:nvSpPr>
          <p:cNvPr id="77" name="Google Shape;77;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32"/>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3000"/>
              <a:buFont typeface="Arial"/>
              <a:buNone/>
            </a:pPr>
            <a:r>
              <a:rPr lang="en-US"/>
              <a:t>Hybrid Automatic Summarization</a:t>
            </a:r>
            <a:endParaRPr/>
          </a:p>
          <a:p>
            <a:pPr indent="0" lvl="0" marL="0" rtl="0" algn="l">
              <a:spcBef>
                <a:spcPts val="1600"/>
              </a:spcBef>
              <a:spcAft>
                <a:spcPts val="0"/>
              </a:spcAft>
              <a:buNone/>
            </a:pPr>
            <a:r>
              <a:t/>
            </a:r>
            <a:endParaRPr/>
          </a:p>
        </p:txBody>
      </p:sp>
      <p:sp>
        <p:nvSpPr>
          <p:cNvPr id="252" name="Google Shape;252;p32"/>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US"/>
              <a:t>We </a:t>
            </a:r>
            <a:r>
              <a:rPr lang="en-US"/>
              <a:t>proposed a hybrid automatic summarization approach to further improve the summarization performance in two considerations:</a:t>
            </a:r>
            <a:endParaRPr/>
          </a:p>
          <a:p>
            <a:pPr indent="-317500" lvl="1" marL="914400" rtl="0" algn="l">
              <a:spcBef>
                <a:spcPts val="0"/>
              </a:spcBef>
              <a:spcAft>
                <a:spcPts val="0"/>
              </a:spcAft>
              <a:buSzPts val="1400"/>
              <a:buChar char="○"/>
            </a:pPr>
            <a:r>
              <a:rPr lang="en-US"/>
              <a:t>The extractive summarization only led to sentences which were highly relevant to corresponding topics but ignored the </a:t>
            </a:r>
            <a:r>
              <a:rPr b="1" lang="en-US"/>
              <a:t>important named entities </a:t>
            </a:r>
            <a:endParaRPr b="1"/>
          </a:p>
          <a:p>
            <a:pPr indent="-317500" lvl="1" marL="914400" rtl="0" algn="l">
              <a:spcBef>
                <a:spcPts val="0"/>
              </a:spcBef>
              <a:spcAft>
                <a:spcPts val="0"/>
              </a:spcAft>
              <a:buSzPts val="1400"/>
              <a:buChar char="○"/>
            </a:pPr>
            <a:r>
              <a:rPr lang="en-US"/>
              <a:t>The abstractive summarization produced high level summarization of documents but may not have </a:t>
            </a:r>
            <a:r>
              <a:rPr b="1" lang="en-US"/>
              <a:t>high relevance with topics</a:t>
            </a:r>
            <a:endParaRPr b="1"/>
          </a:p>
          <a:p>
            <a:pPr indent="-342900" lvl="0" marL="457200" rtl="0" algn="l">
              <a:spcBef>
                <a:spcPts val="0"/>
              </a:spcBef>
              <a:spcAft>
                <a:spcPts val="0"/>
              </a:spcAft>
              <a:buSzPts val="1800"/>
              <a:buChar char="●"/>
            </a:pPr>
            <a:r>
              <a:rPr lang="en-US"/>
              <a:t>Therefore, we proposed to re-rank these sentences to generate better summarization according to two aspects:</a:t>
            </a:r>
            <a:endParaRPr/>
          </a:p>
          <a:p>
            <a:pPr indent="-317500" lvl="1" marL="914400" rtl="0" algn="l">
              <a:spcBef>
                <a:spcPts val="0"/>
              </a:spcBef>
              <a:spcAft>
                <a:spcPts val="0"/>
              </a:spcAft>
              <a:buSzPts val="1400"/>
              <a:buChar char="○"/>
            </a:pPr>
            <a:r>
              <a:rPr lang="en-US"/>
              <a:t>The topics </a:t>
            </a:r>
            <a:endParaRPr/>
          </a:p>
          <a:p>
            <a:pPr indent="-317500" lvl="1" marL="914400" rtl="0" algn="l">
              <a:spcBef>
                <a:spcPts val="0"/>
              </a:spcBef>
              <a:spcAft>
                <a:spcPts val="0"/>
              </a:spcAft>
              <a:buSzPts val="1400"/>
              <a:buChar char="○"/>
            </a:pPr>
            <a:r>
              <a:rPr lang="en-US"/>
              <a:t>The named entities </a:t>
            </a:r>
            <a:endParaRPr/>
          </a:p>
        </p:txBody>
      </p:sp>
      <p:sp>
        <p:nvSpPr>
          <p:cNvPr id="253" name="Google Shape;253;p3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7" name="Shape 257"/>
        <p:cNvGrpSpPr/>
        <p:nvPr/>
      </p:nvGrpSpPr>
      <p:grpSpPr>
        <a:xfrm>
          <a:off x="0" y="0"/>
          <a:ext cx="0" cy="0"/>
          <a:chOff x="0" y="0"/>
          <a:chExt cx="0" cy="0"/>
        </a:xfrm>
      </p:grpSpPr>
      <p:sp>
        <p:nvSpPr>
          <p:cNvPr id="258" name="Google Shape;258;p33"/>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Named Entity Recognition</a:t>
            </a:r>
            <a:endParaRPr/>
          </a:p>
        </p:txBody>
      </p:sp>
      <p:sp>
        <p:nvSpPr>
          <p:cNvPr id="259" name="Google Shape;259;p33"/>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07916"/>
              </a:lnSpc>
              <a:spcBef>
                <a:spcPts val="0"/>
              </a:spcBef>
              <a:spcAft>
                <a:spcPts val="0"/>
              </a:spcAft>
              <a:buClr>
                <a:srgbClr val="000000"/>
              </a:buClr>
              <a:buSzPts val="1800"/>
              <a:buChar char="●"/>
            </a:pPr>
            <a:r>
              <a:rPr lang="en-US">
                <a:solidFill>
                  <a:srgbClr val="000000"/>
                </a:solidFill>
              </a:rPr>
              <a:t>Extracted information through named entity recognition using spaCy</a:t>
            </a:r>
            <a:endParaRPr>
              <a:solidFill>
                <a:srgbClr val="000000"/>
              </a:solidFill>
            </a:endParaRPr>
          </a:p>
        </p:txBody>
      </p:sp>
      <p:graphicFrame>
        <p:nvGraphicFramePr>
          <p:cNvPr id="260" name="Google Shape;260;p33"/>
          <p:cNvGraphicFramePr/>
          <p:nvPr/>
        </p:nvGraphicFramePr>
        <p:xfrm>
          <a:off x="4617151" y="3075697"/>
          <a:ext cx="3000000" cy="3000000"/>
        </p:xfrm>
        <a:graphic>
          <a:graphicData uri="http://schemas.openxmlformats.org/drawingml/2006/table">
            <a:tbl>
              <a:tblPr>
                <a:noFill/>
                <a:tableStyleId>{E2F5FD28-F589-4BFA-A570-AB27CA240BC9}</a:tableStyleId>
              </a:tblPr>
              <a:tblGrid>
                <a:gridCol w="1267450"/>
                <a:gridCol w="3075875"/>
              </a:tblGrid>
              <a:tr h="149800">
                <a:tc>
                  <a:txBody>
                    <a:bodyPr>
                      <a:noAutofit/>
                    </a:bodyPr>
                    <a:lstStyle/>
                    <a:p>
                      <a:pPr indent="0" lvl="0" marL="0" marR="0" rtl="0" algn="l">
                        <a:lnSpc>
                          <a:spcPct val="100000"/>
                        </a:lnSpc>
                        <a:spcBef>
                          <a:spcPts val="0"/>
                        </a:spcBef>
                        <a:spcAft>
                          <a:spcPts val="0"/>
                        </a:spcAft>
                        <a:buNone/>
                      </a:pPr>
                      <a:r>
                        <a:rPr b="1" i="0" lang="en-US" sz="1100" u="none" cap="none" strike="noStrike">
                          <a:solidFill>
                            <a:srgbClr val="000000"/>
                          </a:solidFill>
                          <a:latin typeface="Open Sans"/>
                          <a:ea typeface="Open Sans"/>
                          <a:cs typeface="Open Sans"/>
                          <a:sym typeface="Open Sans"/>
                        </a:rPr>
                        <a:t>Type</a:t>
                      </a:r>
                      <a:endParaRPr b="1"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2857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None/>
                      </a:pPr>
                      <a:r>
                        <a:rPr b="1" i="0" lang="en-US" sz="1100" u="none" cap="none" strike="noStrike">
                          <a:solidFill>
                            <a:srgbClr val="000000"/>
                          </a:solidFill>
                          <a:latin typeface="Open Sans"/>
                          <a:ea typeface="Open Sans"/>
                          <a:cs typeface="Open Sans"/>
                          <a:sym typeface="Open Sans"/>
                        </a:rPr>
                        <a:t>DESCRIPTION</a:t>
                      </a:r>
                      <a:endParaRPr b="1"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2857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49800">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DATE</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Absolute or relative dates or periods</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49800">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TIME</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Times smaller than a day</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49800">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ORDINAL</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First, second etc</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67050">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CARDINAL</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Numerals that do not fall under another type</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261" name="Google Shape;261;p33"/>
          <p:cNvSpPr/>
          <p:nvPr/>
        </p:nvSpPr>
        <p:spPr>
          <a:xfrm>
            <a:off x="2427288" y="1312863"/>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Arial"/>
              <a:buNone/>
            </a:pPr>
            <a:br>
              <a:rPr b="0" i="0" lang="en-US" sz="1800" u="none" cap="none" strike="noStrike">
                <a:solidFill>
                  <a:schemeClr val="dk1"/>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pic>
        <p:nvPicPr>
          <p:cNvPr id="262" name="Google Shape;262;p33"/>
          <p:cNvPicPr preferRelativeResize="0"/>
          <p:nvPr/>
        </p:nvPicPr>
        <p:blipFill>
          <a:blip r:embed="rId3">
            <a:alphaModFix/>
          </a:blip>
          <a:stretch>
            <a:fillRect/>
          </a:stretch>
        </p:blipFill>
        <p:spPr>
          <a:xfrm>
            <a:off x="311700" y="1656825"/>
            <a:ext cx="8648776" cy="1323587"/>
          </a:xfrm>
          <a:prstGeom prst="rect">
            <a:avLst/>
          </a:prstGeom>
          <a:noFill/>
          <a:ln>
            <a:noFill/>
          </a:ln>
        </p:spPr>
      </p:pic>
      <p:graphicFrame>
        <p:nvGraphicFramePr>
          <p:cNvPr id="263" name="Google Shape;263;p33"/>
          <p:cNvGraphicFramePr/>
          <p:nvPr/>
        </p:nvGraphicFramePr>
        <p:xfrm>
          <a:off x="174576" y="3075710"/>
          <a:ext cx="3000000" cy="3000000"/>
        </p:xfrm>
        <a:graphic>
          <a:graphicData uri="http://schemas.openxmlformats.org/drawingml/2006/table">
            <a:tbl>
              <a:tblPr>
                <a:noFill/>
                <a:tableStyleId>{E2F5FD28-F589-4BFA-A570-AB27CA240BC9}</a:tableStyleId>
              </a:tblPr>
              <a:tblGrid>
                <a:gridCol w="1267450"/>
                <a:gridCol w="3075875"/>
              </a:tblGrid>
              <a:tr h="149800">
                <a:tc>
                  <a:txBody>
                    <a:bodyPr>
                      <a:noAutofit/>
                    </a:bodyPr>
                    <a:lstStyle/>
                    <a:p>
                      <a:pPr indent="0" lvl="0" marL="0" marR="0" rtl="0" algn="l">
                        <a:lnSpc>
                          <a:spcPct val="100000"/>
                        </a:lnSpc>
                        <a:spcBef>
                          <a:spcPts val="0"/>
                        </a:spcBef>
                        <a:spcAft>
                          <a:spcPts val="0"/>
                        </a:spcAft>
                        <a:buNone/>
                      </a:pPr>
                      <a:r>
                        <a:rPr b="1" i="0" lang="en-US" sz="1100" u="none" cap="none" strike="noStrike">
                          <a:solidFill>
                            <a:srgbClr val="000000"/>
                          </a:solidFill>
                          <a:latin typeface="Open Sans"/>
                          <a:ea typeface="Open Sans"/>
                          <a:cs typeface="Open Sans"/>
                          <a:sym typeface="Open Sans"/>
                        </a:rPr>
                        <a:t>Type</a:t>
                      </a:r>
                      <a:endParaRPr b="1"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2857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None/>
                      </a:pPr>
                      <a:r>
                        <a:rPr b="1" i="0" lang="en-US" sz="1100" u="none" cap="none" strike="noStrike">
                          <a:solidFill>
                            <a:srgbClr val="000000"/>
                          </a:solidFill>
                          <a:latin typeface="Open Sans"/>
                          <a:ea typeface="Open Sans"/>
                          <a:cs typeface="Open Sans"/>
                          <a:sym typeface="Open Sans"/>
                        </a:rPr>
                        <a:t>DESCRIPTION</a:t>
                      </a:r>
                      <a:endParaRPr b="1"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28575">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49800">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PERSON</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People, including fictional</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67050">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ORGANIZATION</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Companies, agencies, institutions etc</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49800">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GPE</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Countries, cities, states</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49800">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LOCATION</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None/>
                      </a:pPr>
                      <a:r>
                        <a:rPr i="0" lang="en-US" sz="1100" u="none" cap="none" strike="noStrike">
                          <a:solidFill>
                            <a:srgbClr val="000000"/>
                          </a:solidFill>
                          <a:latin typeface="Open Sans"/>
                          <a:ea typeface="Open Sans"/>
                          <a:cs typeface="Open Sans"/>
                          <a:sym typeface="Open Sans"/>
                        </a:rPr>
                        <a:t>Non GPE locations, bodies of water etc</a:t>
                      </a:r>
                      <a:endParaRPr sz="1400" u="none" cap="none" strike="noStrike">
                        <a:latin typeface="Open Sans"/>
                        <a:ea typeface="Open Sans"/>
                        <a:cs typeface="Open Sans"/>
                        <a:sym typeface="Open Sans"/>
                      </a:endParaRPr>
                    </a:p>
                  </a:txBody>
                  <a:tcPr marT="63500" marB="63500" marR="63500" marL="63500">
                    <a:lnL cap="flat" cmpd="sng" w="12700">
                      <a:solidFill>
                        <a:srgbClr val="000000">
                          <a:alpha val="0"/>
                        </a:srgbClr>
                      </a:solidFill>
                      <a:prstDash val="solid"/>
                      <a:round/>
                      <a:headEnd len="sm" w="sm" type="none"/>
                      <a:tailEnd len="sm" w="sm" type="none"/>
                    </a:lnL>
                    <a:lnR cap="flat" cmpd="sng" w="12700">
                      <a:solidFill>
                        <a:srgbClr val="000000">
                          <a:alpha val="0"/>
                        </a:srgbClr>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264" name="Google Shape;264;p3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34"/>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Hybrid Summary</a:t>
            </a:r>
            <a:endParaRPr/>
          </a:p>
        </p:txBody>
      </p:sp>
      <p:pic>
        <p:nvPicPr>
          <p:cNvPr descr="https://lh4.googleusercontent.com/AmAAFzSASas1WPJrMX4TRD4C4uTfVN70rlcz-qLfImA34NP0_nbHE8eETm-uXIWJT3IX_EZXk8wqW4d7DFuQjeR-n8pazffysJ4UGJE06gAMxuoSHvKTCAwFRSTPoG5r_OnV_pTK" id="270" name="Google Shape;270;p34"/>
          <p:cNvPicPr preferRelativeResize="0"/>
          <p:nvPr/>
        </p:nvPicPr>
        <p:blipFill rotWithShape="1">
          <a:blip r:embed="rId3">
            <a:alphaModFix/>
          </a:blip>
          <a:srcRect b="0" l="0" r="0" t="0"/>
          <a:stretch/>
        </p:blipFill>
        <p:spPr>
          <a:xfrm>
            <a:off x="1848675" y="1152425"/>
            <a:ext cx="5555425" cy="3836951"/>
          </a:xfrm>
          <a:prstGeom prst="rect">
            <a:avLst/>
          </a:prstGeom>
          <a:noFill/>
          <a:ln>
            <a:noFill/>
          </a:ln>
        </p:spPr>
      </p:pic>
      <p:sp>
        <p:nvSpPr>
          <p:cNvPr id="271" name="Google Shape;271;p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
        <p:nvSpPr>
          <p:cNvPr id="272" name="Google Shape;272;p34"/>
          <p:cNvSpPr/>
          <p:nvPr/>
        </p:nvSpPr>
        <p:spPr>
          <a:xfrm>
            <a:off x="2719625" y="2708700"/>
            <a:ext cx="3508500" cy="764100"/>
          </a:xfrm>
          <a:prstGeom prst="rect">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34"/>
          <p:cNvSpPr/>
          <p:nvPr/>
        </p:nvSpPr>
        <p:spPr>
          <a:xfrm>
            <a:off x="196675" y="2708700"/>
            <a:ext cx="2070600" cy="1199700"/>
          </a:xfrm>
          <a:prstGeom prst="rect">
            <a:avLst/>
          </a:prstGeom>
          <a:solidFill>
            <a:srgbClr val="F4CCCC">
              <a:alpha val="66670"/>
            </a:srgbClr>
          </a:solid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US">
                <a:solidFill>
                  <a:srgbClr val="FF0000"/>
                </a:solidFill>
                <a:latin typeface="Open Sans"/>
                <a:ea typeface="Open Sans"/>
                <a:cs typeface="Open Sans"/>
                <a:sym typeface="Open Sans"/>
              </a:rPr>
              <a:t>Higher weight: Higher r</a:t>
            </a:r>
            <a:r>
              <a:rPr lang="en-US">
                <a:solidFill>
                  <a:srgbClr val="FF0000"/>
                </a:solidFill>
                <a:latin typeface="Open Sans"/>
                <a:ea typeface="Open Sans"/>
                <a:cs typeface="Open Sans"/>
                <a:sym typeface="Open Sans"/>
              </a:rPr>
              <a:t>elevant to Topics, but lower coverage of named entities</a:t>
            </a:r>
            <a:endParaRPr>
              <a:solidFill>
                <a:srgbClr val="FF0000"/>
              </a:solidFill>
              <a:latin typeface="Open Sans"/>
              <a:ea typeface="Open Sans"/>
              <a:cs typeface="Open Sans"/>
              <a:sym typeface="Open Sans"/>
            </a:endParaRPr>
          </a:p>
        </p:txBody>
      </p:sp>
      <p:sp>
        <p:nvSpPr>
          <p:cNvPr id="274" name="Google Shape;274;p34"/>
          <p:cNvSpPr/>
          <p:nvPr/>
        </p:nvSpPr>
        <p:spPr>
          <a:xfrm>
            <a:off x="6680475" y="2708700"/>
            <a:ext cx="2070600" cy="1199700"/>
          </a:xfrm>
          <a:prstGeom prst="rect">
            <a:avLst/>
          </a:prstGeom>
          <a:solidFill>
            <a:srgbClr val="F4CCCC">
              <a:alpha val="66670"/>
            </a:srgbClr>
          </a:solid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US">
                <a:solidFill>
                  <a:srgbClr val="FF0000"/>
                </a:solidFill>
                <a:latin typeface="Open Sans"/>
                <a:ea typeface="Open Sans"/>
                <a:cs typeface="Open Sans"/>
                <a:sym typeface="Open Sans"/>
              </a:rPr>
              <a:t>Lower </a:t>
            </a:r>
            <a:r>
              <a:rPr lang="en-US">
                <a:solidFill>
                  <a:srgbClr val="FF0000"/>
                </a:solidFill>
                <a:latin typeface="Open Sans"/>
                <a:ea typeface="Open Sans"/>
                <a:cs typeface="Open Sans"/>
                <a:sym typeface="Open Sans"/>
              </a:rPr>
              <a:t>weight: Lower relevant to Topics, but higher coverage of named entities</a:t>
            </a:r>
            <a:endParaRPr>
              <a:solidFill>
                <a:srgbClr val="FF0000"/>
              </a:solidFill>
              <a:latin typeface="Open Sans"/>
              <a:ea typeface="Open Sans"/>
              <a:cs typeface="Open Sans"/>
              <a:sym typeface="Open Sans"/>
            </a:endParaRPr>
          </a:p>
        </p:txBody>
      </p:sp>
      <p:sp>
        <p:nvSpPr>
          <p:cNvPr id="275" name="Google Shape;275;p34"/>
          <p:cNvSpPr/>
          <p:nvPr/>
        </p:nvSpPr>
        <p:spPr>
          <a:xfrm>
            <a:off x="2357850" y="2954850"/>
            <a:ext cx="271200" cy="271800"/>
          </a:xfrm>
          <a:prstGeom prst="leftArrow">
            <a:avLst>
              <a:gd fmla="val 50000" name="adj1"/>
              <a:gd fmla="val 50000" name="adj2"/>
            </a:avLst>
          </a:prstGeom>
          <a:solidFill>
            <a:srgbClr val="F4CCCC">
              <a:alpha val="66670"/>
            </a:srgbClr>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34"/>
          <p:cNvSpPr/>
          <p:nvPr/>
        </p:nvSpPr>
        <p:spPr>
          <a:xfrm rot="10800000">
            <a:off x="6318688" y="2954850"/>
            <a:ext cx="271200" cy="271800"/>
          </a:xfrm>
          <a:prstGeom prst="leftArrow">
            <a:avLst>
              <a:gd fmla="val 50000" name="adj1"/>
              <a:gd fmla="val 50000" name="adj2"/>
            </a:avLst>
          </a:prstGeom>
          <a:solidFill>
            <a:srgbClr val="F4CCCC">
              <a:alpha val="66670"/>
            </a:srgbClr>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sp>
        <p:nvSpPr>
          <p:cNvPr id="281" name="Google Shape;281;p35"/>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Outline</a:t>
            </a:r>
            <a:endParaRPr/>
          </a:p>
        </p:txBody>
      </p:sp>
      <p:sp>
        <p:nvSpPr>
          <p:cNvPr id="282" name="Google Shape;282;p35"/>
          <p:cNvSpPr txBox="1"/>
          <p:nvPr>
            <p:ph idx="1" type="body"/>
          </p:nvPr>
        </p:nvSpPr>
        <p:spPr>
          <a:xfrm>
            <a:off x="311700" y="1152425"/>
            <a:ext cx="8520600" cy="38922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rgbClr val="B7B7B7"/>
              </a:buClr>
              <a:buSzPts val="1400"/>
              <a:buChar char="●"/>
            </a:pPr>
            <a:r>
              <a:rPr lang="en-US" sz="1400">
                <a:solidFill>
                  <a:srgbClr val="B7B7B7"/>
                </a:solidFill>
              </a:rPr>
              <a:t>Introduction</a:t>
            </a:r>
            <a:endParaRPr sz="14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Automatic Summarization and NoDAPL Dataset</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Related Work</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Overview of the Proposed Framework</a:t>
            </a:r>
            <a:endParaRPr sz="1200">
              <a:solidFill>
                <a:srgbClr val="B7B7B7"/>
              </a:solidFill>
            </a:endParaRPr>
          </a:p>
          <a:p>
            <a:pPr indent="-317500" lvl="0" marL="457200" rtl="0" algn="l">
              <a:lnSpc>
                <a:spcPct val="115000"/>
              </a:lnSpc>
              <a:spcBef>
                <a:spcPts val="0"/>
              </a:spcBef>
              <a:spcAft>
                <a:spcPts val="0"/>
              </a:spcAft>
              <a:buClr>
                <a:srgbClr val="B7B7B7"/>
              </a:buClr>
              <a:buSzPts val="1400"/>
              <a:buChar char="●"/>
            </a:pPr>
            <a:r>
              <a:rPr lang="en-US" sz="1400">
                <a:solidFill>
                  <a:srgbClr val="B7B7B7"/>
                </a:solidFill>
              </a:rPr>
              <a:t>Preprocessing of Data</a:t>
            </a:r>
            <a:endParaRPr sz="14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Classification of Relevance</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Topic Modelling by Latent Dirichlet Allocation (LDA) and LDA2Vec</a:t>
            </a:r>
            <a:endParaRPr sz="1200">
              <a:solidFill>
                <a:srgbClr val="B7B7B7"/>
              </a:solidFill>
            </a:endParaRPr>
          </a:p>
          <a:p>
            <a:pPr indent="-317500" lvl="0" marL="457200" rtl="0" algn="l">
              <a:lnSpc>
                <a:spcPct val="115000"/>
              </a:lnSpc>
              <a:spcBef>
                <a:spcPts val="0"/>
              </a:spcBef>
              <a:spcAft>
                <a:spcPts val="0"/>
              </a:spcAft>
              <a:buClr>
                <a:srgbClr val="B7B7B7"/>
              </a:buClr>
              <a:buSzPts val="1400"/>
              <a:buChar char="●"/>
            </a:pPr>
            <a:r>
              <a:rPr lang="en-US" sz="1400">
                <a:solidFill>
                  <a:srgbClr val="B7B7B7"/>
                </a:solidFill>
              </a:rPr>
              <a:t>Hybrid Method</a:t>
            </a:r>
            <a:endParaRPr sz="14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Latent Dirichlet Allocation based Extractive Summarization</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Pointer-generator based Abstractive Summarization</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Text Re-ranking based Hybrid Summarization</a:t>
            </a:r>
            <a:endParaRPr sz="1200">
              <a:solidFill>
                <a:srgbClr val="B7B7B7"/>
              </a:solidFill>
            </a:endParaRPr>
          </a:p>
          <a:p>
            <a:pPr indent="-317500" lvl="0" marL="457200" rtl="0" algn="l">
              <a:lnSpc>
                <a:spcPct val="115000"/>
              </a:lnSpc>
              <a:spcBef>
                <a:spcPts val="0"/>
              </a:spcBef>
              <a:spcAft>
                <a:spcPts val="0"/>
              </a:spcAft>
              <a:buSzPts val="1400"/>
              <a:buChar char="●"/>
            </a:pPr>
            <a:r>
              <a:rPr b="1" lang="en-US" sz="1400"/>
              <a:t>Results and Evaluation</a:t>
            </a:r>
            <a:endParaRPr b="1" sz="1400"/>
          </a:p>
          <a:p>
            <a:pPr indent="-304800" lvl="1" marL="914400" rtl="0" algn="l">
              <a:lnSpc>
                <a:spcPct val="115000"/>
              </a:lnSpc>
              <a:spcBef>
                <a:spcPts val="0"/>
              </a:spcBef>
              <a:spcAft>
                <a:spcPts val="0"/>
              </a:spcAft>
              <a:buSzPts val="1200"/>
              <a:buChar char="○"/>
            </a:pPr>
            <a:r>
              <a:rPr lang="en-US" sz="1200"/>
              <a:t>Compiled Summary</a:t>
            </a:r>
            <a:endParaRPr sz="1200"/>
          </a:p>
          <a:p>
            <a:pPr indent="-304800" lvl="1" marL="914400" rtl="0" algn="l">
              <a:lnSpc>
                <a:spcPct val="115000"/>
              </a:lnSpc>
              <a:spcBef>
                <a:spcPts val="0"/>
              </a:spcBef>
              <a:spcAft>
                <a:spcPts val="0"/>
              </a:spcAft>
              <a:buSzPts val="1200"/>
              <a:buChar char="○"/>
            </a:pPr>
            <a:r>
              <a:rPr lang="en-US" sz="1200"/>
              <a:t>Extrinsic Evaluation</a:t>
            </a:r>
            <a:endParaRPr sz="1200"/>
          </a:p>
          <a:p>
            <a:pPr indent="-317500" lvl="0" marL="457200" rtl="0" algn="l">
              <a:lnSpc>
                <a:spcPct val="115000"/>
              </a:lnSpc>
              <a:spcBef>
                <a:spcPts val="0"/>
              </a:spcBef>
              <a:spcAft>
                <a:spcPts val="0"/>
              </a:spcAft>
              <a:buSzPts val="1400"/>
              <a:buChar char="●"/>
            </a:pPr>
            <a:r>
              <a:rPr lang="en-US" sz="1400"/>
              <a:t>Conclusion and Future Work</a:t>
            </a:r>
            <a:endParaRPr sz="1400"/>
          </a:p>
        </p:txBody>
      </p:sp>
      <p:sp>
        <p:nvSpPr>
          <p:cNvPr id="283" name="Google Shape;283;p3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sp>
        <p:nvSpPr>
          <p:cNvPr id="288" name="Google Shape;288;p36"/>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Hybrid Summarization Results</a:t>
            </a:r>
            <a:endParaRPr/>
          </a:p>
        </p:txBody>
      </p:sp>
      <p:sp>
        <p:nvSpPr>
          <p:cNvPr id="289" name="Google Shape;289;p36"/>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US"/>
              <a:t>Resulting in five paragraphs for five topics, respectively</a:t>
            </a:r>
            <a:endParaRPr/>
          </a:p>
          <a:p>
            <a:pPr indent="-342900" lvl="0" marL="457200" rtl="0" algn="l">
              <a:lnSpc>
                <a:spcPct val="115000"/>
              </a:lnSpc>
              <a:spcBef>
                <a:spcPts val="0"/>
              </a:spcBef>
              <a:spcAft>
                <a:spcPts val="0"/>
              </a:spcAft>
              <a:buSzPts val="1800"/>
              <a:buChar char="●"/>
            </a:pPr>
            <a:r>
              <a:rPr lang="en-US"/>
              <a:t>Summary on Topic 5 - Concerns about the Pipeline:</a:t>
            </a:r>
            <a:endParaRPr/>
          </a:p>
        </p:txBody>
      </p:sp>
      <p:sp>
        <p:nvSpPr>
          <p:cNvPr id="290" name="Google Shape;290;p3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
        <p:nvSpPr>
          <p:cNvPr id="291" name="Google Shape;291;p36"/>
          <p:cNvSpPr txBox="1"/>
          <p:nvPr/>
        </p:nvSpPr>
        <p:spPr>
          <a:xfrm>
            <a:off x="1676175" y="1848700"/>
            <a:ext cx="5628300" cy="3000000"/>
          </a:xfrm>
          <a:prstGeom prst="rect">
            <a:avLst/>
          </a:prstGeom>
          <a:noFill/>
          <a:ln>
            <a:noFill/>
          </a:ln>
        </p:spPr>
        <p:txBody>
          <a:bodyPr anchorCtr="0" anchor="ctr" bIns="91425" lIns="91425" spcFirstLastPara="1" rIns="91425" wrap="square" tIns="91425">
            <a:noAutofit/>
          </a:bodyPr>
          <a:lstStyle/>
          <a:p>
            <a:pPr indent="171450" lvl="0" marL="0" rtl="0" algn="just">
              <a:spcBef>
                <a:spcPts val="0"/>
              </a:spcBef>
              <a:spcAft>
                <a:spcPts val="0"/>
              </a:spcAft>
              <a:buNone/>
            </a:pPr>
            <a:r>
              <a:rPr i="1" lang="en-US">
                <a:latin typeface="Open Sans"/>
                <a:ea typeface="Open Sans"/>
                <a:cs typeface="Open Sans"/>
                <a:sym typeface="Open Sans"/>
              </a:rPr>
              <a:t>In particular, the environmental impact statement currently being prepared is considering the last part of the pipeline that would cross under the missouri river, threatening drinking water downstream if a catastrophic oil spill occurs. We must tell the army corps that the dakota access pipeline poses too much of a threat to drinking water supplies, sacred sites, indigenous rights, the environment and our climate to allow construction to resume. The dakota access pipeline would result in oil leaks in the missouri river watershed. Oil pipeline threatens standing rock sioux land, drinking water holy places. For the next few weeks, the u.s. Army corps of engineers to stop construction of the dakota access pipeline.</a:t>
            </a:r>
            <a:endParaRPr i="1">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5" name="Shape 295"/>
        <p:cNvGrpSpPr/>
        <p:nvPr/>
      </p:nvGrpSpPr>
      <p:grpSpPr>
        <a:xfrm>
          <a:off x="0" y="0"/>
          <a:ext cx="0" cy="0"/>
          <a:chOff x="0" y="0"/>
          <a:chExt cx="0" cy="0"/>
        </a:xfrm>
      </p:grpSpPr>
      <p:sp>
        <p:nvSpPr>
          <p:cNvPr id="296" name="Google Shape;296;p37"/>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Extrinsic Evaluation</a:t>
            </a:r>
            <a:endParaRPr/>
          </a:p>
        </p:txBody>
      </p:sp>
      <p:sp>
        <p:nvSpPr>
          <p:cNvPr id="297" name="Google Shape;297;p37"/>
          <p:cNvSpPr txBox="1"/>
          <p:nvPr>
            <p:ph idx="1" type="body"/>
          </p:nvPr>
        </p:nvSpPr>
        <p:spPr>
          <a:xfrm>
            <a:off x="311700" y="1266325"/>
            <a:ext cx="43143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US"/>
              <a:t>Task-based Measurement: </a:t>
            </a:r>
            <a:endParaRPr/>
          </a:p>
          <a:p>
            <a:pPr indent="-317500" lvl="1" marL="914400" rtl="0" algn="l">
              <a:lnSpc>
                <a:spcPct val="115000"/>
              </a:lnSpc>
              <a:spcBef>
                <a:spcPts val="0"/>
              </a:spcBef>
              <a:spcAft>
                <a:spcPts val="0"/>
              </a:spcAft>
              <a:buSzPts val="1400"/>
              <a:buChar char="○"/>
            </a:pPr>
            <a:r>
              <a:rPr lang="en-US"/>
              <a:t>Developed guideline </a:t>
            </a:r>
            <a:r>
              <a:rPr lang="en-US"/>
              <a:t>question as</a:t>
            </a:r>
            <a:r>
              <a:rPr lang="en-US"/>
              <a:t> standards: 23 questions covering import information for NoDAPL</a:t>
            </a:r>
            <a:endParaRPr/>
          </a:p>
          <a:p>
            <a:pPr indent="-317500" lvl="1" marL="914400" rtl="0" algn="l">
              <a:lnSpc>
                <a:spcPct val="115000"/>
              </a:lnSpc>
              <a:spcBef>
                <a:spcPts val="0"/>
              </a:spcBef>
              <a:spcAft>
                <a:spcPts val="0"/>
              </a:spcAft>
              <a:buSzPts val="1400"/>
              <a:buChar char="○"/>
            </a:pPr>
            <a:r>
              <a:rPr lang="en-US"/>
              <a:t>Built question-answer matches: mark questions that answered by summary sentences</a:t>
            </a:r>
            <a:endParaRPr/>
          </a:p>
          <a:p>
            <a:pPr indent="-342900" lvl="0" marL="457200" rtl="0" algn="l">
              <a:lnSpc>
                <a:spcPct val="115000"/>
              </a:lnSpc>
              <a:spcBef>
                <a:spcPts val="0"/>
              </a:spcBef>
              <a:spcAft>
                <a:spcPts val="0"/>
              </a:spcAft>
              <a:buSzPts val="1800"/>
              <a:buChar char="●"/>
            </a:pPr>
            <a:r>
              <a:rPr lang="en-US"/>
              <a:t>Evaluate Summarization Quality by Two Measures</a:t>
            </a:r>
            <a:endParaRPr/>
          </a:p>
          <a:p>
            <a:pPr indent="-317500" lvl="1" marL="914400" rtl="0" algn="l">
              <a:lnSpc>
                <a:spcPct val="115000"/>
              </a:lnSpc>
              <a:spcBef>
                <a:spcPts val="0"/>
              </a:spcBef>
              <a:spcAft>
                <a:spcPts val="0"/>
              </a:spcAft>
              <a:buSzPts val="1400"/>
              <a:buChar char="○"/>
            </a:pPr>
            <a:r>
              <a:rPr lang="en-US"/>
              <a:t>Content </a:t>
            </a:r>
            <a:r>
              <a:rPr lang="en-US"/>
              <a:t>relevance: </a:t>
            </a:r>
            <a:r>
              <a:rPr b="1" lang="en-US" sz="2400">
                <a:solidFill>
                  <a:srgbClr val="FF0000"/>
                </a:solidFill>
              </a:rPr>
              <a:t>91.3%</a:t>
            </a:r>
            <a:endParaRPr b="1" sz="2400">
              <a:solidFill>
                <a:srgbClr val="FF0000"/>
              </a:solidFill>
            </a:endParaRPr>
          </a:p>
          <a:p>
            <a:pPr indent="-317500" lvl="1" marL="914400" rtl="0" algn="l">
              <a:lnSpc>
                <a:spcPct val="115000"/>
              </a:lnSpc>
              <a:spcBef>
                <a:spcPts val="0"/>
              </a:spcBef>
              <a:spcAft>
                <a:spcPts val="0"/>
              </a:spcAft>
              <a:buSzPts val="1400"/>
              <a:buChar char="○"/>
            </a:pPr>
            <a:r>
              <a:rPr lang="en-US"/>
              <a:t>Question coverage: </a:t>
            </a:r>
            <a:r>
              <a:rPr b="1" lang="en-US" sz="2400">
                <a:solidFill>
                  <a:srgbClr val="FF0000"/>
                </a:solidFill>
              </a:rPr>
              <a:t>69.6%</a:t>
            </a:r>
            <a:endParaRPr b="1" sz="2400">
              <a:solidFill>
                <a:srgbClr val="FF0000"/>
              </a:solidFill>
            </a:endParaRPr>
          </a:p>
        </p:txBody>
      </p:sp>
      <p:sp>
        <p:nvSpPr>
          <p:cNvPr id="298" name="Google Shape;298;p3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pic>
        <p:nvPicPr>
          <p:cNvPr id="299" name="Google Shape;299;p37"/>
          <p:cNvPicPr preferRelativeResize="0"/>
          <p:nvPr/>
        </p:nvPicPr>
        <p:blipFill>
          <a:blip r:embed="rId3">
            <a:alphaModFix/>
          </a:blip>
          <a:stretch>
            <a:fillRect/>
          </a:stretch>
        </p:blipFill>
        <p:spPr>
          <a:xfrm>
            <a:off x="4688000" y="729700"/>
            <a:ext cx="4144300" cy="4015493"/>
          </a:xfrm>
          <a:prstGeom prst="rect">
            <a:avLst/>
          </a:prstGeom>
          <a:noFill/>
          <a:ln>
            <a:noFill/>
          </a:ln>
        </p:spPr>
      </p:pic>
      <p:sp>
        <p:nvSpPr>
          <p:cNvPr id="300" name="Google Shape;300;p37"/>
          <p:cNvSpPr txBox="1"/>
          <p:nvPr/>
        </p:nvSpPr>
        <p:spPr>
          <a:xfrm>
            <a:off x="4880550" y="4584025"/>
            <a:ext cx="4732800" cy="55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           …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 name="Shape 304"/>
        <p:cNvGrpSpPr/>
        <p:nvPr/>
      </p:nvGrpSpPr>
      <p:grpSpPr>
        <a:xfrm>
          <a:off x="0" y="0"/>
          <a:ext cx="0" cy="0"/>
          <a:chOff x="0" y="0"/>
          <a:chExt cx="0" cy="0"/>
        </a:xfrm>
      </p:grpSpPr>
      <p:sp>
        <p:nvSpPr>
          <p:cNvPr id="305" name="Google Shape;305;p38"/>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Outline</a:t>
            </a:r>
            <a:endParaRPr/>
          </a:p>
        </p:txBody>
      </p:sp>
      <p:sp>
        <p:nvSpPr>
          <p:cNvPr id="306" name="Google Shape;306;p38"/>
          <p:cNvSpPr txBox="1"/>
          <p:nvPr>
            <p:ph idx="1" type="body"/>
          </p:nvPr>
        </p:nvSpPr>
        <p:spPr>
          <a:xfrm>
            <a:off x="311700" y="1152425"/>
            <a:ext cx="8520600" cy="38922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rgbClr val="B7B7B7"/>
              </a:buClr>
              <a:buSzPts val="1400"/>
              <a:buChar char="●"/>
            </a:pPr>
            <a:r>
              <a:rPr lang="en-US" sz="1400">
                <a:solidFill>
                  <a:srgbClr val="B7B7B7"/>
                </a:solidFill>
              </a:rPr>
              <a:t>Introduction</a:t>
            </a:r>
            <a:endParaRPr sz="14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Automatic Summarization and NoDAPL Dataset</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Related Work</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Overview of the Proposed Framework</a:t>
            </a:r>
            <a:endParaRPr sz="1200">
              <a:solidFill>
                <a:srgbClr val="B7B7B7"/>
              </a:solidFill>
            </a:endParaRPr>
          </a:p>
          <a:p>
            <a:pPr indent="-317500" lvl="0" marL="457200" rtl="0" algn="l">
              <a:lnSpc>
                <a:spcPct val="115000"/>
              </a:lnSpc>
              <a:spcBef>
                <a:spcPts val="0"/>
              </a:spcBef>
              <a:spcAft>
                <a:spcPts val="0"/>
              </a:spcAft>
              <a:buClr>
                <a:srgbClr val="B7B7B7"/>
              </a:buClr>
              <a:buSzPts val="1400"/>
              <a:buChar char="●"/>
            </a:pPr>
            <a:r>
              <a:rPr lang="en-US" sz="1400">
                <a:solidFill>
                  <a:srgbClr val="B7B7B7"/>
                </a:solidFill>
              </a:rPr>
              <a:t>Preprocessing of Data</a:t>
            </a:r>
            <a:endParaRPr sz="14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Classification of Relevance</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Topic Modelling by Latent Dirichlet Allocation (LDA) and LDA2Vec</a:t>
            </a:r>
            <a:endParaRPr sz="1200">
              <a:solidFill>
                <a:srgbClr val="B7B7B7"/>
              </a:solidFill>
            </a:endParaRPr>
          </a:p>
          <a:p>
            <a:pPr indent="-317500" lvl="0" marL="457200" rtl="0" algn="l">
              <a:lnSpc>
                <a:spcPct val="115000"/>
              </a:lnSpc>
              <a:spcBef>
                <a:spcPts val="0"/>
              </a:spcBef>
              <a:spcAft>
                <a:spcPts val="0"/>
              </a:spcAft>
              <a:buClr>
                <a:srgbClr val="B7B7B7"/>
              </a:buClr>
              <a:buSzPts val="1400"/>
              <a:buChar char="●"/>
            </a:pPr>
            <a:r>
              <a:rPr lang="en-US" sz="1400">
                <a:solidFill>
                  <a:srgbClr val="B7B7B7"/>
                </a:solidFill>
              </a:rPr>
              <a:t>Hybrid Method</a:t>
            </a:r>
            <a:endParaRPr sz="14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Latent Dirichlet Allocation based Extractive Summarization</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Pointer-generator based Abstractive Summarization</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Text Re-ranking based Hybrid Summarization</a:t>
            </a:r>
            <a:endParaRPr sz="1200">
              <a:solidFill>
                <a:srgbClr val="B7B7B7"/>
              </a:solidFill>
            </a:endParaRPr>
          </a:p>
          <a:p>
            <a:pPr indent="-317500" lvl="0" marL="457200" rtl="0" algn="l">
              <a:lnSpc>
                <a:spcPct val="115000"/>
              </a:lnSpc>
              <a:spcBef>
                <a:spcPts val="0"/>
              </a:spcBef>
              <a:spcAft>
                <a:spcPts val="0"/>
              </a:spcAft>
              <a:buClr>
                <a:srgbClr val="B7B7B7"/>
              </a:buClr>
              <a:buSzPts val="1400"/>
              <a:buChar char="●"/>
            </a:pPr>
            <a:r>
              <a:rPr lang="en-US" sz="1400">
                <a:solidFill>
                  <a:srgbClr val="B7B7B7"/>
                </a:solidFill>
              </a:rPr>
              <a:t>Results and Evaluation</a:t>
            </a:r>
            <a:endParaRPr sz="14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Compiled Summary</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Extrinsic Evaluation</a:t>
            </a:r>
            <a:endParaRPr sz="1200">
              <a:solidFill>
                <a:srgbClr val="B7B7B7"/>
              </a:solidFill>
            </a:endParaRPr>
          </a:p>
          <a:p>
            <a:pPr indent="-317500" lvl="0" marL="457200" rtl="0" algn="l">
              <a:lnSpc>
                <a:spcPct val="115000"/>
              </a:lnSpc>
              <a:spcBef>
                <a:spcPts val="0"/>
              </a:spcBef>
              <a:spcAft>
                <a:spcPts val="0"/>
              </a:spcAft>
              <a:buSzPts val="1400"/>
              <a:buChar char="●"/>
            </a:pPr>
            <a:r>
              <a:rPr b="1" lang="en-US" sz="1400"/>
              <a:t>Conclusion and Future Work</a:t>
            </a:r>
            <a:endParaRPr b="1" sz="1400"/>
          </a:p>
        </p:txBody>
      </p:sp>
      <p:sp>
        <p:nvSpPr>
          <p:cNvPr id="307" name="Google Shape;307;p3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39"/>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Conclusion and Future Work</a:t>
            </a:r>
            <a:endParaRPr/>
          </a:p>
        </p:txBody>
      </p:sp>
      <p:sp>
        <p:nvSpPr>
          <p:cNvPr id="313" name="Google Shape;313;p39"/>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just">
              <a:spcBef>
                <a:spcPts val="0"/>
              </a:spcBef>
              <a:spcAft>
                <a:spcPts val="0"/>
              </a:spcAft>
              <a:buSzPts val="1800"/>
              <a:buChar char="●"/>
            </a:pPr>
            <a:r>
              <a:rPr lang="en-US"/>
              <a:t>Conclusion</a:t>
            </a:r>
            <a:endParaRPr/>
          </a:p>
          <a:p>
            <a:pPr indent="-317500" lvl="1" marL="914400" rtl="0" algn="just">
              <a:spcBef>
                <a:spcPts val="0"/>
              </a:spcBef>
              <a:spcAft>
                <a:spcPts val="0"/>
              </a:spcAft>
              <a:buSzPts val="1400"/>
              <a:buChar char="○"/>
            </a:pPr>
            <a:r>
              <a:rPr lang="en-US"/>
              <a:t>A hybrid automatic summarization approach is proposed and tested on NoDAPL dataset with limited human effort</a:t>
            </a:r>
            <a:endParaRPr/>
          </a:p>
          <a:p>
            <a:pPr indent="-317500" lvl="1" marL="914400" rtl="0" algn="l">
              <a:spcBef>
                <a:spcPts val="0"/>
              </a:spcBef>
              <a:spcAft>
                <a:spcPts val="0"/>
              </a:spcAft>
              <a:buSzPts val="1400"/>
              <a:buChar char="○"/>
            </a:pPr>
            <a:r>
              <a:rPr lang="en-US"/>
              <a:t>A summarization guideline according to our thorough understanding of NoDAPL events/topics was developed to </a:t>
            </a:r>
            <a:r>
              <a:rPr lang="en-US"/>
              <a:t>extrinsically</a:t>
            </a:r>
            <a:r>
              <a:rPr lang="en-US"/>
              <a:t> evaluate the generated summary</a:t>
            </a:r>
            <a:endParaRPr/>
          </a:p>
          <a:p>
            <a:pPr indent="-317500" lvl="1" marL="914400" rtl="0" algn="l">
              <a:spcBef>
                <a:spcPts val="0"/>
              </a:spcBef>
              <a:spcAft>
                <a:spcPts val="0"/>
              </a:spcAft>
              <a:buSzPts val="1400"/>
              <a:buChar char="○"/>
            </a:pPr>
            <a:r>
              <a:rPr lang="en-US"/>
              <a:t>The content relevancy score and question coverage score indicates acceptable relevance and coverage of the generated summary</a:t>
            </a:r>
            <a:endParaRPr/>
          </a:p>
          <a:p>
            <a:pPr indent="-342900" lvl="0" marL="457200" rtl="0" algn="l">
              <a:spcBef>
                <a:spcPts val="0"/>
              </a:spcBef>
              <a:spcAft>
                <a:spcPts val="0"/>
              </a:spcAft>
              <a:buSzPts val="1800"/>
              <a:buChar char="●"/>
            </a:pPr>
            <a:r>
              <a:rPr lang="en-US"/>
              <a:t>Future Work</a:t>
            </a:r>
            <a:endParaRPr/>
          </a:p>
          <a:p>
            <a:pPr indent="-317500" lvl="1" marL="914400" rtl="0" algn="l">
              <a:spcBef>
                <a:spcPts val="0"/>
              </a:spcBef>
              <a:spcAft>
                <a:spcPts val="0"/>
              </a:spcAft>
              <a:buSzPts val="1400"/>
              <a:buChar char="○"/>
            </a:pPr>
            <a:r>
              <a:rPr lang="en-US"/>
              <a:t>More text dataset for interesting topics can be tested by using the proposed hybrid text summarization approach</a:t>
            </a:r>
            <a:endParaRPr/>
          </a:p>
          <a:p>
            <a:pPr indent="-317500" lvl="1" marL="914400" rtl="0" algn="l">
              <a:spcBef>
                <a:spcPts val="0"/>
              </a:spcBef>
              <a:spcAft>
                <a:spcPts val="0"/>
              </a:spcAft>
              <a:buSzPts val="1400"/>
              <a:buChar char="○"/>
            </a:pPr>
            <a:r>
              <a:rPr lang="en-US"/>
              <a:t>Topic modeling-supervised classification approach can be investigated to minimize human efforts in automatic summarization</a:t>
            </a:r>
            <a:endParaRPr/>
          </a:p>
          <a:p>
            <a:pPr indent="-317500" lvl="1" marL="914400" rtl="0" algn="l">
              <a:spcBef>
                <a:spcPts val="0"/>
              </a:spcBef>
              <a:spcAft>
                <a:spcPts val="0"/>
              </a:spcAft>
              <a:buSzPts val="1400"/>
              <a:buChar char="○"/>
            </a:pPr>
            <a:r>
              <a:rPr lang="en-US"/>
              <a:t>Deep learning-based recommender system can be investigated for better sentence re-ranking.</a:t>
            </a:r>
            <a:endParaRPr/>
          </a:p>
        </p:txBody>
      </p:sp>
      <p:sp>
        <p:nvSpPr>
          <p:cNvPr id="314" name="Google Shape;314;p3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Google Shape;319;p40"/>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Acknowledgement</a:t>
            </a:r>
            <a:endParaRPr/>
          </a:p>
        </p:txBody>
      </p:sp>
      <p:sp>
        <p:nvSpPr>
          <p:cNvPr id="320" name="Google Shape;320;p40"/>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US"/>
              <a:t>We would like to thank the instructions and invaluable comments from Prof. Fox and GTA Mr. Liuqing Li. And special thanks to the creative ideas provided by our classmates! </a:t>
            </a:r>
            <a:endParaRPr/>
          </a:p>
          <a:p>
            <a:pPr indent="0" lvl="0" marL="45720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t/>
            </a:r>
            <a:endParaRPr/>
          </a:p>
        </p:txBody>
      </p:sp>
      <p:pic>
        <p:nvPicPr>
          <p:cNvPr id="321" name="Google Shape;321;p40"/>
          <p:cNvPicPr preferRelativeResize="0"/>
          <p:nvPr/>
        </p:nvPicPr>
        <p:blipFill>
          <a:blip r:embed="rId3">
            <a:alphaModFix/>
          </a:blip>
          <a:stretch>
            <a:fillRect/>
          </a:stretch>
        </p:blipFill>
        <p:spPr>
          <a:xfrm>
            <a:off x="3538101" y="2292700"/>
            <a:ext cx="1768249" cy="1777499"/>
          </a:xfrm>
          <a:prstGeom prst="rect">
            <a:avLst/>
          </a:prstGeom>
          <a:noFill/>
          <a:ln>
            <a:noFill/>
          </a:ln>
        </p:spPr>
      </p:pic>
      <p:sp>
        <p:nvSpPr>
          <p:cNvPr id="322" name="Google Shape;322;p40"/>
          <p:cNvSpPr txBox="1"/>
          <p:nvPr/>
        </p:nvSpPr>
        <p:spPr>
          <a:xfrm>
            <a:off x="3475775" y="3968825"/>
            <a:ext cx="1978800" cy="6939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US" sz="1800">
                <a:solidFill>
                  <a:schemeClr val="dk2"/>
                </a:solidFill>
              </a:rPr>
              <a:t>NSF IIS-1619028</a:t>
            </a:r>
            <a:endParaRPr sz="1800">
              <a:solidFill>
                <a:schemeClr val="dk2"/>
              </a:solidFill>
            </a:endParaRPr>
          </a:p>
        </p:txBody>
      </p:sp>
      <p:sp>
        <p:nvSpPr>
          <p:cNvPr id="323" name="Google Shape;323;p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7" name="Shape 327"/>
        <p:cNvGrpSpPr/>
        <p:nvPr/>
      </p:nvGrpSpPr>
      <p:grpSpPr>
        <a:xfrm>
          <a:off x="0" y="0"/>
          <a:ext cx="0" cy="0"/>
          <a:chOff x="0" y="0"/>
          <a:chExt cx="0" cy="0"/>
        </a:xfrm>
      </p:grpSpPr>
      <p:sp>
        <p:nvSpPr>
          <p:cNvPr id="328" name="Google Shape;328;p41"/>
          <p:cNvSpPr txBox="1"/>
          <p:nvPr>
            <p:ph idx="1" type="body"/>
          </p:nvPr>
        </p:nvSpPr>
        <p:spPr>
          <a:xfrm>
            <a:off x="3680950" y="1895250"/>
            <a:ext cx="4461000" cy="184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2400"/>
              <a:t>Thank you!</a:t>
            </a:r>
            <a:endParaRPr sz="2400"/>
          </a:p>
          <a:p>
            <a:pPr indent="0" lvl="0" marL="0" rtl="0" algn="l">
              <a:spcBef>
                <a:spcPts val="1600"/>
              </a:spcBef>
              <a:spcAft>
                <a:spcPts val="1600"/>
              </a:spcAft>
              <a:buNone/>
            </a:pPr>
            <a:r>
              <a:rPr lang="en-US" sz="2400"/>
              <a:t>Questions?</a:t>
            </a:r>
            <a:endParaRPr sz="2400"/>
          </a:p>
        </p:txBody>
      </p:sp>
      <p:sp>
        <p:nvSpPr>
          <p:cNvPr id="329" name="Google Shape;329;p4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Google Shape;82;p15"/>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Introduction</a:t>
            </a:r>
            <a:endParaRPr/>
          </a:p>
        </p:txBody>
      </p:sp>
      <p:sp>
        <p:nvSpPr>
          <p:cNvPr id="83" name="Google Shape;83;p15"/>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just">
              <a:lnSpc>
                <a:spcPct val="115000"/>
              </a:lnSpc>
              <a:spcBef>
                <a:spcPts val="0"/>
              </a:spcBef>
              <a:spcAft>
                <a:spcPts val="0"/>
              </a:spcAft>
              <a:buSzPts val="1800"/>
              <a:buChar char="●"/>
            </a:pPr>
            <a:r>
              <a:rPr lang="en-US"/>
              <a:t>Automatic Summarizatio</a:t>
            </a:r>
            <a:r>
              <a:rPr lang="en-US"/>
              <a:t>n</a:t>
            </a:r>
            <a:endParaRPr/>
          </a:p>
          <a:p>
            <a:pPr indent="-317500" lvl="1" marL="914400" rtl="0" algn="just">
              <a:spcBef>
                <a:spcPts val="0"/>
              </a:spcBef>
              <a:spcAft>
                <a:spcPts val="0"/>
              </a:spcAft>
              <a:buSzPts val="1400"/>
              <a:buChar char="○"/>
            </a:pPr>
            <a:r>
              <a:rPr lang="en-US"/>
              <a:t>Automatic summarization:</a:t>
            </a:r>
            <a:r>
              <a:rPr lang="en-US"/>
              <a:t> has been investigated for more than 60 years since the publication of Luhn’s seminal paper </a:t>
            </a:r>
            <a:r>
              <a:rPr lang="en-US">
                <a:uFill>
                  <a:noFill/>
                </a:uFill>
                <a:hlinkClick r:id="rId3"/>
              </a:rPr>
              <a:t>(Luhn, 1958)</a:t>
            </a:r>
            <a:endParaRPr/>
          </a:p>
          <a:p>
            <a:pPr indent="-317500" lvl="1" marL="914400" rtl="0" algn="just">
              <a:spcBef>
                <a:spcPts val="0"/>
              </a:spcBef>
              <a:spcAft>
                <a:spcPts val="0"/>
              </a:spcAft>
              <a:buSzPts val="1400"/>
              <a:buChar char="○"/>
            </a:pPr>
            <a:r>
              <a:rPr lang="en-US"/>
              <a:t>Challenges: large proportion of noise texts (i.e., irrelevant documents/topics, noise sentences, etc.), highly redundant information, multiple latent topics</a:t>
            </a:r>
            <a:endParaRPr/>
          </a:p>
          <a:p>
            <a:pPr indent="-342900" lvl="0" marL="457200" rtl="0" algn="just">
              <a:lnSpc>
                <a:spcPct val="115000"/>
              </a:lnSpc>
              <a:spcBef>
                <a:spcPts val="0"/>
              </a:spcBef>
              <a:spcAft>
                <a:spcPts val="0"/>
              </a:spcAft>
              <a:buSzPts val="1800"/>
              <a:buChar char="●"/>
            </a:pPr>
            <a:r>
              <a:rPr lang="en-US"/>
              <a:t>Problem Statement</a:t>
            </a:r>
            <a:endParaRPr/>
          </a:p>
          <a:p>
            <a:pPr indent="-317500" lvl="1" marL="914400" rtl="0" algn="l">
              <a:spcBef>
                <a:spcPts val="0"/>
              </a:spcBef>
              <a:spcAft>
                <a:spcPts val="0"/>
              </a:spcAft>
              <a:buSzPts val="1400"/>
              <a:buChar char="○"/>
            </a:pPr>
            <a:r>
              <a:rPr lang="en-US"/>
              <a:t>How to automatically / semi-automatically generate a good summary from a corpus collected from webpage with noisy, highly redundant, and large-scale text dataset?</a:t>
            </a:r>
            <a:endParaRPr/>
          </a:p>
          <a:p>
            <a:pPr indent="-317500" lvl="1" marL="914400" rtl="0" algn="just">
              <a:lnSpc>
                <a:spcPct val="115000"/>
              </a:lnSpc>
              <a:spcBef>
                <a:spcPts val="0"/>
              </a:spcBef>
              <a:spcAft>
                <a:spcPts val="0"/>
              </a:spcAft>
              <a:buSzPts val="1400"/>
              <a:buChar char="○"/>
            </a:pPr>
            <a:r>
              <a:rPr lang="en-US"/>
              <a:t>Topic: NoDAPL - P</a:t>
            </a:r>
            <a:r>
              <a:rPr lang="en-US"/>
              <a:t>rotest movements against Dakota Access Pipeline construction in U.S.</a:t>
            </a:r>
            <a:endParaRPr/>
          </a:p>
          <a:p>
            <a:pPr indent="-317500" lvl="1" marL="914400" rtl="0" algn="just">
              <a:spcBef>
                <a:spcPts val="0"/>
              </a:spcBef>
              <a:spcAft>
                <a:spcPts val="0"/>
              </a:spcAft>
              <a:buSzPts val="1400"/>
              <a:buChar char="○"/>
            </a:pPr>
            <a:r>
              <a:rPr lang="en-US"/>
              <a:t>Method: A</a:t>
            </a:r>
            <a:r>
              <a:rPr lang="en-US"/>
              <a:t>utomatic text summarization techniques with deep learning methodology.</a:t>
            </a:r>
            <a:endParaRPr/>
          </a:p>
          <a:p>
            <a:pPr indent="0" lvl="0" marL="457200" marR="0" rtl="0" algn="just">
              <a:lnSpc>
                <a:spcPct val="115000"/>
              </a:lnSpc>
              <a:spcBef>
                <a:spcPts val="0"/>
              </a:spcBef>
              <a:spcAft>
                <a:spcPts val="0"/>
              </a:spcAft>
              <a:buNone/>
            </a:pPr>
            <a:r>
              <a:rPr lang="en-US"/>
              <a:t>Quality	Quantity</a:t>
            </a:r>
            <a:endParaRPr/>
          </a:p>
          <a:p>
            <a:pPr indent="0" lvl="0" marL="457200" rtl="0" algn="just">
              <a:spcBef>
                <a:spcPts val="0"/>
              </a:spcBef>
              <a:spcAft>
                <a:spcPts val="0"/>
              </a:spcAft>
              <a:buNone/>
            </a:pPr>
            <a:r>
              <a:t/>
            </a:r>
            <a:endParaRPr/>
          </a:p>
          <a:p>
            <a:pPr indent="0" lvl="0" marL="914400" rtl="0" algn="just">
              <a:lnSpc>
                <a:spcPct val="115000"/>
              </a:lnSpc>
              <a:spcBef>
                <a:spcPts val="1600"/>
              </a:spcBef>
              <a:spcAft>
                <a:spcPts val="0"/>
              </a:spcAft>
              <a:buNone/>
            </a:pPr>
            <a:r>
              <a:t/>
            </a:r>
            <a:endParaRPr sz="1100"/>
          </a:p>
          <a:p>
            <a:pPr indent="0" lvl="0" marL="457200" marR="0" rtl="0" algn="just">
              <a:lnSpc>
                <a:spcPct val="115000"/>
              </a:lnSpc>
              <a:spcBef>
                <a:spcPts val="1600"/>
              </a:spcBef>
              <a:spcAft>
                <a:spcPts val="0"/>
              </a:spcAft>
              <a:buNone/>
            </a:pPr>
            <a:r>
              <a:t/>
            </a:r>
            <a:endParaRPr sz="1100"/>
          </a:p>
          <a:p>
            <a:pPr indent="0" lvl="0" marL="0" rtl="0" algn="just">
              <a:lnSpc>
                <a:spcPct val="115000"/>
              </a:lnSpc>
              <a:spcBef>
                <a:spcPts val="1600"/>
              </a:spcBef>
              <a:spcAft>
                <a:spcPts val="0"/>
              </a:spcAft>
              <a:buClr>
                <a:srgbClr val="000000"/>
              </a:buClr>
              <a:buSzPts val="1100"/>
              <a:buFont typeface="Arial"/>
              <a:buNone/>
            </a:pPr>
            <a:r>
              <a:t/>
            </a:r>
            <a:endParaRPr>
              <a:latin typeface="Arial"/>
              <a:ea typeface="Arial"/>
              <a:cs typeface="Arial"/>
              <a:sym typeface="Arial"/>
            </a:endParaRPr>
          </a:p>
        </p:txBody>
      </p:sp>
      <p:sp>
        <p:nvSpPr>
          <p:cNvPr id="84" name="Google Shape;84;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3" name="Shape 333"/>
        <p:cNvGrpSpPr/>
        <p:nvPr/>
      </p:nvGrpSpPr>
      <p:grpSpPr>
        <a:xfrm>
          <a:off x="0" y="0"/>
          <a:ext cx="0" cy="0"/>
          <a:chOff x="0" y="0"/>
          <a:chExt cx="0" cy="0"/>
        </a:xfrm>
      </p:grpSpPr>
      <p:sp>
        <p:nvSpPr>
          <p:cNvPr id="334" name="Google Shape;334;p42"/>
          <p:cNvSpPr txBox="1"/>
          <p:nvPr>
            <p:ph idx="1" type="body"/>
          </p:nvPr>
        </p:nvSpPr>
        <p:spPr>
          <a:xfrm>
            <a:off x="3689175" y="2281425"/>
            <a:ext cx="4461000" cy="1843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US" sz="2400"/>
              <a:t>Backup</a:t>
            </a:r>
            <a:endParaRPr sz="2400"/>
          </a:p>
        </p:txBody>
      </p:sp>
      <p:sp>
        <p:nvSpPr>
          <p:cNvPr id="335" name="Google Shape;335;p4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9" name="Shape 339"/>
        <p:cNvGrpSpPr/>
        <p:nvPr/>
      </p:nvGrpSpPr>
      <p:grpSpPr>
        <a:xfrm>
          <a:off x="0" y="0"/>
          <a:ext cx="0" cy="0"/>
          <a:chOff x="0" y="0"/>
          <a:chExt cx="0" cy="0"/>
        </a:xfrm>
      </p:grpSpPr>
      <p:sp>
        <p:nvSpPr>
          <p:cNvPr id="340" name="Google Shape;340;p43"/>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Related Work</a:t>
            </a:r>
            <a:endParaRPr/>
          </a:p>
        </p:txBody>
      </p:sp>
      <p:sp>
        <p:nvSpPr>
          <p:cNvPr id="341" name="Google Shape;341;p43"/>
          <p:cNvSpPr txBox="1"/>
          <p:nvPr>
            <p:ph idx="1" type="body"/>
          </p:nvPr>
        </p:nvSpPr>
        <p:spPr>
          <a:xfrm>
            <a:off x="311700" y="1171600"/>
            <a:ext cx="8520600" cy="3858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US"/>
              <a:t>Based on Processing Techniques</a:t>
            </a:r>
            <a:endParaRPr/>
          </a:p>
          <a:p>
            <a:pPr indent="-317500" lvl="1" marL="914400" rtl="0" algn="l">
              <a:spcBef>
                <a:spcPts val="0"/>
              </a:spcBef>
              <a:spcAft>
                <a:spcPts val="0"/>
              </a:spcAft>
              <a:buSzPts val="1400"/>
              <a:buChar char="○"/>
            </a:pPr>
            <a:r>
              <a:rPr lang="en-US"/>
              <a:t>Extractive summarization (Gupta &amp; Lehal, 2010)</a:t>
            </a:r>
            <a:endParaRPr/>
          </a:p>
          <a:p>
            <a:pPr indent="-317500" lvl="1" marL="914400" rtl="0" algn="l">
              <a:spcBef>
                <a:spcPts val="0"/>
              </a:spcBef>
              <a:spcAft>
                <a:spcPts val="0"/>
              </a:spcAft>
              <a:buSzPts val="1400"/>
              <a:buChar char="○"/>
            </a:pPr>
            <a:r>
              <a:rPr lang="en-US"/>
              <a:t>Abstractive summarization (Banerjee, Mitra, &amp; Sugiyama, 2015)</a:t>
            </a:r>
            <a:endParaRPr/>
          </a:p>
          <a:p>
            <a:pPr indent="-342900" lvl="0" marL="457200" rtl="0" algn="l">
              <a:spcBef>
                <a:spcPts val="0"/>
              </a:spcBef>
              <a:spcAft>
                <a:spcPts val="0"/>
              </a:spcAft>
              <a:buSzPts val="1800"/>
              <a:buChar char="●"/>
            </a:pPr>
            <a:r>
              <a:rPr lang="en-US"/>
              <a:t>Based on Documents</a:t>
            </a:r>
            <a:endParaRPr/>
          </a:p>
          <a:p>
            <a:pPr indent="-317500" lvl="1" marL="914400" rtl="0" algn="l">
              <a:spcBef>
                <a:spcPts val="0"/>
              </a:spcBef>
              <a:spcAft>
                <a:spcPts val="0"/>
              </a:spcAft>
              <a:buSzPts val="1400"/>
              <a:buChar char="○"/>
            </a:pPr>
            <a:r>
              <a:rPr lang="en-US"/>
              <a:t>Single document summarization (Litvak &amp; Last, 2010)</a:t>
            </a:r>
            <a:endParaRPr/>
          </a:p>
          <a:p>
            <a:pPr indent="-317500" lvl="1" marL="914400" rtl="0" algn="l">
              <a:spcBef>
                <a:spcPts val="0"/>
              </a:spcBef>
              <a:spcAft>
                <a:spcPts val="0"/>
              </a:spcAft>
              <a:buSzPts val="1400"/>
              <a:buChar char="○"/>
            </a:pPr>
            <a:r>
              <a:rPr lang="en-US"/>
              <a:t>Multi-document summarization (Banerjee, Mitra, &amp; Sugiyama, 2015)</a:t>
            </a:r>
            <a:endParaRPr/>
          </a:p>
          <a:p>
            <a:pPr indent="-342900" lvl="0" marL="457200" rtl="0" algn="l">
              <a:spcBef>
                <a:spcPts val="0"/>
              </a:spcBef>
              <a:spcAft>
                <a:spcPts val="0"/>
              </a:spcAft>
              <a:buSzPts val="1800"/>
              <a:buChar char="●"/>
            </a:pPr>
            <a:r>
              <a:rPr lang="en-US"/>
              <a:t>Based on Audiences</a:t>
            </a:r>
            <a:endParaRPr/>
          </a:p>
          <a:p>
            <a:pPr indent="-317500" lvl="1" marL="914400" rtl="0" algn="l">
              <a:spcBef>
                <a:spcPts val="0"/>
              </a:spcBef>
              <a:spcAft>
                <a:spcPts val="0"/>
              </a:spcAft>
              <a:buSzPts val="1400"/>
              <a:buChar char="○"/>
            </a:pPr>
            <a:r>
              <a:rPr lang="en-US"/>
              <a:t>Generic summarization (Zha, 2002)</a:t>
            </a:r>
            <a:endParaRPr/>
          </a:p>
          <a:p>
            <a:pPr indent="-317500" lvl="1" marL="914400" rtl="0" algn="l">
              <a:spcBef>
                <a:spcPts val="0"/>
              </a:spcBef>
              <a:spcAft>
                <a:spcPts val="0"/>
              </a:spcAft>
              <a:buSzPts val="1400"/>
              <a:buChar char="○"/>
            </a:pPr>
            <a:r>
              <a:rPr lang="en-US"/>
              <a:t>Query-focused summarization (Daumé III &amp; Marcu, 2006)</a:t>
            </a:r>
            <a:endParaRPr/>
          </a:p>
          <a:p>
            <a:pPr indent="-342900" lvl="0" marL="457200" rtl="0" algn="l">
              <a:spcBef>
                <a:spcPts val="0"/>
              </a:spcBef>
              <a:spcAft>
                <a:spcPts val="0"/>
              </a:spcAft>
              <a:buSzPts val="1800"/>
              <a:buChar char="●"/>
            </a:pPr>
            <a:r>
              <a:rPr lang="en-US"/>
              <a:t>Deep Learning-based Automatic Text Summarization</a:t>
            </a:r>
            <a:endParaRPr/>
          </a:p>
          <a:p>
            <a:pPr indent="-317500" lvl="1" marL="914400" rtl="0" algn="l">
              <a:spcBef>
                <a:spcPts val="0"/>
              </a:spcBef>
              <a:spcAft>
                <a:spcPts val="0"/>
              </a:spcAft>
              <a:buSzPts val="1400"/>
              <a:buChar char="○"/>
            </a:pPr>
            <a:r>
              <a:rPr lang="en-US"/>
              <a:t>Seq2Seq model </a:t>
            </a:r>
            <a:r>
              <a:rPr lang="en-US">
                <a:uFill>
                  <a:noFill/>
                </a:uFill>
                <a:hlinkClick r:id="rId3"/>
              </a:rPr>
              <a:t>(Khatri, Singh, &amp; Parikh, 2018)</a:t>
            </a:r>
            <a:endParaRPr/>
          </a:p>
          <a:p>
            <a:pPr indent="-317500" lvl="1" marL="914400" rtl="0" algn="l">
              <a:spcBef>
                <a:spcPts val="0"/>
              </a:spcBef>
              <a:spcAft>
                <a:spcPts val="0"/>
              </a:spcAft>
              <a:buSzPts val="1400"/>
              <a:buChar char="○"/>
            </a:pPr>
            <a:r>
              <a:rPr lang="en-US"/>
              <a:t>Pointer-generator network  </a:t>
            </a:r>
            <a:r>
              <a:rPr lang="en-US">
                <a:uFill>
                  <a:noFill/>
                </a:uFill>
                <a:hlinkClick r:id="rId4"/>
              </a:rPr>
              <a:t>(See, Liu, &amp; Manning, 2017)</a:t>
            </a:r>
            <a:endParaRPr/>
          </a:p>
        </p:txBody>
      </p:sp>
      <p:sp>
        <p:nvSpPr>
          <p:cNvPr id="342" name="Google Shape;342;p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6" name="Shape 346"/>
        <p:cNvGrpSpPr/>
        <p:nvPr/>
      </p:nvGrpSpPr>
      <p:grpSpPr>
        <a:xfrm>
          <a:off x="0" y="0"/>
          <a:ext cx="0" cy="0"/>
          <a:chOff x="0" y="0"/>
          <a:chExt cx="0" cy="0"/>
        </a:xfrm>
      </p:grpSpPr>
      <p:pic>
        <p:nvPicPr>
          <p:cNvPr id="347" name="Google Shape;347;p44"/>
          <p:cNvPicPr preferRelativeResize="0"/>
          <p:nvPr/>
        </p:nvPicPr>
        <p:blipFill>
          <a:blip r:embed="rId3">
            <a:alphaModFix/>
          </a:blip>
          <a:stretch>
            <a:fillRect/>
          </a:stretch>
        </p:blipFill>
        <p:spPr>
          <a:xfrm>
            <a:off x="1212088" y="202650"/>
            <a:ext cx="6719812" cy="4099650"/>
          </a:xfrm>
          <a:prstGeom prst="rect">
            <a:avLst/>
          </a:prstGeom>
          <a:noFill/>
          <a:ln>
            <a:noFill/>
          </a:ln>
        </p:spPr>
      </p:pic>
      <p:sp>
        <p:nvSpPr>
          <p:cNvPr id="348" name="Google Shape;348;p44"/>
          <p:cNvSpPr txBox="1"/>
          <p:nvPr/>
        </p:nvSpPr>
        <p:spPr>
          <a:xfrm>
            <a:off x="1201825" y="4387100"/>
            <a:ext cx="6606000" cy="5379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lang="en-US" sz="1200">
                <a:solidFill>
                  <a:schemeClr val="dk2"/>
                </a:solidFill>
                <a:latin typeface="Open Sans"/>
                <a:ea typeface="Open Sans"/>
                <a:cs typeface="Open Sans"/>
                <a:sym typeface="Open Sans"/>
              </a:rPr>
              <a:t>LDA analysis on original corpus without classification, the Topic 3 in red (i.e., circle in red) is irrelevant according to the frequent word list on the right hand side. </a:t>
            </a:r>
            <a:endParaRPr sz="1200">
              <a:solidFill>
                <a:schemeClr val="dk2"/>
              </a:solidFill>
              <a:latin typeface="Open Sans"/>
              <a:ea typeface="Open Sans"/>
              <a:cs typeface="Open Sans"/>
              <a:sym typeface="Open Sans"/>
            </a:endParaRPr>
          </a:p>
          <a:p>
            <a:pPr indent="0" lvl="0" marL="0" rtl="0" algn="l">
              <a:spcBef>
                <a:spcPts val="0"/>
              </a:spcBef>
              <a:spcAft>
                <a:spcPts val="0"/>
              </a:spcAft>
              <a:buNone/>
            </a:pPr>
            <a:r>
              <a:t/>
            </a:r>
            <a:endParaRPr/>
          </a:p>
        </p:txBody>
      </p:sp>
      <p:sp>
        <p:nvSpPr>
          <p:cNvPr id="349" name="Google Shape;349;p4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3" name="Shape 353"/>
        <p:cNvGrpSpPr/>
        <p:nvPr/>
      </p:nvGrpSpPr>
      <p:grpSpPr>
        <a:xfrm>
          <a:off x="0" y="0"/>
          <a:ext cx="0" cy="0"/>
          <a:chOff x="0" y="0"/>
          <a:chExt cx="0" cy="0"/>
        </a:xfrm>
      </p:grpSpPr>
      <p:pic>
        <p:nvPicPr>
          <p:cNvPr id="354" name="Google Shape;354;p45"/>
          <p:cNvPicPr preferRelativeResize="0"/>
          <p:nvPr/>
        </p:nvPicPr>
        <p:blipFill>
          <a:blip r:embed="rId3">
            <a:alphaModFix/>
          </a:blip>
          <a:stretch>
            <a:fillRect/>
          </a:stretch>
        </p:blipFill>
        <p:spPr>
          <a:xfrm>
            <a:off x="1483625" y="203925"/>
            <a:ext cx="6483100" cy="4047850"/>
          </a:xfrm>
          <a:prstGeom prst="rect">
            <a:avLst/>
          </a:prstGeom>
          <a:noFill/>
          <a:ln>
            <a:noFill/>
          </a:ln>
        </p:spPr>
      </p:pic>
      <p:sp>
        <p:nvSpPr>
          <p:cNvPr id="355" name="Google Shape;355;p45"/>
          <p:cNvSpPr txBox="1"/>
          <p:nvPr/>
        </p:nvSpPr>
        <p:spPr>
          <a:xfrm>
            <a:off x="1201825" y="4387100"/>
            <a:ext cx="7046700" cy="5379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US" sz="1200">
                <a:solidFill>
                  <a:schemeClr val="dk2"/>
                </a:solidFill>
                <a:latin typeface="Open Sans"/>
                <a:ea typeface="Open Sans"/>
                <a:cs typeface="Open Sans"/>
                <a:sym typeface="Open Sans"/>
              </a:rPr>
              <a:t>LDA analysis on the corpus after classification (relevant documents only). Three topics are found from the small corpus, each represents different relevant NoDAPL events/topics.</a:t>
            </a:r>
            <a:endParaRPr sz="1200">
              <a:solidFill>
                <a:schemeClr val="dk2"/>
              </a:solidFill>
              <a:latin typeface="Open Sans"/>
              <a:ea typeface="Open Sans"/>
              <a:cs typeface="Open Sans"/>
              <a:sym typeface="Open Sans"/>
            </a:endParaRPr>
          </a:p>
        </p:txBody>
      </p:sp>
      <p:sp>
        <p:nvSpPr>
          <p:cNvPr id="356" name="Google Shape;356;p4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0" name="Shape 360"/>
        <p:cNvGrpSpPr/>
        <p:nvPr/>
      </p:nvGrpSpPr>
      <p:grpSpPr>
        <a:xfrm>
          <a:off x="0" y="0"/>
          <a:ext cx="0" cy="0"/>
          <a:chOff x="0" y="0"/>
          <a:chExt cx="0" cy="0"/>
        </a:xfrm>
      </p:grpSpPr>
      <p:sp>
        <p:nvSpPr>
          <p:cNvPr id="361" name="Google Shape;361;p46"/>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Abstractive Summary</a:t>
            </a:r>
            <a:endParaRPr/>
          </a:p>
        </p:txBody>
      </p:sp>
      <p:sp>
        <p:nvSpPr>
          <p:cNvPr id="362" name="Google Shape;362;p46"/>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US"/>
              <a:t>Beam Search Decoder</a:t>
            </a:r>
            <a:endParaRPr/>
          </a:p>
          <a:p>
            <a:pPr indent="-317500" lvl="1" marL="914400" rtl="0" algn="l">
              <a:lnSpc>
                <a:spcPct val="115000"/>
              </a:lnSpc>
              <a:spcBef>
                <a:spcPts val="0"/>
              </a:spcBef>
              <a:spcAft>
                <a:spcPts val="0"/>
              </a:spcAft>
              <a:buSzPts val="1400"/>
              <a:buChar char="○"/>
            </a:pPr>
            <a:r>
              <a:rPr lang="en-US"/>
              <a:t>The framework we implemented relied on the encoder-decoder paradigm.</a:t>
            </a:r>
            <a:endParaRPr/>
          </a:p>
          <a:p>
            <a:pPr indent="-317500" lvl="1" marL="914400" rtl="0" algn="l">
              <a:lnSpc>
                <a:spcPct val="115000"/>
              </a:lnSpc>
              <a:spcBef>
                <a:spcPts val="0"/>
              </a:spcBef>
              <a:spcAft>
                <a:spcPts val="0"/>
              </a:spcAft>
              <a:buSzPts val="1400"/>
              <a:buChar char="○"/>
            </a:pPr>
            <a:r>
              <a:rPr lang="en-US"/>
              <a:t>The encoder encoded the input sequence of words, while the decoder which uses a beam search algorithm transformed the probabilities over each word in the vocabulary and produced a final sequence of words.</a:t>
            </a:r>
            <a:endParaRPr/>
          </a:p>
          <a:p>
            <a:pPr indent="-317500" lvl="1" marL="914400" rtl="0" algn="l">
              <a:lnSpc>
                <a:spcPct val="115000"/>
              </a:lnSpc>
              <a:spcBef>
                <a:spcPts val="0"/>
              </a:spcBef>
              <a:spcAft>
                <a:spcPts val="0"/>
              </a:spcAft>
              <a:buSzPts val="1400"/>
              <a:buChar char="○"/>
            </a:pPr>
            <a:r>
              <a:rPr lang="en-US"/>
              <a:t>The hyperparameters used for beam search decoder were</a:t>
            </a:r>
            <a:endParaRPr/>
          </a:p>
          <a:p>
            <a:pPr indent="-317500" lvl="2" marL="1371600" rtl="0" algn="l">
              <a:lnSpc>
                <a:spcPct val="115000"/>
              </a:lnSpc>
              <a:spcBef>
                <a:spcPts val="0"/>
              </a:spcBef>
              <a:spcAft>
                <a:spcPts val="0"/>
              </a:spcAft>
              <a:buSzPts val="1400"/>
              <a:buChar char="■"/>
            </a:pPr>
            <a:r>
              <a:rPr lang="en-US"/>
              <a:t>max_enc_steps=400</a:t>
            </a:r>
            <a:endParaRPr/>
          </a:p>
          <a:p>
            <a:pPr indent="-317500" lvl="2" marL="1371600" rtl="0" algn="l">
              <a:lnSpc>
                <a:spcPct val="115000"/>
              </a:lnSpc>
              <a:spcBef>
                <a:spcPts val="0"/>
              </a:spcBef>
              <a:spcAft>
                <a:spcPts val="0"/>
              </a:spcAft>
              <a:buSzPts val="1400"/>
              <a:buChar char="■"/>
            </a:pPr>
            <a:r>
              <a:rPr lang="en-US"/>
              <a:t>max_dec_steps=120</a:t>
            </a:r>
            <a:endParaRPr/>
          </a:p>
          <a:p>
            <a:pPr indent="-317500" lvl="1" marL="914400" rtl="0" algn="l">
              <a:lnSpc>
                <a:spcPct val="115000"/>
              </a:lnSpc>
              <a:spcBef>
                <a:spcPts val="0"/>
              </a:spcBef>
              <a:spcAft>
                <a:spcPts val="0"/>
              </a:spcAft>
              <a:buSzPts val="1400"/>
              <a:buChar char="○"/>
            </a:pPr>
            <a:r>
              <a:rPr lang="en-US"/>
              <a:t>Coverage=1 eliminated repetition of same words</a:t>
            </a:r>
            <a:endParaRPr/>
          </a:p>
          <a:p>
            <a:pPr indent="0" lvl="0" marL="1371600" rtl="0" algn="l">
              <a:lnSpc>
                <a:spcPct val="115000"/>
              </a:lnSpc>
              <a:spcBef>
                <a:spcPts val="0"/>
              </a:spcBef>
              <a:spcAft>
                <a:spcPts val="0"/>
              </a:spcAft>
              <a:buNone/>
            </a:pPr>
            <a:r>
              <a:t/>
            </a:r>
            <a:endParaRPr/>
          </a:p>
        </p:txBody>
      </p:sp>
      <p:sp>
        <p:nvSpPr>
          <p:cNvPr id="363" name="Google Shape;363;p4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7" name="Shape 367"/>
        <p:cNvGrpSpPr/>
        <p:nvPr/>
      </p:nvGrpSpPr>
      <p:grpSpPr>
        <a:xfrm>
          <a:off x="0" y="0"/>
          <a:ext cx="0" cy="0"/>
          <a:chOff x="0" y="0"/>
          <a:chExt cx="0" cy="0"/>
        </a:xfrm>
      </p:grpSpPr>
      <p:sp>
        <p:nvSpPr>
          <p:cNvPr id="368" name="Google Shape;368;p47"/>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Topic Modelling- Using LDA2Vec</a:t>
            </a:r>
            <a:endParaRPr/>
          </a:p>
        </p:txBody>
      </p:sp>
      <p:sp>
        <p:nvSpPr>
          <p:cNvPr id="369" name="Google Shape;369;p47"/>
          <p:cNvSpPr txBox="1"/>
          <p:nvPr>
            <p:ph idx="1" type="body"/>
          </p:nvPr>
        </p:nvSpPr>
        <p:spPr>
          <a:xfrm>
            <a:off x="311700" y="1266325"/>
            <a:ext cx="85206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US"/>
              <a:t>LDA2Vec is a deep learning variant of LDA topic modelling developed recently by Moody (2016)</a:t>
            </a:r>
            <a:endParaRPr/>
          </a:p>
          <a:p>
            <a:pPr indent="-342900" lvl="0" marL="457200" rtl="0" algn="l">
              <a:spcBef>
                <a:spcPts val="0"/>
              </a:spcBef>
              <a:spcAft>
                <a:spcPts val="0"/>
              </a:spcAft>
              <a:buSzPts val="1800"/>
              <a:buChar char="●"/>
            </a:pPr>
            <a:r>
              <a:rPr lang="en-US"/>
              <a:t>LDA2Vec model mixed the best parts of LDA and word embedding method-word2vec into a single framework</a:t>
            </a:r>
            <a:endParaRPr/>
          </a:p>
          <a:p>
            <a:pPr indent="-342900" lvl="0" marL="457200" rtl="0" algn="l">
              <a:spcBef>
                <a:spcPts val="0"/>
              </a:spcBef>
              <a:spcAft>
                <a:spcPts val="0"/>
              </a:spcAft>
              <a:buSzPts val="1800"/>
              <a:buChar char="●"/>
            </a:pPr>
            <a:r>
              <a:rPr lang="en-US"/>
              <a:t>According to our analysis and results, traditional LDA outperformed LDA2Vec</a:t>
            </a:r>
            <a:endParaRPr/>
          </a:p>
          <a:p>
            <a:pPr indent="-342900" lvl="0" marL="457200" rtl="0" algn="l">
              <a:spcBef>
                <a:spcPts val="0"/>
              </a:spcBef>
              <a:spcAft>
                <a:spcPts val="0"/>
              </a:spcAft>
              <a:buSzPts val="1800"/>
              <a:buChar char="●"/>
            </a:pPr>
            <a:r>
              <a:rPr lang="en-US"/>
              <a:t>The topics found by LDA were consistently better than the topics from LDA2Vec</a:t>
            </a:r>
            <a:endParaRPr/>
          </a:p>
          <a:p>
            <a:pPr indent="-342900" lvl="0" marL="457200" rtl="0" algn="l">
              <a:spcBef>
                <a:spcPts val="0"/>
              </a:spcBef>
              <a:spcAft>
                <a:spcPts val="0"/>
              </a:spcAft>
              <a:buSzPts val="1800"/>
              <a:buChar char="●"/>
            </a:pPr>
            <a:r>
              <a:rPr lang="en-US"/>
              <a:t>Hence, we sticked with LDA for topic modelling and clustering</a:t>
            </a:r>
            <a:endParaRPr/>
          </a:p>
        </p:txBody>
      </p:sp>
      <p:sp>
        <p:nvSpPr>
          <p:cNvPr id="370" name="Google Shape;370;p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6"/>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Related Work</a:t>
            </a:r>
            <a:endParaRPr/>
          </a:p>
        </p:txBody>
      </p:sp>
      <p:sp>
        <p:nvSpPr>
          <p:cNvPr id="90" name="Google Shape;90;p16"/>
          <p:cNvSpPr txBox="1"/>
          <p:nvPr>
            <p:ph idx="1" type="body"/>
          </p:nvPr>
        </p:nvSpPr>
        <p:spPr>
          <a:xfrm>
            <a:off x="311700" y="1171600"/>
            <a:ext cx="8520600" cy="3858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US"/>
              <a:t>Text Summarization C</a:t>
            </a:r>
            <a:r>
              <a:rPr lang="en-US"/>
              <a:t>ategories </a:t>
            </a:r>
            <a:endParaRPr/>
          </a:p>
          <a:p>
            <a:pPr indent="0" lvl="0" marL="914400" rtl="0" algn="l">
              <a:spcBef>
                <a:spcPts val="1600"/>
              </a:spcBef>
              <a:spcAft>
                <a:spcPts val="0"/>
              </a:spcAft>
              <a:buNone/>
            </a:pPr>
            <a:r>
              <a:t/>
            </a:r>
            <a:endParaRPr/>
          </a:p>
          <a:p>
            <a:pPr indent="0" lvl="0" marL="914400" rtl="0" algn="l">
              <a:spcBef>
                <a:spcPts val="1600"/>
              </a:spcBef>
              <a:spcAft>
                <a:spcPts val="0"/>
              </a:spcAft>
              <a:buNone/>
            </a:pPr>
            <a:r>
              <a:t/>
            </a:r>
            <a:endParaRPr/>
          </a:p>
          <a:p>
            <a:pPr indent="0" lvl="0" marL="914400" rtl="0" algn="l">
              <a:spcBef>
                <a:spcPts val="1600"/>
              </a:spcBef>
              <a:spcAft>
                <a:spcPts val="0"/>
              </a:spcAft>
              <a:buNone/>
            </a:pPr>
            <a:r>
              <a:t/>
            </a:r>
            <a:endParaRPr/>
          </a:p>
          <a:p>
            <a:pPr indent="0" lvl="0" marL="914400" rtl="0" algn="l">
              <a:spcBef>
                <a:spcPts val="1600"/>
              </a:spcBef>
              <a:spcAft>
                <a:spcPts val="0"/>
              </a:spcAft>
              <a:buNone/>
            </a:pPr>
            <a:r>
              <a:t/>
            </a:r>
            <a:endParaRPr/>
          </a:p>
          <a:p>
            <a:pPr indent="-342900" lvl="0" marL="457200" rtl="0" algn="l">
              <a:spcBef>
                <a:spcPts val="1600"/>
              </a:spcBef>
              <a:spcAft>
                <a:spcPts val="0"/>
              </a:spcAft>
              <a:buSzPts val="1800"/>
              <a:buChar char="●"/>
            </a:pPr>
            <a:r>
              <a:rPr lang="en-US"/>
              <a:t>Deep Learning-based Automatic Text Summarization</a:t>
            </a:r>
            <a:endParaRPr/>
          </a:p>
          <a:p>
            <a:pPr indent="-317500" lvl="1" marL="914400" rtl="0" algn="l">
              <a:spcBef>
                <a:spcPts val="0"/>
              </a:spcBef>
              <a:spcAft>
                <a:spcPts val="0"/>
              </a:spcAft>
              <a:buSzPts val="1400"/>
              <a:buChar char="○"/>
            </a:pPr>
            <a:r>
              <a:rPr lang="en-US"/>
              <a:t>Seq2Seq model </a:t>
            </a:r>
            <a:r>
              <a:rPr lang="en-US">
                <a:uFill>
                  <a:noFill/>
                </a:uFill>
                <a:hlinkClick r:id="rId3"/>
              </a:rPr>
              <a:t>(Khatri, Singh, &amp; Parikh, 2018)</a:t>
            </a:r>
            <a:endParaRPr/>
          </a:p>
          <a:p>
            <a:pPr indent="-317500" lvl="1" marL="914400" rtl="0" algn="l">
              <a:spcBef>
                <a:spcPts val="0"/>
              </a:spcBef>
              <a:spcAft>
                <a:spcPts val="0"/>
              </a:spcAft>
              <a:buSzPts val="1400"/>
              <a:buChar char="○"/>
            </a:pPr>
            <a:r>
              <a:rPr lang="en-US"/>
              <a:t>Pointer-generator network  </a:t>
            </a:r>
            <a:r>
              <a:rPr lang="en-US">
                <a:uFill>
                  <a:noFill/>
                </a:uFill>
                <a:hlinkClick r:id="rId4"/>
              </a:rPr>
              <a:t>(See, Liu, &amp; Manning, 2017)</a:t>
            </a:r>
            <a:endParaRPr/>
          </a:p>
        </p:txBody>
      </p:sp>
      <p:sp>
        <p:nvSpPr>
          <p:cNvPr id="91" name="Google Shape;91;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
        <p:nvSpPr>
          <p:cNvPr id="92" name="Google Shape;92;p16"/>
          <p:cNvSpPr/>
          <p:nvPr/>
        </p:nvSpPr>
        <p:spPr>
          <a:xfrm>
            <a:off x="3657600" y="2500550"/>
            <a:ext cx="1485900" cy="393600"/>
          </a:xfrm>
          <a:prstGeom prst="roundRect">
            <a:avLst>
              <a:gd fmla="val 16667" name="adj"/>
            </a:avLst>
          </a:prstGeom>
          <a:solidFill>
            <a:srgbClr val="D9D9D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sz="1300">
                <a:solidFill>
                  <a:srgbClr val="434343"/>
                </a:solidFill>
              </a:rPr>
              <a:t>Text Summarization</a:t>
            </a:r>
            <a:endParaRPr b="1" sz="1300">
              <a:solidFill>
                <a:srgbClr val="434343"/>
              </a:solidFill>
            </a:endParaRPr>
          </a:p>
        </p:txBody>
      </p:sp>
      <p:sp>
        <p:nvSpPr>
          <p:cNvPr id="93" name="Google Shape;93;p16"/>
          <p:cNvSpPr/>
          <p:nvPr/>
        </p:nvSpPr>
        <p:spPr>
          <a:xfrm>
            <a:off x="3235992" y="1771658"/>
            <a:ext cx="1024200" cy="308700"/>
          </a:xfrm>
          <a:prstGeom prst="rect">
            <a:avLst/>
          </a:prstGeom>
          <a:solidFill>
            <a:srgbClr val="EAD1DC"/>
          </a:solidFill>
          <a:ln cap="flat" cmpd="sng" w="9525">
            <a:solidFill>
              <a:srgbClr val="A64D7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100">
                <a:solidFill>
                  <a:srgbClr val="741B47"/>
                </a:solidFill>
              </a:rPr>
              <a:t>Extractive </a:t>
            </a:r>
            <a:endParaRPr sz="1100">
              <a:solidFill>
                <a:srgbClr val="741B47"/>
              </a:solidFill>
            </a:endParaRPr>
          </a:p>
        </p:txBody>
      </p:sp>
      <p:sp>
        <p:nvSpPr>
          <p:cNvPr id="94" name="Google Shape;94;p16"/>
          <p:cNvSpPr/>
          <p:nvPr/>
        </p:nvSpPr>
        <p:spPr>
          <a:xfrm>
            <a:off x="4464717" y="1771650"/>
            <a:ext cx="1024200" cy="308700"/>
          </a:xfrm>
          <a:prstGeom prst="rect">
            <a:avLst/>
          </a:prstGeom>
          <a:solidFill>
            <a:srgbClr val="EAD1DC"/>
          </a:solidFill>
          <a:ln cap="flat" cmpd="sng" w="9525">
            <a:solidFill>
              <a:srgbClr val="A64D7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100">
                <a:solidFill>
                  <a:srgbClr val="741B47"/>
                </a:solidFill>
              </a:rPr>
              <a:t>Abstractive </a:t>
            </a:r>
            <a:endParaRPr sz="1100">
              <a:solidFill>
                <a:srgbClr val="741B47"/>
              </a:solidFill>
            </a:endParaRPr>
          </a:p>
        </p:txBody>
      </p:sp>
      <p:sp>
        <p:nvSpPr>
          <p:cNvPr id="95" name="Google Shape;95;p16"/>
          <p:cNvSpPr/>
          <p:nvPr/>
        </p:nvSpPr>
        <p:spPr>
          <a:xfrm>
            <a:off x="2019300" y="2330950"/>
            <a:ext cx="870600" cy="308700"/>
          </a:xfrm>
          <a:prstGeom prst="rect">
            <a:avLst/>
          </a:prstGeom>
          <a:solidFill>
            <a:srgbClr val="CFE2F3"/>
          </a:solidFill>
          <a:ln cap="flat" cmpd="sng" w="9525">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100">
                <a:solidFill>
                  <a:srgbClr val="0B5394"/>
                </a:solidFill>
              </a:rPr>
              <a:t>Single doc</a:t>
            </a:r>
            <a:endParaRPr sz="1100">
              <a:solidFill>
                <a:srgbClr val="0B5394"/>
              </a:solidFill>
            </a:endParaRPr>
          </a:p>
        </p:txBody>
      </p:sp>
      <p:sp>
        <p:nvSpPr>
          <p:cNvPr id="96" name="Google Shape;96;p16"/>
          <p:cNvSpPr/>
          <p:nvPr/>
        </p:nvSpPr>
        <p:spPr>
          <a:xfrm>
            <a:off x="2019300" y="2756301"/>
            <a:ext cx="870600" cy="308700"/>
          </a:xfrm>
          <a:prstGeom prst="rect">
            <a:avLst/>
          </a:prstGeom>
          <a:solidFill>
            <a:srgbClr val="CFE2F3"/>
          </a:solidFill>
          <a:ln cap="flat" cmpd="sng" w="9525">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100">
                <a:solidFill>
                  <a:srgbClr val="0B5394"/>
                </a:solidFill>
              </a:rPr>
              <a:t>Multi-doc</a:t>
            </a:r>
            <a:endParaRPr sz="1100">
              <a:solidFill>
                <a:srgbClr val="0B5394"/>
              </a:solidFill>
            </a:endParaRPr>
          </a:p>
        </p:txBody>
      </p:sp>
      <p:sp>
        <p:nvSpPr>
          <p:cNvPr id="97" name="Google Shape;97;p16"/>
          <p:cNvSpPr/>
          <p:nvPr/>
        </p:nvSpPr>
        <p:spPr>
          <a:xfrm>
            <a:off x="5879300" y="2330950"/>
            <a:ext cx="1149000" cy="308700"/>
          </a:xfrm>
          <a:prstGeom prst="rect">
            <a:avLst/>
          </a:prstGeom>
          <a:solidFill>
            <a:srgbClr val="FFF2CC"/>
          </a:solidFill>
          <a:ln cap="flat" cmpd="sng" w="952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100">
                <a:solidFill>
                  <a:srgbClr val="7F6000"/>
                </a:solidFill>
              </a:rPr>
              <a:t>Generic</a:t>
            </a:r>
            <a:endParaRPr sz="1100">
              <a:solidFill>
                <a:srgbClr val="7F6000"/>
              </a:solidFill>
            </a:endParaRPr>
          </a:p>
        </p:txBody>
      </p:sp>
      <p:sp>
        <p:nvSpPr>
          <p:cNvPr id="98" name="Google Shape;98;p16"/>
          <p:cNvSpPr/>
          <p:nvPr/>
        </p:nvSpPr>
        <p:spPr>
          <a:xfrm>
            <a:off x="5879300" y="2756301"/>
            <a:ext cx="1149000" cy="308700"/>
          </a:xfrm>
          <a:prstGeom prst="rect">
            <a:avLst/>
          </a:prstGeom>
          <a:solidFill>
            <a:srgbClr val="FFF2CC"/>
          </a:solidFill>
          <a:ln cap="flat" cmpd="sng" w="952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100">
                <a:solidFill>
                  <a:srgbClr val="7F6000"/>
                </a:solidFill>
              </a:rPr>
              <a:t>Query-focused</a:t>
            </a:r>
            <a:endParaRPr sz="1100">
              <a:solidFill>
                <a:srgbClr val="7F6000"/>
              </a:solidFill>
            </a:endParaRPr>
          </a:p>
        </p:txBody>
      </p:sp>
      <p:sp>
        <p:nvSpPr>
          <p:cNvPr id="99" name="Google Shape;99;p16"/>
          <p:cNvSpPr/>
          <p:nvPr/>
        </p:nvSpPr>
        <p:spPr>
          <a:xfrm>
            <a:off x="3129675" y="3382275"/>
            <a:ext cx="1193100" cy="308700"/>
          </a:xfrm>
          <a:prstGeom prst="rect">
            <a:avLst/>
          </a:prstGeom>
          <a:solidFill>
            <a:srgbClr val="D9EAD3"/>
          </a:solid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100">
                <a:solidFill>
                  <a:srgbClr val="0C343D"/>
                </a:solidFill>
              </a:rPr>
              <a:t>Knowledge rich</a:t>
            </a:r>
            <a:endParaRPr sz="1100">
              <a:solidFill>
                <a:srgbClr val="0C343D"/>
              </a:solidFill>
            </a:endParaRPr>
          </a:p>
        </p:txBody>
      </p:sp>
      <p:sp>
        <p:nvSpPr>
          <p:cNvPr id="100" name="Google Shape;100;p16"/>
          <p:cNvSpPr/>
          <p:nvPr/>
        </p:nvSpPr>
        <p:spPr>
          <a:xfrm>
            <a:off x="4525950" y="3382275"/>
            <a:ext cx="1193100" cy="308700"/>
          </a:xfrm>
          <a:prstGeom prst="rect">
            <a:avLst/>
          </a:prstGeom>
          <a:solidFill>
            <a:srgbClr val="D9EAD3"/>
          </a:solid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100">
                <a:solidFill>
                  <a:srgbClr val="0C343D"/>
                </a:solidFill>
              </a:rPr>
              <a:t>Knowledge poor</a:t>
            </a:r>
            <a:endParaRPr sz="1100">
              <a:solidFill>
                <a:srgbClr val="0C343D"/>
              </a:solidFill>
            </a:endParaRPr>
          </a:p>
        </p:txBody>
      </p:sp>
      <p:cxnSp>
        <p:nvCxnSpPr>
          <p:cNvPr id="101" name="Google Shape;101;p16"/>
          <p:cNvCxnSpPr>
            <a:stCxn id="92" idx="0"/>
            <a:endCxn id="93" idx="2"/>
          </p:cNvCxnSpPr>
          <p:nvPr/>
        </p:nvCxnSpPr>
        <p:spPr>
          <a:xfrm flipH="1" rot="5400000">
            <a:off x="3864150" y="1964150"/>
            <a:ext cx="420300" cy="652500"/>
          </a:xfrm>
          <a:prstGeom prst="bentConnector3">
            <a:avLst>
              <a:gd fmla="val 49987" name="adj1"/>
            </a:avLst>
          </a:prstGeom>
          <a:noFill/>
          <a:ln cap="flat" cmpd="sng" w="9525">
            <a:solidFill>
              <a:srgbClr val="741B47"/>
            </a:solidFill>
            <a:prstDash val="solid"/>
            <a:round/>
            <a:headEnd len="med" w="med" type="none"/>
            <a:tailEnd len="med" w="med" type="stealth"/>
          </a:ln>
        </p:spPr>
      </p:cxnSp>
      <p:cxnSp>
        <p:nvCxnSpPr>
          <p:cNvPr id="102" name="Google Shape;102;p16"/>
          <p:cNvCxnSpPr>
            <a:stCxn id="92" idx="0"/>
            <a:endCxn id="94" idx="2"/>
          </p:cNvCxnSpPr>
          <p:nvPr/>
        </p:nvCxnSpPr>
        <p:spPr>
          <a:xfrm rot="-5400000">
            <a:off x="4478550" y="2002250"/>
            <a:ext cx="420300" cy="576300"/>
          </a:xfrm>
          <a:prstGeom prst="bentConnector3">
            <a:avLst>
              <a:gd fmla="val 49988" name="adj1"/>
            </a:avLst>
          </a:prstGeom>
          <a:noFill/>
          <a:ln cap="flat" cmpd="sng" w="9525">
            <a:solidFill>
              <a:srgbClr val="741B47"/>
            </a:solidFill>
            <a:prstDash val="solid"/>
            <a:round/>
            <a:headEnd len="med" w="med" type="none"/>
            <a:tailEnd len="med" w="med" type="stealth"/>
          </a:ln>
        </p:spPr>
      </p:cxnSp>
      <p:grpSp>
        <p:nvGrpSpPr>
          <p:cNvPr id="103" name="Google Shape;103;p16"/>
          <p:cNvGrpSpPr/>
          <p:nvPr/>
        </p:nvGrpSpPr>
        <p:grpSpPr>
          <a:xfrm>
            <a:off x="2889900" y="2485250"/>
            <a:ext cx="767700" cy="425400"/>
            <a:chOff x="2889900" y="2485250"/>
            <a:chExt cx="767700" cy="425400"/>
          </a:xfrm>
        </p:grpSpPr>
        <p:cxnSp>
          <p:nvCxnSpPr>
            <p:cNvPr id="104" name="Google Shape;104;p16"/>
            <p:cNvCxnSpPr>
              <a:stCxn id="92" idx="1"/>
              <a:endCxn id="95" idx="3"/>
            </p:cNvCxnSpPr>
            <p:nvPr/>
          </p:nvCxnSpPr>
          <p:spPr>
            <a:xfrm rot="10800000">
              <a:off x="2889900" y="2485250"/>
              <a:ext cx="767700" cy="212100"/>
            </a:xfrm>
            <a:prstGeom prst="bentConnector3">
              <a:avLst>
                <a:gd fmla="val 74443" name="adj1"/>
              </a:avLst>
            </a:prstGeom>
            <a:noFill/>
            <a:ln cap="flat" cmpd="sng" w="9525">
              <a:solidFill>
                <a:schemeClr val="dk2"/>
              </a:solidFill>
              <a:prstDash val="solid"/>
              <a:round/>
              <a:headEnd len="med" w="med" type="none"/>
              <a:tailEnd len="med" w="med" type="stealth"/>
            </a:ln>
          </p:spPr>
        </p:cxnSp>
        <p:cxnSp>
          <p:nvCxnSpPr>
            <p:cNvPr id="105" name="Google Shape;105;p16"/>
            <p:cNvCxnSpPr>
              <a:stCxn id="92" idx="1"/>
              <a:endCxn id="96" idx="3"/>
            </p:cNvCxnSpPr>
            <p:nvPr/>
          </p:nvCxnSpPr>
          <p:spPr>
            <a:xfrm flipH="1">
              <a:off x="2889900" y="2697350"/>
              <a:ext cx="767700" cy="213300"/>
            </a:xfrm>
            <a:prstGeom prst="bentConnector3">
              <a:avLst>
                <a:gd fmla="val 73202" name="adj1"/>
              </a:avLst>
            </a:prstGeom>
            <a:noFill/>
            <a:ln cap="flat" cmpd="sng" w="9525">
              <a:solidFill>
                <a:schemeClr val="dk2"/>
              </a:solidFill>
              <a:prstDash val="solid"/>
              <a:round/>
              <a:headEnd len="med" w="med" type="none"/>
              <a:tailEnd len="med" w="med" type="stealth"/>
            </a:ln>
          </p:spPr>
        </p:cxnSp>
      </p:grpSp>
      <p:cxnSp>
        <p:nvCxnSpPr>
          <p:cNvPr id="106" name="Google Shape;106;p16"/>
          <p:cNvCxnSpPr>
            <a:stCxn id="92" idx="3"/>
            <a:endCxn id="97" idx="1"/>
          </p:cNvCxnSpPr>
          <p:nvPr/>
        </p:nvCxnSpPr>
        <p:spPr>
          <a:xfrm flipH="1" rot="10800000">
            <a:off x="5143500" y="2485250"/>
            <a:ext cx="735900" cy="212100"/>
          </a:xfrm>
          <a:prstGeom prst="bentConnector3">
            <a:avLst>
              <a:gd fmla="val 82837" name="adj1"/>
            </a:avLst>
          </a:prstGeom>
          <a:noFill/>
          <a:ln cap="flat" cmpd="sng" w="9525">
            <a:solidFill>
              <a:srgbClr val="BF9000"/>
            </a:solidFill>
            <a:prstDash val="solid"/>
            <a:round/>
            <a:headEnd len="med" w="med" type="none"/>
            <a:tailEnd len="med" w="med" type="stealth"/>
          </a:ln>
        </p:spPr>
      </p:cxnSp>
      <p:cxnSp>
        <p:nvCxnSpPr>
          <p:cNvPr id="107" name="Google Shape;107;p16"/>
          <p:cNvCxnSpPr>
            <a:stCxn id="92" idx="3"/>
            <a:endCxn id="98" idx="1"/>
          </p:cNvCxnSpPr>
          <p:nvPr/>
        </p:nvCxnSpPr>
        <p:spPr>
          <a:xfrm>
            <a:off x="5143500" y="2697350"/>
            <a:ext cx="735900" cy="213300"/>
          </a:xfrm>
          <a:prstGeom prst="bentConnector3">
            <a:avLst>
              <a:gd fmla="val 84132" name="adj1"/>
            </a:avLst>
          </a:prstGeom>
          <a:noFill/>
          <a:ln cap="flat" cmpd="sng" w="9525">
            <a:solidFill>
              <a:srgbClr val="BF9000"/>
            </a:solidFill>
            <a:prstDash val="solid"/>
            <a:round/>
            <a:headEnd len="med" w="med" type="none"/>
            <a:tailEnd len="med" w="med" type="stealth"/>
          </a:ln>
        </p:spPr>
      </p:cxnSp>
      <p:cxnSp>
        <p:nvCxnSpPr>
          <p:cNvPr id="108" name="Google Shape;108;p16"/>
          <p:cNvCxnSpPr>
            <a:stCxn id="92" idx="2"/>
            <a:endCxn id="99" idx="0"/>
          </p:cNvCxnSpPr>
          <p:nvPr/>
        </p:nvCxnSpPr>
        <p:spPr>
          <a:xfrm rot="5400000">
            <a:off x="3819300" y="2801000"/>
            <a:ext cx="488100" cy="674400"/>
          </a:xfrm>
          <a:prstGeom prst="bentConnector3">
            <a:avLst>
              <a:gd fmla="val 50003" name="adj1"/>
            </a:avLst>
          </a:prstGeom>
          <a:noFill/>
          <a:ln cap="flat" cmpd="sng" w="9525">
            <a:solidFill>
              <a:srgbClr val="38761D"/>
            </a:solidFill>
            <a:prstDash val="solid"/>
            <a:round/>
            <a:headEnd len="med" w="med" type="none"/>
            <a:tailEnd len="med" w="med" type="stealth"/>
          </a:ln>
        </p:spPr>
      </p:cxnSp>
      <p:cxnSp>
        <p:nvCxnSpPr>
          <p:cNvPr id="109" name="Google Shape;109;p16"/>
          <p:cNvCxnSpPr>
            <a:stCxn id="92" idx="2"/>
            <a:endCxn id="100" idx="0"/>
          </p:cNvCxnSpPr>
          <p:nvPr/>
        </p:nvCxnSpPr>
        <p:spPr>
          <a:xfrm flipH="1" rot="-5400000">
            <a:off x="4517400" y="2777300"/>
            <a:ext cx="488100" cy="721800"/>
          </a:xfrm>
          <a:prstGeom prst="bentConnector3">
            <a:avLst>
              <a:gd fmla="val 50003" name="adj1"/>
            </a:avLst>
          </a:prstGeom>
          <a:noFill/>
          <a:ln cap="flat" cmpd="sng" w="9525">
            <a:solidFill>
              <a:srgbClr val="38761D"/>
            </a:solidFill>
            <a:prstDash val="solid"/>
            <a:round/>
            <a:headEnd len="med" w="med" type="none"/>
            <a:tailEnd len="med" w="med" type="stealth"/>
          </a:ln>
        </p:spPr>
      </p:cxnSp>
      <p:sp>
        <p:nvSpPr>
          <p:cNvPr id="110" name="Google Shape;110;p16"/>
          <p:cNvSpPr txBox="1"/>
          <p:nvPr/>
        </p:nvSpPr>
        <p:spPr>
          <a:xfrm>
            <a:off x="3889700" y="2080225"/>
            <a:ext cx="1015500" cy="208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i="1" lang="en-US" sz="1000">
                <a:solidFill>
                  <a:srgbClr val="4C1130"/>
                </a:solidFill>
              </a:rPr>
              <a:t>O</a:t>
            </a:r>
            <a:r>
              <a:rPr i="1" lang="en-US" sz="1000">
                <a:solidFill>
                  <a:srgbClr val="4C1130"/>
                </a:solidFill>
              </a:rPr>
              <a:t>utput type</a:t>
            </a:r>
            <a:endParaRPr i="1" sz="1000">
              <a:solidFill>
                <a:srgbClr val="4C1130"/>
              </a:solidFill>
            </a:endParaRPr>
          </a:p>
        </p:txBody>
      </p:sp>
      <p:sp>
        <p:nvSpPr>
          <p:cNvPr id="111" name="Google Shape;111;p16"/>
          <p:cNvSpPr txBox="1"/>
          <p:nvPr/>
        </p:nvSpPr>
        <p:spPr>
          <a:xfrm>
            <a:off x="3765525" y="3143404"/>
            <a:ext cx="1278000" cy="2166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i="1" lang="en-US" sz="1000">
                <a:solidFill>
                  <a:srgbClr val="274E13"/>
                </a:solidFill>
              </a:rPr>
              <a:t>External sources</a:t>
            </a:r>
            <a:endParaRPr i="1" sz="1000">
              <a:solidFill>
                <a:srgbClr val="274E13"/>
              </a:solidFill>
            </a:endParaRPr>
          </a:p>
        </p:txBody>
      </p:sp>
      <p:sp>
        <p:nvSpPr>
          <p:cNvPr id="112" name="Google Shape;112;p16"/>
          <p:cNvSpPr txBox="1"/>
          <p:nvPr/>
        </p:nvSpPr>
        <p:spPr>
          <a:xfrm>
            <a:off x="3038175" y="2469363"/>
            <a:ext cx="652500" cy="420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i="1" lang="en-US" sz="1000">
                <a:solidFill>
                  <a:srgbClr val="073763"/>
                </a:solidFill>
              </a:rPr>
              <a:t>Doc</a:t>
            </a:r>
            <a:endParaRPr i="1" sz="1000">
              <a:solidFill>
                <a:srgbClr val="073763"/>
              </a:solidFill>
            </a:endParaRPr>
          </a:p>
          <a:p>
            <a:pPr indent="0" lvl="0" marL="0" rtl="0" algn="ctr">
              <a:spcBef>
                <a:spcPts val="0"/>
              </a:spcBef>
              <a:spcAft>
                <a:spcPts val="0"/>
              </a:spcAft>
              <a:buNone/>
            </a:pPr>
            <a:r>
              <a:rPr i="1" lang="en-US" sz="1000">
                <a:solidFill>
                  <a:srgbClr val="073763"/>
                </a:solidFill>
              </a:rPr>
              <a:t>number</a:t>
            </a:r>
            <a:endParaRPr i="1" sz="1000">
              <a:solidFill>
                <a:srgbClr val="073763"/>
              </a:solidFill>
            </a:endParaRPr>
          </a:p>
        </p:txBody>
      </p:sp>
      <p:sp>
        <p:nvSpPr>
          <p:cNvPr id="113" name="Google Shape;113;p16"/>
          <p:cNvSpPr txBox="1"/>
          <p:nvPr/>
        </p:nvSpPr>
        <p:spPr>
          <a:xfrm>
            <a:off x="1971700" y="1810838"/>
            <a:ext cx="1344300" cy="166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US" sz="900">
                <a:solidFill>
                  <a:schemeClr val="dk2"/>
                </a:solidFill>
                <a:latin typeface="Open Sans"/>
                <a:ea typeface="Open Sans"/>
                <a:cs typeface="Open Sans"/>
                <a:sym typeface="Open Sans"/>
              </a:rPr>
              <a:t>(Gupta &amp; Lehal, 2010)</a:t>
            </a:r>
            <a:endParaRPr sz="900"/>
          </a:p>
        </p:txBody>
      </p:sp>
      <p:sp>
        <p:nvSpPr>
          <p:cNvPr id="114" name="Google Shape;114;p16"/>
          <p:cNvSpPr txBox="1"/>
          <p:nvPr/>
        </p:nvSpPr>
        <p:spPr>
          <a:xfrm>
            <a:off x="5043525" y="2699575"/>
            <a:ext cx="767700" cy="308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i="1" lang="en-US" sz="1000">
                <a:solidFill>
                  <a:srgbClr val="7F6000"/>
                </a:solidFill>
              </a:rPr>
              <a:t>Audience</a:t>
            </a:r>
            <a:endParaRPr>
              <a:solidFill>
                <a:srgbClr val="7F6000"/>
              </a:solidFill>
            </a:endParaRPr>
          </a:p>
        </p:txBody>
      </p:sp>
      <p:sp>
        <p:nvSpPr>
          <p:cNvPr id="115" name="Google Shape;115;p16"/>
          <p:cNvSpPr txBox="1"/>
          <p:nvPr/>
        </p:nvSpPr>
        <p:spPr>
          <a:xfrm>
            <a:off x="5457750" y="1876913"/>
            <a:ext cx="2132100" cy="166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US" sz="900">
                <a:solidFill>
                  <a:schemeClr val="dk2"/>
                </a:solidFill>
                <a:latin typeface="Open Sans"/>
                <a:ea typeface="Open Sans"/>
                <a:cs typeface="Open Sans"/>
                <a:sym typeface="Open Sans"/>
              </a:rPr>
              <a:t>(Banerjee, Mitra, &amp; Sugiyama, 2015)</a:t>
            </a:r>
            <a:br>
              <a:rPr lang="en-US" sz="900">
                <a:solidFill>
                  <a:schemeClr val="dk2"/>
                </a:solidFill>
                <a:latin typeface="Open Sans"/>
                <a:ea typeface="Open Sans"/>
                <a:cs typeface="Open Sans"/>
                <a:sym typeface="Open Sans"/>
              </a:rPr>
            </a:br>
            <a:endParaRPr sz="900">
              <a:solidFill>
                <a:schemeClr val="dk2"/>
              </a:solidFill>
              <a:latin typeface="Open Sans"/>
              <a:ea typeface="Open Sans"/>
              <a:cs typeface="Open Sans"/>
              <a:sym typeface="Open Sans"/>
            </a:endParaRPr>
          </a:p>
        </p:txBody>
      </p:sp>
      <p:sp>
        <p:nvSpPr>
          <p:cNvPr id="116" name="Google Shape;116;p16"/>
          <p:cNvSpPr txBox="1"/>
          <p:nvPr/>
        </p:nvSpPr>
        <p:spPr>
          <a:xfrm>
            <a:off x="802650" y="2402038"/>
            <a:ext cx="1344300" cy="166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US" sz="900">
                <a:solidFill>
                  <a:schemeClr val="dk2"/>
                </a:solidFill>
                <a:latin typeface="Open Sans"/>
                <a:ea typeface="Open Sans"/>
                <a:cs typeface="Open Sans"/>
                <a:sym typeface="Open Sans"/>
              </a:rPr>
              <a:t>(Litvak &amp; Last, 2010)</a:t>
            </a:r>
            <a:endParaRPr sz="900"/>
          </a:p>
        </p:txBody>
      </p:sp>
      <p:sp>
        <p:nvSpPr>
          <p:cNvPr id="117" name="Google Shape;117;p16"/>
          <p:cNvSpPr txBox="1"/>
          <p:nvPr/>
        </p:nvSpPr>
        <p:spPr>
          <a:xfrm>
            <a:off x="802650" y="2827388"/>
            <a:ext cx="1344300" cy="166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US" sz="900">
                <a:solidFill>
                  <a:schemeClr val="dk2"/>
                </a:solidFill>
                <a:latin typeface="Open Sans"/>
                <a:ea typeface="Open Sans"/>
                <a:cs typeface="Open Sans"/>
                <a:sym typeface="Open Sans"/>
              </a:rPr>
              <a:t>(Banerjee, Mitra, &amp; Sugiyama, 2015)</a:t>
            </a:r>
            <a:endParaRPr sz="900"/>
          </a:p>
        </p:txBody>
      </p:sp>
      <p:sp>
        <p:nvSpPr>
          <p:cNvPr id="118" name="Google Shape;118;p16"/>
          <p:cNvSpPr txBox="1"/>
          <p:nvPr/>
        </p:nvSpPr>
        <p:spPr>
          <a:xfrm>
            <a:off x="6982900" y="2402038"/>
            <a:ext cx="1344300" cy="166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US" sz="900">
                <a:solidFill>
                  <a:schemeClr val="dk2"/>
                </a:solidFill>
                <a:latin typeface="Open Sans"/>
                <a:ea typeface="Open Sans"/>
                <a:cs typeface="Open Sans"/>
                <a:sym typeface="Open Sans"/>
              </a:rPr>
              <a:t>(Zha, 2002)</a:t>
            </a:r>
            <a:endParaRPr sz="900"/>
          </a:p>
        </p:txBody>
      </p:sp>
      <p:sp>
        <p:nvSpPr>
          <p:cNvPr id="119" name="Google Shape;119;p16"/>
          <p:cNvSpPr txBox="1"/>
          <p:nvPr/>
        </p:nvSpPr>
        <p:spPr>
          <a:xfrm>
            <a:off x="6982900" y="2824575"/>
            <a:ext cx="1607100" cy="166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US" sz="900">
                <a:solidFill>
                  <a:schemeClr val="dk2"/>
                </a:solidFill>
                <a:latin typeface="Open Sans"/>
                <a:ea typeface="Open Sans"/>
                <a:cs typeface="Open Sans"/>
                <a:sym typeface="Open Sans"/>
              </a:rPr>
              <a:t>(Daumé III &amp; Marcu, 2006)</a:t>
            </a:r>
            <a:endParaRPr sz="900"/>
          </a:p>
        </p:txBody>
      </p:sp>
      <p:sp>
        <p:nvSpPr>
          <p:cNvPr id="120" name="Google Shape;120;p16"/>
          <p:cNvSpPr txBox="1"/>
          <p:nvPr/>
        </p:nvSpPr>
        <p:spPr>
          <a:xfrm>
            <a:off x="1841750" y="3453363"/>
            <a:ext cx="1344300" cy="166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US" sz="900">
                <a:solidFill>
                  <a:schemeClr val="dk2"/>
                </a:solidFill>
                <a:latin typeface="Open Sans"/>
                <a:ea typeface="Open Sans"/>
                <a:cs typeface="Open Sans"/>
                <a:sym typeface="Open Sans"/>
              </a:rPr>
              <a:t>(Chen &amp; Verma, 2006)</a:t>
            </a:r>
            <a:endParaRPr sz="900"/>
          </a:p>
        </p:txBody>
      </p:sp>
      <p:sp>
        <p:nvSpPr>
          <p:cNvPr id="121" name="Google Shape;121;p16"/>
          <p:cNvSpPr txBox="1"/>
          <p:nvPr/>
        </p:nvSpPr>
        <p:spPr>
          <a:xfrm>
            <a:off x="5719050" y="3453363"/>
            <a:ext cx="1344300" cy="1665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US" sz="900">
                <a:solidFill>
                  <a:schemeClr val="dk2"/>
                </a:solidFill>
                <a:latin typeface="Open Sans"/>
                <a:ea typeface="Open Sans"/>
                <a:cs typeface="Open Sans"/>
                <a:sym typeface="Open Sans"/>
              </a:rPr>
              <a:t>(Bergler et al., 2003)</a:t>
            </a:r>
            <a:endParaRPr sz="9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17"/>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Proposed Framework</a:t>
            </a:r>
            <a:endParaRPr/>
          </a:p>
        </p:txBody>
      </p:sp>
      <p:sp>
        <p:nvSpPr>
          <p:cNvPr id="127" name="Google Shape;127;p17"/>
          <p:cNvSpPr txBox="1"/>
          <p:nvPr/>
        </p:nvSpPr>
        <p:spPr>
          <a:xfrm>
            <a:off x="198475" y="1093575"/>
            <a:ext cx="4838100" cy="38334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SzPts val="1400"/>
              <a:buFont typeface="Open Sans"/>
              <a:buChar char="●"/>
            </a:pPr>
            <a:r>
              <a:rPr lang="en-US">
                <a:solidFill>
                  <a:schemeClr val="dk2"/>
                </a:solidFill>
                <a:latin typeface="Open Sans"/>
                <a:ea typeface="Open Sans"/>
                <a:cs typeface="Open Sans"/>
                <a:sym typeface="Open Sans"/>
              </a:rPr>
              <a:t>Proposed automatic text summarization framework with limited human effort</a:t>
            </a:r>
            <a:endParaRPr>
              <a:solidFill>
                <a:schemeClr val="dk2"/>
              </a:solidFill>
              <a:latin typeface="Open Sans"/>
              <a:ea typeface="Open Sans"/>
              <a:cs typeface="Open Sans"/>
              <a:sym typeface="Open Sans"/>
            </a:endParaRPr>
          </a:p>
          <a:p>
            <a:pPr indent="-317500" lvl="0" marL="457200" rtl="0" algn="l">
              <a:lnSpc>
                <a:spcPct val="115000"/>
              </a:lnSpc>
              <a:spcBef>
                <a:spcPts val="0"/>
              </a:spcBef>
              <a:spcAft>
                <a:spcPts val="0"/>
              </a:spcAft>
              <a:buSzPts val="1400"/>
              <a:buFont typeface="Open Sans"/>
              <a:buChar char="●"/>
            </a:pPr>
            <a:r>
              <a:rPr lang="en-US">
                <a:solidFill>
                  <a:schemeClr val="dk2"/>
                </a:solidFill>
                <a:latin typeface="Open Sans"/>
                <a:ea typeface="Open Sans"/>
                <a:cs typeface="Open Sans"/>
                <a:sym typeface="Open Sans"/>
              </a:rPr>
              <a:t>Adopted both deep learning-based abstractive and LDA-based extractive summarization technologies to create hybrid method</a:t>
            </a:r>
            <a:endParaRPr>
              <a:solidFill>
                <a:schemeClr val="dk2"/>
              </a:solidFill>
              <a:latin typeface="Open Sans"/>
              <a:ea typeface="Open Sans"/>
              <a:cs typeface="Open Sans"/>
              <a:sym typeface="Open Sans"/>
            </a:endParaRPr>
          </a:p>
          <a:p>
            <a:pPr indent="-317500" lvl="0" marL="457200" rtl="0" algn="l">
              <a:lnSpc>
                <a:spcPct val="115000"/>
              </a:lnSpc>
              <a:spcBef>
                <a:spcPts val="0"/>
              </a:spcBef>
              <a:spcAft>
                <a:spcPts val="0"/>
              </a:spcAft>
              <a:buClr>
                <a:schemeClr val="dk2"/>
              </a:buClr>
              <a:buSzPts val="1400"/>
              <a:buFont typeface="Open Sans"/>
              <a:buChar char="●"/>
            </a:pPr>
            <a:r>
              <a:rPr lang="en-US">
                <a:solidFill>
                  <a:schemeClr val="dk2"/>
                </a:solidFill>
                <a:latin typeface="Open Sans"/>
                <a:ea typeface="Open Sans"/>
                <a:cs typeface="Open Sans"/>
                <a:sym typeface="Open Sans"/>
              </a:rPr>
              <a:t>Advantages:</a:t>
            </a:r>
            <a:endParaRPr>
              <a:solidFill>
                <a:schemeClr val="dk2"/>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2"/>
              </a:buClr>
              <a:buSzPts val="1400"/>
              <a:buFont typeface="Open Sans"/>
              <a:buChar char="○"/>
            </a:pPr>
            <a:r>
              <a:rPr lang="en-US">
                <a:solidFill>
                  <a:schemeClr val="dk2"/>
                </a:solidFill>
                <a:latin typeface="Open Sans"/>
                <a:ea typeface="Open Sans"/>
                <a:cs typeface="Open Sans"/>
                <a:sym typeface="Open Sans"/>
              </a:rPr>
              <a:t>Without rely on deep understanding of the given events</a:t>
            </a:r>
            <a:endParaRPr>
              <a:solidFill>
                <a:schemeClr val="dk2"/>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2"/>
              </a:buClr>
              <a:buSzPts val="1400"/>
              <a:buFont typeface="Open Sans"/>
              <a:buChar char="○"/>
            </a:pPr>
            <a:r>
              <a:rPr lang="en-US">
                <a:solidFill>
                  <a:schemeClr val="dk2"/>
                </a:solidFill>
                <a:latin typeface="Open Sans"/>
                <a:ea typeface="Open Sans"/>
                <a:cs typeface="Open Sans"/>
                <a:sym typeface="Open Sans"/>
              </a:rPr>
              <a:t>Can be easily extended to other events</a:t>
            </a:r>
            <a:endParaRPr>
              <a:solidFill>
                <a:schemeClr val="dk2"/>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2"/>
              </a:buClr>
              <a:buSzPts val="1400"/>
              <a:buFont typeface="Open Sans"/>
              <a:buChar char="○"/>
            </a:pPr>
            <a:r>
              <a:rPr lang="en-US">
                <a:solidFill>
                  <a:schemeClr val="dk2"/>
                </a:solidFill>
                <a:latin typeface="Open Sans"/>
                <a:ea typeface="Open Sans"/>
                <a:cs typeface="Open Sans"/>
                <a:sym typeface="Open Sans"/>
              </a:rPr>
              <a:t>Not require large computation workload</a:t>
            </a:r>
            <a:endParaRPr>
              <a:solidFill>
                <a:schemeClr val="dk2"/>
              </a:solidFill>
              <a:latin typeface="Open Sans"/>
              <a:ea typeface="Open Sans"/>
              <a:cs typeface="Open Sans"/>
              <a:sym typeface="Open Sans"/>
            </a:endParaRPr>
          </a:p>
          <a:p>
            <a:pPr indent="-317500" lvl="0" marL="457200" rtl="0" algn="l">
              <a:lnSpc>
                <a:spcPct val="115000"/>
              </a:lnSpc>
              <a:spcBef>
                <a:spcPts val="0"/>
              </a:spcBef>
              <a:spcAft>
                <a:spcPts val="0"/>
              </a:spcAft>
              <a:buClr>
                <a:schemeClr val="dk2"/>
              </a:buClr>
              <a:buSzPts val="1400"/>
              <a:buFont typeface="Open Sans"/>
              <a:buChar char="●"/>
            </a:pPr>
            <a:r>
              <a:rPr lang="en-US">
                <a:solidFill>
                  <a:schemeClr val="dk2"/>
                </a:solidFill>
                <a:latin typeface="Open Sans"/>
                <a:ea typeface="Open Sans"/>
                <a:cs typeface="Open Sans"/>
                <a:sym typeface="Open Sans"/>
              </a:rPr>
              <a:t>Disadvantages:</a:t>
            </a:r>
            <a:endParaRPr>
              <a:solidFill>
                <a:schemeClr val="dk2"/>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2"/>
              </a:buClr>
              <a:buSzPts val="1400"/>
              <a:buFont typeface="Open Sans"/>
              <a:buChar char="○"/>
            </a:pPr>
            <a:r>
              <a:rPr lang="en-US">
                <a:solidFill>
                  <a:schemeClr val="dk2"/>
                </a:solidFill>
                <a:latin typeface="Open Sans"/>
                <a:ea typeface="Open Sans"/>
                <a:cs typeface="Open Sans"/>
                <a:sym typeface="Open Sans"/>
              </a:rPr>
              <a:t>Highly depends on accuracy of extracting named entities and topics</a:t>
            </a:r>
            <a:endParaRPr>
              <a:solidFill>
                <a:schemeClr val="dk2"/>
              </a:solidFill>
              <a:latin typeface="Open Sans"/>
              <a:ea typeface="Open Sans"/>
              <a:cs typeface="Open Sans"/>
              <a:sym typeface="Open Sans"/>
            </a:endParaRPr>
          </a:p>
          <a:p>
            <a:pPr indent="-317500" lvl="1" marL="914400" rtl="0" algn="l">
              <a:lnSpc>
                <a:spcPct val="115000"/>
              </a:lnSpc>
              <a:spcBef>
                <a:spcPts val="0"/>
              </a:spcBef>
              <a:spcAft>
                <a:spcPts val="0"/>
              </a:spcAft>
              <a:buClr>
                <a:schemeClr val="dk2"/>
              </a:buClr>
              <a:buSzPts val="1400"/>
              <a:buFont typeface="Open Sans"/>
              <a:buChar char="○"/>
            </a:pPr>
            <a:r>
              <a:rPr lang="en-US">
                <a:solidFill>
                  <a:schemeClr val="dk2"/>
                </a:solidFill>
                <a:latin typeface="Open Sans"/>
                <a:ea typeface="Open Sans"/>
                <a:cs typeface="Open Sans"/>
                <a:sym typeface="Open Sans"/>
              </a:rPr>
              <a:t>Requires </a:t>
            </a:r>
            <a:r>
              <a:rPr lang="en-US">
                <a:solidFill>
                  <a:schemeClr val="dk2"/>
                </a:solidFill>
                <a:latin typeface="Open Sans"/>
                <a:ea typeface="Open Sans"/>
                <a:cs typeface="Open Sans"/>
                <a:sym typeface="Open Sans"/>
              </a:rPr>
              <a:t>manually</a:t>
            </a:r>
            <a:r>
              <a:rPr lang="en-US">
                <a:solidFill>
                  <a:schemeClr val="dk2"/>
                </a:solidFill>
                <a:latin typeface="Open Sans"/>
                <a:ea typeface="Open Sans"/>
                <a:cs typeface="Open Sans"/>
                <a:sym typeface="Open Sans"/>
              </a:rPr>
              <a:t> label 100 documents</a:t>
            </a:r>
            <a:endParaRPr>
              <a:solidFill>
                <a:schemeClr val="dk2"/>
              </a:solidFill>
              <a:latin typeface="Open Sans"/>
              <a:ea typeface="Open Sans"/>
              <a:cs typeface="Open Sans"/>
              <a:sym typeface="Open Sans"/>
            </a:endParaRPr>
          </a:p>
        </p:txBody>
      </p:sp>
      <p:sp>
        <p:nvSpPr>
          <p:cNvPr id="128" name="Google Shape;128;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pic>
        <p:nvPicPr>
          <p:cNvPr id="129" name="Google Shape;129;p17"/>
          <p:cNvPicPr preferRelativeResize="0"/>
          <p:nvPr/>
        </p:nvPicPr>
        <p:blipFill>
          <a:blip r:embed="rId3">
            <a:alphaModFix/>
          </a:blip>
          <a:stretch>
            <a:fillRect/>
          </a:stretch>
        </p:blipFill>
        <p:spPr>
          <a:xfrm>
            <a:off x="4839500" y="163825"/>
            <a:ext cx="3992801" cy="45876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18"/>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3000"/>
              <a:buNone/>
            </a:pPr>
            <a:r>
              <a:rPr lang="en-US"/>
              <a:t>Outline</a:t>
            </a:r>
            <a:endParaRPr/>
          </a:p>
        </p:txBody>
      </p:sp>
      <p:sp>
        <p:nvSpPr>
          <p:cNvPr id="135" name="Google Shape;135;p18"/>
          <p:cNvSpPr txBox="1"/>
          <p:nvPr>
            <p:ph idx="1" type="body"/>
          </p:nvPr>
        </p:nvSpPr>
        <p:spPr>
          <a:xfrm>
            <a:off x="311700" y="1152425"/>
            <a:ext cx="8520600" cy="38922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rgbClr val="B7B7B7"/>
              </a:buClr>
              <a:buSzPts val="1400"/>
              <a:buChar char="●"/>
            </a:pPr>
            <a:r>
              <a:rPr lang="en-US" sz="1400">
                <a:solidFill>
                  <a:srgbClr val="B7B7B7"/>
                </a:solidFill>
              </a:rPr>
              <a:t>Introduction</a:t>
            </a:r>
            <a:endParaRPr sz="14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Automatic Summarization and NoDAPL Dataset</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Related Work</a:t>
            </a:r>
            <a:endParaRPr sz="1200">
              <a:solidFill>
                <a:srgbClr val="B7B7B7"/>
              </a:solidFill>
            </a:endParaRPr>
          </a:p>
          <a:p>
            <a:pPr indent="-304800" lvl="1" marL="914400" rtl="0" algn="l">
              <a:lnSpc>
                <a:spcPct val="115000"/>
              </a:lnSpc>
              <a:spcBef>
                <a:spcPts val="0"/>
              </a:spcBef>
              <a:spcAft>
                <a:spcPts val="0"/>
              </a:spcAft>
              <a:buClr>
                <a:srgbClr val="B7B7B7"/>
              </a:buClr>
              <a:buSzPts val="1200"/>
              <a:buChar char="○"/>
            </a:pPr>
            <a:r>
              <a:rPr lang="en-US" sz="1200">
                <a:solidFill>
                  <a:srgbClr val="B7B7B7"/>
                </a:solidFill>
              </a:rPr>
              <a:t>Overview of the Proposed Framework</a:t>
            </a:r>
            <a:endParaRPr sz="1200">
              <a:solidFill>
                <a:srgbClr val="B7B7B7"/>
              </a:solidFill>
            </a:endParaRPr>
          </a:p>
          <a:p>
            <a:pPr indent="-317500" lvl="0" marL="457200" rtl="0" algn="l">
              <a:lnSpc>
                <a:spcPct val="115000"/>
              </a:lnSpc>
              <a:spcBef>
                <a:spcPts val="0"/>
              </a:spcBef>
              <a:spcAft>
                <a:spcPts val="0"/>
              </a:spcAft>
              <a:buSzPts val="1400"/>
              <a:buChar char="●"/>
            </a:pPr>
            <a:r>
              <a:rPr b="1" lang="en-US" sz="1400"/>
              <a:t>Preprocessing of Data</a:t>
            </a:r>
            <a:endParaRPr b="1" sz="1400"/>
          </a:p>
          <a:p>
            <a:pPr indent="-304800" lvl="1" marL="914400" rtl="0" algn="l">
              <a:lnSpc>
                <a:spcPct val="115000"/>
              </a:lnSpc>
              <a:spcBef>
                <a:spcPts val="0"/>
              </a:spcBef>
              <a:spcAft>
                <a:spcPts val="0"/>
              </a:spcAft>
              <a:buSzPts val="1200"/>
              <a:buChar char="○"/>
            </a:pPr>
            <a:r>
              <a:rPr lang="en-US" sz="1200"/>
              <a:t>Classification of Relevance</a:t>
            </a:r>
            <a:endParaRPr sz="1200"/>
          </a:p>
          <a:p>
            <a:pPr indent="-304800" lvl="1" marL="914400" rtl="0" algn="l">
              <a:lnSpc>
                <a:spcPct val="115000"/>
              </a:lnSpc>
              <a:spcBef>
                <a:spcPts val="0"/>
              </a:spcBef>
              <a:spcAft>
                <a:spcPts val="0"/>
              </a:spcAft>
              <a:buSzPts val="1200"/>
              <a:buChar char="○"/>
            </a:pPr>
            <a:r>
              <a:rPr lang="en-US" sz="1200"/>
              <a:t>Topic Modelling by Latent Dirichlet Allocation (LDA) and LDA2Vec</a:t>
            </a:r>
            <a:endParaRPr sz="1200"/>
          </a:p>
          <a:p>
            <a:pPr indent="-317500" lvl="0" marL="457200" rtl="0" algn="l">
              <a:lnSpc>
                <a:spcPct val="115000"/>
              </a:lnSpc>
              <a:spcBef>
                <a:spcPts val="0"/>
              </a:spcBef>
              <a:spcAft>
                <a:spcPts val="0"/>
              </a:spcAft>
              <a:buSzPts val="1400"/>
              <a:buChar char="●"/>
            </a:pPr>
            <a:r>
              <a:rPr lang="en-US" sz="1400"/>
              <a:t>Hybrid Method</a:t>
            </a:r>
            <a:endParaRPr sz="1400"/>
          </a:p>
          <a:p>
            <a:pPr indent="-304800" lvl="1" marL="914400" rtl="0" algn="l">
              <a:lnSpc>
                <a:spcPct val="115000"/>
              </a:lnSpc>
              <a:spcBef>
                <a:spcPts val="0"/>
              </a:spcBef>
              <a:spcAft>
                <a:spcPts val="0"/>
              </a:spcAft>
              <a:buSzPts val="1200"/>
              <a:buChar char="○"/>
            </a:pPr>
            <a:r>
              <a:rPr lang="en-US" sz="1200"/>
              <a:t>Latent Dirichlet Allocation based Extractive Summarization</a:t>
            </a:r>
            <a:endParaRPr sz="1200"/>
          </a:p>
          <a:p>
            <a:pPr indent="-304800" lvl="1" marL="914400" rtl="0" algn="l">
              <a:lnSpc>
                <a:spcPct val="115000"/>
              </a:lnSpc>
              <a:spcBef>
                <a:spcPts val="0"/>
              </a:spcBef>
              <a:spcAft>
                <a:spcPts val="0"/>
              </a:spcAft>
              <a:buSzPts val="1200"/>
              <a:buChar char="○"/>
            </a:pPr>
            <a:r>
              <a:rPr lang="en-US" sz="1200"/>
              <a:t>Pointer-generator based Abstractive Summarization</a:t>
            </a:r>
            <a:endParaRPr sz="1200"/>
          </a:p>
          <a:p>
            <a:pPr indent="-304800" lvl="1" marL="914400" rtl="0" algn="l">
              <a:lnSpc>
                <a:spcPct val="115000"/>
              </a:lnSpc>
              <a:spcBef>
                <a:spcPts val="0"/>
              </a:spcBef>
              <a:spcAft>
                <a:spcPts val="0"/>
              </a:spcAft>
              <a:buSzPts val="1200"/>
              <a:buChar char="○"/>
            </a:pPr>
            <a:r>
              <a:rPr lang="en-US" sz="1200"/>
              <a:t>Text Re-ranking based Hybrid Summarization</a:t>
            </a:r>
            <a:endParaRPr sz="1200"/>
          </a:p>
          <a:p>
            <a:pPr indent="-317500" lvl="0" marL="457200" rtl="0" algn="l">
              <a:lnSpc>
                <a:spcPct val="115000"/>
              </a:lnSpc>
              <a:spcBef>
                <a:spcPts val="0"/>
              </a:spcBef>
              <a:spcAft>
                <a:spcPts val="0"/>
              </a:spcAft>
              <a:buSzPts val="1400"/>
              <a:buChar char="●"/>
            </a:pPr>
            <a:r>
              <a:rPr lang="en-US" sz="1400"/>
              <a:t>Results and Evaluation</a:t>
            </a:r>
            <a:endParaRPr sz="1400"/>
          </a:p>
          <a:p>
            <a:pPr indent="-304800" lvl="1" marL="914400" rtl="0" algn="l">
              <a:lnSpc>
                <a:spcPct val="115000"/>
              </a:lnSpc>
              <a:spcBef>
                <a:spcPts val="0"/>
              </a:spcBef>
              <a:spcAft>
                <a:spcPts val="0"/>
              </a:spcAft>
              <a:buSzPts val="1200"/>
              <a:buChar char="○"/>
            </a:pPr>
            <a:r>
              <a:rPr lang="en-US" sz="1200"/>
              <a:t>Compiled Summary</a:t>
            </a:r>
            <a:endParaRPr sz="1200"/>
          </a:p>
          <a:p>
            <a:pPr indent="-304800" lvl="1" marL="914400" rtl="0" algn="l">
              <a:lnSpc>
                <a:spcPct val="115000"/>
              </a:lnSpc>
              <a:spcBef>
                <a:spcPts val="0"/>
              </a:spcBef>
              <a:spcAft>
                <a:spcPts val="0"/>
              </a:spcAft>
              <a:buSzPts val="1200"/>
              <a:buChar char="○"/>
            </a:pPr>
            <a:r>
              <a:rPr lang="en-US" sz="1200"/>
              <a:t>Extrinsic Evaluation</a:t>
            </a:r>
            <a:endParaRPr sz="1200"/>
          </a:p>
          <a:p>
            <a:pPr indent="-317500" lvl="0" marL="457200" rtl="0" algn="l">
              <a:lnSpc>
                <a:spcPct val="115000"/>
              </a:lnSpc>
              <a:spcBef>
                <a:spcPts val="0"/>
              </a:spcBef>
              <a:spcAft>
                <a:spcPts val="0"/>
              </a:spcAft>
              <a:buSzPts val="1400"/>
              <a:buChar char="●"/>
            </a:pPr>
            <a:r>
              <a:rPr lang="en-US" sz="1400"/>
              <a:t>Conclusion and Future Work</a:t>
            </a:r>
            <a:endParaRPr sz="1400"/>
          </a:p>
        </p:txBody>
      </p:sp>
      <p:sp>
        <p:nvSpPr>
          <p:cNvPr id="136" name="Google Shape;136;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19"/>
          <p:cNvSpPr txBox="1"/>
          <p:nvPr>
            <p:ph type="title"/>
          </p:nvPr>
        </p:nvSpPr>
        <p:spPr>
          <a:xfrm>
            <a:off x="311700" y="445025"/>
            <a:ext cx="8520600" cy="878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3000"/>
              <a:buNone/>
            </a:pPr>
            <a:r>
              <a:rPr lang="en-US"/>
              <a:t>Formatting and Solr Indexing</a:t>
            </a:r>
            <a:endParaRPr/>
          </a:p>
          <a:p>
            <a:pPr indent="0" lvl="0" marL="0" rtl="0" algn="l">
              <a:lnSpc>
                <a:spcPct val="115000"/>
              </a:lnSpc>
              <a:spcBef>
                <a:spcPts val="1600"/>
              </a:spcBef>
              <a:spcAft>
                <a:spcPts val="0"/>
              </a:spcAft>
              <a:buSzPts val="3000"/>
              <a:buNone/>
            </a:pPr>
            <a:r>
              <a:rPr lang="en-US"/>
              <a:t> </a:t>
            </a:r>
            <a:endParaRPr/>
          </a:p>
          <a:p>
            <a:pPr indent="0" lvl="0" marL="0" rtl="0" algn="l">
              <a:lnSpc>
                <a:spcPct val="115000"/>
              </a:lnSpc>
              <a:spcBef>
                <a:spcPts val="1600"/>
              </a:spcBef>
              <a:spcAft>
                <a:spcPts val="0"/>
              </a:spcAft>
              <a:buSzPts val="3000"/>
              <a:buNone/>
            </a:pPr>
            <a:r>
              <a:t/>
            </a:r>
            <a:endParaRPr/>
          </a:p>
          <a:p>
            <a:pPr indent="0" lvl="0" marL="0" rtl="0" algn="l">
              <a:lnSpc>
                <a:spcPct val="115000"/>
              </a:lnSpc>
              <a:spcBef>
                <a:spcPts val="1600"/>
              </a:spcBef>
              <a:spcAft>
                <a:spcPts val="1600"/>
              </a:spcAft>
              <a:buSzPts val="3000"/>
              <a:buNone/>
            </a:pPr>
            <a:r>
              <a:t/>
            </a:r>
            <a:endParaRPr/>
          </a:p>
        </p:txBody>
      </p:sp>
      <p:sp>
        <p:nvSpPr>
          <p:cNvPr id="142" name="Google Shape;142;p19"/>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US"/>
              <a:t>Converted WARC and CDX files into JSON formatted file</a:t>
            </a:r>
            <a:endParaRPr/>
          </a:p>
          <a:p>
            <a:pPr indent="-317500" lvl="1" marL="914400" rtl="0" algn="l">
              <a:lnSpc>
                <a:spcPct val="115000"/>
              </a:lnSpc>
              <a:spcBef>
                <a:spcPts val="0"/>
              </a:spcBef>
              <a:spcAft>
                <a:spcPts val="0"/>
              </a:spcAft>
              <a:buSzPts val="1400"/>
              <a:buChar char="○"/>
            </a:pPr>
            <a:r>
              <a:rPr lang="en-US"/>
              <a:t>Total records (small dataset) 	: ~ </a:t>
            </a:r>
            <a:r>
              <a:rPr b="1" lang="en-US"/>
              <a:t>500</a:t>
            </a:r>
            <a:endParaRPr b="1"/>
          </a:p>
          <a:p>
            <a:pPr indent="-317500" lvl="1" marL="914400" rtl="0" algn="l">
              <a:lnSpc>
                <a:spcPct val="115000"/>
              </a:lnSpc>
              <a:spcBef>
                <a:spcPts val="0"/>
              </a:spcBef>
              <a:spcAft>
                <a:spcPts val="0"/>
              </a:spcAft>
              <a:buSzPts val="1400"/>
              <a:buChar char="○"/>
            </a:pPr>
            <a:r>
              <a:rPr lang="en-US"/>
              <a:t>Total records (big dataset)		: ~ </a:t>
            </a:r>
            <a:r>
              <a:rPr b="1" lang="en-US"/>
              <a:t>1,1000</a:t>
            </a:r>
            <a:r>
              <a:rPr lang="en-US"/>
              <a:t> 	</a:t>
            </a:r>
            <a:endParaRPr/>
          </a:p>
          <a:p>
            <a:pPr indent="-317500" lvl="1" marL="914400" rtl="0" algn="l">
              <a:lnSpc>
                <a:spcPct val="115000"/>
              </a:lnSpc>
              <a:spcBef>
                <a:spcPts val="0"/>
              </a:spcBef>
              <a:spcAft>
                <a:spcPts val="0"/>
              </a:spcAft>
              <a:buSzPts val="1400"/>
              <a:buChar char="○"/>
            </a:pPr>
            <a:r>
              <a:rPr lang="en-US"/>
              <a:t>Cleaned irrelevant content like HTML tags, javascript </a:t>
            </a:r>
            <a:r>
              <a:rPr i="1" lang="en-US"/>
              <a:t>etc. </a:t>
            </a:r>
            <a:endParaRPr i="1"/>
          </a:p>
          <a:p>
            <a:pPr indent="-342900" lvl="0" marL="457200" rtl="0" algn="l">
              <a:lnSpc>
                <a:spcPct val="115000"/>
              </a:lnSpc>
              <a:spcBef>
                <a:spcPts val="0"/>
              </a:spcBef>
              <a:spcAft>
                <a:spcPts val="0"/>
              </a:spcAft>
              <a:buSzPts val="1800"/>
              <a:buChar char="●"/>
            </a:pPr>
            <a:r>
              <a:rPr lang="en-US"/>
              <a:t>Solr Indexing</a:t>
            </a:r>
            <a:endParaRPr/>
          </a:p>
          <a:p>
            <a:pPr indent="-317500" lvl="1" marL="914400" rtl="0" algn="l">
              <a:lnSpc>
                <a:spcPct val="115000"/>
              </a:lnSpc>
              <a:spcBef>
                <a:spcPts val="0"/>
              </a:spcBef>
              <a:spcAft>
                <a:spcPts val="0"/>
              </a:spcAft>
              <a:buSzPts val="1400"/>
              <a:buChar char="○"/>
            </a:pPr>
            <a:r>
              <a:rPr lang="en-US"/>
              <a:t>Allowed us to query the data</a:t>
            </a:r>
            <a:endParaRPr/>
          </a:p>
          <a:p>
            <a:pPr indent="-317500" lvl="1" marL="914400" rtl="0" algn="l">
              <a:lnSpc>
                <a:spcPct val="115000"/>
              </a:lnSpc>
              <a:spcBef>
                <a:spcPts val="0"/>
              </a:spcBef>
              <a:spcAft>
                <a:spcPts val="0"/>
              </a:spcAft>
              <a:buSzPts val="1400"/>
              <a:buChar char="○"/>
            </a:pPr>
            <a:r>
              <a:rPr lang="en-US"/>
              <a:t>Helped other teams for creating a </a:t>
            </a:r>
            <a:br>
              <a:rPr lang="en-US"/>
            </a:br>
            <a:r>
              <a:rPr lang="en-US"/>
              <a:t>gold </a:t>
            </a:r>
            <a:r>
              <a:rPr lang="en-US" sz="1400"/>
              <a:t>standard</a:t>
            </a:r>
            <a:endParaRPr sz="1400"/>
          </a:p>
        </p:txBody>
      </p:sp>
      <p:pic>
        <p:nvPicPr>
          <p:cNvPr descr="https://lh5.googleusercontent.com/J2zFOsmTh8O8NdsASY8wM-I7pvSSDANXOv1AaH3MmrR6YtyGje4E0n1XYoXzLSqK4aU-7_R-2jz-TtmVVAxMuoROZCpuaEDFZjKrccTQlQIQr32k8X2luYiwo8cOTsMnPvY1b98h" id="143" name="Google Shape;143;p19"/>
          <p:cNvPicPr preferRelativeResize="0"/>
          <p:nvPr/>
        </p:nvPicPr>
        <p:blipFill rotWithShape="1">
          <a:blip r:embed="rId3">
            <a:alphaModFix/>
          </a:blip>
          <a:srcRect b="8510" l="4123" r="4242" t="3662"/>
          <a:stretch/>
        </p:blipFill>
        <p:spPr>
          <a:xfrm>
            <a:off x="4391025" y="2447925"/>
            <a:ext cx="4514848" cy="2457451"/>
          </a:xfrm>
          <a:prstGeom prst="rect">
            <a:avLst/>
          </a:prstGeom>
          <a:noFill/>
          <a:ln>
            <a:noFill/>
          </a:ln>
        </p:spPr>
      </p:pic>
      <p:sp>
        <p:nvSpPr>
          <p:cNvPr id="144" name="Google Shape;144;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0"/>
          <p:cNvSpPr txBox="1"/>
          <p:nvPr>
            <p:ph type="title"/>
          </p:nvPr>
        </p:nvSpPr>
        <p:spPr>
          <a:xfrm>
            <a:off x="311700" y="445025"/>
            <a:ext cx="8520600" cy="707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3000"/>
              <a:buFont typeface="Arial"/>
              <a:buNone/>
            </a:pPr>
            <a:r>
              <a:rPr lang="en-US"/>
              <a:t>Stopwords Removal and POS Tagging</a:t>
            </a:r>
            <a:endParaRPr/>
          </a:p>
          <a:p>
            <a:pPr indent="0" lvl="0" marL="0" rtl="0" algn="l">
              <a:spcBef>
                <a:spcPts val="1600"/>
              </a:spcBef>
              <a:spcAft>
                <a:spcPts val="0"/>
              </a:spcAft>
              <a:buNone/>
            </a:pPr>
            <a:r>
              <a:t/>
            </a:r>
            <a:endParaRPr/>
          </a:p>
        </p:txBody>
      </p:sp>
      <p:sp>
        <p:nvSpPr>
          <p:cNvPr id="150" name="Google Shape;150;p20"/>
          <p:cNvSpPr txBox="1"/>
          <p:nvPr>
            <p:ph idx="1" type="body"/>
          </p:nvPr>
        </p:nvSpPr>
        <p:spPr>
          <a:xfrm>
            <a:off x="311700" y="1266325"/>
            <a:ext cx="4363500" cy="33027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US"/>
              <a:t>Stopwords Removal</a:t>
            </a:r>
            <a:endParaRPr/>
          </a:p>
          <a:p>
            <a:pPr indent="-317500" lvl="1" marL="914400" rtl="0" algn="l">
              <a:spcBef>
                <a:spcPts val="0"/>
              </a:spcBef>
              <a:spcAft>
                <a:spcPts val="0"/>
              </a:spcAft>
              <a:buSzPts val="1400"/>
              <a:buChar char="○"/>
            </a:pPr>
            <a:r>
              <a:rPr lang="en-US"/>
              <a:t>Used NLTK’s default stopwords list</a:t>
            </a:r>
            <a:endParaRPr/>
          </a:p>
          <a:p>
            <a:pPr indent="-317500" lvl="1" marL="914400" rtl="0" algn="l">
              <a:spcBef>
                <a:spcPts val="0"/>
              </a:spcBef>
              <a:spcAft>
                <a:spcPts val="0"/>
              </a:spcAft>
              <a:buSzPts val="1400"/>
              <a:buChar char="○"/>
            </a:pPr>
            <a:r>
              <a:rPr lang="en-US"/>
              <a:t>Made a custom stopwords list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342900" lvl="0" marL="457200" rtl="0" algn="l">
              <a:spcBef>
                <a:spcPts val="0"/>
              </a:spcBef>
              <a:spcAft>
                <a:spcPts val="0"/>
              </a:spcAft>
              <a:buSzPts val="1800"/>
              <a:buChar char="●"/>
            </a:pPr>
            <a:r>
              <a:rPr lang="en-US"/>
              <a:t>POS Tagging</a:t>
            </a:r>
            <a:endParaRPr/>
          </a:p>
          <a:p>
            <a:pPr indent="-317500" lvl="1" marL="914400" rtl="0" algn="l">
              <a:spcBef>
                <a:spcPts val="0"/>
              </a:spcBef>
              <a:spcAft>
                <a:spcPts val="0"/>
              </a:spcAft>
              <a:buSzPts val="1400"/>
              <a:buChar char="○"/>
            </a:pPr>
            <a:r>
              <a:rPr lang="en-US"/>
              <a:t>Used NLTK’s default POS Tagger to tag tokens correctly</a:t>
            </a:r>
            <a:endParaRPr/>
          </a:p>
          <a:p>
            <a:pPr indent="-317500" lvl="1" marL="914400" rtl="0" algn="l">
              <a:spcBef>
                <a:spcPts val="0"/>
              </a:spcBef>
              <a:spcAft>
                <a:spcPts val="0"/>
              </a:spcAft>
              <a:buSzPts val="1400"/>
              <a:buChar char="○"/>
            </a:pPr>
            <a:r>
              <a:rPr lang="en-US"/>
              <a:t>Note- Needs to be done without removing stopwords</a:t>
            </a:r>
            <a:endParaRPr/>
          </a:p>
        </p:txBody>
      </p:sp>
      <p:pic>
        <p:nvPicPr>
          <p:cNvPr descr="https://lh6.googleusercontent.com/RFo-ePJP2AOPB1otYXAQQlwAMW9NFR_jaRtpHUIJifxAxOq24E09qOWh-hvQ17PLas5prFLxAHpVxpryVm1aZXmqUBd-is3Jgxks6Ve74uC5cf9ObjDnVGu3sNW954riGqrg0ELC" id="151" name="Google Shape;151;p20"/>
          <p:cNvPicPr preferRelativeResize="0"/>
          <p:nvPr/>
        </p:nvPicPr>
        <p:blipFill rotWithShape="1">
          <a:blip r:embed="rId3">
            <a:alphaModFix/>
          </a:blip>
          <a:srcRect b="0" l="6787" r="6960" t="5455"/>
          <a:stretch/>
        </p:blipFill>
        <p:spPr>
          <a:xfrm>
            <a:off x="4246250" y="1057425"/>
            <a:ext cx="4669150" cy="1783949"/>
          </a:xfrm>
          <a:prstGeom prst="rect">
            <a:avLst/>
          </a:prstGeom>
          <a:noFill/>
          <a:ln>
            <a:noFill/>
          </a:ln>
        </p:spPr>
      </p:pic>
      <p:pic>
        <p:nvPicPr>
          <p:cNvPr descr="https://lh6.googleusercontent.com/OdSBbSa9ExU_2UWvzKjvkKsIhqf_Cd9Oob0_1CQdrehyQOlw8Mwm0Dxprn0ZHQHZeADVGBwETf8jndXv4EnvZQymMk8tfQwGSl7TvjiRGk-GjV1odJt987kcciwc1Spz8XbhSHsP" id="152" name="Google Shape;152;p20"/>
          <p:cNvPicPr preferRelativeResize="0"/>
          <p:nvPr/>
        </p:nvPicPr>
        <p:blipFill rotWithShape="1">
          <a:blip r:embed="rId4">
            <a:alphaModFix/>
          </a:blip>
          <a:srcRect b="53596" l="0" r="44127" t="0"/>
          <a:stretch/>
        </p:blipFill>
        <p:spPr>
          <a:xfrm>
            <a:off x="4590825" y="2901150"/>
            <a:ext cx="4201724" cy="1560226"/>
          </a:xfrm>
          <a:prstGeom prst="rect">
            <a:avLst/>
          </a:prstGeom>
          <a:noFill/>
          <a:ln>
            <a:noFill/>
          </a:ln>
        </p:spPr>
      </p:pic>
      <p:sp>
        <p:nvSpPr>
          <p:cNvPr id="153" name="Google Shape;153;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2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3000"/>
              <a:buNone/>
            </a:pPr>
            <a:r>
              <a:rPr lang="en-US"/>
              <a:t>Lemmatization</a:t>
            </a:r>
            <a:endParaRPr/>
          </a:p>
        </p:txBody>
      </p:sp>
      <p:sp>
        <p:nvSpPr>
          <p:cNvPr id="159" name="Google Shape;159;p2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US"/>
              <a:t>Lemmatization</a:t>
            </a:r>
            <a:endParaRPr/>
          </a:p>
          <a:p>
            <a:pPr indent="-317500" lvl="1" marL="914400" rtl="0" algn="l">
              <a:lnSpc>
                <a:spcPct val="115000"/>
              </a:lnSpc>
              <a:spcBef>
                <a:spcPts val="0"/>
              </a:spcBef>
              <a:spcAft>
                <a:spcPts val="0"/>
              </a:spcAft>
              <a:buSzPts val="1400"/>
              <a:buChar char="○"/>
            </a:pPr>
            <a:r>
              <a:rPr lang="en-US"/>
              <a:t>Lemmatization takes into consideration the morphological analysis of the words.</a:t>
            </a:r>
            <a:endParaRPr/>
          </a:p>
          <a:p>
            <a:pPr indent="-317500" lvl="1" marL="914400" rtl="0" algn="l">
              <a:lnSpc>
                <a:spcPct val="115000"/>
              </a:lnSpc>
              <a:spcBef>
                <a:spcPts val="0"/>
              </a:spcBef>
              <a:spcAft>
                <a:spcPts val="0"/>
              </a:spcAft>
              <a:buSzPts val="1400"/>
              <a:buChar char="○"/>
            </a:pPr>
            <a:r>
              <a:rPr lang="en-US"/>
              <a:t>Analysed that it worked better than stemming</a:t>
            </a:r>
            <a:endParaRPr/>
          </a:p>
          <a:p>
            <a:pPr indent="-317500" lvl="1" marL="914400" rtl="0" algn="l">
              <a:lnSpc>
                <a:spcPct val="115000"/>
              </a:lnSpc>
              <a:spcBef>
                <a:spcPts val="0"/>
              </a:spcBef>
              <a:spcAft>
                <a:spcPts val="0"/>
              </a:spcAft>
              <a:buSzPts val="1400"/>
              <a:buChar char="○"/>
            </a:pPr>
            <a:r>
              <a:rPr lang="en-US"/>
              <a:t>Used the WordNet library for  lemmatization</a:t>
            </a:r>
            <a:endParaRPr/>
          </a:p>
        </p:txBody>
      </p:sp>
      <p:pic>
        <p:nvPicPr>
          <p:cNvPr descr="https://lh5.googleusercontent.com/eQgJItxdG55bf8J10hlligx3nXAaKMnpi_r5Sg_0KcUFGYXbQLxEJAfQks2Y5eCdjERNWxfcDZ6hPlvKoeL8Ncdz1GbHi7-qPMJFzwoQSD6n8mmNpmES3mOSgk3ZvWZak01tlykB" id="160" name="Google Shape;160;p21"/>
          <p:cNvPicPr preferRelativeResize="0"/>
          <p:nvPr/>
        </p:nvPicPr>
        <p:blipFill rotWithShape="1">
          <a:blip r:embed="rId3">
            <a:alphaModFix/>
          </a:blip>
          <a:srcRect b="67778" l="0" r="51042" t="0"/>
          <a:stretch/>
        </p:blipFill>
        <p:spPr>
          <a:xfrm>
            <a:off x="2369425" y="2481600"/>
            <a:ext cx="4099848" cy="1804876"/>
          </a:xfrm>
          <a:prstGeom prst="rect">
            <a:avLst/>
          </a:prstGeom>
          <a:noFill/>
          <a:ln>
            <a:noFill/>
          </a:ln>
        </p:spPr>
      </p:pic>
      <p:sp>
        <p:nvSpPr>
          <p:cNvPr id="161" name="Google Shape;161;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Clr>
                <a:srgbClr val="000000"/>
              </a:buClr>
              <a:buSzPts val="1100"/>
              <a:buFont typeface="Arial"/>
              <a:buNone/>
            </a:pPr>
            <a:fld id="{00000000-1234-1234-1234-123412341234}" type="slidenum">
              <a:rPr lang="en-US"/>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