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4.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drawings/drawing1.xml" ContentType="application/vnd.openxmlformats-officedocument.drawingml.chartshapes+xml"/>
  <Override PartName="/ppt/notesSlides/notesSlide5.xml" ContentType="application/vnd.openxmlformats-officedocument.presentationml.notesSlide+xml"/>
  <Override PartName="/ppt/charts/chart3.xml" ContentType="application/vnd.openxmlformats-officedocument.drawingml.chart+xml"/>
  <Override PartName="/ppt/theme/themeOverride3.xml" ContentType="application/vnd.openxmlformats-officedocument.themeOverride+xml"/>
  <Override PartName="/ppt/notesSlides/notesSlide6.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6" r:id="rId2"/>
  </p:sldMasterIdLst>
  <p:notesMasterIdLst>
    <p:notesMasterId r:id="rId34"/>
  </p:notesMasterIdLst>
  <p:sldIdLst>
    <p:sldId id="256" r:id="rId3"/>
    <p:sldId id="267" r:id="rId4"/>
    <p:sldId id="283" r:id="rId5"/>
    <p:sldId id="270" r:id="rId6"/>
    <p:sldId id="273" r:id="rId7"/>
    <p:sldId id="272" r:id="rId8"/>
    <p:sldId id="275" r:id="rId9"/>
    <p:sldId id="271" r:id="rId10"/>
    <p:sldId id="278" r:id="rId11"/>
    <p:sldId id="269" r:id="rId12"/>
    <p:sldId id="274" r:id="rId13"/>
    <p:sldId id="276" r:id="rId14"/>
    <p:sldId id="288" r:id="rId15"/>
    <p:sldId id="277" r:id="rId16"/>
    <p:sldId id="279" r:id="rId17"/>
    <p:sldId id="282" r:id="rId18"/>
    <p:sldId id="289" r:id="rId19"/>
    <p:sldId id="290" r:id="rId20"/>
    <p:sldId id="291" r:id="rId21"/>
    <p:sldId id="292" r:id="rId22"/>
    <p:sldId id="293" r:id="rId23"/>
    <p:sldId id="280" r:id="rId24"/>
    <p:sldId id="281" r:id="rId25"/>
    <p:sldId id="294" r:id="rId26"/>
    <p:sldId id="263" r:id="rId27"/>
    <p:sldId id="262" r:id="rId28"/>
    <p:sldId id="264" r:id="rId29"/>
    <p:sldId id="265" r:id="rId30"/>
    <p:sldId id="266" r:id="rId31"/>
    <p:sldId id="268" r:id="rId32"/>
    <p:sldId id="284"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678" autoAdjust="0"/>
  </p:normalViewPr>
  <p:slideViewPr>
    <p:cSldViewPr>
      <p:cViewPr varScale="1">
        <p:scale>
          <a:sx n="67" d="100"/>
          <a:sy n="67" d="100"/>
        </p:scale>
        <p:origin x="-1392" y="-90"/>
      </p:cViewPr>
      <p:guideLst>
        <p:guide orient="horz" pos="2160"/>
        <p:guide pos="2880"/>
      </p:guideLst>
    </p:cSldViewPr>
  </p:slideViewPr>
  <p:notesTextViewPr>
    <p:cViewPr>
      <p:scale>
        <a:sx n="1" d="1"/>
        <a:sy n="1" d="1"/>
      </p:scale>
      <p:origin x="0" y="0"/>
    </p:cViewPr>
  </p:notesTextViewPr>
  <p:sorterViewPr>
    <p:cViewPr>
      <p:scale>
        <a:sx n="100" d="100"/>
        <a:sy n="100" d="100"/>
      </p:scale>
      <p:origin x="0" y="448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openxmlformats.org/officeDocument/2006/relationships/chartUserShapes" Target="../drawings/drawing1.xml"/><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Microsoft_Excel_Worksheet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7.0588235294117702E-2"/>
          <c:y val="6.5656565656565677E-2"/>
          <c:w val="0.88235294117647056"/>
          <c:h val="0.89717112605183236"/>
        </c:manualLayout>
      </c:layout>
      <c:lineChart>
        <c:grouping val="standard"/>
        <c:varyColors val="0"/>
        <c:ser>
          <c:idx val="2"/>
          <c:order val="0"/>
          <c:tx>
            <c:strRef>
              <c:f>Sheet1!$A$3</c:f>
              <c:strCache>
                <c:ptCount val="1"/>
              </c:strCache>
            </c:strRef>
          </c:tx>
          <c:spPr>
            <a:ln w="14386">
              <a:solidFill>
                <a:srgbClr val="FFFFFF"/>
              </a:solidFill>
              <a:prstDash val="solid"/>
            </a:ln>
          </c:spPr>
          <c:marker>
            <c:symbol val="none"/>
          </c:marker>
          <c:trendline>
            <c:spPr>
              <a:ln w="38100">
                <a:solidFill>
                  <a:srgbClr val="003953"/>
                </a:solidFill>
                <a:prstDash val="solid"/>
              </a:ln>
            </c:spPr>
            <c:trendlineType val="poly"/>
            <c:order val="3"/>
            <c:intercept val="12.5"/>
            <c:dispRSqr val="0"/>
            <c:dispEq val="0"/>
          </c:trendline>
          <c:cat>
            <c:numRef>
              <c:f>Sheet1!$B$1:$CN$1</c:f>
              <c:numCache>
                <c:formatCode>General</c:formatCode>
                <c:ptCount val="91"/>
                <c:pt idx="0">
                  <c:v>1950</c:v>
                </c:pt>
                <c:pt idx="10">
                  <c:v>1960</c:v>
                </c:pt>
                <c:pt idx="20">
                  <c:v>1970</c:v>
                </c:pt>
                <c:pt idx="30">
                  <c:v>1980</c:v>
                </c:pt>
                <c:pt idx="40">
                  <c:v>1990</c:v>
                </c:pt>
                <c:pt idx="50">
                  <c:v>2000</c:v>
                </c:pt>
                <c:pt idx="60">
                  <c:v>2010</c:v>
                </c:pt>
                <c:pt idx="70">
                  <c:v>2020</c:v>
                </c:pt>
                <c:pt idx="80">
                  <c:v>2030</c:v>
                </c:pt>
                <c:pt idx="90">
                  <c:v>2040</c:v>
                </c:pt>
              </c:numCache>
            </c:numRef>
          </c:cat>
          <c:val>
            <c:numRef>
              <c:f>Sheet1!$B$3:$CN$3</c:f>
              <c:numCache>
                <c:formatCode>General</c:formatCode>
                <c:ptCount val="91"/>
                <c:pt idx="2">
                  <c:v>11.852994316758192</c:v>
                </c:pt>
                <c:pt idx="3">
                  <c:v>10.779557386799898</c:v>
                </c:pt>
                <c:pt idx="4">
                  <c:v>8.6963840658029987</c:v>
                </c:pt>
                <c:pt idx="5">
                  <c:v>11.728010985735505</c:v>
                </c:pt>
                <c:pt idx="6">
                  <c:v>11.299761382411422</c:v>
                </c:pt>
                <c:pt idx="7">
                  <c:v>10.726378231628031</c:v>
                </c:pt>
                <c:pt idx="8">
                  <c:v>5.7742603606182108</c:v>
                </c:pt>
                <c:pt idx="9">
                  <c:v>5.7964528959647543</c:v>
                </c:pt>
                <c:pt idx="10">
                  <c:v>6.1164999410614929</c:v>
                </c:pt>
                <c:pt idx="11">
                  <c:v>7.0887103804767149</c:v>
                </c:pt>
                <c:pt idx="12">
                  <c:v>6.3267067586921577</c:v>
                </c:pt>
                <c:pt idx="13">
                  <c:v>6.5620430572367106</c:v>
                </c:pt>
                <c:pt idx="14">
                  <c:v>7.4673304121923856</c:v>
                </c:pt>
                <c:pt idx="15">
                  <c:v>7.0447692853239818</c:v>
                </c:pt>
                <c:pt idx="16">
                  <c:v>7.5274282985271501</c:v>
                </c:pt>
                <c:pt idx="17">
                  <c:v>7.0489247717956172</c:v>
                </c:pt>
                <c:pt idx="18">
                  <c:v>8.0410682501445017</c:v>
                </c:pt>
                <c:pt idx="19">
                  <c:v>8.2712312270842645</c:v>
                </c:pt>
                <c:pt idx="20">
                  <c:v>8.1972983766241736</c:v>
                </c:pt>
                <c:pt idx="21">
                  <c:v>6.902405475165585</c:v>
                </c:pt>
                <c:pt idx="22">
                  <c:v>6.6812421719385506</c:v>
                </c:pt>
                <c:pt idx="23">
                  <c:v>7.1520492632929589</c:v>
                </c:pt>
                <c:pt idx="24">
                  <c:v>5.0975774021717379</c:v>
                </c:pt>
                <c:pt idx="25">
                  <c:v>3.0790320261217419</c:v>
                </c:pt>
                <c:pt idx="26">
                  <c:v>2.6965285503945946</c:v>
                </c:pt>
                <c:pt idx="27">
                  <c:v>4.5289581775893595</c:v>
                </c:pt>
                <c:pt idx="28">
                  <c:v>4.9211351156279948</c:v>
                </c:pt>
                <c:pt idx="29">
                  <c:v>3.7368630525284496</c:v>
                </c:pt>
                <c:pt idx="30">
                  <c:v>2.439339962646403</c:v>
                </c:pt>
                <c:pt idx="31">
                  <c:v>2.0899110033635315</c:v>
                </c:pt>
                <c:pt idx="32">
                  <c:v>0.24632047410588775</c:v>
                </c:pt>
                <c:pt idx="33">
                  <c:v>0.89132298744460936</c:v>
                </c:pt>
                <c:pt idx="34">
                  <c:v>2.1084218948554501</c:v>
                </c:pt>
                <c:pt idx="35">
                  <c:v>3.6593191279741921</c:v>
                </c:pt>
                <c:pt idx="36">
                  <c:v>3.2673063075153941</c:v>
                </c:pt>
                <c:pt idx="37">
                  <c:v>2.4405518014350092</c:v>
                </c:pt>
                <c:pt idx="38">
                  <c:v>3.5191588673365581</c:v>
                </c:pt>
                <c:pt idx="39">
                  <c:v>5.1721236023110517</c:v>
                </c:pt>
                <c:pt idx="40">
                  <c:v>4.9074396324362279</c:v>
                </c:pt>
                <c:pt idx="41">
                  <c:v>3.8334575679510596</c:v>
                </c:pt>
                <c:pt idx="42">
                  <c:v>1.6839919740247788</c:v>
                </c:pt>
                <c:pt idx="43">
                  <c:v>1.8865425982240946</c:v>
                </c:pt>
                <c:pt idx="44">
                  <c:v>2.2014011717500281</c:v>
                </c:pt>
                <c:pt idx="45">
                  <c:v>2.9794682194633326</c:v>
                </c:pt>
                <c:pt idx="46">
                  <c:v>2.7356547285611654</c:v>
                </c:pt>
                <c:pt idx="47">
                  <c:v>2.3356857388465713</c:v>
                </c:pt>
                <c:pt idx="48">
                  <c:v>2.6787260680826819</c:v>
                </c:pt>
                <c:pt idx="49">
                  <c:v>2.3023319227118977</c:v>
                </c:pt>
                <c:pt idx="50">
                  <c:v>2.8507360042526741</c:v>
                </c:pt>
                <c:pt idx="51">
                  <c:v>1.2685726115517992</c:v>
                </c:pt>
                <c:pt idx="52">
                  <c:v>1.3959040142822232</c:v>
                </c:pt>
                <c:pt idx="53">
                  <c:v>0.64235087126658375</c:v>
                </c:pt>
                <c:pt idx="54">
                  <c:v>1.4668789994359832</c:v>
                </c:pt>
                <c:pt idx="55">
                  <c:v>1.6196517668597643</c:v>
                </c:pt>
                <c:pt idx="56">
                  <c:v>1.3897996521021305</c:v>
                </c:pt>
                <c:pt idx="57">
                  <c:v>1.5395401903384842</c:v>
                </c:pt>
                <c:pt idx="58">
                  <c:v>0.47162029857572563</c:v>
                </c:pt>
                <c:pt idx="59">
                  <c:v>1.0000000000000001E-5</c:v>
                </c:pt>
                <c:pt idx="60">
                  <c:v>1.0000000000000001E-5</c:v>
                </c:pt>
                <c:pt idx="61">
                  <c:v>0.1501894552951466</c:v>
                </c:pt>
                <c:pt idx="62">
                  <c:v>0.96197678120975016</c:v>
                </c:pt>
                <c:pt idx="63">
                  <c:v>1.0000000000000001E-5</c:v>
                </c:pt>
                <c:pt idx="64">
                  <c:v>4.6157255128576047E-2</c:v>
                </c:pt>
                <c:pt idx="65">
                  <c:v>0.62153723747604417</c:v>
                </c:pt>
                <c:pt idx="66">
                  <c:v>1.0683029054979087</c:v>
                </c:pt>
                <c:pt idx="67">
                  <c:v>0.97904525993290914</c:v>
                </c:pt>
                <c:pt idx="68">
                  <c:v>1.3032400640829112</c:v>
                </c:pt>
                <c:pt idx="69">
                  <c:v>1.2312937015254599</c:v>
                </c:pt>
                <c:pt idx="70">
                  <c:v>0.9714780263403</c:v>
                </c:pt>
                <c:pt idx="71">
                  <c:v>0.68388760087432221</c:v>
                </c:pt>
                <c:pt idx="72">
                  <c:v>0.58132669069217435</c:v>
                </c:pt>
                <c:pt idx="73">
                  <c:v>0.70192736395884303</c:v>
                </c:pt>
                <c:pt idx="74">
                  <c:v>0.83326200804776374</c:v>
                </c:pt>
                <c:pt idx="75">
                  <c:v>0.84372186656711534</c:v>
                </c:pt>
                <c:pt idx="76">
                  <c:v>0.84766486858911527</c:v>
                </c:pt>
                <c:pt idx="77">
                  <c:v>0.78573018414298534</c:v>
                </c:pt>
                <c:pt idx="78">
                  <c:v>0.76380043786838936</c:v>
                </c:pt>
                <c:pt idx="79">
                  <c:v>0.75285439327184012</c:v>
                </c:pt>
                <c:pt idx="80">
                  <c:v>0.72751336025416169</c:v>
                </c:pt>
                <c:pt idx="81">
                  <c:v>0.69425423814610809</c:v>
                </c:pt>
                <c:pt idx="82">
                  <c:v>0.63518881232240698</c:v>
                </c:pt>
                <c:pt idx="83">
                  <c:v>0.64414958123464316</c:v>
                </c:pt>
                <c:pt idx="84">
                  <c:v>0.67827968941664984</c:v>
                </c:pt>
                <c:pt idx="85">
                  <c:v>0.75462458350270545</c:v>
                </c:pt>
                <c:pt idx="86">
                  <c:v>0.82443464272279332</c:v>
                </c:pt>
                <c:pt idx="87">
                  <c:v>0.86616467380811191</c:v>
                </c:pt>
                <c:pt idx="88">
                  <c:v>0.87726402240495549</c:v>
                </c:pt>
                <c:pt idx="89">
                  <c:v>0.84259587972574934</c:v>
                </c:pt>
                <c:pt idx="90">
                  <c:v>0.80120444623381637</c:v>
                </c:pt>
              </c:numCache>
            </c:numRef>
          </c:val>
          <c:smooth val="0"/>
        </c:ser>
        <c:ser>
          <c:idx val="3"/>
          <c:order val="1"/>
          <c:tx>
            <c:strRef>
              <c:f>Sheet1!$A$4</c:f>
              <c:strCache>
                <c:ptCount val="1"/>
                <c:pt idx="0">
                  <c:v>with negative numbers:</c:v>
                </c:pt>
              </c:strCache>
            </c:strRef>
          </c:tx>
          <c:spPr>
            <a:ln w="14386">
              <a:solidFill>
                <a:srgbClr val="000000"/>
              </a:solidFill>
              <a:prstDash val="solid"/>
            </a:ln>
          </c:spPr>
          <c:marker>
            <c:symbol val="none"/>
          </c:marker>
          <c:cat>
            <c:numRef>
              <c:f>Sheet1!$B$1:$CN$1</c:f>
              <c:numCache>
                <c:formatCode>General</c:formatCode>
                <c:ptCount val="91"/>
                <c:pt idx="0">
                  <c:v>1950</c:v>
                </c:pt>
                <c:pt idx="10">
                  <c:v>1960</c:v>
                </c:pt>
                <c:pt idx="20">
                  <c:v>1970</c:v>
                </c:pt>
                <c:pt idx="30">
                  <c:v>1980</c:v>
                </c:pt>
                <c:pt idx="40">
                  <c:v>1990</c:v>
                </c:pt>
                <c:pt idx="50">
                  <c:v>2000</c:v>
                </c:pt>
                <c:pt idx="60">
                  <c:v>2010</c:v>
                </c:pt>
                <c:pt idx="70">
                  <c:v>2020</c:v>
                </c:pt>
                <c:pt idx="80">
                  <c:v>2030</c:v>
                </c:pt>
                <c:pt idx="90">
                  <c:v>2040</c:v>
                </c:pt>
              </c:numCache>
            </c:numRef>
          </c:cat>
          <c:val>
            <c:numRef>
              <c:f>Sheet1!$B$4:$CN$4</c:f>
              <c:numCache>
                <c:formatCode>General</c:formatCode>
                <c:ptCount val="91"/>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numCache>
            </c:numRef>
          </c:val>
          <c:smooth val="0"/>
        </c:ser>
        <c:ser>
          <c:idx val="0"/>
          <c:order val="2"/>
          <c:tx>
            <c:strRef>
              <c:f>Sheet1!$A$5</c:f>
              <c:strCache>
                <c:ptCount val="1"/>
                <c:pt idx="0">
                  <c:v>3-Year Rolling Growth</c:v>
                </c:pt>
              </c:strCache>
            </c:strRef>
          </c:tx>
          <c:spPr>
            <a:ln w="43157">
              <a:solidFill>
                <a:schemeClr val="accent1"/>
              </a:solidFill>
              <a:prstDash val="solid"/>
            </a:ln>
          </c:spPr>
          <c:marker>
            <c:symbol val="none"/>
          </c:marker>
          <c:cat>
            <c:numRef>
              <c:f>Sheet1!$B$1:$CN$1</c:f>
              <c:numCache>
                <c:formatCode>General</c:formatCode>
                <c:ptCount val="91"/>
                <c:pt idx="0">
                  <c:v>1950</c:v>
                </c:pt>
                <c:pt idx="10">
                  <c:v>1960</c:v>
                </c:pt>
                <c:pt idx="20">
                  <c:v>1970</c:v>
                </c:pt>
                <c:pt idx="30">
                  <c:v>1980</c:v>
                </c:pt>
                <c:pt idx="40">
                  <c:v>1990</c:v>
                </c:pt>
                <c:pt idx="50">
                  <c:v>2000</c:v>
                </c:pt>
                <c:pt idx="60">
                  <c:v>2010</c:v>
                </c:pt>
                <c:pt idx="70">
                  <c:v>2020</c:v>
                </c:pt>
                <c:pt idx="80">
                  <c:v>2030</c:v>
                </c:pt>
                <c:pt idx="90">
                  <c:v>2040</c:v>
                </c:pt>
              </c:numCache>
            </c:numRef>
          </c:cat>
          <c:val>
            <c:numRef>
              <c:f>Sheet1!$B$5:$CN$5</c:f>
              <c:numCache>
                <c:formatCode>General</c:formatCode>
                <c:ptCount val="91"/>
                <c:pt idx="2">
                  <c:v>11.852994316758192</c:v>
                </c:pt>
                <c:pt idx="3">
                  <c:v>10.779557386799898</c:v>
                </c:pt>
                <c:pt idx="4">
                  <c:v>8.6963840658029987</c:v>
                </c:pt>
                <c:pt idx="5">
                  <c:v>11.728010985735505</c:v>
                </c:pt>
                <c:pt idx="6">
                  <c:v>11.299761382411422</c:v>
                </c:pt>
                <c:pt idx="7">
                  <c:v>10.726378231628031</c:v>
                </c:pt>
                <c:pt idx="8">
                  <c:v>5.7742603606182108</c:v>
                </c:pt>
                <c:pt idx="9">
                  <c:v>5.7964528959647543</c:v>
                </c:pt>
                <c:pt idx="10">
                  <c:v>6.1164999410614929</c:v>
                </c:pt>
                <c:pt idx="11">
                  <c:v>7.0887103804767149</c:v>
                </c:pt>
                <c:pt idx="12">
                  <c:v>6.3267067586921577</c:v>
                </c:pt>
                <c:pt idx="13">
                  <c:v>6.5620430572367106</c:v>
                </c:pt>
                <c:pt idx="14">
                  <c:v>7.4673304121923856</c:v>
                </c:pt>
                <c:pt idx="15">
                  <c:v>7.0447692853239818</c:v>
                </c:pt>
                <c:pt idx="16">
                  <c:v>7.5274282985271501</c:v>
                </c:pt>
                <c:pt idx="17">
                  <c:v>7.0489247717956172</c:v>
                </c:pt>
                <c:pt idx="18">
                  <c:v>8.0410682501445017</c:v>
                </c:pt>
                <c:pt idx="19">
                  <c:v>8.2712312270842645</c:v>
                </c:pt>
                <c:pt idx="20">
                  <c:v>8.1972983766241736</c:v>
                </c:pt>
                <c:pt idx="21">
                  <c:v>6.902405475165585</c:v>
                </c:pt>
                <c:pt idx="22">
                  <c:v>6.6812421719385506</c:v>
                </c:pt>
                <c:pt idx="23">
                  <c:v>7.1520492632929589</c:v>
                </c:pt>
                <c:pt idx="24">
                  <c:v>5.0975774021717379</c:v>
                </c:pt>
                <c:pt idx="25">
                  <c:v>3.0790320261217419</c:v>
                </c:pt>
                <c:pt idx="26">
                  <c:v>2.6965285503945946</c:v>
                </c:pt>
                <c:pt idx="27">
                  <c:v>4.5289581775893595</c:v>
                </c:pt>
                <c:pt idx="28">
                  <c:v>4.9211351156279948</c:v>
                </c:pt>
                <c:pt idx="29">
                  <c:v>3.7368630525284496</c:v>
                </c:pt>
                <c:pt idx="30">
                  <c:v>2.439339962646403</c:v>
                </c:pt>
                <c:pt idx="31">
                  <c:v>2.0899110033635315</c:v>
                </c:pt>
                <c:pt idx="32">
                  <c:v>0.24632047410588775</c:v>
                </c:pt>
                <c:pt idx="33">
                  <c:v>0.89132298744460936</c:v>
                </c:pt>
                <c:pt idx="34">
                  <c:v>2.1084218948554501</c:v>
                </c:pt>
                <c:pt idx="35">
                  <c:v>3.6593191279741921</c:v>
                </c:pt>
                <c:pt idx="36">
                  <c:v>3.2673063075153941</c:v>
                </c:pt>
                <c:pt idx="37">
                  <c:v>2.4405518014350092</c:v>
                </c:pt>
                <c:pt idx="38">
                  <c:v>3.5191588673365581</c:v>
                </c:pt>
                <c:pt idx="39">
                  <c:v>5.1721236023110517</c:v>
                </c:pt>
                <c:pt idx="40">
                  <c:v>4.9074396324362279</c:v>
                </c:pt>
                <c:pt idx="41">
                  <c:v>3.8334575679510596</c:v>
                </c:pt>
                <c:pt idx="42">
                  <c:v>1.6839919740247788</c:v>
                </c:pt>
                <c:pt idx="43">
                  <c:v>1.8865425982240946</c:v>
                </c:pt>
                <c:pt idx="44">
                  <c:v>2.2014011717500281</c:v>
                </c:pt>
                <c:pt idx="45">
                  <c:v>2.9794682194633326</c:v>
                </c:pt>
                <c:pt idx="46">
                  <c:v>2.7356547285611654</c:v>
                </c:pt>
                <c:pt idx="47">
                  <c:v>2.3356857388465713</c:v>
                </c:pt>
                <c:pt idx="48">
                  <c:v>2.6787260680826819</c:v>
                </c:pt>
                <c:pt idx="49">
                  <c:v>2.3023319227118977</c:v>
                </c:pt>
                <c:pt idx="50">
                  <c:v>2.8507360042526741</c:v>
                </c:pt>
                <c:pt idx="51">
                  <c:v>1.2685726115517992</c:v>
                </c:pt>
                <c:pt idx="52">
                  <c:v>1.3959040142822232</c:v>
                </c:pt>
                <c:pt idx="53">
                  <c:v>0.64235087126658375</c:v>
                </c:pt>
                <c:pt idx="54">
                  <c:v>1.4668789994359832</c:v>
                </c:pt>
                <c:pt idx="55">
                  <c:v>1.6196517668597643</c:v>
                </c:pt>
                <c:pt idx="56">
                  <c:v>1.3897996521021305</c:v>
                </c:pt>
                <c:pt idx="57">
                  <c:v>1.5395401903384842</c:v>
                </c:pt>
                <c:pt idx="58">
                  <c:v>0.47162029857572563</c:v>
                </c:pt>
                <c:pt idx="59">
                  <c:v>-0.81925476290699573</c:v>
                </c:pt>
                <c:pt idx="60">
                  <c:v>-3.2807401501588895E-2</c:v>
                </c:pt>
                <c:pt idx="61">
                  <c:v>0.1501894552951466</c:v>
                </c:pt>
                <c:pt idx="62">
                  <c:v>0.96197678120975016</c:v>
                </c:pt>
                <c:pt idx="63">
                  <c:v>-0.47570994023027335</c:v>
                </c:pt>
                <c:pt idx="64">
                  <c:v>4.6157255128576047E-2</c:v>
                </c:pt>
                <c:pt idx="65">
                  <c:v>0.62153723747604417</c:v>
                </c:pt>
                <c:pt idx="66">
                  <c:v>1.0683029054979087</c:v>
                </c:pt>
                <c:pt idx="67">
                  <c:v>0.97904525993290914</c:v>
                </c:pt>
                <c:pt idx="68">
                  <c:v>1.3032400640829112</c:v>
                </c:pt>
                <c:pt idx="69">
                  <c:v>1.2312937015254599</c:v>
                </c:pt>
                <c:pt idx="70">
                  <c:v>0.9714780263403</c:v>
                </c:pt>
                <c:pt idx="71">
                  <c:v>0.68388760087432221</c:v>
                </c:pt>
                <c:pt idx="72">
                  <c:v>0.58132669069217435</c:v>
                </c:pt>
                <c:pt idx="73">
                  <c:v>0.70192736395884303</c:v>
                </c:pt>
                <c:pt idx="74">
                  <c:v>0.83326200804776374</c:v>
                </c:pt>
                <c:pt idx="75">
                  <c:v>0.84372186656711534</c:v>
                </c:pt>
                <c:pt idx="76">
                  <c:v>0.84766486858911527</c:v>
                </c:pt>
                <c:pt idx="77">
                  <c:v>0.78573018414298534</c:v>
                </c:pt>
                <c:pt idx="78">
                  <c:v>0.76380043786838936</c:v>
                </c:pt>
                <c:pt idx="79">
                  <c:v>0.75285439327184012</c:v>
                </c:pt>
                <c:pt idx="80">
                  <c:v>0.72751336025416169</c:v>
                </c:pt>
                <c:pt idx="81">
                  <c:v>0.69425423814610809</c:v>
                </c:pt>
                <c:pt idx="82">
                  <c:v>0.63518881232240698</c:v>
                </c:pt>
                <c:pt idx="83">
                  <c:v>0.64414958123464316</c:v>
                </c:pt>
                <c:pt idx="84">
                  <c:v>0.67827968941664984</c:v>
                </c:pt>
                <c:pt idx="85">
                  <c:v>0.75462458350270545</c:v>
                </c:pt>
                <c:pt idx="86">
                  <c:v>0.82443464272279332</c:v>
                </c:pt>
                <c:pt idx="87">
                  <c:v>0.86616467380811191</c:v>
                </c:pt>
                <c:pt idx="88">
                  <c:v>0.87726402240495549</c:v>
                </c:pt>
                <c:pt idx="89">
                  <c:v>0.84259587972574934</c:v>
                </c:pt>
                <c:pt idx="90">
                  <c:v>0.80120444623381637</c:v>
                </c:pt>
              </c:numCache>
            </c:numRef>
          </c:val>
          <c:smooth val="0"/>
        </c:ser>
        <c:ser>
          <c:idx val="1"/>
          <c:order val="3"/>
          <c:tx>
            <c:strRef>
              <c:f>Sheet1!$A$6</c:f>
              <c:strCache>
                <c:ptCount val="1"/>
                <c:pt idx="0">
                  <c:v>GDP rolling</c:v>
                </c:pt>
              </c:strCache>
            </c:strRef>
          </c:tx>
          <c:spPr>
            <a:ln w="38100">
              <a:solidFill>
                <a:srgbClr val="A33340">
                  <a:lumMod val="60000"/>
                  <a:lumOff val="40000"/>
                </a:srgbClr>
              </a:solidFill>
            </a:ln>
          </c:spPr>
          <c:marker>
            <c:symbol val="none"/>
          </c:marker>
          <c:trendline>
            <c:spPr>
              <a:ln w="38100">
                <a:solidFill>
                  <a:srgbClr val="A33340"/>
                </a:solidFill>
              </a:ln>
            </c:spPr>
            <c:trendlineType val="poly"/>
            <c:order val="2"/>
            <c:intercept val="4.5"/>
            <c:dispRSqr val="0"/>
            <c:dispEq val="0"/>
          </c:trendline>
          <c:cat>
            <c:numRef>
              <c:f>Sheet1!$B$1:$CN$1</c:f>
              <c:numCache>
                <c:formatCode>General</c:formatCode>
                <c:ptCount val="91"/>
                <c:pt idx="0">
                  <c:v>1950</c:v>
                </c:pt>
                <c:pt idx="10">
                  <c:v>1960</c:v>
                </c:pt>
                <c:pt idx="20">
                  <c:v>1970</c:v>
                </c:pt>
                <c:pt idx="30">
                  <c:v>1980</c:v>
                </c:pt>
                <c:pt idx="40">
                  <c:v>1990</c:v>
                </c:pt>
                <c:pt idx="50">
                  <c:v>2000</c:v>
                </c:pt>
                <c:pt idx="60">
                  <c:v>2010</c:v>
                </c:pt>
                <c:pt idx="70">
                  <c:v>2020</c:v>
                </c:pt>
                <c:pt idx="80">
                  <c:v>2030</c:v>
                </c:pt>
                <c:pt idx="90">
                  <c:v>2040</c:v>
                </c:pt>
              </c:numCache>
            </c:numRef>
          </c:cat>
          <c:val>
            <c:numRef>
              <c:f>Sheet1!$B$6:$CN$6</c:f>
              <c:numCache>
                <c:formatCode>General</c:formatCode>
                <c:ptCount val="91"/>
                <c:pt idx="2">
                  <c:v>6.9290993374283572</c:v>
                </c:pt>
                <c:pt idx="3">
                  <c:v>5.5939416882371251</c:v>
                </c:pt>
                <c:pt idx="4">
                  <c:v>2.7071267829856582</c:v>
                </c:pt>
                <c:pt idx="5">
                  <c:v>3.7007734828779615</c:v>
                </c:pt>
                <c:pt idx="6">
                  <c:v>2.8477930808033181</c:v>
                </c:pt>
                <c:pt idx="7">
                  <c:v>3.760014931172373</c:v>
                </c:pt>
                <c:pt idx="8">
                  <c:v>1.1584878030032719</c:v>
                </c:pt>
                <c:pt idx="9">
                  <c:v>2.7094622167689097</c:v>
                </c:pt>
                <c:pt idx="10">
                  <c:v>2.8627974294881176</c:v>
                </c:pt>
                <c:pt idx="11">
                  <c:v>3.9866624018044083</c:v>
                </c:pt>
                <c:pt idx="12">
                  <c:v>3.7312551572463493</c:v>
                </c:pt>
                <c:pt idx="13">
                  <c:v>4.3313996702950996</c:v>
                </c:pt>
                <c:pt idx="14">
                  <c:v>5.4097522944469567</c:v>
                </c:pt>
                <c:pt idx="15">
                  <c:v>5.5364945381026098</c:v>
                </c:pt>
                <c:pt idx="16">
                  <c:v>6.2860871111640293</c:v>
                </c:pt>
                <c:pt idx="17">
                  <c:v>5.2635300074235891</c:v>
                </c:pt>
                <c:pt idx="18">
                  <c:v>4.7368342588281598</c:v>
                </c:pt>
                <c:pt idx="19">
                  <c:v>3.5935535054572698</c:v>
                </c:pt>
                <c:pt idx="20">
                  <c:v>2.7320512464169333</c:v>
                </c:pt>
                <c:pt idx="21">
                  <c:v>2.2025365566403776</c:v>
                </c:pt>
                <c:pt idx="22">
                  <c:v>2.8987168923853002</c:v>
                </c:pt>
                <c:pt idx="23">
                  <c:v>4.7290671039493137</c:v>
                </c:pt>
                <c:pt idx="24">
                  <c:v>3.4241403231096257</c:v>
                </c:pt>
                <c:pt idx="25">
                  <c:v>1.6043359090260223</c:v>
                </c:pt>
                <c:pt idx="26">
                  <c:v>1.5210878320385479</c:v>
                </c:pt>
                <c:pt idx="27">
                  <c:v>3.2361268642404628</c:v>
                </c:pt>
                <c:pt idx="28">
                  <c:v>5.1845280667297988</c:v>
                </c:pt>
                <c:pt idx="29">
                  <c:v>4.4441738837051714</c:v>
                </c:pt>
                <c:pt idx="30">
                  <c:v>2.8031761579067282</c:v>
                </c:pt>
                <c:pt idx="31">
                  <c:v>1.8304916038539787</c:v>
                </c:pt>
                <c:pt idx="32">
                  <c:v>0.12922372114767544</c:v>
                </c:pt>
                <c:pt idx="33">
                  <c:v>1.7349892385077448</c:v>
                </c:pt>
                <c:pt idx="34">
                  <c:v>3.2541446941545482</c:v>
                </c:pt>
                <c:pt idx="35">
                  <c:v>5.3681022046182969</c:v>
                </c:pt>
                <c:pt idx="36">
                  <c:v>4.9907000764978227</c:v>
                </c:pt>
                <c:pt idx="37">
                  <c:v>3.7369046928266592</c:v>
                </c:pt>
                <c:pt idx="38">
                  <c:v>3.7253661119385217</c:v>
                </c:pt>
                <c:pt idx="39">
                  <c:v>3.7815771216371141</c:v>
                </c:pt>
                <c:pt idx="40">
                  <c:v>3.2631556562923381</c:v>
                </c:pt>
                <c:pt idx="41">
                  <c:v>1.8303183989163641</c:v>
                </c:pt>
                <c:pt idx="42">
                  <c:v>1.7895392939899279</c:v>
                </c:pt>
                <c:pt idx="43">
                  <c:v>2.0639389404464525</c:v>
                </c:pt>
                <c:pt idx="44">
                  <c:v>3.4448504910937761</c:v>
                </c:pt>
                <c:pt idx="45">
                  <c:v>3.1656585596799403</c:v>
                </c:pt>
                <c:pt idx="46">
                  <c:v>3.5160025201302014</c:v>
                </c:pt>
                <c:pt idx="47">
                  <c:v>3.6649942618851572</c:v>
                </c:pt>
                <c:pt idx="48">
                  <c:v>4.243661019604561</c:v>
                </c:pt>
                <c:pt idx="49">
                  <c:v>4.540577047726746</c:v>
                </c:pt>
                <c:pt idx="50">
                  <c:v>4.4087640320237709</c:v>
                </c:pt>
                <c:pt idx="51">
                  <c:v>3.2380794788903433</c:v>
                </c:pt>
                <c:pt idx="52">
                  <c:v>2.2763883455720002</c:v>
                </c:pt>
                <c:pt idx="53">
                  <c:v>1.8534830985359241</c:v>
                </c:pt>
                <c:pt idx="54">
                  <c:v>2.7897725787754402</c:v>
                </c:pt>
                <c:pt idx="55">
                  <c:v>3.3115943502484146</c:v>
                </c:pt>
                <c:pt idx="56">
                  <c:v>3.2647455505294687</c:v>
                </c:pt>
                <c:pt idx="57">
                  <c:v>2.5946942199546186</c:v>
                </c:pt>
                <c:pt idx="58">
                  <c:v>1.3771163656027374</c:v>
                </c:pt>
                <c:pt idx="59">
                  <c:v>-0.44700834839045411</c:v>
                </c:pt>
                <c:pt idx="60">
                  <c:v>-0.20188147750747065</c:v>
                </c:pt>
                <c:pt idx="61">
                  <c:v>0.42568561602129851</c:v>
                </c:pt>
                <c:pt idx="62">
                  <c:v>2.1507874329618426</c:v>
                </c:pt>
                <c:pt idx="63">
                  <c:v>2.0468178492877742</c:v>
                </c:pt>
                <c:pt idx="64">
                  <c:v>2.245799206046506</c:v>
                </c:pt>
                <c:pt idx="65">
                  <c:v>2.5045354222151373</c:v>
                </c:pt>
                <c:pt idx="66">
                  <c:v>2.6052548526115826</c:v>
                </c:pt>
                <c:pt idx="67">
                  <c:v>2.6564889213127607</c:v>
                </c:pt>
                <c:pt idx="68">
                  <c:v>2.516939661623141</c:v>
                </c:pt>
                <c:pt idx="69">
                  <c:v>2.5391705336693216</c:v>
                </c:pt>
                <c:pt idx="70">
                  <c:v>2.6749014687577954</c:v>
                </c:pt>
                <c:pt idx="71">
                  <c:v>2.5945478216658824</c:v>
                </c:pt>
                <c:pt idx="72">
                  <c:v>2.5316988409220142</c:v>
                </c:pt>
                <c:pt idx="73">
                  <c:v>2.4573222874999745</c:v>
                </c:pt>
                <c:pt idx="74">
                  <c:v>2.5211871777269357</c:v>
                </c:pt>
                <c:pt idx="75">
                  <c:v>2.5926717701791002</c:v>
                </c:pt>
                <c:pt idx="76">
                  <c:v>2.5664550380246398</c:v>
                </c:pt>
                <c:pt idx="77">
                  <c:v>2.4920640754167556</c:v>
                </c:pt>
                <c:pt idx="78">
                  <c:v>2.3967553471154535</c:v>
                </c:pt>
                <c:pt idx="79">
                  <c:v>2.3218558322030347</c:v>
                </c:pt>
                <c:pt idx="80">
                  <c:v>2.2616700373564003</c:v>
                </c:pt>
                <c:pt idx="81">
                  <c:v>2.1986886025503027</c:v>
                </c:pt>
                <c:pt idx="82">
                  <c:v>2.1604249604093795</c:v>
                </c:pt>
                <c:pt idx="83">
                  <c:v>2.1647533045190182</c:v>
                </c:pt>
                <c:pt idx="84">
                  <c:v>2.2132695772405064</c:v>
                </c:pt>
                <c:pt idx="85">
                  <c:v>2.2715157940186748</c:v>
                </c:pt>
                <c:pt idx="86">
                  <c:v>2.2996635867253756</c:v>
                </c:pt>
                <c:pt idx="87">
                  <c:v>2.3074851621826875</c:v>
                </c:pt>
                <c:pt idx="88">
                  <c:v>2.3163292014877657</c:v>
                </c:pt>
                <c:pt idx="89">
                  <c:v>2.3096380019943519</c:v>
                </c:pt>
                <c:pt idx="90">
                  <c:v>2.32267389621994</c:v>
                </c:pt>
              </c:numCache>
            </c:numRef>
          </c:val>
          <c:smooth val="0"/>
        </c:ser>
        <c:dLbls>
          <c:showLegendKey val="0"/>
          <c:showVal val="0"/>
          <c:showCatName val="0"/>
          <c:showSerName val="0"/>
          <c:showPercent val="0"/>
          <c:showBubbleSize val="0"/>
        </c:dLbls>
        <c:marker val="1"/>
        <c:smooth val="0"/>
        <c:axId val="43226624"/>
        <c:axId val="43228160"/>
      </c:lineChart>
      <c:catAx>
        <c:axId val="43226624"/>
        <c:scaling>
          <c:orientation val="minMax"/>
        </c:scaling>
        <c:delete val="0"/>
        <c:axPos val="b"/>
        <c:numFmt formatCode="General" sourceLinked="0"/>
        <c:majorTickMark val="out"/>
        <c:minorTickMark val="none"/>
        <c:tickLblPos val="nextTo"/>
        <c:spPr>
          <a:ln w="14386">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n-US"/>
          </a:p>
        </c:txPr>
        <c:crossAx val="43228160"/>
        <c:crossesAt val="0"/>
        <c:auto val="1"/>
        <c:lblAlgn val="ctr"/>
        <c:lblOffset val="500"/>
        <c:tickLblSkip val="5"/>
        <c:tickMarkSkip val="5"/>
        <c:noMultiLvlLbl val="0"/>
      </c:catAx>
      <c:valAx>
        <c:axId val="43228160"/>
        <c:scaling>
          <c:orientation val="minMax"/>
          <c:max val="14"/>
          <c:min val="-2"/>
        </c:scaling>
        <c:delete val="0"/>
        <c:axPos val="l"/>
        <c:numFmt formatCode="#,##0;" sourceLinked="0"/>
        <c:majorTickMark val="out"/>
        <c:minorTickMark val="none"/>
        <c:tickLblPos val="nextTo"/>
        <c:spPr>
          <a:ln w="10789">
            <a:noFill/>
          </a:ln>
        </c:spPr>
        <c:txPr>
          <a:bodyPr rot="0" vert="horz"/>
          <a:lstStyle/>
          <a:p>
            <a:pPr>
              <a:defRPr sz="1400" b="0" i="0" u="none" strike="noStrike" baseline="0">
                <a:solidFill>
                  <a:srgbClr val="000000"/>
                </a:solidFill>
                <a:latin typeface="Arial"/>
                <a:ea typeface="Arial"/>
                <a:cs typeface="Arial"/>
              </a:defRPr>
            </a:pPr>
            <a:endParaRPr lang="en-US"/>
          </a:p>
        </c:txPr>
        <c:crossAx val="43226624"/>
        <c:crosses val="autoZero"/>
        <c:crossBetween val="midCat"/>
        <c:majorUnit val="2"/>
        <c:minorUnit val="4.0929E-2"/>
      </c:valAx>
      <c:spPr>
        <a:noFill/>
        <a:ln w="25400">
          <a:noFill/>
        </a:ln>
      </c:spPr>
    </c:plotArea>
    <c:plotVisOnly val="1"/>
    <c:dispBlanksAs val="gap"/>
    <c:showDLblsOverMax val="0"/>
  </c:chart>
  <c:spPr>
    <a:noFill/>
    <a:ln>
      <a:noFill/>
    </a:ln>
  </c:spPr>
  <c:txPr>
    <a:bodyPr/>
    <a:lstStyle/>
    <a:p>
      <a:pPr>
        <a:defRPr sz="1756" b="1" i="0" u="none" strike="noStrike" baseline="0">
          <a:solidFill>
            <a:srgbClr val="FFFF00"/>
          </a:solidFill>
          <a:latin typeface="Tahoma"/>
          <a:ea typeface="Tahoma"/>
          <a:cs typeface="Tahoma"/>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5.6537102473498226E-2"/>
          <c:y val="6.5822784810128515E-2"/>
          <c:w val="0.8963486454652535"/>
          <c:h val="0.80506329113924047"/>
        </c:manualLayout>
      </c:layout>
      <c:areaChart>
        <c:grouping val="stacked"/>
        <c:varyColors val="0"/>
        <c:ser>
          <c:idx val="5"/>
          <c:order val="0"/>
          <c:tx>
            <c:strRef>
              <c:f>Sheet1!$A$2</c:f>
              <c:strCache>
                <c:ptCount val="1"/>
                <c:pt idx="0">
                  <c:v>Petroleum &amp; Other/Other</c:v>
                </c:pt>
              </c:strCache>
            </c:strRef>
          </c:tx>
          <c:spPr>
            <a:solidFill>
              <a:srgbClr val="BD732A"/>
            </a:solidFill>
            <a:ln w="28806">
              <a:noFill/>
            </a:ln>
          </c:spPr>
          <c:cat>
            <c:numRef>
              <c:f>Sheet1!$B$1:$AZ$1</c:f>
              <c:numCache>
                <c:formatCode>General</c:formatCode>
                <c:ptCount val="51"/>
                <c:pt idx="0">
                  <c:v>1990</c:v>
                </c:pt>
                <c:pt idx="5">
                  <c:v>1995</c:v>
                </c:pt>
                <c:pt idx="10">
                  <c:v>2000</c:v>
                </c:pt>
                <c:pt idx="15">
                  <c:v>2005</c:v>
                </c:pt>
                <c:pt idx="20">
                  <c:v>2010</c:v>
                </c:pt>
                <c:pt idx="25">
                  <c:v>2015</c:v>
                </c:pt>
                <c:pt idx="30">
                  <c:v>2020</c:v>
                </c:pt>
                <c:pt idx="35">
                  <c:v>2025</c:v>
                </c:pt>
                <c:pt idx="40">
                  <c:v>2030</c:v>
                </c:pt>
                <c:pt idx="45">
                  <c:v>2035</c:v>
                </c:pt>
                <c:pt idx="50">
                  <c:v>2040</c:v>
                </c:pt>
              </c:numCache>
            </c:numRef>
          </c:cat>
          <c:val>
            <c:numRef>
              <c:f>Sheet1!$B$2:$AZ$2</c:f>
              <c:numCache>
                <c:formatCode>General</c:formatCode>
                <c:ptCount val="51"/>
                <c:pt idx="0">
                  <c:v>0.1369509539999999</c:v>
                </c:pt>
                <c:pt idx="1">
                  <c:v>0.13128458000000007</c:v>
                </c:pt>
                <c:pt idx="2">
                  <c:v>0.11296770499999961</c:v>
                </c:pt>
                <c:pt idx="3">
                  <c:v>0.12519556199999993</c:v>
                </c:pt>
                <c:pt idx="4">
                  <c:v>0.11950913399999914</c:v>
                </c:pt>
                <c:pt idx="5">
                  <c:v>8.9802692999999975E-2</c:v>
                </c:pt>
                <c:pt idx="6">
                  <c:v>9.6250238999999127E-2</c:v>
                </c:pt>
                <c:pt idx="7">
                  <c:v>0.10547759199999972</c:v>
                </c:pt>
                <c:pt idx="8">
                  <c:v>0.14139653299999982</c:v>
                </c:pt>
                <c:pt idx="9">
                  <c:v>0.13011330400000046</c:v>
                </c:pt>
                <c:pt idx="10">
                  <c:v>0.1244307770000007</c:v>
                </c:pt>
                <c:pt idx="11">
                  <c:v>0.13700259100000095</c:v>
                </c:pt>
                <c:pt idx="12">
                  <c:v>0.11081406000000099</c:v>
                </c:pt>
                <c:pt idx="13">
                  <c:v>0.14051510900000017</c:v>
                </c:pt>
                <c:pt idx="14">
                  <c:v>0.14214167899999999</c:v>
                </c:pt>
                <c:pt idx="15">
                  <c:v>0.14195243200000002</c:v>
                </c:pt>
                <c:pt idx="16">
                  <c:v>8.4759777999999938E-2</c:v>
                </c:pt>
                <c:pt idx="17">
                  <c:v>8.4527110999999572E-2</c:v>
                </c:pt>
                <c:pt idx="18">
                  <c:v>6.3465089999999391E-2</c:v>
                </c:pt>
                <c:pt idx="19">
                  <c:v>5.68696110000005E-2</c:v>
                </c:pt>
                <c:pt idx="20">
                  <c:v>5.5728008999999613E-2</c:v>
                </c:pt>
                <c:pt idx="21">
                  <c:v>4.9481529000000093E-2</c:v>
                </c:pt>
                <c:pt idx="22">
                  <c:v>4.3923697999999393E-2</c:v>
                </c:pt>
                <c:pt idx="23">
                  <c:v>4.7064722999999767E-2</c:v>
                </c:pt>
                <c:pt idx="24">
                  <c:v>4.4596777000000004E-2</c:v>
                </c:pt>
                <c:pt idx="25">
                  <c:v>4.2048566999999995E-2</c:v>
                </c:pt>
                <c:pt idx="26">
                  <c:v>4.1755113000000003E-2</c:v>
                </c:pt>
                <c:pt idx="27">
                  <c:v>4.7898144000000004E-2</c:v>
                </c:pt>
                <c:pt idx="28">
                  <c:v>4.8079938999999995E-2</c:v>
                </c:pt>
                <c:pt idx="29">
                  <c:v>4.2502129999999999E-2</c:v>
                </c:pt>
                <c:pt idx="30">
                  <c:v>4.2681837E-2</c:v>
                </c:pt>
                <c:pt idx="31">
                  <c:v>4.2707303999999995E-2</c:v>
                </c:pt>
                <c:pt idx="32">
                  <c:v>4.2761431000000003E-2</c:v>
                </c:pt>
                <c:pt idx="33">
                  <c:v>4.2921322000000005E-2</c:v>
                </c:pt>
                <c:pt idx="34">
                  <c:v>4.3045581999999999E-2</c:v>
                </c:pt>
                <c:pt idx="35">
                  <c:v>4.3021838999999999E-2</c:v>
                </c:pt>
                <c:pt idx="36">
                  <c:v>4.2830010000000002E-2</c:v>
                </c:pt>
                <c:pt idx="37">
                  <c:v>4.2742097999999999E-2</c:v>
                </c:pt>
                <c:pt idx="38">
                  <c:v>4.2676478000000004E-2</c:v>
                </c:pt>
                <c:pt idx="39">
                  <c:v>4.2651003E-2</c:v>
                </c:pt>
                <c:pt idx="40">
                  <c:v>4.2649449999999998E-2</c:v>
                </c:pt>
                <c:pt idx="41">
                  <c:v>4.2414952999999998E-2</c:v>
                </c:pt>
                <c:pt idx="42">
                  <c:v>4.2406528999999998E-2</c:v>
                </c:pt>
                <c:pt idx="43">
                  <c:v>4.2333323999999999E-2</c:v>
                </c:pt>
                <c:pt idx="44">
                  <c:v>4.2370098000000002E-2</c:v>
                </c:pt>
                <c:pt idx="45">
                  <c:v>4.2405582999999997E-2</c:v>
                </c:pt>
                <c:pt idx="46">
                  <c:v>4.2446275999999998E-2</c:v>
                </c:pt>
                <c:pt idx="47">
                  <c:v>4.2501621000000003E-2</c:v>
                </c:pt>
                <c:pt idx="48">
                  <c:v>4.2571201000000003E-2</c:v>
                </c:pt>
                <c:pt idx="49">
                  <c:v>4.2627658999999998E-2</c:v>
                </c:pt>
                <c:pt idx="50">
                  <c:v>4.2694264000000003E-2</c:v>
                </c:pt>
              </c:numCache>
            </c:numRef>
          </c:val>
        </c:ser>
        <c:ser>
          <c:idx val="3"/>
          <c:order val="1"/>
          <c:tx>
            <c:strRef>
              <c:f>Sheet1!$A$3</c:f>
              <c:strCache>
                <c:ptCount val="1"/>
                <c:pt idx="0">
                  <c:v>Nuclear</c:v>
                </c:pt>
              </c:strCache>
            </c:strRef>
          </c:tx>
          <c:spPr>
            <a:solidFill>
              <a:srgbClr val="A33340"/>
            </a:solidFill>
            <a:ln w="28806">
              <a:noFill/>
            </a:ln>
          </c:spPr>
          <c:cat>
            <c:numRef>
              <c:f>Sheet1!$B$1:$AZ$1</c:f>
              <c:numCache>
                <c:formatCode>General</c:formatCode>
                <c:ptCount val="51"/>
                <c:pt idx="0">
                  <c:v>1990</c:v>
                </c:pt>
                <c:pt idx="5">
                  <c:v>1995</c:v>
                </c:pt>
                <c:pt idx="10">
                  <c:v>2000</c:v>
                </c:pt>
                <c:pt idx="15">
                  <c:v>2005</c:v>
                </c:pt>
                <c:pt idx="20">
                  <c:v>2010</c:v>
                </c:pt>
                <c:pt idx="25">
                  <c:v>2015</c:v>
                </c:pt>
                <c:pt idx="30">
                  <c:v>2020</c:v>
                </c:pt>
                <c:pt idx="35">
                  <c:v>2025</c:v>
                </c:pt>
                <c:pt idx="40">
                  <c:v>2030</c:v>
                </c:pt>
                <c:pt idx="45">
                  <c:v>2035</c:v>
                </c:pt>
                <c:pt idx="50">
                  <c:v>2040</c:v>
                </c:pt>
              </c:numCache>
            </c:numRef>
          </c:cat>
          <c:val>
            <c:numRef>
              <c:f>Sheet1!$B$3:$AZ$3</c:f>
              <c:numCache>
                <c:formatCode>General</c:formatCode>
                <c:ptCount val="51"/>
                <c:pt idx="0">
                  <c:v>0.57686167799999999</c:v>
                </c:pt>
                <c:pt idx="1">
                  <c:v>0.61256508700000001</c:v>
                </c:pt>
                <c:pt idx="2">
                  <c:v>0.61877626299999999</c:v>
                </c:pt>
                <c:pt idx="3">
                  <c:v>0.61029121400000008</c:v>
                </c:pt>
                <c:pt idx="4">
                  <c:v>0.6404398320000001</c:v>
                </c:pt>
                <c:pt idx="5">
                  <c:v>0.67340212300000002</c:v>
                </c:pt>
                <c:pt idx="6">
                  <c:v>0.67472854599999998</c:v>
                </c:pt>
                <c:pt idx="7">
                  <c:v>0.62864417099999992</c:v>
                </c:pt>
                <c:pt idx="8">
                  <c:v>0.67370210400000008</c:v>
                </c:pt>
                <c:pt idx="9">
                  <c:v>0.728254124</c:v>
                </c:pt>
                <c:pt idx="10">
                  <c:v>0.75389293999999996</c:v>
                </c:pt>
                <c:pt idx="11">
                  <c:v>0.76882630799999996</c:v>
                </c:pt>
                <c:pt idx="12">
                  <c:v>0.78006408700000007</c:v>
                </c:pt>
                <c:pt idx="13">
                  <c:v>0.76373269499999996</c:v>
                </c:pt>
                <c:pt idx="14">
                  <c:v>0.78852838699999994</c:v>
                </c:pt>
                <c:pt idx="15">
                  <c:v>0.78198636499999996</c:v>
                </c:pt>
                <c:pt idx="16">
                  <c:v>0.78721863600000008</c:v>
                </c:pt>
                <c:pt idx="17">
                  <c:v>0.80642475300000005</c:v>
                </c:pt>
                <c:pt idx="18">
                  <c:v>0.80620843500000006</c:v>
                </c:pt>
                <c:pt idx="19">
                  <c:v>0.79885458499999995</c:v>
                </c:pt>
                <c:pt idx="20">
                  <c:v>0.80696830099999994</c:v>
                </c:pt>
                <c:pt idx="21">
                  <c:v>0.79020436699999996</c:v>
                </c:pt>
                <c:pt idx="22">
                  <c:v>0.76933124899999994</c:v>
                </c:pt>
                <c:pt idx="23">
                  <c:v>0.78901651000000006</c:v>
                </c:pt>
                <c:pt idx="24">
                  <c:v>0.78362121600000001</c:v>
                </c:pt>
                <c:pt idx="25">
                  <c:v>0.77424047900000004</c:v>
                </c:pt>
                <c:pt idx="26">
                  <c:v>0.78144329800000001</c:v>
                </c:pt>
                <c:pt idx="27">
                  <c:v>0.79485083000000001</c:v>
                </c:pt>
                <c:pt idx="28">
                  <c:v>0.79780029299999999</c:v>
                </c:pt>
                <c:pt idx="29">
                  <c:v>0.80084448200000002</c:v>
                </c:pt>
                <c:pt idx="30">
                  <c:v>0.8036946410000001</c:v>
                </c:pt>
                <c:pt idx="31">
                  <c:v>0.80655664100000002</c:v>
                </c:pt>
                <c:pt idx="32">
                  <c:v>0.80754870600000006</c:v>
                </c:pt>
                <c:pt idx="33">
                  <c:v>0.80754870600000006</c:v>
                </c:pt>
                <c:pt idx="34">
                  <c:v>0.80754870600000006</c:v>
                </c:pt>
                <c:pt idx="35">
                  <c:v>0.80754919400000003</c:v>
                </c:pt>
                <c:pt idx="36">
                  <c:v>0.80754870600000006</c:v>
                </c:pt>
                <c:pt idx="37">
                  <c:v>0.80754870600000006</c:v>
                </c:pt>
                <c:pt idx="38">
                  <c:v>0.80754919400000003</c:v>
                </c:pt>
                <c:pt idx="39">
                  <c:v>0.80754870600000006</c:v>
                </c:pt>
                <c:pt idx="40">
                  <c:v>0.80831774900000009</c:v>
                </c:pt>
                <c:pt idx="41">
                  <c:v>0.80991723599999998</c:v>
                </c:pt>
                <c:pt idx="42">
                  <c:v>0.81033239700000004</c:v>
                </c:pt>
                <c:pt idx="43">
                  <c:v>0.81038500999999996</c:v>
                </c:pt>
                <c:pt idx="44">
                  <c:v>0.81121002200000003</c:v>
                </c:pt>
                <c:pt idx="45">
                  <c:v>0.81231726100000001</c:v>
                </c:pt>
                <c:pt idx="46">
                  <c:v>0.813315063</c:v>
                </c:pt>
                <c:pt idx="47">
                  <c:v>0.81665741000000003</c:v>
                </c:pt>
                <c:pt idx="48">
                  <c:v>0.82057659900000002</c:v>
                </c:pt>
                <c:pt idx="49">
                  <c:v>0.82494952399999999</c:v>
                </c:pt>
                <c:pt idx="50">
                  <c:v>0.83322241199999991</c:v>
                </c:pt>
              </c:numCache>
            </c:numRef>
          </c:val>
        </c:ser>
        <c:ser>
          <c:idx val="7"/>
          <c:order val="2"/>
          <c:tx>
            <c:strRef>
              <c:f>Sheet1!$A$4</c:f>
              <c:strCache>
                <c:ptCount val="1"/>
                <c:pt idx="0">
                  <c:v>Coal</c:v>
                </c:pt>
              </c:strCache>
            </c:strRef>
          </c:tx>
          <c:spPr>
            <a:solidFill>
              <a:srgbClr val="000000"/>
            </a:solidFill>
            <a:ln w="28806">
              <a:noFill/>
            </a:ln>
          </c:spPr>
          <c:cat>
            <c:numRef>
              <c:f>Sheet1!$B$1:$AZ$1</c:f>
              <c:numCache>
                <c:formatCode>General</c:formatCode>
                <c:ptCount val="51"/>
                <c:pt idx="0">
                  <c:v>1990</c:v>
                </c:pt>
                <c:pt idx="5">
                  <c:v>1995</c:v>
                </c:pt>
                <c:pt idx="10">
                  <c:v>2000</c:v>
                </c:pt>
                <c:pt idx="15">
                  <c:v>2005</c:v>
                </c:pt>
                <c:pt idx="20">
                  <c:v>2010</c:v>
                </c:pt>
                <c:pt idx="25">
                  <c:v>2015</c:v>
                </c:pt>
                <c:pt idx="30">
                  <c:v>2020</c:v>
                </c:pt>
                <c:pt idx="35">
                  <c:v>2025</c:v>
                </c:pt>
                <c:pt idx="40">
                  <c:v>2030</c:v>
                </c:pt>
                <c:pt idx="45">
                  <c:v>2035</c:v>
                </c:pt>
                <c:pt idx="50">
                  <c:v>2040</c:v>
                </c:pt>
              </c:numCache>
            </c:numRef>
          </c:cat>
          <c:val>
            <c:numRef>
              <c:f>Sheet1!$B$4:$AZ$4</c:f>
              <c:numCache>
                <c:formatCode>General</c:formatCode>
                <c:ptCount val="51"/>
                <c:pt idx="0">
                  <c:v>1.594011479</c:v>
                </c:pt>
                <c:pt idx="1">
                  <c:v>1.5906227479999999</c:v>
                </c:pt>
                <c:pt idx="2">
                  <c:v>1.621206039</c:v>
                </c:pt>
                <c:pt idx="3">
                  <c:v>1.6900702320000001</c:v>
                </c:pt>
                <c:pt idx="4">
                  <c:v>1.690693864</c:v>
                </c:pt>
                <c:pt idx="5">
                  <c:v>1.7094264680000002</c:v>
                </c:pt>
                <c:pt idx="6">
                  <c:v>1.7951955930000001</c:v>
                </c:pt>
                <c:pt idx="7">
                  <c:v>1.8450157360000001</c:v>
                </c:pt>
                <c:pt idx="8">
                  <c:v>1.8735156899999998</c:v>
                </c:pt>
                <c:pt idx="9">
                  <c:v>1.8810872239999998</c:v>
                </c:pt>
                <c:pt idx="10">
                  <c:v>1.9662645959999998</c:v>
                </c:pt>
                <c:pt idx="11">
                  <c:v>1.9039559420000001</c:v>
                </c:pt>
                <c:pt idx="12">
                  <c:v>1.933130354</c:v>
                </c:pt>
                <c:pt idx="13">
                  <c:v>1.9737367520000002</c:v>
                </c:pt>
                <c:pt idx="14">
                  <c:v>1.9783005490000001</c:v>
                </c:pt>
                <c:pt idx="15">
                  <c:v>2.0128730460000002</c:v>
                </c:pt>
                <c:pt idx="16">
                  <c:v>1.990511135</c:v>
                </c:pt>
                <c:pt idx="17">
                  <c:v>2.016455584</c:v>
                </c:pt>
                <c:pt idx="18">
                  <c:v>1.9858012469999999</c:v>
                </c:pt>
                <c:pt idx="19">
                  <c:v>1.755904253</c:v>
                </c:pt>
                <c:pt idx="20">
                  <c:v>1.8472902790000001</c:v>
                </c:pt>
                <c:pt idx="21">
                  <c:v>1.733430005</c:v>
                </c:pt>
                <c:pt idx="22">
                  <c:v>1.5140429450000001</c:v>
                </c:pt>
                <c:pt idx="23">
                  <c:v>1.5859983870000001</c:v>
                </c:pt>
                <c:pt idx="24">
                  <c:v>1.6162524410000001</c:v>
                </c:pt>
                <c:pt idx="25">
                  <c:v>1.593816406</c:v>
                </c:pt>
                <c:pt idx="26">
                  <c:v>1.562684204</c:v>
                </c:pt>
                <c:pt idx="27">
                  <c:v>1.594974976</c:v>
                </c:pt>
                <c:pt idx="28">
                  <c:v>1.613511841</c:v>
                </c:pt>
                <c:pt idx="29">
                  <c:v>1.674404907</c:v>
                </c:pt>
                <c:pt idx="30">
                  <c:v>1.709073853</c:v>
                </c:pt>
                <c:pt idx="31">
                  <c:v>1.7137336430000001</c:v>
                </c:pt>
                <c:pt idx="32">
                  <c:v>1.7201385499999999</c:v>
                </c:pt>
                <c:pt idx="33">
                  <c:v>1.7262512210000001</c:v>
                </c:pt>
                <c:pt idx="34">
                  <c:v>1.7317036129999999</c:v>
                </c:pt>
                <c:pt idx="35">
                  <c:v>1.7241157229999999</c:v>
                </c:pt>
                <c:pt idx="36">
                  <c:v>1.7229962160000001</c:v>
                </c:pt>
                <c:pt idx="37">
                  <c:v>1.7209176030000002</c:v>
                </c:pt>
                <c:pt idx="38">
                  <c:v>1.718153931</c:v>
                </c:pt>
                <c:pt idx="39">
                  <c:v>1.7151303709999999</c:v>
                </c:pt>
                <c:pt idx="40">
                  <c:v>1.7133480219999999</c:v>
                </c:pt>
                <c:pt idx="41">
                  <c:v>1.7100976559999999</c:v>
                </c:pt>
                <c:pt idx="42">
                  <c:v>1.707757202</c:v>
                </c:pt>
                <c:pt idx="43">
                  <c:v>1.7050140380000001</c:v>
                </c:pt>
                <c:pt idx="44">
                  <c:v>1.7040141600000001</c:v>
                </c:pt>
                <c:pt idx="45">
                  <c:v>1.70428833</c:v>
                </c:pt>
                <c:pt idx="46">
                  <c:v>1.704687866</c:v>
                </c:pt>
                <c:pt idx="47">
                  <c:v>1.702449463</c:v>
                </c:pt>
                <c:pt idx="48">
                  <c:v>1.703774414</c:v>
                </c:pt>
                <c:pt idx="49">
                  <c:v>1.7022298579999999</c:v>
                </c:pt>
                <c:pt idx="50">
                  <c:v>1.7017506099999999</c:v>
                </c:pt>
              </c:numCache>
            </c:numRef>
          </c:val>
        </c:ser>
        <c:ser>
          <c:idx val="0"/>
          <c:order val="3"/>
          <c:tx>
            <c:strRef>
              <c:f>Sheet1!$A$5</c:f>
              <c:strCache>
                <c:ptCount val="1"/>
                <c:pt idx="0">
                  <c:v>Renewable</c:v>
                </c:pt>
              </c:strCache>
            </c:strRef>
          </c:tx>
          <c:spPr>
            <a:solidFill>
              <a:schemeClr val="accent3"/>
            </a:solidFill>
            <a:ln w="28806">
              <a:noFill/>
            </a:ln>
          </c:spPr>
          <c:cat>
            <c:numRef>
              <c:f>Sheet1!$B$1:$AZ$1</c:f>
              <c:numCache>
                <c:formatCode>General</c:formatCode>
                <c:ptCount val="51"/>
                <c:pt idx="0">
                  <c:v>1990</c:v>
                </c:pt>
                <c:pt idx="5">
                  <c:v>1995</c:v>
                </c:pt>
                <c:pt idx="10">
                  <c:v>2000</c:v>
                </c:pt>
                <c:pt idx="15">
                  <c:v>2005</c:v>
                </c:pt>
                <c:pt idx="20">
                  <c:v>2010</c:v>
                </c:pt>
                <c:pt idx="25">
                  <c:v>2015</c:v>
                </c:pt>
                <c:pt idx="30">
                  <c:v>2020</c:v>
                </c:pt>
                <c:pt idx="35">
                  <c:v>2025</c:v>
                </c:pt>
                <c:pt idx="40">
                  <c:v>2030</c:v>
                </c:pt>
                <c:pt idx="45">
                  <c:v>2035</c:v>
                </c:pt>
                <c:pt idx="50">
                  <c:v>2040</c:v>
                </c:pt>
              </c:numCache>
            </c:numRef>
          </c:cat>
          <c:val>
            <c:numRef>
              <c:f>Sheet1!$B$5:$AZ$5</c:f>
              <c:numCache>
                <c:formatCode>General</c:formatCode>
                <c:ptCount val="51"/>
                <c:pt idx="0">
                  <c:v>0.35723807200000002</c:v>
                </c:pt>
                <c:pt idx="1">
                  <c:v>0.35777345300000002</c:v>
                </c:pt>
                <c:pt idx="2">
                  <c:v>0.32685782499999994</c:v>
                </c:pt>
                <c:pt idx="3">
                  <c:v>0.35670728999999995</c:v>
                </c:pt>
                <c:pt idx="4">
                  <c:v>0.336660876</c:v>
                </c:pt>
                <c:pt idx="5">
                  <c:v>0.38479813300000004</c:v>
                </c:pt>
                <c:pt idx="6">
                  <c:v>0.42295766700000009</c:v>
                </c:pt>
                <c:pt idx="7">
                  <c:v>0.43363611399999996</c:v>
                </c:pt>
                <c:pt idx="8">
                  <c:v>0.40042406700000005</c:v>
                </c:pt>
                <c:pt idx="9">
                  <c:v>0.39895903099999996</c:v>
                </c:pt>
                <c:pt idx="10">
                  <c:v>0.35647857100000002</c:v>
                </c:pt>
                <c:pt idx="11">
                  <c:v>0.28772968900000001</c:v>
                </c:pt>
                <c:pt idx="12">
                  <c:v>0.34343800100000005</c:v>
                </c:pt>
                <c:pt idx="13">
                  <c:v>0.355293109</c:v>
                </c:pt>
                <c:pt idx="14">
                  <c:v>0.35148463199999996</c:v>
                </c:pt>
                <c:pt idx="15">
                  <c:v>0.35765065299999999</c:v>
                </c:pt>
                <c:pt idx="16">
                  <c:v>0.38577190900000002</c:v>
                </c:pt>
                <c:pt idx="17">
                  <c:v>0.35274748499999997</c:v>
                </c:pt>
                <c:pt idx="18">
                  <c:v>0.38093238900000004</c:v>
                </c:pt>
                <c:pt idx="19">
                  <c:v>0.41772379699999995</c:v>
                </c:pt>
                <c:pt idx="20">
                  <c:v>0.42737607699999991</c:v>
                </c:pt>
                <c:pt idx="21">
                  <c:v>0.51333609699999994</c:v>
                </c:pt>
                <c:pt idx="22">
                  <c:v>0.49457319299999997</c:v>
                </c:pt>
                <c:pt idx="23">
                  <c:v>0.522464131</c:v>
                </c:pt>
                <c:pt idx="24">
                  <c:v>0.54155883800000004</c:v>
                </c:pt>
                <c:pt idx="25">
                  <c:v>0.57761675999999995</c:v>
                </c:pt>
                <c:pt idx="26">
                  <c:v>0.617657593</c:v>
                </c:pt>
                <c:pt idx="27">
                  <c:v>0.64411010699999993</c:v>
                </c:pt>
                <c:pt idx="28">
                  <c:v>0.66272485400000003</c:v>
                </c:pt>
                <c:pt idx="29">
                  <c:v>0.67086590599999996</c:v>
                </c:pt>
                <c:pt idx="30">
                  <c:v>0.67936138899999998</c:v>
                </c:pt>
                <c:pt idx="31">
                  <c:v>0.69036523399999994</c:v>
                </c:pt>
                <c:pt idx="32">
                  <c:v>0.6976383060000001</c:v>
                </c:pt>
                <c:pt idx="33">
                  <c:v>0.70334668</c:v>
                </c:pt>
                <c:pt idx="34">
                  <c:v>0.709948303</c:v>
                </c:pt>
                <c:pt idx="35">
                  <c:v>0.71563635299999995</c:v>
                </c:pt>
                <c:pt idx="36">
                  <c:v>0.72251959200000004</c:v>
                </c:pt>
                <c:pt idx="37">
                  <c:v>0.72914788799999997</c:v>
                </c:pt>
                <c:pt idx="38">
                  <c:v>0.73717889400000003</c:v>
                </c:pt>
                <c:pt idx="39">
                  <c:v>0.74556286599999999</c:v>
                </c:pt>
                <c:pt idx="40">
                  <c:v>0.75615008500000003</c:v>
                </c:pt>
                <c:pt idx="41">
                  <c:v>0.77045727499999994</c:v>
                </c:pt>
                <c:pt idx="42">
                  <c:v>0.78465331999999999</c:v>
                </c:pt>
                <c:pt idx="43">
                  <c:v>0.79953076199999995</c:v>
                </c:pt>
                <c:pt idx="44">
                  <c:v>0.81390747099999994</c:v>
                </c:pt>
                <c:pt idx="45">
                  <c:v>0.823008301</c:v>
                </c:pt>
                <c:pt idx="46">
                  <c:v>0.83598443599999994</c:v>
                </c:pt>
                <c:pt idx="47">
                  <c:v>0.85505615199999996</c:v>
                </c:pt>
                <c:pt idx="48">
                  <c:v>0.87551910399999999</c:v>
                </c:pt>
                <c:pt idx="49">
                  <c:v>0.89747576900000003</c:v>
                </c:pt>
                <c:pt idx="50">
                  <c:v>0.90906799299999996</c:v>
                </c:pt>
              </c:numCache>
            </c:numRef>
          </c:val>
        </c:ser>
        <c:ser>
          <c:idx val="1"/>
          <c:order val="4"/>
          <c:tx>
            <c:strRef>
              <c:f>Sheet1!$A$6</c:f>
              <c:strCache>
                <c:ptCount val="1"/>
                <c:pt idx="0">
                  <c:v>Natural Gas</c:v>
                </c:pt>
              </c:strCache>
            </c:strRef>
          </c:tx>
          <c:spPr>
            <a:solidFill>
              <a:schemeClr val="accent1"/>
            </a:solidFill>
            <a:ln w="28806">
              <a:noFill/>
            </a:ln>
          </c:spPr>
          <c:cat>
            <c:numRef>
              <c:f>Sheet1!$B$1:$AZ$1</c:f>
              <c:numCache>
                <c:formatCode>General</c:formatCode>
                <c:ptCount val="51"/>
                <c:pt idx="0">
                  <c:v>1990</c:v>
                </c:pt>
                <c:pt idx="5">
                  <c:v>1995</c:v>
                </c:pt>
                <c:pt idx="10">
                  <c:v>2000</c:v>
                </c:pt>
                <c:pt idx="15">
                  <c:v>2005</c:v>
                </c:pt>
                <c:pt idx="20">
                  <c:v>2010</c:v>
                </c:pt>
                <c:pt idx="25">
                  <c:v>2015</c:v>
                </c:pt>
                <c:pt idx="30">
                  <c:v>2020</c:v>
                </c:pt>
                <c:pt idx="35">
                  <c:v>2025</c:v>
                </c:pt>
                <c:pt idx="40">
                  <c:v>2030</c:v>
                </c:pt>
                <c:pt idx="45">
                  <c:v>2035</c:v>
                </c:pt>
                <c:pt idx="50">
                  <c:v>2040</c:v>
                </c:pt>
              </c:numCache>
            </c:numRef>
          </c:cat>
          <c:val>
            <c:numRef>
              <c:f>Sheet1!$B$6:$AZ$6</c:f>
              <c:numCache>
                <c:formatCode>General</c:formatCode>
                <c:ptCount val="51"/>
                <c:pt idx="0">
                  <c:v>0.37276515399999999</c:v>
                </c:pt>
                <c:pt idx="1">
                  <c:v>0.38155301699999999</c:v>
                </c:pt>
                <c:pt idx="2">
                  <c:v>0.40407437199999996</c:v>
                </c:pt>
                <c:pt idx="3">
                  <c:v>0.41492679799999999</c:v>
                </c:pt>
                <c:pt idx="4">
                  <c:v>0.46021868199999999</c:v>
                </c:pt>
                <c:pt idx="5">
                  <c:v>0.496057945</c:v>
                </c:pt>
                <c:pt idx="6">
                  <c:v>0.45505557600000002</c:v>
                </c:pt>
                <c:pt idx="7">
                  <c:v>0.47939866999999997</c:v>
                </c:pt>
                <c:pt idx="8">
                  <c:v>0.53125710400000004</c:v>
                </c:pt>
                <c:pt idx="9">
                  <c:v>0.55639612699999996</c:v>
                </c:pt>
                <c:pt idx="10">
                  <c:v>0.60103815900000002</c:v>
                </c:pt>
                <c:pt idx="11">
                  <c:v>0.63912911899999991</c:v>
                </c:pt>
                <c:pt idx="12">
                  <c:v>0.69100574399999992</c:v>
                </c:pt>
                <c:pt idx="13">
                  <c:v>0.64990753899999998</c:v>
                </c:pt>
                <c:pt idx="14">
                  <c:v>0.71010001700000003</c:v>
                </c:pt>
                <c:pt idx="15">
                  <c:v>0.760960254</c:v>
                </c:pt>
                <c:pt idx="16">
                  <c:v>0.81644077000000004</c:v>
                </c:pt>
                <c:pt idx="17">
                  <c:v>0.89658979099999991</c:v>
                </c:pt>
                <c:pt idx="18">
                  <c:v>0.88298059900000003</c:v>
                </c:pt>
                <c:pt idx="19">
                  <c:v>0.92097868100000002</c:v>
                </c:pt>
                <c:pt idx="20">
                  <c:v>0.98769723400000009</c:v>
                </c:pt>
                <c:pt idx="21">
                  <c:v>1.013688929</c:v>
                </c:pt>
                <c:pt idx="22">
                  <c:v>1.2258941750000001</c:v>
                </c:pt>
                <c:pt idx="23">
                  <c:v>1.1136654799999999</c:v>
                </c:pt>
                <c:pt idx="24">
                  <c:v>1.133117065</c:v>
                </c:pt>
                <c:pt idx="25">
                  <c:v>1.146590088</c:v>
                </c:pt>
                <c:pt idx="26">
                  <c:v>1.179460693</c:v>
                </c:pt>
                <c:pt idx="27">
                  <c:v>1.147562744</c:v>
                </c:pt>
                <c:pt idx="28">
                  <c:v>1.1648173830000002</c:v>
                </c:pt>
                <c:pt idx="29">
                  <c:v>1.1442744140000001</c:v>
                </c:pt>
                <c:pt idx="30">
                  <c:v>1.1165288089999998</c:v>
                </c:pt>
                <c:pt idx="31">
                  <c:v>1.1164060059999998</c:v>
                </c:pt>
                <c:pt idx="32">
                  <c:v>1.131661255</c:v>
                </c:pt>
                <c:pt idx="33">
                  <c:v>1.1549189449999999</c:v>
                </c:pt>
                <c:pt idx="34">
                  <c:v>1.1842924800000001</c:v>
                </c:pt>
                <c:pt idx="35">
                  <c:v>1.2228608400000001</c:v>
                </c:pt>
                <c:pt idx="36">
                  <c:v>1.2518002930000001</c:v>
                </c:pt>
                <c:pt idx="37">
                  <c:v>1.2839522710000002</c:v>
                </c:pt>
                <c:pt idx="38">
                  <c:v>1.316708008</c:v>
                </c:pt>
                <c:pt idx="39">
                  <c:v>1.3459121090000001</c:v>
                </c:pt>
                <c:pt idx="40">
                  <c:v>1.3707687989999999</c:v>
                </c:pt>
                <c:pt idx="41">
                  <c:v>1.3879462890000001</c:v>
                </c:pt>
                <c:pt idx="42">
                  <c:v>1.404627563</c:v>
                </c:pt>
                <c:pt idx="43">
                  <c:v>1.4264426269999999</c:v>
                </c:pt>
                <c:pt idx="44">
                  <c:v>1.4492103270000001</c:v>
                </c:pt>
                <c:pt idx="45">
                  <c:v>1.4783803709999999</c:v>
                </c:pt>
                <c:pt idx="46">
                  <c:v>1.506750732</c:v>
                </c:pt>
                <c:pt idx="47">
                  <c:v>1.5281512450000001</c:v>
                </c:pt>
                <c:pt idx="48">
                  <c:v>1.5425329589999999</c:v>
                </c:pt>
                <c:pt idx="49">
                  <c:v>1.5529550779999999</c:v>
                </c:pt>
                <c:pt idx="50">
                  <c:v>1.568808472</c:v>
                </c:pt>
              </c:numCache>
            </c:numRef>
          </c:val>
        </c:ser>
        <c:dLbls>
          <c:showLegendKey val="0"/>
          <c:showVal val="0"/>
          <c:showCatName val="0"/>
          <c:showSerName val="0"/>
          <c:showPercent val="0"/>
          <c:showBubbleSize val="0"/>
        </c:dLbls>
        <c:axId val="43566976"/>
        <c:axId val="43568512"/>
      </c:areaChart>
      <c:catAx>
        <c:axId val="43566976"/>
        <c:scaling>
          <c:orientation val="minMax"/>
        </c:scaling>
        <c:delete val="0"/>
        <c:axPos val="b"/>
        <c:numFmt formatCode="General" sourceLinked="0"/>
        <c:majorTickMark val="out"/>
        <c:minorTickMark val="none"/>
        <c:tickLblPos val="nextTo"/>
        <c:spPr>
          <a:ln w="14403">
            <a:solidFill>
              <a:schemeClr val="tx1"/>
            </a:solidFill>
            <a:prstDash val="solid"/>
          </a:ln>
        </c:spPr>
        <c:txPr>
          <a:bodyPr rot="0" vert="horz"/>
          <a:lstStyle/>
          <a:p>
            <a:pPr>
              <a:defRPr sz="1400" b="0" i="0" u="none" strike="noStrike" baseline="0">
                <a:solidFill>
                  <a:srgbClr val="000000"/>
                </a:solidFill>
                <a:latin typeface="Arial"/>
                <a:ea typeface="Arial"/>
                <a:cs typeface="Arial"/>
              </a:defRPr>
            </a:pPr>
            <a:endParaRPr lang="en-US"/>
          </a:p>
        </c:txPr>
        <c:crossAx val="43568512"/>
        <c:crosses val="autoZero"/>
        <c:auto val="1"/>
        <c:lblAlgn val="ctr"/>
        <c:lblOffset val="100"/>
        <c:tickLblSkip val="5"/>
        <c:tickMarkSkip val="5"/>
        <c:noMultiLvlLbl val="0"/>
      </c:catAx>
      <c:valAx>
        <c:axId val="43568512"/>
        <c:scaling>
          <c:orientation val="minMax"/>
          <c:max val="6"/>
        </c:scaling>
        <c:delete val="0"/>
        <c:axPos val="l"/>
        <c:majorGridlines>
          <c:spPr>
            <a:ln w="14403">
              <a:solidFill>
                <a:srgbClr val="FFFFFF">
                  <a:lumMod val="65000"/>
                </a:srgbClr>
              </a:solidFill>
              <a:prstDash val="solid"/>
            </a:ln>
          </c:spPr>
        </c:majorGridlines>
        <c:numFmt formatCode="#,##0" sourceLinked="0"/>
        <c:majorTickMark val="out"/>
        <c:minorTickMark val="none"/>
        <c:tickLblPos val="nextTo"/>
        <c:spPr>
          <a:ln w="10802">
            <a:noFill/>
          </a:ln>
        </c:spPr>
        <c:txPr>
          <a:bodyPr rot="0" vert="horz"/>
          <a:lstStyle/>
          <a:p>
            <a:pPr>
              <a:defRPr sz="1400" b="0" i="0" u="none" strike="noStrike" baseline="0">
                <a:solidFill>
                  <a:srgbClr val="000000"/>
                </a:solidFill>
                <a:latin typeface="Arial"/>
                <a:ea typeface="Arial"/>
                <a:cs typeface="Arial"/>
              </a:defRPr>
            </a:pPr>
            <a:endParaRPr lang="en-US"/>
          </a:p>
        </c:txPr>
        <c:crossAx val="43566976"/>
        <c:crosses val="autoZero"/>
        <c:crossBetween val="midCat"/>
        <c:majorUnit val="1"/>
        <c:minorUnit val="1.2000000000000007E-2"/>
      </c:valAx>
      <c:spPr>
        <a:noFill/>
        <a:ln w="28806">
          <a:noFill/>
        </a:ln>
      </c:spPr>
    </c:plotArea>
    <c:plotVisOnly val="1"/>
    <c:dispBlanksAs val="zero"/>
    <c:showDLblsOverMax val="0"/>
  </c:chart>
  <c:spPr>
    <a:noFill/>
    <a:ln>
      <a:noFill/>
    </a:ln>
  </c:spPr>
  <c:txPr>
    <a:bodyPr/>
    <a:lstStyle/>
    <a:p>
      <a:pPr>
        <a:defRPr sz="1758" b="1" i="0" u="none" strike="noStrike" baseline="0">
          <a:solidFill>
            <a:srgbClr val="FFFF00"/>
          </a:solidFill>
          <a:latin typeface="Tahoma"/>
          <a:ea typeface="Tahoma"/>
          <a:cs typeface="Tahoma"/>
        </a:defRPr>
      </a:pPr>
      <a:endParaRPr lang="en-US"/>
    </a:p>
  </c:txPr>
  <c:externalData r:id="rId2">
    <c:autoUpdate val="0"/>
  </c:externalData>
  <c:userShapes r:id="rId3"/>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8.5983510011778119E-2"/>
          <c:y val="6.5822784810130736E-2"/>
          <c:w val="0.86572438162544174"/>
          <c:h val="0.80506329113924047"/>
        </c:manualLayout>
      </c:layout>
      <c:areaChart>
        <c:grouping val="stacked"/>
        <c:varyColors val="0"/>
        <c:ser>
          <c:idx val="7"/>
          <c:order val="0"/>
          <c:tx>
            <c:strRef>
              <c:f>Sheet1!$A$2</c:f>
              <c:strCache>
                <c:ptCount val="1"/>
                <c:pt idx="0">
                  <c:v>MSW/LFG</c:v>
                </c:pt>
              </c:strCache>
            </c:strRef>
          </c:tx>
          <c:spPr>
            <a:solidFill>
              <a:srgbClr val="0096D7"/>
            </a:solidFill>
            <a:ln w="28806">
              <a:noFill/>
            </a:ln>
          </c:spPr>
          <c:cat>
            <c:numRef>
              <c:f>Sheet1!$B$1:$AP$1</c:f>
              <c:numCache>
                <c:formatCode>General</c:formatCode>
                <c:ptCount val="41"/>
                <c:pt idx="0">
                  <c:v>2000</c:v>
                </c:pt>
                <c:pt idx="5">
                  <c:v>2005</c:v>
                </c:pt>
                <c:pt idx="10">
                  <c:v>2010</c:v>
                </c:pt>
                <c:pt idx="15">
                  <c:v>2015</c:v>
                </c:pt>
                <c:pt idx="20">
                  <c:v>2020</c:v>
                </c:pt>
                <c:pt idx="25">
                  <c:v>2025</c:v>
                </c:pt>
                <c:pt idx="30">
                  <c:v>2030</c:v>
                </c:pt>
                <c:pt idx="35">
                  <c:v>2035</c:v>
                </c:pt>
                <c:pt idx="40">
                  <c:v>2040</c:v>
                </c:pt>
              </c:numCache>
            </c:numRef>
          </c:cat>
          <c:val>
            <c:numRef>
              <c:f>Sheet1!$B$2:$AP$2</c:f>
              <c:numCache>
                <c:formatCode>General</c:formatCode>
                <c:ptCount val="41"/>
                <c:pt idx="0">
                  <c:v>23.131314</c:v>
                </c:pt>
                <c:pt idx="1">
                  <c:v>14.548152</c:v>
                </c:pt>
                <c:pt idx="2">
                  <c:v>15.043711999999999</c:v>
                </c:pt>
                <c:pt idx="3">
                  <c:v>15.811992</c:v>
                </c:pt>
                <c:pt idx="4">
                  <c:v>15.42057</c:v>
                </c:pt>
                <c:pt idx="5">
                  <c:v>15.420393000000001</c:v>
                </c:pt>
                <c:pt idx="6">
                  <c:v>16.098524999999999</c:v>
                </c:pt>
                <c:pt idx="7">
                  <c:v>16.524553999999998</c:v>
                </c:pt>
                <c:pt idx="8">
                  <c:v>17.733758999999999</c:v>
                </c:pt>
                <c:pt idx="9">
                  <c:v>18.442596000000002</c:v>
                </c:pt>
                <c:pt idx="10">
                  <c:v>18.917206999999998</c:v>
                </c:pt>
                <c:pt idx="11">
                  <c:v>19.221762999999999</c:v>
                </c:pt>
                <c:pt idx="12">
                  <c:v>19.823036999999999</c:v>
                </c:pt>
                <c:pt idx="13">
                  <c:v>19.956623</c:v>
                </c:pt>
                <c:pt idx="14">
                  <c:v>22.612928</c:v>
                </c:pt>
                <c:pt idx="15">
                  <c:v>23.433329000000001</c:v>
                </c:pt>
                <c:pt idx="16">
                  <c:v>24.002814999999998</c:v>
                </c:pt>
                <c:pt idx="17">
                  <c:v>23.715758999999998</c:v>
                </c:pt>
                <c:pt idx="18">
                  <c:v>23.704514</c:v>
                </c:pt>
                <c:pt idx="19">
                  <c:v>23.932933999999999</c:v>
                </c:pt>
                <c:pt idx="20">
                  <c:v>23.67803</c:v>
                </c:pt>
                <c:pt idx="21">
                  <c:v>24.039719000000002</c:v>
                </c:pt>
                <c:pt idx="22">
                  <c:v>24.039404000000001</c:v>
                </c:pt>
                <c:pt idx="23">
                  <c:v>23.562815000000001</c:v>
                </c:pt>
                <c:pt idx="24">
                  <c:v>23.567288999999999</c:v>
                </c:pt>
                <c:pt idx="25">
                  <c:v>23.931225000000001</c:v>
                </c:pt>
                <c:pt idx="26">
                  <c:v>23.727537000000002</c:v>
                </c:pt>
                <c:pt idx="27">
                  <c:v>23.723545000000001</c:v>
                </c:pt>
                <c:pt idx="28">
                  <c:v>23.612328999999999</c:v>
                </c:pt>
                <c:pt idx="29">
                  <c:v>23.720427000000001</c:v>
                </c:pt>
                <c:pt idx="30">
                  <c:v>23.714808999999999</c:v>
                </c:pt>
                <c:pt idx="31">
                  <c:v>23.712081999999999</c:v>
                </c:pt>
                <c:pt idx="32">
                  <c:v>23.60294</c:v>
                </c:pt>
                <c:pt idx="33">
                  <c:v>23.708348999999998</c:v>
                </c:pt>
                <c:pt idx="34">
                  <c:v>23.700724000000001</c:v>
                </c:pt>
                <c:pt idx="35">
                  <c:v>23.676203000000001</c:v>
                </c:pt>
                <c:pt idx="36">
                  <c:v>23.686886000000001</c:v>
                </c:pt>
                <c:pt idx="37">
                  <c:v>23.669447000000002</c:v>
                </c:pt>
                <c:pt idx="38">
                  <c:v>23.829879999999999</c:v>
                </c:pt>
                <c:pt idx="39">
                  <c:v>23.820360000000001</c:v>
                </c:pt>
                <c:pt idx="40">
                  <c:v>23.848288</c:v>
                </c:pt>
              </c:numCache>
            </c:numRef>
          </c:val>
        </c:ser>
        <c:ser>
          <c:idx val="8"/>
          <c:order val="1"/>
          <c:tx>
            <c:strRef>
              <c:f>Sheet1!$A$3</c:f>
              <c:strCache>
                <c:ptCount val="1"/>
                <c:pt idx="0">
                  <c:v>Biomass</c:v>
                </c:pt>
              </c:strCache>
            </c:strRef>
          </c:tx>
          <c:spPr>
            <a:solidFill>
              <a:srgbClr val="000000"/>
            </a:solidFill>
            <a:ln w="28806">
              <a:noFill/>
            </a:ln>
          </c:spPr>
          <c:cat>
            <c:numRef>
              <c:f>Sheet1!$B$1:$AP$1</c:f>
              <c:numCache>
                <c:formatCode>General</c:formatCode>
                <c:ptCount val="41"/>
                <c:pt idx="0">
                  <c:v>2000</c:v>
                </c:pt>
                <c:pt idx="5">
                  <c:v>2005</c:v>
                </c:pt>
                <c:pt idx="10">
                  <c:v>2010</c:v>
                </c:pt>
                <c:pt idx="15">
                  <c:v>2015</c:v>
                </c:pt>
                <c:pt idx="20">
                  <c:v>2020</c:v>
                </c:pt>
                <c:pt idx="25">
                  <c:v>2025</c:v>
                </c:pt>
                <c:pt idx="30">
                  <c:v>2030</c:v>
                </c:pt>
                <c:pt idx="35">
                  <c:v>2035</c:v>
                </c:pt>
                <c:pt idx="40">
                  <c:v>2040</c:v>
                </c:pt>
              </c:numCache>
            </c:numRef>
          </c:cat>
          <c:val>
            <c:numRef>
              <c:f>Sheet1!$B$3:$AP$3</c:f>
              <c:numCache>
                <c:formatCode>General</c:formatCode>
                <c:ptCount val="41"/>
                <c:pt idx="0">
                  <c:v>37.594866000000003</c:v>
                </c:pt>
                <c:pt idx="1">
                  <c:v>35.199905000000001</c:v>
                </c:pt>
                <c:pt idx="2">
                  <c:v>38.665036999999998</c:v>
                </c:pt>
                <c:pt idx="3">
                  <c:v>37.529095999999996</c:v>
                </c:pt>
                <c:pt idx="4">
                  <c:v>38.116883000000001</c:v>
                </c:pt>
                <c:pt idx="5">
                  <c:v>38.856417</c:v>
                </c:pt>
                <c:pt idx="6">
                  <c:v>38.762096</c:v>
                </c:pt>
                <c:pt idx="7">
                  <c:v>39.014023999999999</c:v>
                </c:pt>
                <c:pt idx="8">
                  <c:v>37.299853000000006</c:v>
                </c:pt>
                <c:pt idx="9">
                  <c:v>36.050137999999997</c:v>
                </c:pt>
                <c:pt idx="10">
                  <c:v>37.172160000000005</c:v>
                </c:pt>
                <c:pt idx="11">
                  <c:v>37.449066999999999</c:v>
                </c:pt>
                <c:pt idx="12">
                  <c:v>37.799129000000001</c:v>
                </c:pt>
                <c:pt idx="13">
                  <c:v>39.937277999999999</c:v>
                </c:pt>
                <c:pt idx="14">
                  <c:v>38.643917000000002</c:v>
                </c:pt>
                <c:pt idx="15">
                  <c:v>39.782494</c:v>
                </c:pt>
                <c:pt idx="16">
                  <c:v>41.945678999999998</c:v>
                </c:pt>
                <c:pt idx="17">
                  <c:v>45.658562000000003</c:v>
                </c:pt>
                <c:pt idx="18">
                  <c:v>47.519173000000002</c:v>
                </c:pt>
                <c:pt idx="19">
                  <c:v>49.674480000000003</c:v>
                </c:pt>
                <c:pt idx="20">
                  <c:v>53.785637000000001</c:v>
                </c:pt>
                <c:pt idx="21">
                  <c:v>59.798988000000001</c:v>
                </c:pt>
                <c:pt idx="22">
                  <c:v>61.707129999999999</c:v>
                </c:pt>
                <c:pt idx="23">
                  <c:v>63.375155999999997</c:v>
                </c:pt>
                <c:pt idx="24">
                  <c:v>64.645606999999998</c:v>
                </c:pt>
                <c:pt idx="25">
                  <c:v>65.507667999999995</c:v>
                </c:pt>
                <c:pt idx="26">
                  <c:v>67.431847000000005</c:v>
                </c:pt>
                <c:pt idx="27">
                  <c:v>67.457092000000003</c:v>
                </c:pt>
                <c:pt idx="28">
                  <c:v>67.843581999999998</c:v>
                </c:pt>
                <c:pt idx="29">
                  <c:v>69.143539000000004</c:v>
                </c:pt>
                <c:pt idx="30">
                  <c:v>69.800735000000003</c:v>
                </c:pt>
                <c:pt idx="31">
                  <c:v>72.010673999999995</c:v>
                </c:pt>
                <c:pt idx="32">
                  <c:v>73.789940000000001</c:v>
                </c:pt>
                <c:pt idx="33">
                  <c:v>75.391777000000005</c:v>
                </c:pt>
                <c:pt idx="34">
                  <c:v>75.603179999999995</c:v>
                </c:pt>
                <c:pt idx="35">
                  <c:v>76.530890999999997</c:v>
                </c:pt>
                <c:pt idx="36">
                  <c:v>78.840462000000002</c:v>
                </c:pt>
                <c:pt idx="37">
                  <c:v>82.711639000000005</c:v>
                </c:pt>
                <c:pt idx="38">
                  <c:v>85.152794</c:v>
                </c:pt>
                <c:pt idx="39">
                  <c:v>87.519958000000003</c:v>
                </c:pt>
                <c:pt idx="40">
                  <c:v>89.251823000000002</c:v>
                </c:pt>
              </c:numCache>
            </c:numRef>
          </c:val>
        </c:ser>
        <c:ser>
          <c:idx val="0"/>
          <c:order val="2"/>
          <c:tx>
            <c:strRef>
              <c:f>Sheet1!$A$4</c:f>
              <c:strCache>
                <c:ptCount val="1"/>
                <c:pt idx="0">
                  <c:v>Geothermal</c:v>
                </c:pt>
              </c:strCache>
            </c:strRef>
          </c:tx>
          <c:spPr>
            <a:solidFill>
              <a:srgbClr val="5D9732"/>
            </a:solidFill>
            <a:ln w="28806">
              <a:noFill/>
            </a:ln>
          </c:spPr>
          <c:cat>
            <c:numRef>
              <c:f>Sheet1!$B$1:$AP$1</c:f>
              <c:numCache>
                <c:formatCode>General</c:formatCode>
                <c:ptCount val="41"/>
                <c:pt idx="0">
                  <c:v>2000</c:v>
                </c:pt>
                <c:pt idx="5">
                  <c:v>2005</c:v>
                </c:pt>
                <c:pt idx="10">
                  <c:v>2010</c:v>
                </c:pt>
                <c:pt idx="15">
                  <c:v>2015</c:v>
                </c:pt>
                <c:pt idx="20">
                  <c:v>2020</c:v>
                </c:pt>
                <c:pt idx="25">
                  <c:v>2025</c:v>
                </c:pt>
                <c:pt idx="30">
                  <c:v>2030</c:v>
                </c:pt>
                <c:pt idx="35">
                  <c:v>2035</c:v>
                </c:pt>
                <c:pt idx="40">
                  <c:v>2040</c:v>
                </c:pt>
              </c:numCache>
            </c:numRef>
          </c:cat>
          <c:val>
            <c:numRef>
              <c:f>Sheet1!$B$4:$AP$4</c:f>
              <c:numCache>
                <c:formatCode>General</c:formatCode>
                <c:ptCount val="41"/>
                <c:pt idx="0">
                  <c:v>14.093157999999999</c:v>
                </c:pt>
                <c:pt idx="1">
                  <c:v>13.740501</c:v>
                </c:pt>
                <c:pt idx="2">
                  <c:v>14.49131</c:v>
                </c:pt>
                <c:pt idx="3">
                  <c:v>14.424230999999999</c:v>
                </c:pt>
                <c:pt idx="4">
                  <c:v>14.810975000000001</c:v>
                </c:pt>
                <c:pt idx="5">
                  <c:v>14.691745000000001</c:v>
                </c:pt>
                <c:pt idx="6">
                  <c:v>14.568029000000001</c:v>
                </c:pt>
                <c:pt idx="7">
                  <c:v>14.637212999999999</c:v>
                </c:pt>
                <c:pt idx="8">
                  <c:v>14.839977000000001</c:v>
                </c:pt>
                <c:pt idx="9">
                  <c:v>15.008657999999999</c:v>
                </c:pt>
                <c:pt idx="10">
                  <c:v>15.219213</c:v>
                </c:pt>
                <c:pt idx="11">
                  <c:v>15.316068</c:v>
                </c:pt>
                <c:pt idx="12">
                  <c:v>15.562426</c:v>
                </c:pt>
                <c:pt idx="13">
                  <c:v>16.516773000000001</c:v>
                </c:pt>
                <c:pt idx="14">
                  <c:v>16.57114</c:v>
                </c:pt>
                <c:pt idx="15">
                  <c:v>16.879704</c:v>
                </c:pt>
                <c:pt idx="16">
                  <c:v>16.9559</c:v>
                </c:pt>
                <c:pt idx="17">
                  <c:v>17.429877999999999</c:v>
                </c:pt>
                <c:pt idx="18">
                  <c:v>19.376671000000002</c:v>
                </c:pt>
                <c:pt idx="19">
                  <c:v>23.294834000000002</c:v>
                </c:pt>
                <c:pt idx="20">
                  <c:v>26.776821000000002</c:v>
                </c:pt>
                <c:pt idx="21">
                  <c:v>29.868611999999999</c:v>
                </c:pt>
                <c:pt idx="22">
                  <c:v>32.864750000000001</c:v>
                </c:pt>
                <c:pt idx="23">
                  <c:v>34.629272</c:v>
                </c:pt>
                <c:pt idx="24">
                  <c:v>36.674785999999997</c:v>
                </c:pt>
                <c:pt idx="25">
                  <c:v>38.472141000000001</c:v>
                </c:pt>
                <c:pt idx="26">
                  <c:v>40.582138</c:v>
                </c:pt>
                <c:pt idx="27">
                  <c:v>43.374946999999999</c:v>
                </c:pt>
                <c:pt idx="28">
                  <c:v>47.054417000000001</c:v>
                </c:pt>
                <c:pt idx="29">
                  <c:v>49.856093999999999</c:v>
                </c:pt>
                <c:pt idx="30">
                  <c:v>52.361946000000003</c:v>
                </c:pt>
                <c:pt idx="31">
                  <c:v>55.036605999999999</c:v>
                </c:pt>
                <c:pt idx="32">
                  <c:v>57.307484000000002</c:v>
                </c:pt>
                <c:pt idx="33">
                  <c:v>59.127560000000003</c:v>
                </c:pt>
                <c:pt idx="34">
                  <c:v>60.990577999999999</c:v>
                </c:pt>
                <c:pt idx="35">
                  <c:v>62.296126999999998</c:v>
                </c:pt>
                <c:pt idx="36">
                  <c:v>63.90052</c:v>
                </c:pt>
                <c:pt idx="37">
                  <c:v>65.582358999999997</c:v>
                </c:pt>
                <c:pt idx="38">
                  <c:v>67.074393999999998</c:v>
                </c:pt>
                <c:pt idx="39">
                  <c:v>68.519073000000006</c:v>
                </c:pt>
                <c:pt idx="40">
                  <c:v>69.55574</c:v>
                </c:pt>
              </c:numCache>
            </c:numRef>
          </c:val>
        </c:ser>
        <c:ser>
          <c:idx val="1"/>
          <c:order val="3"/>
          <c:tx>
            <c:strRef>
              <c:f>Sheet1!$A$5</c:f>
              <c:strCache>
                <c:ptCount val="1"/>
                <c:pt idx="0">
                  <c:v>Solar </c:v>
                </c:pt>
              </c:strCache>
            </c:strRef>
          </c:tx>
          <c:spPr>
            <a:solidFill>
              <a:srgbClr val="BD732A"/>
            </a:solidFill>
            <a:ln w="28806">
              <a:noFill/>
            </a:ln>
          </c:spPr>
          <c:cat>
            <c:numRef>
              <c:f>Sheet1!$B$1:$AP$1</c:f>
              <c:numCache>
                <c:formatCode>General</c:formatCode>
                <c:ptCount val="41"/>
                <c:pt idx="0">
                  <c:v>2000</c:v>
                </c:pt>
                <c:pt idx="5">
                  <c:v>2005</c:v>
                </c:pt>
                <c:pt idx="10">
                  <c:v>2010</c:v>
                </c:pt>
                <c:pt idx="15">
                  <c:v>2015</c:v>
                </c:pt>
                <c:pt idx="20">
                  <c:v>2020</c:v>
                </c:pt>
                <c:pt idx="25">
                  <c:v>2025</c:v>
                </c:pt>
                <c:pt idx="30">
                  <c:v>2030</c:v>
                </c:pt>
                <c:pt idx="35">
                  <c:v>2035</c:v>
                </c:pt>
                <c:pt idx="40">
                  <c:v>2040</c:v>
                </c:pt>
              </c:numCache>
            </c:numRef>
          </c:cat>
          <c:val>
            <c:numRef>
              <c:f>Sheet1!$B$5:$AP$5</c:f>
              <c:numCache>
                <c:formatCode>General</c:formatCode>
                <c:ptCount val="41"/>
                <c:pt idx="0">
                  <c:v>0.49399999999999999</c:v>
                </c:pt>
                <c:pt idx="1">
                  <c:v>0.54200000000000004</c:v>
                </c:pt>
                <c:pt idx="2">
                  <c:v>0.55500000000000005</c:v>
                </c:pt>
                <c:pt idx="3">
                  <c:v>0.53400000000000003</c:v>
                </c:pt>
                <c:pt idx="4">
                  <c:v>0.74839900000000004</c:v>
                </c:pt>
                <c:pt idx="5">
                  <c:v>0.84193499999999999</c:v>
                </c:pt>
                <c:pt idx="6">
                  <c:v>1.105812</c:v>
                </c:pt>
                <c:pt idx="7">
                  <c:v>1.463876</c:v>
                </c:pt>
                <c:pt idx="8">
                  <c:v>2.1720120000000001</c:v>
                </c:pt>
                <c:pt idx="9">
                  <c:v>2.650474</c:v>
                </c:pt>
                <c:pt idx="10">
                  <c:v>3.9974829999999999</c:v>
                </c:pt>
                <c:pt idx="11">
                  <c:v>6.172078</c:v>
                </c:pt>
                <c:pt idx="12">
                  <c:v>11.229635</c:v>
                </c:pt>
                <c:pt idx="13">
                  <c:v>18.540073</c:v>
                </c:pt>
                <c:pt idx="14">
                  <c:v>28.865772</c:v>
                </c:pt>
                <c:pt idx="15">
                  <c:v>36.03434</c:v>
                </c:pt>
                <c:pt idx="16">
                  <c:v>43.297859000000003</c:v>
                </c:pt>
                <c:pt idx="17">
                  <c:v>48.924843000000003</c:v>
                </c:pt>
                <c:pt idx="18">
                  <c:v>49.763710000000003</c:v>
                </c:pt>
                <c:pt idx="19">
                  <c:v>50.360931000000001</c:v>
                </c:pt>
                <c:pt idx="20">
                  <c:v>51.257567999999999</c:v>
                </c:pt>
                <c:pt idx="21">
                  <c:v>52.372481999999998</c:v>
                </c:pt>
                <c:pt idx="22">
                  <c:v>53.627555999999998</c:v>
                </c:pt>
                <c:pt idx="23">
                  <c:v>55.062370000000001</c:v>
                </c:pt>
                <c:pt idx="24">
                  <c:v>56.798203000000001</c:v>
                </c:pt>
                <c:pt idx="25">
                  <c:v>58.681807999999997</c:v>
                </c:pt>
                <c:pt idx="26">
                  <c:v>60.787643000000003</c:v>
                </c:pt>
                <c:pt idx="27">
                  <c:v>63.131000999999998</c:v>
                </c:pt>
                <c:pt idx="28">
                  <c:v>65.460021999999995</c:v>
                </c:pt>
                <c:pt idx="29">
                  <c:v>68.003676999999996</c:v>
                </c:pt>
                <c:pt idx="30">
                  <c:v>70.908942999999994</c:v>
                </c:pt>
                <c:pt idx="31">
                  <c:v>74.053070000000005</c:v>
                </c:pt>
                <c:pt idx="32">
                  <c:v>77.390106000000003</c:v>
                </c:pt>
                <c:pt idx="33">
                  <c:v>80.747985999999997</c:v>
                </c:pt>
                <c:pt idx="34">
                  <c:v>84.043426999999994</c:v>
                </c:pt>
                <c:pt idx="35">
                  <c:v>87.515738999999996</c:v>
                </c:pt>
                <c:pt idx="36">
                  <c:v>91.635520999999997</c:v>
                </c:pt>
                <c:pt idx="37">
                  <c:v>95.613258000000002</c:v>
                </c:pt>
                <c:pt idx="38">
                  <c:v>100.283661</c:v>
                </c:pt>
                <c:pt idx="39">
                  <c:v>105.356926</c:v>
                </c:pt>
                <c:pt idx="40">
                  <c:v>110.099182</c:v>
                </c:pt>
              </c:numCache>
            </c:numRef>
          </c:val>
        </c:ser>
        <c:ser>
          <c:idx val="4"/>
          <c:order val="4"/>
          <c:tx>
            <c:strRef>
              <c:f>Sheet1!$A$6</c:f>
              <c:strCache>
                <c:ptCount val="1"/>
                <c:pt idx="0">
                  <c:v>Wind</c:v>
                </c:pt>
              </c:strCache>
            </c:strRef>
          </c:tx>
          <c:spPr>
            <a:solidFill>
              <a:srgbClr val="A33340"/>
            </a:solidFill>
            <a:ln w="28806">
              <a:noFill/>
            </a:ln>
          </c:spPr>
          <c:cat>
            <c:numRef>
              <c:f>Sheet1!$B$1:$AP$1</c:f>
              <c:numCache>
                <c:formatCode>General</c:formatCode>
                <c:ptCount val="41"/>
                <c:pt idx="0">
                  <c:v>2000</c:v>
                </c:pt>
                <c:pt idx="5">
                  <c:v>2005</c:v>
                </c:pt>
                <c:pt idx="10">
                  <c:v>2010</c:v>
                </c:pt>
                <c:pt idx="15">
                  <c:v>2015</c:v>
                </c:pt>
                <c:pt idx="20">
                  <c:v>2020</c:v>
                </c:pt>
                <c:pt idx="25">
                  <c:v>2025</c:v>
                </c:pt>
                <c:pt idx="30">
                  <c:v>2030</c:v>
                </c:pt>
                <c:pt idx="35">
                  <c:v>2035</c:v>
                </c:pt>
                <c:pt idx="40">
                  <c:v>2040</c:v>
                </c:pt>
              </c:numCache>
            </c:numRef>
          </c:cat>
          <c:val>
            <c:numRef>
              <c:f>Sheet1!$B$6:$AP$6</c:f>
              <c:numCache>
                <c:formatCode>General</c:formatCode>
                <c:ptCount val="41"/>
                <c:pt idx="0">
                  <c:v>5.593261</c:v>
                </c:pt>
                <c:pt idx="1">
                  <c:v>6.7373310000000002</c:v>
                </c:pt>
                <c:pt idx="2">
                  <c:v>10.354280000000001</c:v>
                </c:pt>
                <c:pt idx="3">
                  <c:v>11.187466000000001</c:v>
                </c:pt>
                <c:pt idx="4">
                  <c:v>14.143741</c:v>
                </c:pt>
                <c:pt idx="5">
                  <c:v>17.810548999999998</c:v>
                </c:pt>
                <c:pt idx="6">
                  <c:v>26.589136999999997</c:v>
                </c:pt>
                <c:pt idx="7">
                  <c:v>34.449927000000002</c:v>
                </c:pt>
                <c:pt idx="8">
                  <c:v>55.363099999999996</c:v>
                </c:pt>
                <c:pt idx="9">
                  <c:v>73.886132000000003</c:v>
                </c:pt>
                <c:pt idx="10">
                  <c:v>94.652246000000005</c:v>
                </c:pt>
                <c:pt idx="11">
                  <c:v>120.176599</c:v>
                </c:pt>
                <c:pt idx="12">
                  <c:v>140.82170300000001</c:v>
                </c:pt>
                <c:pt idx="13">
                  <c:v>167.66485599999999</c:v>
                </c:pt>
                <c:pt idx="14">
                  <c:v>178.431656</c:v>
                </c:pt>
                <c:pt idx="15">
                  <c:v>192.89915500000001</c:v>
                </c:pt>
                <c:pt idx="16">
                  <c:v>219.617966</c:v>
                </c:pt>
                <c:pt idx="17">
                  <c:v>228.60243199999999</c:v>
                </c:pt>
                <c:pt idx="18">
                  <c:v>230.652771</c:v>
                </c:pt>
                <c:pt idx="19">
                  <c:v>231.27526900000001</c:v>
                </c:pt>
                <c:pt idx="20">
                  <c:v>231.530472</c:v>
                </c:pt>
                <c:pt idx="21">
                  <c:v>231.94366500000001</c:v>
                </c:pt>
                <c:pt idx="22">
                  <c:v>232.964966</c:v>
                </c:pt>
                <c:pt idx="23">
                  <c:v>233.544647</c:v>
                </c:pt>
                <c:pt idx="24">
                  <c:v>234.455139</c:v>
                </c:pt>
                <c:pt idx="25">
                  <c:v>234.877014</c:v>
                </c:pt>
                <c:pt idx="26">
                  <c:v>235.81333900000001</c:v>
                </c:pt>
                <c:pt idx="27">
                  <c:v>237.273132</c:v>
                </c:pt>
                <c:pt idx="28">
                  <c:v>238.76966899999999</c:v>
                </c:pt>
                <c:pt idx="29">
                  <c:v>240.388138</c:v>
                </c:pt>
                <c:pt idx="30">
                  <c:v>244.621994</c:v>
                </c:pt>
                <c:pt idx="31">
                  <c:v>250.531464</c:v>
                </c:pt>
                <c:pt idx="32">
                  <c:v>257.43948399999999</c:v>
                </c:pt>
                <c:pt idx="33">
                  <c:v>265.41949499999998</c:v>
                </c:pt>
                <c:pt idx="34">
                  <c:v>274.42202800000001</c:v>
                </c:pt>
                <c:pt idx="35">
                  <c:v>277.76367199999999</c:v>
                </c:pt>
                <c:pt idx="36">
                  <c:v>282.11413599999997</c:v>
                </c:pt>
                <c:pt idx="37">
                  <c:v>290.96255500000001</c:v>
                </c:pt>
                <c:pt idx="38">
                  <c:v>302.24063100000001</c:v>
                </c:pt>
                <c:pt idx="39">
                  <c:v>315.307434</c:v>
                </c:pt>
                <c:pt idx="40">
                  <c:v>319.34643599999998</c:v>
                </c:pt>
              </c:numCache>
            </c:numRef>
          </c:val>
        </c:ser>
        <c:dLbls>
          <c:showLegendKey val="0"/>
          <c:showVal val="0"/>
          <c:showCatName val="0"/>
          <c:showSerName val="0"/>
          <c:showPercent val="0"/>
          <c:showBubbleSize val="0"/>
        </c:dLbls>
        <c:axId val="43009152"/>
        <c:axId val="43010688"/>
      </c:areaChart>
      <c:lineChart>
        <c:grouping val="standard"/>
        <c:varyColors val="0"/>
        <c:ser>
          <c:idx val="5"/>
          <c:order val="5"/>
          <c:tx>
            <c:strRef>
              <c:f>Sheet1!$A$7</c:f>
              <c:strCache>
                <c:ptCount val="1"/>
                <c:pt idx="0">
                  <c:v>Hydro</c:v>
                </c:pt>
              </c:strCache>
            </c:strRef>
          </c:tx>
          <c:spPr>
            <a:ln w="38100">
              <a:solidFill>
                <a:srgbClr val="003953"/>
              </a:solidFill>
            </a:ln>
          </c:spPr>
          <c:marker>
            <c:symbol val="none"/>
          </c:marker>
          <c:cat>
            <c:numRef>
              <c:f>Sheet1!$B$1:$AP$1</c:f>
              <c:numCache>
                <c:formatCode>General</c:formatCode>
                <c:ptCount val="41"/>
                <c:pt idx="0">
                  <c:v>2000</c:v>
                </c:pt>
                <c:pt idx="5">
                  <c:v>2005</c:v>
                </c:pt>
                <c:pt idx="10">
                  <c:v>2010</c:v>
                </c:pt>
                <c:pt idx="15">
                  <c:v>2015</c:v>
                </c:pt>
                <c:pt idx="20">
                  <c:v>2020</c:v>
                </c:pt>
                <c:pt idx="25">
                  <c:v>2025</c:v>
                </c:pt>
                <c:pt idx="30">
                  <c:v>2030</c:v>
                </c:pt>
                <c:pt idx="35">
                  <c:v>2035</c:v>
                </c:pt>
                <c:pt idx="40">
                  <c:v>2040</c:v>
                </c:pt>
              </c:numCache>
            </c:numRef>
          </c:cat>
          <c:val>
            <c:numRef>
              <c:f>Sheet1!$B$7:$AP$7</c:f>
              <c:numCache>
                <c:formatCode>General</c:formatCode>
                <c:ptCount val="41"/>
                <c:pt idx="0">
                  <c:v>275.57259700000003</c:v>
                </c:pt>
                <c:pt idx="1">
                  <c:v>216.96104500000001</c:v>
                </c:pt>
                <c:pt idx="2">
                  <c:v>264.32883099999998</c:v>
                </c:pt>
                <c:pt idx="3">
                  <c:v>275.80632299999996</c:v>
                </c:pt>
                <c:pt idx="4">
                  <c:v>268.41730799999999</c:v>
                </c:pt>
                <c:pt idx="5">
                  <c:v>270.32125500000001</c:v>
                </c:pt>
                <c:pt idx="6">
                  <c:v>289.24641600000001</c:v>
                </c:pt>
                <c:pt idx="7">
                  <c:v>247.509974</c:v>
                </c:pt>
                <c:pt idx="8">
                  <c:v>254.83138500000001</c:v>
                </c:pt>
                <c:pt idx="9">
                  <c:v>273.44509399999998</c:v>
                </c:pt>
                <c:pt idx="10">
                  <c:v>260.20306899999997</c:v>
                </c:pt>
                <c:pt idx="11">
                  <c:v>319.35490399999998</c:v>
                </c:pt>
                <c:pt idx="12">
                  <c:v>276.24022300000001</c:v>
                </c:pt>
                <c:pt idx="13">
                  <c:v>269.13644599999998</c:v>
                </c:pt>
                <c:pt idx="14">
                  <c:v>256.43335000000002</c:v>
                </c:pt>
                <c:pt idx="15">
                  <c:v>268.58761600000003</c:v>
                </c:pt>
                <c:pt idx="16">
                  <c:v>271.83743299999998</c:v>
                </c:pt>
                <c:pt idx="17">
                  <c:v>279.77865600000001</c:v>
                </c:pt>
                <c:pt idx="18">
                  <c:v>291.70800800000001</c:v>
                </c:pt>
                <c:pt idx="19">
                  <c:v>292.32748400000003</c:v>
                </c:pt>
                <c:pt idx="20">
                  <c:v>292.33294699999999</c:v>
                </c:pt>
                <c:pt idx="21">
                  <c:v>292.34170499999999</c:v>
                </c:pt>
                <c:pt idx="22">
                  <c:v>292.43450899999999</c:v>
                </c:pt>
                <c:pt idx="23">
                  <c:v>293.172302</c:v>
                </c:pt>
                <c:pt idx="24">
                  <c:v>293.80721999999997</c:v>
                </c:pt>
                <c:pt idx="25">
                  <c:v>294.16641199999998</c:v>
                </c:pt>
                <c:pt idx="26">
                  <c:v>294.17700200000002</c:v>
                </c:pt>
                <c:pt idx="27">
                  <c:v>294.18823200000003</c:v>
                </c:pt>
                <c:pt idx="28">
                  <c:v>294.43890399999998</c:v>
                </c:pt>
                <c:pt idx="29">
                  <c:v>294.45098899999999</c:v>
                </c:pt>
                <c:pt idx="30">
                  <c:v>294.741669</c:v>
                </c:pt>
                <c:pt idx="31">
                  <c:v>295.11331200000001</c:v>
                </c:pt>
                <c:pt idx="32">
                  <c:v>295.12335200000001</c:v>
                </c:pt>
                <c:pt idx="33">
                  <c:v>295.13568099999998</c:v>
                </c:pt>
                <c:pt idx="34">
                  <c:v>295.14742999999999</c:v>
                </c:pt>
                <c:pt idx="35">
                  <c:v>295.22564699999998</c:v>
                </c:pt>
                <c:pt idx="36">
                  <c:v>295.807007</c:v>
                </c:pt>
                <c:pt idx="37">
                  <c:v>296.51687600000002</c:v>
                </c:pt>
                <c:pt idx="38">
                  <c:v>296.93768299999999</c:v>
                </c:pt>
                <c:pt idx="39">
                  <c:v>296.95199600000001</c:v>
                </c:pt>
                <c:pt idx="40">
                  <c:v>296.96661399999999</c:v>
                </c:pt>
              </c:numCache>
            </c:numRef>
          </c:val>
          <c:smooth val="0"/>
        </c:ser>
        <c:dLbls>
          <c:showLegendKey val="0"/>
          <c:showVal val="0"/>
          <c:showCatName val="0"/>
          <c:showSerName val="0"/>
          <c:showPercent val="0"/>
          <c:showBubbleSize val="0"/>
        </c:dLbls>
        <c:marker val="1"/>
        <c:smooth val="0"/>
        <c:axId val="43009152"/>
        <c:axId val="43010688"/>
      </c:lineChart>
      <c:catAx>
        <c:axId val="43009152"/>
        <c:scaling>
          <c:orientation val="minMax"/>
        </c:scaling>
        <c:delete val="0"/>
        <c:axPos val="b"/>
        <c:numFmt formatCode="General" sourceLinked="0"/>
        <c:majorTickMark val="out"/>
        <c:minorTickMark val="none"/>
        <c:tickLblPos val="nextTo"/>
        <c:spPr>
          <a:ln w="14403">
            <a:solidFill>
              <a:srgbClr val="000000"/>
            </a:solidFill>
            <a:prstDash val="solid"/>
          </a:ln>
        </c:spPr>
        <c:txPr>
          <a:bodyPr rot="0" vert="horz"/>
          <a:lstStyle/>
          <a:p>
            <a:pPr>
              <a:defRPr sz="1400" b="0" i="0" u="none" strike="noStrike" baseline="0">
                <a:solidFill>
                  <a:srgbClr val="000000"/>
                </a:solidFill>
                <a:latin typeface="Arial"/>
                <a:ea typeface="Arial"/>
                <a:cs typeface="Arial"/>
              </a:defRPr>
            </a:pPr>
            <a:endParaRPr lang="en-US"/>
          </a:p>
        </c:txPr>
        <c:crossAx val="43010688"/>
        <c:crosses val="autoZero"/>
        <c:auto val="1"/>
        <c:lblAlgn val="ctr"/>
        <c:lblOffset val="100"/>
        <c:tickLblSkip val="1"/>
        <c:tickMarkSkip val="5"/>
        <c:noMultiLvlLbl val="0"/>
      </c:catAx>
      <c:valAx>
        <c:axId val="43010688"/>
        <c:scaling>
          <c:orientation val="minMax"/>
          <c:max val="750"/>
        </c:scaling>
        <c:delete val="0"/>
        <c:axPos val="l"/>
        <c:majorGridlines>
          <c:spPr>
            <a:ln w="14403">
              <a:solidFill>
                <a:schemeClr val="bg1">
                  <a:lumMod val="65000"/>
                </a:schemeClr>
              </a:solidFill>
              <a:prstDash val="solid"/>
            </a:ln>
          </c:spPr>
        </c:majorGridlines>
        <c:numFmt formatCode="#,##0" sourceLinked="0"/>
        <c:majorTickMark val="out"/>
        <c:minorTickMark val="none"/>
        <c:tickLblPos val="nextTo"/>
        <c:spPr>
          <a:ln w="10802">
            <a:noFill/>
          </a:ln>
        </c:spPr>
        <c:txPr>
          <a:bodyPr rot="0" vert="horz"/>
          <a:lstStyle/>
          <a:p>
            <a:pPr>
              <a:defRPr sz="1400" b="0" i="0" u="none" strike="noStrike" baseline="0">
                <a:solidFill>
                  <a:srgbClr val="000000"/>
                </a:solidFill>
                <a:latin typeface="Arial"/>
                <a:ea typeface="Arial"/>
                <a:cs typeface="Arial"/>
              </a:defRPr>
            </a:pPr>
            <a:endParaRPr lang="en-US"/>
          </a:p>
        </c:txPr>
        <c:crossAx val="43009152"/>
        <c:crosses val="autoZero"/>
        <c:crossBetween val="midCat"/>
        <c:majorUnit val="150"/>
      </c:valAx>
      <c:spPr>
        <a:noFill/>
        <a:ln w="28806">
          <a:noFill/>
        </a:ln>
      </c:spPr>
    </c:plotArea>
    <c:plotVisOnly val="1"/>
    <c:dispBlanksAs val="zero"/>
    <c:showDLblsOverMax val="0"/>
  </c:chart>
  <c:spPr>
    <a:noFill/>
    <a:ln>
      <a:noFill/>
    </a:ln>
  </c:spPr>
  <c:txPr>
    <a:bodyPr/>
    <a:lstStyle/>
    <a:p>
      <a:pPr>
        <a:defRPr sz="1758" b="1" i="0" u="none" strike="noStrike" baseline="0">
          <a:solidFill>
            <a:srgbClr val="FFFF00"/>
          </a:solidFill>
          <a:latin typeface="Tahoma"/>
          <a:ea typeface="Tahoma"/>
          <a:cs typeface="Tahoma"/>
        </a:defRPr>
      </a:pPr>
      <a:endParaRPr lang="en-US"/>
    </a:p>
  </c:txPr>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4156592877069323E-2"/>
          <c:y val="3.9554552753246035E-2"/>
          <c:w val="0.77028658960782936"/>
          <c:h val="0.86633312935734375"/>
        </c:manualLayout>
      </c:layout>
      <c:barChart>
        <c:barDir val="col"/>
        <c:grouping val="stacked"/>
        <c:varyColors val="0"/>
        <c:ser>
          <c:idx val="2"/>
          <c:order val="0"/>
          <c:tx>
            <c:strRef>
              <c:f>Sheet1!$A$2</c:f>
              <c:strCache>
                <c:ptCount val="1"/>
                <c:pt idx="0">
                  <c:v>Hydropower</c:v>
                </c:pt>
              </c:strCache>
            </c:strRef>
          </c:tx>
          <c:spPr>
            <a:solidFill>
              <a:srgbClr val="003953"/>
            </a:solidFill>
          </c:spPr>
          <c:invertIfNegative val="0"/>
          <c:cat>
            <c:strRef>
              <c:f>Sheet1!$B$1:$H$1</c:f>
              <c:strCache>
                <c:ptCount val="7"/>
                <c:pt idx="0">
                  <c:v>2013</c:v>
                </c:pt>
                <c:pt idx="1">
                  <c:v>Reference</c:v>
                </c:pt>
                <c:pt idx="2">
                  <c:v>High Oil Price</c:v>
                </c:pt>
                <c:pt idx="3">
                  <c:v>Low Oil Price</c:v>
                </c:pt>
                <c:pt idx="4">
                  <c:v>High Oil and Gas Resource</c:v>
                </c:pt>
                <c:pt idx="5">
                  <c:v>Low Economic Growth</c:v>
                </c:pt>
                <c:pt idx="6">
                  <c:v>High Economic Growth</c:v>
                </c:pt>
              </c:strCache>
            </c:strRef>
          </c:cat>
          <c:val>
            <c:numRef>
              <c:f>Sheet1!$B$2:$H$2</c:f>
              <c:numCache>
                <c:formatCode>General</c:formatCode>
                <c:ptCount val="7"/>
                <c:pt idx="0" formatCode="0.0000">
                  <c:v>269.13644599999998</c:v>
                </c:pt>
                <c:pt idx="1">
                  <c:v>296.96661399999999</c:v>
                </c:pt>
                <c:pt idx="2">
                  <c:v>299.42706299999998</c:v>
                </c:pt>
                <c:pt idx="3">
                  <c:v>295.36071800000002</c:v>
                </c:pt>
                <c:pt idx="4">
                  <c:v>290.17385899999999</c:v>
                </c:pt>
                <c:pt idx="5">
                  <c:v>294.28543100000002</c:v>
                </c:pt>
                <c:pt idx="6">
                  <c:v>298.39721700000001</c:v>
                </c:pt>
              </c:numCache>
            </c:numRef>
          </c:val>
        </c:ser>
        <c:ser>
          <c:idx val="1"/>
          <c:order val="1"/>
          <c:tx>
            <c:strRef>
              <c:f>Sheet1!$A$3</c:f>
              <c:strCache>
                <c:ptCount val="1"/>
                <c:pt idx="0">
                  <c:v>Geothermal</c:v>
                </c:pt>
              </c:strCache>
            </c:strRef>
          </c:tx>
          <c:spPr>
            <a:solidFill>
              <a:srgbClr val="5D9732"/>
            </a:solidFill>
          </c:spPr>
          <c:invertIfNegative val="0"/>
          <c:cat>
            <c:strRef>
              <c:f>Sheet1!$B$1:$H$1</c:f>
              <c:strCache>
                <c:ptCount val="7"/>
                <c:pt idx="0">
                  <c:v>2013</c:v>
                </c:pt>
                <c:pt idx="1">
                  <c:v>Reference</c:v>
                </c:pt>
                <c:pt idx="2">
                  <c:v>High Oil Price</c:v>
                </c:pt>
                <c:pt idx="3">
                  <c:v>Low Oil Price</c:v>
                </c:pt>
                <c:pt idx="4">
                  <c:v>High Oil and Gas Resource</c:v>
                </c:pt>
                <c:pt idx="5">
                  <c:v>Low Economic Growth</c:v>
                </c:pt>
                <c:pt idx="6">
                  <c:v>High Economic Growth</c:v>
                </c:pt>
              </c:strCache>
            </c:strRef>
          </c:cat>
          <c:val>
            <c:numRef>
              <c:f>Sheet1!$B$3:$H$3</c:f>
              <c:numCache>
                <c:formatCode>General</c:formatCode>
                <c:ptCount val="7"/>
                <c:pt idx="0" formatCode="0.0000">
                  <c:v>16.516773000000001</c:v>
                </c:pt>
                <c:pt idx="1">
                  <c:v>69.55574</c:v>
                </c:pt>
                <c:pt idx="2">
                  <c:v>72.730887999999993</c:v>
                </c:pt>
                <c:pt idx="3">
                  <c:v>66.063575999999998</c:v>
                </c:pt>
                <c:pt idx="4">
                  <c:v>58.558208</c:v>
                </c:pt>
                <c:pt idx="5">
                  <c:v>64.416313000000002</c:v>
                </c:pt>
                <c:pt idx="6">
                  <c:v>70.499519000000006</c:v>
                </c:pt>
              </c:numCache>
            </c:numRef>
          </c:val>
        </c:ser>
        <c:ser>
          <c:idx val="5"/>
          <c:order val="2"/>
          <c:tx>
            <c:strRef>
              <c:f>Sheet1!$A$4</c:f>
              <c:strCache>
                <c:ptCount val="1"/>
                <c:pt idx="0">
                  <c:v>Biomass and waste</c:v>
                </c:pt>
              </c:strCache>
            </c:strRef>
          </c:tx>
          <c:spPr>
            <a:solidFill>
              <a:srgbClr val="000000"/>
            </a:solidFill>
            <a:ln w="25400">
              <a:noFill/>
            </a:ln>
          </c:spPr>
          <c:invertIfNegative val="0"/>
          <c:cat>
            <c:strRef>
              <c:f>Sheet1!$B$1:$H$1</c:f>
              <c:strCache>
                <c:ptCount val="7"/>
                <c:pt idx="0">
                  <c:v>2013</c:v>
                </c:pt>
                <c:pt idx="1">
                  <c:v>Reference</c:v>
                </c:pt>
                <c:pt idx="2">
                  <c:v>High Oil Price</c:v>
                </c:pt>
                <c:pt idx="3">
                  <c:v>Low Oil Price</c:v>
                </c:pt>
                <c:pt idx="4">
                  <c:v>High Oil and Gas Resource</c:v>
                </c:pt>
                <c:pt idx="5">
                  <c:v>Low Economic Growth</c:v>
                </c:pt>
                <c:pt idx="6">
                  <c:v>High Economic Growth</c:v>
                </c:pt>
              </c:strCache>
            </c:strRef>
          </c:cat>
          <c:val>
            <c:numRef>
              <c:f>Sheet1!$B$4:$H$4</c:f>
              <c:numCache>
                <c:formatCode>General</c:formatCode>
                <c:ptCount val="7"/>
                <c:pt idx="0" formatCode="0.0000">
                  <c:v>59.893901</c:v>
                </c:pt>
                <c:pt idx="1">
                  <c:v>113.100111</c:v>
                </c:pt>
                <c:pt idx="2">
                  <c:v>126.75067299999999</c:v>
                </c:pt>
                <c:pt idx="3">
                  <c:v>110.587153</c:v>
                </c:pt>
                <c:pt idx="4">
                  <c:v>116.196895</c:v>
                </c:pt>
                <c:pt idx="5">
                  <c:v>109.160093</c:v>
                </c:pt>
                <c:pt idx="6">
                  <c:v>151.96685600000001</c:v>
                </c:pt>
              </c:numCache>
            </c:numRef>
          </c:val>
        </c:ser>
        <c:ser>
          <c:idx val="0"/>
          <c:order val="3"/>
          <c:tx>
            <c:strRef>
              <c:f>Sheet1!$A$5</c:f>
              <c:strCache>
                <c:ptCount val="1"/>
                <c:pt idx="0">
                  <c:v>Solar</c:v>
                </c:pt>
              </c:strCache>
            </c:strRef>
          </c:tx>
          <c:spPr>
            <a:solidFill>
              <a:srgbClr val="BD732A"/>
            </a:solidFill>
          </c:spPr>
          <c:invertIfNegative val="0"/>
          <c:cat>
            <c:strRef>
              <c:f>Sheet1!$B$1:$H$1</c:f>
              <c:strCache>
                <c:ptCount val="7"/>
                <c:pt idx="0">
                  <c:v>2013</c:v>
                </c:pt>
                <c:pt idx="1">
                  <c:v>Reference</c:v>
                </c:pt>
                <c:pt idx="2">
                  <c:v>High Oil Price</c:v>
                </c:pt>
                <c:pt idx="3">
                  <c:v>Low Oil Price</c:v>
                </c:pt>
                <c:pt idx="4">
                  <c:v>High Oil and Gas Resource</c:v>
                </c:pt>
                <c:pt idx="5">
                  <c:v>Low Economic Growth</c:v>
                </c:pt>
                <c:pt idx="6">
                  <c:v>High Economic Growth</c:v>
                </c:pt>
              </c:strCache>
            </c:strRef>
          </c:cat>
          <c:val>
            <c:numRef>
              <c:f>Sheet1!$B$5:$H$5</c:f>
              <c:numCache>
                <c:formatCode>General</c:formatCode>
                <c:ptCount val="7"/>
                <c:pt idx="0" formatCode="0.0000">
                  <c:v>18.540206999999999</c:v>
                </c:pt>
                <c:pt idx="1">
                  <c:v>110.099182</c:v>
                </c:pt>
                <c:pt idx="2">
                  <c:v>173.59899899999999</c:v>
                </c:pt>
                <c:pt idx="3">
                  <c:v>102.058853</c:v>
                </c:pt>
                <c:pt idx="4">
                  <c:v>85.395325</c:v>
                </c:pt>
                <c:pt idx="5">
                  <c:v>82.820937999999998</c:v>
                </c:pt>
                <c:pt idx="6">
                  <c:v>160.06616199999999</c:v>
                </c:pt>
              </c:numCache>
            </c:numRef>
          </c:val>
        </c:ser>
        <c:ser>
          <c:idx val="4"/>
          <c:order val="4"/>
          <c:tx>
            <c:strRef>
              <c:f>Sheet1!$A$6</c:f>
              <c:strCache>
                <c:ptCount val="1"/>
                <c:pt idx="0">
                  <c:v>Wind</c:v>
                </c:pt>
              </c:strCache>
            </c:strRef>
          </c:tx>
          <c:spPr>
            <a:solidFill>
              <a:srgbClr val="A33340"/>
            </a:solidFill>
            <a:ln w="25400">
              <a:noFill/>
            </a:ln>
          </c:spPr>
          <c:invertIfNegative val="0"/>
          <c:cat>
            <c:strRef>
              <c:f>Sheet1!$B$1:$H$1</c:f>
              <c:strCache>
                <c:ptCount val="7"/>
                <c:pt idx="0">
                  <c:v>2013</c:v>
                </c:pt>
                <c:pt idx="1">
                  <c:v>Reference</c:v>
                </c:pt>
                <c:pt idx="2">
                  <c:v>High Oil Price</c:v>
                </c:pt>
                <c:pt idx="3">
                  <c:v>Low Oil Price</c:v>
                </c:pt>
                <c:pt idx="4">
                  <c:v>High Oil and Gas Resource</c:v>
                </c:pt>
                <c:pt idx="5">
                  <c:v>Low Economic Growth</c:v>
                </c:pt>
                <c:pt idx="6">
                  <c:v>High Economic Growth</c:v>
                </c:pt>
              </c:strCache>
            </c:strRef>
          </c:cat>
          <c:val>
            <c:numRef>
              <c:f>Sheet1!$B$6:$H$6</c:f>
              <c:numCache>
                <c:formatCode>General</c:formatCode>
                <c:ptCount val="7"/>
                <c:pt idx="0" formatCode="0.0000">
                  <c:v>167.66485599999999</c:v>
                </c:pt>
                <c:pt idx="1">
                  <c:v>319.34643599999998</c:v>
                </c:pt>
                <c:pt idx="2">
                  <c:v>439.61617999999999</c:v>
                </c:pt>
                <c:pt idx="3">
                  <c:v>277.62252799999999</c:v>
                </c:pt>
                <c:pt idx="4">
                  <c:v>234.19622799999999</c:v>
                </c:pt>
                <c:pt idx="5">
                  <c:v>239.146591</c:v>
                </c:pt>
                <c:pt idx="6">
                  <c:v>489.24899299999998</c:v>
                </c:pt>
              </c:numCache>
            </c:numRef>
          </c:val>
        </c:ser>
        <c:ser>
          <c:idx val="3"/>
          <c:order val="5"/>
          <c:tx>
            <c:strRef>
              <c:f>Sheet1!$A$7</c:f>
              <c:strCache>
                <c:ptCount val="1"/>
              </c:strCache>
            </c:strRef>
          </c:tx>
          <c:invertIfNegative val="0"/>
          <c:cat>
            <c:strRef>
              <c:f>Sheet1!$B$1:$H$1</c:f>
              <c:strCache>
                <c:ptCount val="7"/>
                <c:pt idx="0">
                  <c:v>2013</c:v>
                </c:pt>
                <c:pt idx="1">
                  <c:v>Reference</c:v>
                </c:pt>
                <c:pt idx="2">
                  <c:v>High Oil Price</c:v>
                </c:pt>
                <c:pt idx="3">
                  <c:v>Low Oil Price</c:v>
                </c:pt>
                <c:pt idx="4">
                  <c:v>High Oil and Gas Resource</c:v>
                </c:pt>
                <c:pt idx="5">
                  <c:v>Low Economic Growth</c:v>
                </c:pt>
                <c:pt idx="6">
                  <c:v>High Economic Growth</c:v>
                </c:pt>
              </c:strCache>
            </c:strRef>
          </c:cat>
          <c:val>
            <c:numRef>
              <c:f>Sheet1!$B$7:$H$7</c:f>
              <c:numCache>
                <c:formatCode>General</c:formatCode>
                <c:ptCount val="7"/>
              </c:numCache>
            </c:numRef>
          </c:val>
        </c:ser>
        <c:ser>
          <c:idx val="6"/>
          <c:order val="6"/>
          <c:tx>
            <c:strRef>
              <c:f>Sheet1!$A$8</c:f>
              <c:strCache>
                <c:ptCount val="1"/>
              </c:strCache>
            </c:strRef>
          </c:tx>
          <c:invertIfNegative val="0"/>
          <c:cat>
            <c:strRef>
              <c:f>Sheet1!$B$1:$H$1</c:f>
              <c:strCache>
                <c:ptCount val="7"/>
                <c:pt idx="0">
                  <c:v>2013</c:v>
                </c:pt>
                <c:pt idx="1">
                  <c:v>Reference</c:v>
                </c:pt>
                <c:pt idx="2">
                  <c:v>High Oil Price</c:v>
                </c:pt>
                <c:pt idx="3">
                  <c:v>Low Oil Price</c:v>
                </c:pt>
                <c:pt idx="4">
                  <c:v>High Oil and Gas Resource</c:v>
                </c:pt>
                <c:pt idx="5">
                  <c:v>Low Economic Growth</c:v>
                </c:pt>
                <c:pt idx="6">
                  <c:v>High Economic Growth</c:v>
                </c:pt>
              </c:strCache>
            </c:strRef>
          </c:cat>
          <c:val>
            <c:numRef>
              <c:f>Sheet1!$B$8:$H$8</c:f>
              <c:numCache>
                <c:formatCode>General</c:formatCode>
                <c:ptCount val="7"/>
              </c:numCache>
            </c:numRef>
          </c:val>
        </c:ser>
        <c:ser>
          <c:idx val="7"/>
          <c:order val="7"/>
          <c:tx>
            <c:strRef>
              <c:f>Sheet1!$A$9</c:f>
              <c:strCache>
                <c:ptCount val="1"/>
              </c:strCache>
            </c:strRef>
          </c:tx>
          <c:invertIfNegative val="0"/>
          <c:cat>
            <c:strRef>
              <c:f>Sheet1!$B$1:$H$1</c:f>
              <c:strCache>
                <c:ptCount val="7"/>
                <c:pt idx="0">
                  <c:v>2013</c:v>
                </c:pt>
                <c:pt idx="1">
                  <c:v>Reference</c:v>
                </c:pt>
                <c:pt idx="2">
                  <c:v>High Oil Price</c:v>
                </c:pt>
                <c:pt idx="3">
                  <c:v>Low Oil Price</c:v>
                </c:pt>
                <c:pt idx="4">
                  <c:v>High Oil and Gas Resource</c:v>
                </c:pt>
                <c:pt idx="5">
                  <c:v>Low Economic Growth</c:v>
                </c:pt>
                <c:pt idx="6">
                  <c:v>High Economic Growth</c:v>
                </c:pt>
              </c:strCache>
            </c:strRef>
          </c:cat>
          <c:val>
            <c:numRef>
              <c:f>Sheet1!$B$9:$H$9</c:f>
              <c:numCache>
                <c:formatCode>General</c:formatCode>
                <c:ptCount val="7"/>
              </c:numCache>
            </c:numRef>
          </c:val>
        </c:ser>
        <c:dLbls>
          <c:showLegendKey val="0"/>
          <c:showVal val="0"/>
          <c:showCatName val="0"/>
          <c:showSerName val="0"/>
          <c:showPercent val="0"/>
          <c:showBubbleSize val="0"/>
        </c:dLbls>
        <c:gapWidth val="50"/>
        <c:overlap val="100"/>
        <c:axId val="43151360"/>
        <c:axId val="43152896"/>
      </c:barChart>
      <c:catAx>
        <c:axId val="43151360"/>
        <c:scaling>
          <c:orientation val="minMax"/>
        </c:scaling>
        <c:delete val="0"/>
        <c:axPos val="b"/>
        <c:majorTickMark val="out"/>
        <c:minorTickMark val="none"/>
        <c:tickLblPos val="low"/>
        <c:spPr>
          <a:ln w="12700">
            <a:solidFill>
              <a:schemeClr val="tx1"/>
            </a:solidFill>
          </a:ln>
        </c:spPr>
        <c:crossAx val="43152896"/>
        <c:crosses val="autoZero"/>
        <c:auto val="1"/>
        <c:lblAlgn val="ctr"/>
        <c:lblOffset val="100"/>
        <c:tickLblSkip val="1"/>
        <c:tickMarkSkip val="1"/>
        <c:noMultiLvlLbl val="0"/>
      </c:catAx>
      <c:valAx>
        <c:axId val="43152896"/>
        <c:scaling>
          <c:orientation val="minMax"/>
          <c:max val="1250"/>
          <c:min val="0"/>
        </c:scaling>
        <c:delete val="0"/>
        <c:axPos val="l"/>
        <c:majorGridlines>
          <c:spPr>
            <a:ln>
              <a:solidFill>
                <a:schemeClr val="bg1">
                  <a:lumMod val="65000"/>
                </a:schemeClr>
              </a:solidFill>
            </a:ln>
          </c:spPr>
        </c:majorGridlines>
        <c:numFmt formatCode="#,##0" sourceLinked="0"/>
        <c:majorTickMark val="out"/>
        <c:minorTickMark val="none"/>
        <c:tickLblPos val="nextTo"/>
        <c:spPr>
          <a:ln>
            <a:noFill/>
          </a:ln>
        </c:spPr>
        <c:crossAx val="43151360"/>
        <c:crosses val="autoZero"/>
        <c:crossBetween val="between"/>
        <c:majorUnit val="250"/>
      </c:valAx>
    </c:plotArea>
    <c:plotVisOnly val="1"/>
    <c:dispBlanksAs val="gap"/>
    <c:showDLblsOverMax val="0"/>
  </c:chart>
  <c:txPr>
    <a:bodyPr/>
    <a:lstStyle/>
    <a:p>
      <a:pPr>
        <a:defRPr sz="1400"/>
      </a:pPr>
      <a:endParaRPr lang="en-US"/>
    </a:p>
  </c:txPr>
  <c:externalData r:id="rId2">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A600DA9-C3F2-4E03-9B28-04112FB2B46F}" type="doc">
      <dgm:prSet loTypeId="urn:microsoft.com/office/officeart/2005/8/layout/pyramid4" loCatId="relationship" qsTypeId="urn:microsoft.com/office/officeart/2005/8/quickstyle/3d2" qsCatId="3D" csTypeId="urn:microsoft.com/office/officeart/2005/8/colors/accent2_4" csCatId="accent2" phldr="1"/>
      <dgm:spPr/>
      <dgm:t>
        <a:bodyPr/>
        <a:lstStyle/>
        <a:p>
          <a:endParaRPr lang="en-US"/>
        </a:p>
      </dgm:t>
    </dgm:pt>
    <dgm:pt modelId="{9FB7A153-C539-498B-9465-D14980316F44}">
      <dgm:prSet phldrT="[Text]" custT="1"/>
      <dgm:spPr>
        <a:xfrm>
          <a:off x="1447805" y="0"/>
          <a:ext cx="2781300" cy="2781300"/>
        </a:xfrm>
        <a:prstGeom prst="triangle">
          <a:avLst/>
        </a:prstGeom>
        <a:gradFill rotWithShape="0">
          <a:gsLst>
            <a:gs pos="0">
              <a:srgbClr val="00A4E4">
                <a:shade val="50000"/>
                <a:hueOff val="0"/>
                <a:satOff val="0"/>
                <a:lumOff val="0"/>
                <a:alphaOff val="0"/>
                <a:shade val="51000"/>
                <a:satMod val="130000"/>
              </a:srgbClr>
            </a:gs>
            <a:gs pos="80000">
              <a:srgbClr val="00A4E4">
                <a:shade val="50000"/>
                <a:hueOff val="0"/>
                <a:satOff val="0"/>
                <a:lumOff val="0"/>
                <a:alphaOff val="0"/>
                <a:shade val="93000"/>
                <a:satMod val="130000"/>
              </a:srgbClr>
            </a:gs>
            <a:gs pos="100000">
              <a:srgbClr val="00A4E4">
                <a:shade val="5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en-US" sz="2000" b="1" dirty="0" smtClean="0">
              <a:solidFill>
                <a:srgbClr val="000308"/>
              </a:solidFill>
              <a:effectLst>
                <a:outerShdw blurRad="38100" dist="38100" dir="2700000" algn="tl">
                  <a:srgbClr val="000000">
                    <a:alpha val="43137"/>
                  </a:srgbClr>
                </a:outerShdw>
              </a:effectLst>
              <a:latin typeface="Calibri"/>
              <a:ea typeface="+mn-ea"/>
              <a:cs typeface="+mn-cs"/>
            </a:rPr>
            <a:t>The U.S. Wind</a:t>
          </a:r>
          <a:r>
            <a:rPr lang="en-US" sz="2000" b="1" baseline="0" dirty="0" smtClean="0">
              <a:solidFill>
                <a:srgbClr val="000308"/>
              </a:solidFill>
              <a:effectLst>
                <a:outerShdw blurRad="38100" dist="38100" dir="2700000" algn="tl">
                  <a:srgbClr val="000000">
                    <a:alpha val="43137"/>
                  </a:srgbClr>
                </a:outerShdw>
              </a:effectLst>
              <a:latin typeface="Calibri"/>
              <a:ea typeface="+mn-ea"/>
              <a:cs typeface="+mn-cs"/>
            </a:rPr>
            <a:t> Industry</a:t>
          </a:r>
          <a:endParaRPr lang="en-US" sz="2000" b="1" dirty="0" smtClean="0">
            <a:solidFill>
              <a:srgbClr val="000308"/>
            </a:solidFill>
            <a:effectLst>
              <a:outerShdw blurRad="38100" dist="38100" dir="2700000" algn="tl">
                <a:srgbClr val="000000">
                  <a:alpha val="43137"/>
                </a:srgbClr>
              </a:outerShdw>
            </a:effectLst>
            <a:latin typeface="Calibri"/>
            <a:ea typeface="+mn-ea"/>
            <a:cs typeface="+mn-cs"/>
          </a:endParaRPr>
        </a:p>
      </dgm:t>
    </dgm:pt>
    <dgm:pt modelId="{D3BF092E-9668-474D-8E92-2470137A6214}" type="parTrans" cxnId="{69AAABA0-5C90-4B39-B174-F604F4AFFC19}">
      <dgm:prSet/>
      <dgm:spPr/>
      <dgm:t>
        <a:bodyPr/>
        <a:lstStyle/>
        <a:p>
          <a:endParaRPr lang="en-US"/>
        </a:p>
      </dgm:t>
    </dgm:pt>
    <dgm:pt modelId="{2DE67694-103D-4072-99E9-E135351BA7FA}" type="sibTrans" cxnId="{69AAABA0-5C90-4B39-B174-F604F4AFFC19}">
      <dgm:prSet/>
      <dgm:spPr/>
      <dgm:t>
        <a:bodyPr/>
        <a:lstStyle/>
        <a:p>
          <a:endParaRPr lang="en-US"/>
        </a:p>
      </dgm:t>
    </dgm:pt>
    <dgm:pt modelId="{BFA501D6-4D8B-4C49-ACCB-D6B6F30EA22A}">
      <dgm:prSet phldrT="[Text]" custT="1"/>
      <dgm:spPr>
        <a:xfrm>
          <a:off x="38103" y="2743192"/>
          <a:ext cx="2781300" cy="2781300"/>
        </a:xfrm>
        <a:prstGeom prst="triangle">
          <a:avLst/>
        </a:prstGeom>
        <a:gradFill rotWithShape="0">
          <a:gsLst>
            <a:gs pos="0">
              <a:srgbClr val="00A4E4">
                <a:shade val="50000"/>
                <a:hueOff val="358603"/>
                <a:satOff val="-16427"/>
                <a:lumOff val="26640"/>
                <a:alphaOff val="0"/>
                <a:shade val="51000"/>
                <a:satMod val="130000"/>
              </a:srgbClr>
            </a:gs>
            <a:gs pos="80000">
              <a:srgbClr val="00A4E4">
                <a:shade val="50000"/>
                <a:hueOff val="358603"/>
                <a:satOff val="-16427"/>
                <a:lumOff val="26640"/>
                <a:alphaOff val="0"/>
                <a:shade val="93000"/>
                <a:satMod val="130000"/>
              </a:srgbClr>
            </a:gs>
            <a:gs pos="100000">
              <a:srgbClr val="00A4E4">
                <a:shade val="50000"/>
                <a:hueOff val="358603"/>
                <a:satOff val="-16427"/>
                <a:lumOff val="2664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pPr algn="ctr">
            <a:spcAft>
              <a:spcPts val="0"/>
            </a:spcAft>
          </a:pPr>
          <a:r>
            <a:rPr lang="en-US" sz="1800" b="1" dirty="0" smtClean="0">
              <a:solidFill>
                <a:srgbClr val="000308"/>
              </a:solidFill>
              <a:effectLst>
                <a:outerShdw blurRad="38100" dist="38100" dir="2700000" algn="tl">
                  <a:srgbClr val="000000">
                    <a:alpha val="43137"/>
                  </a:srgbClr>
                </a:outerShdw>
              </a:effectLst>
              <a:latin typeface="Calibri"/>
              <a:ea typeface="+mn-ea"/>
              <a:cs typeface="+mn-cs"/>
            </a:rPr>
            <a:t>Government</a:t>
          </a:r>
        </a:p>
        <a:p>
          <a:pPr algn="ctr">
            <a:spcAft>
              <a:spcPts val="0"/>
            </a:spcAft>
          </a:pPr>
          <a:r>
            <a:rPr lang="en-US" sz="1800" b="1" dirty="0" smtClean="0">
              <a:solidFill>
                <a:srgbClr val="000308"/>
              </a:solidFill>
              <a:effectLst>
                <a:outerShdw blurRad="38100" dist="38100" dir="2700000" algn="tl">
                  <a:srgbClr val="000000">
                    <a:alpha val="43137"/>
                  </a:srgbClr>
                </a:outerShdw>
              </a:effectLst>
              <a:latin typeface="Calibri"/>
              <a:ea typeface="+mn-ea"/>
              <a:cs typeface="+mn-cs"/>
            </a:rPr>
            <a:t>Agencies &amp; Laboratories</a:t>
          </a:r>
          <a:endParaRPr lang="en-US" sz="1800" b="1" dirty="0">
            <a:solidFill>
              <a:srgbClr val="000308"/>
            </a:solidFill>
            <a:effectLst>
              <a:outerShdw blurRad="38100" dist="38100" dir="2700000" algn="tl">
                <a:srgbClr val="000000">
                  <a:alpha val="43137"/>
                </a:srgbClr>
              </a:outerShdw>
            </a:effectLst>
            <a:latin typeface="Calibri"/>
            <a:ea typeface="+mn-ea"/>
            <a:cs typeface="+mn-cs"/>
          </a:endParaRPr>
        </a:p>
      </dgm:t>
    </dgm:pt>
    <dgm:pt modelId="{672D015E-4288-4BFC-B68F-01D8098E3C38}" type="parTrans" cxnId="{4586F130-9747-4165-9847-43D7EAF454D4}">
      <dgm:prSet/>
      <dgm:spPr/>
      <dgm:t>
        <a:bodyPr/>
        <a:lstStyle/>
        <a:p>
          <a:endParaRPr lang="en-US"/>
        </a:p>
      </dgm:t>
    </dgm:pt>
    <dgm:pt modelId="{482C988E-0DAA-4FC2-9400-44A98CFCAEAE}" type="sibTrans" cxnId="{4586F130-9747-4165-9847-43D7EAF454D4}">
      <dgm:prSet/>
      <dgm:spPr/>
      <dgm:t>
        <a:bodyPr/>
        <a:lstStyle/>
        <a:p>
          <a:endParaRPr lang="en-US"/>
        </a:p>
      </dgm:t>
    </dgm:pt>
    <dgm:pt modelId="{9C75D42D-2DEF-4A41-AEBA-81C20CA3FADD}">
      <dgm:prSet phldrT="[Text]" custT="1"/>
      <dgm:spPr>
        <a:xfrm rot="10800000">
          <a:off x="1431562" y="2857500"/>
          <a:ext cx="2781300" cy="2781300"/>
        </a:xfrm>
        <a:prstGeom prst="triangle">
          <a:avLst/>
        </a:prstGeom>
        <a:gradFill rotWithShape="0">
          <a:gsLst>
            <a:gs pos="0">
              <a:srgbClr val="00A4E4">
                <a:shade val="50000"/>
                <a:hueOff val="717207"/>
                <a:satOff val="-32854"/>
                <a:lumOff val="53281"/>
                <a:alphaOff val="0"/>
                <a:shade val="51000"/>
                <a:satMod val="130000"/>
              </a:srgbClr>
            </a:gs>
            <a:gs pos="80000">
              <a:srgbClr val="00A4E4">
                <a:shade val="50000"/>
                <a:hueOff val="717207"/>
                <a:satOff val="-32854"/>
                <a:lumOff val="53281"/>
                <a:alphaOff val="0"/>
                <a:shade val="93000"/>
                <a:satMod val="130000"/>
              </a:srgbClr>
            </a:gs>
            <a:gs pos="100000">
              <a:srgbClr val="00A4E4">
                <a:shade val="50000"/>
                <a:hueOff val="717207"/>
                <a:satOff val="-32854"/>
                <a:lumOff val="53281"/>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endParaRPr lang="en-US" sz="1800" dirty="0" smtClean="0">
            <a:solidFill>
              <a:srgbClr val="0079C1"/>
            </a:solidFill>
            <a:effectLst>
              <a:outerShdw blurRad="38100" dist="38100" dir="2700000" algn="tl">
                <a:srgbClr val="000000">
                  <a:alpha val="43137"/>
                </a:srgbClr>
              </a:outerShdw>
            </a:effectLst>
            <a:latin typeface="Calibri"/>
            <a:ea typeface="+mn-ea"/>
            <a:cs typeface="+mn-cs"/>
          </a:endParaRPr>
        </a:p>
        <a:p>
          <a:r>
            <a:rPr lang="en-US" sz="2000" b="1" dirty="0" smtClean="0">
              <a:solidFill>
                <a:srgbClr val="000308"/>
              </a:solidFill>
              <a:effectLst>
                <a:outerShdw blurRad="38100" dist="38100" dir="2700000" algn="tl">
                  <a:srgbClr val="000000">
                    <a:alpha val="43137"/>
                  </a:srgbClr>
                </a:outerShdw>
              </a:effectLst>
              <a:latin typeface="Calibri"/>
              <a:ea typeface="+mn-ea"/>
              <a:cs typeface="+mn-cs"/>
            </a:rPr>
            <a:t>The North American Wind Energy Academy</a:t>
          </a:r>
          <a:endParaRPr lang="en-US" sz="2000" b="1" dirty="0">
            <a:solidFill>
              <a:srgbClr val="000308"/>
            </a:solidFill>
            <a:effectLst>
              <a:outerShdw blurRad="38100" dist="38100" dir="2700000" algn="tl">
                <a:srgbClr val="000000">
                  <a:alpha val="43137"/>
                </a:srgbClr>
              </a:outerShdw>
            </a:effectLst>
            <a:latin typeface="Calibri"/>
            <a:ea typeface="+mn-ea"/>
            <a:cs typeface="+mn-cs"/>
          </a:endParaRPr>
        </a:p>
      </dgm:t>
    </dgm:pt>
    <dgm:pt modelId="{2483D6F9-0F3A-4793-9629-9ECF8403ACF5}" type="parTrans" cxnId="{55202019-DBD2-49D8-92EE-6F66809606BC}">
      <dgm:prSet/>
      <dgm:spPr/>
      <dgm:t>
        <a:bodyPr/>
        <a:lstStyle/>
        <a:p>
          <a:endParaRPr lang="en-US"/>
        </a:p>
      </dgm:t>
    </dgm:pt>
    <dgm:pt modelId="{E97E2098-D1F2-4EA5-B741-A2EDE84A3490}" type="sibTrans" cxnId="{55202019-DBD2-49D8-92EE-6F66809606BC}">
      <dgm:prSet/>
      <dgm:spPr/>
      <dgm:t>
        <a:bodyPr/>
        <a:lstStyle/>
        <a:p>
          <a:endParaRPr lang="en-US"/>
        </a:p>
      </dgm:t>
    </dgm:pt>
    <dgm:pt modelId="{528B7ACB-8DD1-4E27-8996-0F706CE8576F}">
      <dgm:prSet phldrT="[Text]" custT="1"/>
      <dgm:spPr>
        <a:xfrm>
          <a:off x="2781300" y="2781296"/>
          <a:ext cx="2781300" cy="2781300"/>
        </a:xfrm>
        <a:prstGeom prst="triangle">
          <a:avLst/>
        </a:prstGeom>
        <a:gradFill rotWithShape="0">
          <a:gsLst>
            <a:gs pos="0">
              <a:srgbClr val="00A4E4">
                <a:shade val="50000"/>
                <a:hueOff val="358603"/>
                <a:satOff val="-16427"/>
                <a:lumOff val="26640"/>
                <a:alphaOff val="0"/>
                <a:shade val="51000"/>
                <a:satMod val="130000"/>
              </a:srgbClr>
            </a:gs>
            <a:gs pos="80000">
              <a:srgbClr val="00A4E4">
                <a:shade val="50000"/>
                <a:hueOff val="358603"/>
                <a:satOff val="-16427"/>
                <a:lumOff val="26640"/>
                <a:alphaOff val="0"/>
                <a:shade val="93000"/>
                <a:satMod val="130000"/>
              </a:srgbClr>
            </a:gs>
            <a:gs pos="100000">
              <a:srgbClr val="00A4E4">
                <a:shade val="50000"/>
                <a:hueOff val="358603"/>
                <a:satOff val="-16427"/>
                <a:lumOff val="2664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gm:spPr>
      <dgm:t>
        <a:bodyPr/>
        <a:lstStyle/>
        <a:p>
          <a:r>
            <a:rPr lang="en-US" sz="2000" b="1" dirty="0" smtClean="0">
              <a:solidFill>
                <a:srgbClr val="000308"/>
              </a:solidFill>
              <a:effectLst>
                <a:outerShdw blurRad="38100" dist="38100" dir="2700000" algn="tl">
                  <a:srgbClr val="000000">
                    <a:alpha val="43137"/>
                  </a:srgbClr>
                </a:outerShdw>
              </a:effectLst>
              <a:latin typeface="Calibri"/>
              <a:ea typeface="+mn-ea"/>
              <a:cs typeface="+mn-cs"/>
            </a:rPr>
            <a:t>University Research Groups</a:t>
          </a:r>
          <a:endParaRPr lang="en-US" sz="2000" dirty="0">
            <a:solidFill>
              <a:srgbClr val="000308"/>
            </a:solidFill>
            <a:effectLst>
              <a:outerShdw blurRad="38100" dist="38100" dir="2700000" algn="tl">
                <a:srgbClr val="000000">
                  <a:alpha val="43137"/>
                </a:srgbClr>
              </a:outerShdw>
            </a:effectLst>
            <a:latin typeface="Calibri"/>
            <a:ea typeface="+mn-ea"/>
            <a:cs typeface="+mn-cs"/>
          </a:endParaRPr>
        </a:p>
      </dgm:t>
    </dgm:pt>
    <dgm:pt modelId="{BA28741A-1897-4E36-88C5-3DC8A289B1E8}" type="parTrans" cxnId="{ED3A8A72-B097-459B-ADFA-9DD41A7E7C34}">
      <dgm:prSet/>
      <dgm:spPr/>
      <dgm:t>
        <a:bodyPr/>
        <a:lstStyle/>
        <a:p>
          <a:endParaRPr lang="en-US"/>
        </a:p>
      </dgm:t>
    </dgm:pt>
    <dgm:pt modelId="{51A6D7D7-6002-4EDD-9B43-AFC470C2FAEC}" type="sibTrans" cxnId="{ED3A8A72-B097-459B-ADFA-9DD41A7E7C34}">
      <dgm:prSet/>
      <dgm:spPr/>
      <dgm:t>
        <a:bodyPr/>
        <a:lstStyle/>
        <a:p>
          <a:endParaRPr lang="en-US"/>
        </a:p>
      </dgm:t>
    </dgm:pt>
    <dgm:pt modelId="{0728E935-965F-4F61-8B78-8CE0EE8867C1}" type="pres">
      <dgm:prSet presAssocID="{EA600DA9-C3F2-4E03-9B28-04112FB2B46F}" presName="compositeShape" presStyleCnt="0">
        <dgm:presLayoutVars>
          <dgm:chMax val="9"/>
          <dgm:dir/>
          <dgm:resizeHandles val="exact"/>
        </dgm:presLayoutVars>
      </dgm:prSet>
      <dgm:spPr/>
      <dgm:t>
        <a:bodyPr/>
        <a:lstStyle/>
        <a:p>
          <a:endParaRPr lang="en-US"/>
        </a:p>
      </dgm:t>
    </dgm:pt>
    <dgm:pt modelId="{D7CCB506-E3C7-47D2-9863-D25F2BF02AB6}" type="pres">
      <dgm:prSet presAssocID="{EA600DA9-C3F2-4E03-9B28-04112FB2B46F}" presName="triangle1" presStyleLbl="node1" presStyleIdx="0" presStyleCnt="4" custLinFactNeighborX="2055" custLinFactNeighborY="-2817">
        <dgm:presLayoutVars>
          <dgm:bulletEnabled val="1"/>
        </dgm:presLayoutVars>
      </dgm:prSet>
      <dgm:spPr/>
      <dgm:t>
        <a:bodyPr/>
        <a:lstStyle/>
        <a:p>
          <a:endParaRPr lang="en-US"/>
        </a:p>
      </dgm:t>
    </dgm:pt>
    <dgm:pt modelId="{05BF23B2-F114-420E-AFCC-32130BCB1C03}" type="pres">
      <dgm:prSet presAssocID="{EA600DA9-C3F2-4E03-9B28-04112FB2B46F}" presName="triangle2" presStyleLbl="node1" presStyleIdx="1" presStyleCnt="4" custLinFactNeighborX="1408">
        <dgm:presLayoutVars>
          <dgm:bulletEnabled val="1"/>
        </dgm:presLayoutVars>
      </dgm:prSet>
      <dgm:spPr/>
      <dgm:t>
        <a:bodyPr/>
        <a:lstStyle/>
        <a:p>
          <a:endParaRPr lang="en-US"/>
        </a:p>
      </dgm:t>
    </dgm:pt>
    <dgm:pt modelId="{5F665568-C508-467E-B692-61C16B799B01}" type="pres">
      <dgm:prSet presAssocID="{EA600DA9-C3F2-4E03-9B28-04112FB2B46F}" presName="triangle3" presStyleLbl="node1" presStyleIdx="2" presStyleCnt="4" custLinFactNeighborX="1471" custLinFactNeighborY="2941">
        <dgm:presLayoutVars>
          <dgm:bulletEnabled val="1"/>
        </dgm:presLayoutVars>
      </dgm:prSet>
      <dgm:spPr/>
      <dgm:t>
        <a:bodyPr/>
        <a:lstStyle/>
        <a:p>
          <a:endParaRPr lang="en-US"/>
        </a:p>
      </dgm:t>
    </dgm:pt>
    <dgm:pt modelId="{3CBAD1DC-AEC8-4187-AE1A-237EE4D67459}" type="pres">
      <dgm:prSet presAssocID="{EA600DA9-C3F2-4E03-9B28-04112FB2B46F}" presName="triangle4" presStyleLbl="node1" presStyleIdx="3" presStyleCnt="4" custLinFactNeighborX="1408" custLinFactNeighborY="0">
        <dgm:presLayoutVars>
          <dgm:bulletEnabled val="1"/>
        </dgm:presLayoutVars>
      </dgm:prSet>
      <dgm:spPr/>
      <dgm:t>
        <a:bodyPr/>
        <a:lstStyle/>
        <a:p>
          <a:endParaRPr lang="en-US"/>
        </a:p>
      </dgm:t>
    </dgm:pt>
  </dgm:ptLst>
  <dgm:cxnLst>
    <dgm:cxn modelId="{69AAABA0-5C90-4B39-B174-F604F4AFFC19}" srcId="{EA600DA9-C3F2-4E03-9B28-04112FB2B46F}" destId="{9FB7A153-C539-498B-9465-D14980316F44}" srcOrd="0" destOrd="0" parTransId="{D3BF092E-9668-474D-8E92-2470137A6214}" sibTransId="{2DE67694-103D-4072-99E9-E135351BA7FA}"/>
    <dgm:cxn modelId="{4706EEB0-DB74-4D2D-BF0A-09976EDB724D}" type="presOf" srcId="{BFA501D6-4D8B-4C49-ACCB-D6B6F30EA22A}" destId="{05BF23B2-F114-420E-AFCC-32130BCB1C03}" srcOrd="0" destOrd="0" presId="urn:microsoft.com/office/officeart/2005/8/layout/pyramid4"/>
    <dgm:cxn modelId="{4586F130-9747-4165-9847-43D7EAF454D4}" srcId="{EA600DA9-C3F2-4E03-9B28-04112FB2B46F}" destId="{BFA501D6-4D8B-4C49-ACCB-D6B6F30EA22A}" srcOrd="1" destOrd="0" parTransId="{672D015E-4288-4BFC-B68F-01D8098E3C38}" sibTransId="{482C988E-0DAA-4FC2-9400-44A98CFCAEAE}"/>
    <dgm:cxn modelId="{55202019-DBD2-49D8-92EE-6F66809606BC}" srcId="{EA600DA9-C3F2-4E03-9B28-04112FB2B46F}" destId="{9C75D42D-2DEF-4A41-AEBA-81C20CA3FADD}" srcOrd="2" destOrd="0" parTransId="{2483D6F9-0F3A-4793-9629-9ECF8403ACF5}" sibTransId="{E97E2098-D1F2-4EA5-B741-A2EDE84A3490}"/>
    <dgm:cxn modelId="{897948EE-4BD0-4252-8914-9071A274085A}" type="presOf" srcId="{9C75D42D-2DEF-4A41-AEBA-81C20CA3FADD}" destId="{5F665568-C508-467E-B692-61C16B799B01}" srcOrd="0" destOrd="0" presId="urn:microsoft.com/office/officeart/2005/8/layout/pyramid4"/>
    <dgm:cxn modelId="{ED3A8A72-B097-459B-ADFA-9DD41A7E7C34}" srcId="{EA600DA9-C3F2-4E03-9B28-04112FB2B46F}" destId="{528B7ACB-8DD1-4E27-8996-0F706CE8576F}" srcOrd="3" destOrd="0" parTransId="{BA28741A-1897-4E36-88C5-3DC8A289B1E8}" sibTransId="{51A6D7D7-6002-4EDD-9B43-AFC470C2FAEC}"/>
    <dgm:cxn modelId="{EFC162F0-2805-4920-9EA3-D5F4858984AF}" type="presOf" srcId="{EA600DA9-C3F2-4E03-9B28-04112FB2B46F}" destId="{0728E935-965F-4F61-8B78-8CE0EE8867C1}" srcOrd="0" destOrd="0" presId="urn:microsoft.com/office/officeart/2005/8/layout/pyramid4"/>
    <dgm:cxn modelId="{6E576D15-E214-43C2-81FC-173368F04F12}" type="presOf" srcId="{9FB7A153-C539-498B-9465-D14980316F44}" destId="{D7CCB506-E3C7-47D2-9863-D25F2BF02AB6}" srcOrd="0" destOrd="0" presId="urn:microsoft.com/office/officeart/2005/8/layout/pyramid4"/>
    <dgm:cxn modelId="{E90EF47C-F341-4174-88F3-3583315B7423}" type="presOf" srcId="{528B7ACB-8DD1-4E27-8996-0F706CE8576F}" destId="{3CBAD1DC-AEC8-4187-AE1A-237EE4D67459}" srcOrd="0" destOrd="0" presId="urn:microsoft.com/office/officeart/2005/8/layout/pyramid4"/>
    <dgm:cxn modelId="{C89FA5C0-9F6D-4F03-A2A6-0C547CCB27DD}" type="presParOf" srcId="{0728E935-965F-4F61-8B78-8CE0EE8867C1}" destId="{D7CCB506-E3C7-47D2-9863-D25F2BF02AB6}" srcOrd="0" destOrd="0" presId="urn:microsoft.com/office/officeart/2005/8/layout/pyramid4"/>
    <dgm:cxn modelId="{771FEDCA-1DD5-4B58-A764-6B243F18EFA7}" type="presParOf" srcId="{0728E935-965F-4F61-8B78-8CE0EE8867C1}" destId="{05BF23B2-F114-420E-AFCC-32130BCB1C03}" srcOrd="1" destOrd="0" presId="urn:microsoft.com/office/officeart/2005/8/layout/pyramid4"/>
    <dgm:cxn modelId="{81207CDF-438F-47C2-AB84-09CE51104FE1}" type="presParOf" srcId="{0728E935-965F-4F61-8B78-8CE0EE8867C1}" destId="{5F665568-C508-467E-B692-61C16B799B01}" srcOrd="2" destOrd="0" presId="urn:microsoft.com/office/officeart/2005/8/layout/pyramid4"/>
    <dgm:cxn modelId="{D11D7C52-C05A-457C-80CD-28382A1CD12B}" type="presParOf" srcId="{0728E935-965F-4F61-8B78-8CE0EE8867C1}" destId="{3CBAD1DC-AEC8-4187-AE1A-237EE4D67459}" srcOrd="3" destOrd="0" presId="urn:microsoft.com/office/officeart/2005/8/layout/pyramid4"/>
  </dgm:cxnLst>
  <dgm:bg>
    <a:effectLst>
      <a:softEdge rad="317500"/>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7CCB506-E3C7-47D2-9863-D25F2BF02AB6}">
      <dsp:nvSpPr>
        <dsp:cNvPr id="0" name=""/>
        <dsp:cNvSpPr/>
      </dsp:nvSpPr>
      <dsp:spPr>
        <a:xfrm>
          <a:off x="1578806" y="0"/>
          <a:ext cx="2666999" cy="2666999"/>
        </a:xfrm>
        <a:prstGeom prst="triangle">
          <a:avLst/>
        </a:prstGeom>
        <a:gradFill rotWithShape="0">
          <a:gsLst>
            <a:gs pos="0">
              <a:srgbClr val="00A4E4">
                <a:shade val="50000"/>
                <a:hueOff val="0"/>
                <a:satOff val="0"/>
                <a:lumOff val="0"/>
                <a:alphaOff val="0"/>
                <a:shade val="51000"/>
                <a:satMod val="130000"/>
              </a:srgbClr>
            </a:gs>
            <a:gs pos="80000">
              <a:srgbClr val="00A4E4">
                <a:shade val="50000"/>
                <a:hueOff val="0"/>
                <a:satOff val="0"/>
                <a:lumOff val="0"/>
                <a:alphaOff val="0"/>
                <a:shade val="93000"/>
                <a:satMod val="130000"/>
              </a:srgbClr>
            </a:gs>
            <a:gs pos="100000">
              <a:srgbClr val="00A4E4">
                <a:shade val="5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308"/>
              </a:solidFill>
              <a:effectLst>
                <a:outerShdw blurRad="38100" dist="38100" dir="2700000" algn="tl">
                  <a:srgbClr val="000000">
                    <a:alpha val="43137"/>
                  </a:srgbClr>
                </a:outerShdw>
              </a:effectLst>
              <a:latin typeface="Calibri"/>
              <a:ea typeface="+mn-ea"/>
              <a:cs typeface="+mn-cs"/>
            </a:rPr>
            <a:t>The U.S. Wind</a:t>
          </a:r>
          <a:r>
            <a:rPr lang="en-US" sz="2000" b="1" kern="1200" baseline="0" dirty="0" smtClean="0">
              <a:solidFill>
                <a:srgbClr val="000308"/>
              </a:solidFill>
              <a:effectLst>
                <a:outerShdw blurRad="38100" dist="38100" dir="2700000" algn="tl">
                  <a:srgbClr val="000000">
                    <a:alpha val="43137"/>
                  </a:srgbClr>
                </a:outerShdw>
              </a:effectLst>
              <a:latin typeface="Calibri"/>
              <a:ea typeface="+mn-ea"/>
              <a:cs typeface="+mn-cs"/>
            </a:rPr>
            <a:t> Industry</a:t>
          </a:r>
          <a:endParaRPr lang="en-US" sz="2000" b="1" kern="1200" dirty="0" smtClean="0">
            <a:solidFill>
              <a:srgbClr val="000308"/>
            </a:solidFill>
            <a:effectLst>
              <a:outerShdw blurRad="38100" dist="38100" dir="2700000" algn="tl">
                <a:srgbClr val="000000">
                  <a:alpha val="43137"/>
                </a:srgbClr>
              </a:outerShdw>
            </a:effectLst>
            <a:latin typeface="Calibri"/>
            <a:ea typeface="+mn-ea"/>
            <a:cs typeface="+mn-cs"/>
          </a:endParaRPr>
        </a:p>
      </dsp:txBody>
      <dsp:txXfrm>
        <a:off x="2245556" y="1333500"/>
        <a:ext cx="1333499" cy="1333499"/>
      </dsp:txXfrm>
    </dsp:sp>
    <dsp:sp modelId="{05BF23B2-F114-420E-AFCC-32130BCB1C03}">
      <dsp:nvSpPr>
        <dsp:cNvPr id="0" name=""/>
        <dsp:cNvSpPr/>
      </dsp:nvSpPr>
      <dsp:spPr>
        <a:xfrm>
          <a:off x="228051" y="2666999"/>
          <a:ext cx="2666999" cy="2666999"/>
        </a:xfrm>
        <a:prstGeom prst="triangle">
          <a:avLst/>
        </a:prstGeom>
        <a:gradFill rotWithShape="0">
          <a:gsLst>
            <a:gs pos="0">
              <a:srgbClr val="00A4E4">
                <a:shade val="50000"/>
                <a:hueOff val="358603"/>
                <a:satOff val="-16427"/>
                <a:lumOff val="26640"/>
                <a:alphaOff val="0"/>
                <a:shade val="51000"/>
                <a:satMod val="130000"/>
              </a:srgbClr>
            </a:gs>
            <a:gs pos="80000">
              <a:srgbClr val="00A4E4">
                <a:shade val="50000"/>
                <a:hueOff val="358603"/>
                <a:satOff val="-16427"/>
                <a:lumOff val="26640"/>
                <a:alphaOff val="0"/>
                <a:shade val="93000"/>
                <a:satMod val="130000"/>
              </a:srgbClr>
            </a:gs>
            <a:gs pos="100000">
              <a:srgbClr val="00A4E4">
                <a:shade val="50000"/>
                <a:hueOff val="358603"/>
                <a:satOff val="-16427"/>
                <a:lumOff val="2664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ts val="0"/>
            </a:spcAft>
          </a:pPr>
          <a:r>
            <a:rPr lang="en-US" sz="1800" b="1" kern="1200" dirty="0" smtClean="0">
              <a:solidFill>
                <a:srgbClr val="000308"/>
              </a:solidFill>
              <a:effectLst>
                <a:outerShdw blurRad="38100" dist="38100" dir="2700000" algn="tl">
                  <a:srgbClr val="000000">
                    <a:alpha val="43137"/>
                  </a:srgbClr>
                </a:outerShdw>
              </a:effectLst>
              <a:latin typeface="Calibri"/>
              <a:ea typeface="+mn-ea"/>
              <a:cs typeface="+mn-cs"/>
            </a:rPr>
            <a:t>Government</a:t>
          </a:r>
        </a:p>
        <a:p>
          <a:pPr lvl="0" algn="ctr" defTabSz="800100">
            <a:lnSpc>
              <a:spcPct val="90000"/>
            </a:lnSpc>
            <a:spcBef>
              <a:spcPct val="0"/>
            </a:spcBef>
            <a:spcAft>
              <a:spcPts val="0"/>
            </a:spcAft>
          </a:pPr>
          <a:r>
            <a:rPr lang="en-US" sz="1800" b="1" kern="1200" dirty="0" smtClean="0">
              <a:solidFill>
                <a:srgbClr val="000308"/>
              </a:solidFill>
              <a:effectLst>
                <a:outerShdw blurRad="38100" dist="38100" dir="2700000" algn="tl">
                  <a:srgbClr val="000000">
                    <a:alpha val="43137"/>
                  </a:srgbClr>
                </a:outerShdw>
              </a:effectLst>
              <a:latin typeface="Calibri"/>
              <a:ea typeface="+mn-ea"/>
              <a:cs typeface="+mn-cs"/>
            </a:rPr>
            <a:t>Agencies &amp; Laboratories</a:t>
          </a:r>
          <a:endParaRPr lang="en-US" sz="1800" b="1" kern="1200" dirty="0">
            <a:solidFill>
              <a:srgbClr val="000308"/>
            </a:solidFill>
            <a:effectLst>
              <a:outerShdw blurRad="38100" dist="38100" dir="2700000" algn="tl">
                <a:srgbClr val="000000">
                  <a:alpha val="43137"/>
                </a:srgbClr>
              </a:outerShdw>
            </a:effectLst>
            <a:latin typeface="Calibri"/>
            <a:ea typeface="+mn-ea"/>
            <a:cs typeface="+mn-cs"/>
          </a:endParaRPr>
        </a:p>
      </dsp:txBody>
      <dsp:txXfrm>
        <a:off x="894801" y="4000499"/>
        <a:ext cx="1333499" cy="1333499"/>
      </dsp:txXfrm>
    </dsp:sp>
    <dsp:sp modelId="{5F665568-C508-467E-B692-61C16B799B01}">
      <dsp:nvSpPr>
        <dsp:cNvPr id="0" name=""/>
        <dsp:cNvSpPr/>
      </dsp:nvSpPr>
      <dsp:spPr>
        <a:xfrm rot="10800000">
          <a:off x="1563231" y="2666999"/>
          <a:ext cx="2666999" cy="2666999"/>
        </a:xfrm>
        <a:prstGeom prst="triangle">
          <a:avLst/>
        </a:prstGeom>
        <a:gradFill rotWithShape="0">
          <a:gsLst>
            <a:gs pos="0">
              <a:srgbClr val="00A4E4">
                <a:shade val="50000"/>
                <a:hueOff val="717207"/>
                <a:satOff val="-32854"/>
                <a:lumOff val="53281"/>
                <a:alphaOff val="0"/>
                <a:shade val="51000"/>
                <a:satMod val="130000"/>
              </a:srgbClr>
            </a:gs>
            <a:gs pos="80000">
              <a:srgbClr val="00A4E4">
                <a:shade val="50000"/>
                <a:hueOff val="717207"/>
                <a:satOff val="-32854"/>
                <a:lumOff val="53281"/>
                <a:alphaOff val="0"/>
                <a:shade val="93000"/>
                <a:satMod val="130000"/>
              </a:srgbClr>
            </a:gs>
            <a:gs pos="100000">
              <a:srgbClr val="00A4E4">
                <a:shade val="50000"/>
                <a:hueOff val="717207"/>
                <a:satOff val="-32854"/>
                <a:lumOff val="53281"/>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endParaRPr lang="en-US" sz="1800" kern="1200" dirty="0" smtClean="0">
            <a:solidFill>
              <a:srgbClr val="0079C1"/>
            </a:solidFill>
            <a:effectLst>
              <a:outerShdw blurRad="38100" dist="38100" dir="2700000" algn="tl">
                <a:srgbClr val="000000">
                  <a:alpha val="43137"/>
                </a:srgbClr>
              </a:outerShdw>
            </a:effectLst>
            <a:latin typeface="Calibri"/>
            <a:ea typeface="+mn-ea"/>
            <a:cs typeface="+mn-cs"/>
          </a:endParaRPr>
        </a:p>
        <a:p>
          <a:pPr lvl="0" algn="ctr" defTabSz="800100">
            <a:lnSpc>
              <a:spcPct val="90000"/>
            </a:lnSpc>
            <a:spcBef>
              <a:spcPct val="0"/>
            </a:spcBef>
            <a:spcAft>
              <a:spcPct val="35000"/>
            </a:spcAft>
          </a:pPr>
          <a:r>
            <a:rPr lang="en-US" sz="2000" b="1" kern="1200" dirty="0" smtClean="0">
              <a:solidFill>
                <a:srgbClr val="000308"/>
              </a:solidFill>
              <a:effectLst>
                <a:outerShdw blurRad="38100" dist="38100" dir="2700000" algn="tl">
                  <a:srgbClr val="000000">
                    <a:alpha val="43137"/>
                  </a:srgbClr>
                </a:outerShdw>
              </a:effectLst>
              <a:latin typeface="Calibri"/>
              <a:ea typeface="+mn-ea"/>
              <a:cs typeface="+mn-cs"/>
            </a:rPr>
            <a:t>The North American Wind Energy Academy</a:t>
          </a:r>
          <a:endParaRPr lang="en-US" sz="2000" b="1" kern="1200" dirty="0">
            <a:solidFill>
              <a:srgbClr val="000308"/>
            </a:solidFill>
            <a:effectLst>
              <a:outerShdw blurRad="38100" dist="38100" dir="2700000" algn="tl">
                <a:srgbClr val="000000">
                  <a:alpha val="43137"/>
                </a:srgbClr>
              </a:outerShdw>
            </a:effectLst>
            <a:latin typeface="Calibri"/>
            <a:ea typeface="+mn-ea"/>
            <a:cs typeface="+mn-cs"/>
          </a:endParaRPr>
        </a:p>
      </dsp:txBody>
      <dsp:txXfrm rot="10800000">
        <a:off x="2229981" y="2666999"/>
        <a:ext cx="1333499" cy="1333499"/>
      </dsp:txXfrm>
    </dsp:sp>
    <dsp:sp modelId="{3CBAD1DC-AEC8-4187-AE1A-237EE4D67459}">
      <dsp:nvSpPr>
        <dsp:cNvPr id="0" name=""/>
        <dsp:cNvSpPr/>
      </dsp:nvSpPr>
      <dsp:spPr>
        <a:xfrm>
          <a:off x="2895051" y="2666999"/>
          <a:ext cx="2666999" cy="2666999"/>
        </a:xfrm>
        <a:prstGeom prst="triangle">
          <a:avLst/>
        </a:prstGeom>
        <a:gradFill rotWithShape="0">
          <a:gsLst>
            <a:gs pos="0">
              <a:srgbClr val="00A4E4">
                <a:shade val="50000"/>
                <a:hueOff val="358603"/>
                <a:satOff val="-16427"/>
                <a:lumOff val="26640"/>
                <a:alphaOff val="0"/>
                <a:shade val="51000"/>
                <a:satMod val="130000"/>
              </a:srgbClr>
            </a:gs>
            <a:gs pos="80000">
              <a:srgbClr val="00A4E4">
                <a:shade val="50000"/>
                <a:hueOff val="358603"/>
                <a:satOff val="-16427"/>
                <a:lumOff val="26640"/>
                <a:alphaOff val="0"/>
                <a:shade val="93000"/>
                <a:satMod val="130000"/>
              </a:srgbClr>
            </a:gs>
            <a:gs pos="100000">
              <a:srgbClr val="00A4E4">
                <a:shade val="50000"/>
                <a:hueOff val="358603"/>
                <a:satOff val="-16427"/>
                <a:lumOff val="2664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000308"/>
              </a:solidFill>
              <a:effectLst>
                <a:outerShdw blurRad="38100" dist="38100" dir="2700000" algn="tl">
                  <a:srgbClr val="000000">
                    <a:alpha val="43137"/>
                  </a:srgbClr>
                </a:outerShdw>
              </a:effectLst>
              <a:latin typeface="Calibri"/>
              <a:ea typeface="+mn-ea"/>
              <a:cs typeface="+mn-cs"/>
            </a:rPr>
            <a:t>University Research Groups</a:t>
          </a:r>
          <a:endParaRPr lang="en-US" sz="2000" kern="1200" dirty="0">
            <a:solidFill>
              <a:srgbClr val="000308"/>
            </a:solidFill>
            <a:effectLst>
              <a:outerShdw blurRad="38100" dist="38100" dir="2700000" algn="tl">
                <a:srgbClr val="000000">
                  <a:alpha val="43137"/>
                </a:srgbClr>
              </a:outerShdw>
            </a:effectLst>
            <a:latin typeface="Calibri"/>
            <a:ea typeface="+mn-ea"/>
            <a:cs typeface="+mn-cs"/>
          </a:endParaRPr>
        </a:p>
      </dsp:txBody>
      <dsp:txXfrm>
        <a:off x="3561801" y="4000499"/>
        <a:ext cx="1333499" cy="1333499"/>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0.00258</cdr:x>
      <cdr:y>0</cdr:y>
    </cdr:from>
    <cdr:to>
      <cdr:x>0.09846</cdr:x>
      <cdr:y>0.09351</cdr:y>
    </cdr:to>
    <cdr:sp macro="" textlink="">
      <cdr:nvSpPr>
        <cdr:cNvPr id="5" name="Text Box 7"/>
        <cdr:cNvSpPr txBox="1">
          <a:spLocks xmlns:a="http://schemas.openxmlformats.org/drawingml/2006/main" noChangeArrowheads="1"/>
        </cdr:cNvSpPr>
      </cdr:nvSpPr>
      <cdr:spPr bwMode="auto">
        <a:xfrm xmlns:a="http://schemas.openxmlformats.org/drawingml/2006/main">
          <a:off x="20478" y="0"/>
          <a:ext cx="762000" cy="409575"/>
        </a:xfrm>
        <a:prstGeom xmlns:a="http://schemas.openxmlformats.org/drawingml/2006/main" prst="rect">
          <a:avLst/>
        </a:prstGeom>
        <a:noFill xmlns:a="http://schemas.openxmlformats.org/drawingml/2006/main"/>
        <a:ln xmlns:a="http://schemas.openxmlformats.org/drawingml/2006/main" w="9525" algn="ctr">
          <a:noFill/>
          <a:miter lim="800000"/>
          <a:headEnd/>
          <a:tailEnd/>
        </a:ln>
      </cdr:spPr>
      <cdr:txBody>
        <a:bodyPr xmlns:a="http://schemas.openxmlformats.org/drawingml/2006/main"/>
        <a:lstStyle xmlns:a="http://schemas.openxmlformats.org/drawingml/2006/main">
          <a:defPPr>
            <a:defRPr lang="en-US"/>
          </a:defPPr>
          <a:lvl1pPr marL="0" algn="l" defTabSz="914400" rtl="0" eaLnBrk="1" latinLnBrk="0" hangingPunct="1">
            <a:defRPr sz="1800" kern="1200">
              <a:solidFill>
                <a:srgbClr val="000000"/>
              </a:solidFill>
              <a:latin typeface="Arial"/>
            </a:defRPr>
          </a:lvl1pPr>
          <a:lvl2pPr marL="457200" algn="l" defTabSz="914400" rtl="0" eaLnBrk="1" latinLnBrk="0" hangingPunct="1">
            <a:defRPr sz="1800" kern="1200">
              <a:solidFill>
                <a:srgbClr val="000000"/>
              </a:solidFill>
              <a:latin typeface="Arial"/>
            </a:defRPr>
          </a:lvl2pPr>
          <a:lvl3pPr marL="914400" algn="l" defTabSz="914400" rtl="0" eaLnBrk="1" latinLnBrk="0" hangingPunct="1">
            <a:defRPr sz="1800" kern="1200">
              <a:solidFill>
                <a:srgbClr val="000000"/>
              </a:solidFill>
              <a:latin typeface="Arial"/>
            </a:defRPr>
          </a:lvl3pPr>
          <a:lvl4pPr marL="1371600" algn="l" defTabSz="914400" rtl="0" eaLnBrk="1" latinLnBrk="0" hangingPunct="1">
            <a:defRPr sz="1800" kern="1200">
              <a:solidFill>
                <a:srgbClr val="000000"/>
              </a:solidFill>
              <a:latin typeface="Arial"/>
            </a:defRPr>
          </a:lvl4pPr>
          <a:lvl5pPr marL="1828800" algn="l" defTabSz="914400" rtl="0" eaLnBrk="1" latinLnBrk="0" hangingPunct="1">
            <a:defRPr sz="1800" kern="1200">
              <a:solidFill>
                <a:srgbClr val="000000"/>
              </a:solidFill>
              <a:latin typeface="Arial"/>
            </a:defRPr>
          </a:lvl5pPr>
          <a:lvl6pPr marL="2286000" algn="l" defTabSz="914400" rtl="0" eaLnBrk="1" latinLnBrk="0" hangingPunct="1">
            <a:defRPr sz="1800" kern="1200">
              <a:solidFill>
                <a:srgbClr val="000000"/>
              </a:solidFill>
              <a:latin typeface="Arial"/>
            </a:defRPr>
          </a:lvl6pPr>
          <a:lvl7pPr marL="2743200" algn="l" defTabSz="914400" rtl="0" eaLnBrk="1" latinLnBrk="0" hangingPunct="1">
            <a:defRPr sz="1800" kern="1200">
              <a:solidFill>
                <a:srgbClr val="000000"/>
              </a:solidFill>
              <a:latin typeface="Arial"/>
            </a:defRPr>
          </a:lvl7pPr>
          <a:lvl8pPr marL="3200400" algn="l" defTabSz="914400" rtl="0" eaLnBrk="1" latinLnBrk="0" hangingPunct="1">
            <a:defRPr sz="1800" kern="1200">
              <a:solidFill>
                <a:srgbClr val="000000"/>
              </a:solidFill>
              <a:latin typeface="Arial"/>
            </a:defRPr>
          </a:lvl8pPr>
          <a:lvl9pPr marL="3657600" algn="l" defTabSz="914400" rtl="0" eaLnBrk="1" latinLnBrk="0" hangingPunct="1">
            <a:defRPr sz="1800" kern="1200">
              <a:solidFill>
                <a:srgbClr val="000000"/>
              </a:solidFill>
              <a:latin typeface="Arial"/>
            </a:defRPr>
          </a:lvl9pPr>
        </a:lstStyle>
        <a:p xmlns:a="http://schemas.openxmlformats.org/drawingml/2006/main">
          <a:pPr algn="ctr"/>
          <a:r>
            <a:rPr lang="en-US" sz="1400" dirty="0" smtClean="0">
              <a:solidFill>
                <a:srgbClr val="FFFFFF"/>
              </a:solidFill>
            </a:rPr>
            <a:t>13%</a:t>
          </a:r>
          <a:endParaRPr lang="en-US" sz="1400" dirty="0">
            <a:solidFill>
              <a:srgbClr val="FFFFFF"/>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DF27F3-5642-4F08-88A5-85D0A05A0D3E}" type="datetimeFigureOut">
              <a:rPr lang="en-US" smtClean="0"/>
              <a:t>6/8/2015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A0061DC-6376-4F27-95E4-37F8945E7753}" type="slidenum">
              <a:rPr lang="en-US" smtClean="0"/>
              <a:t>‹#›</a:t>
            </a:fld>
            <a:endParaRPr lang="en-US"/>
          </a:p>
        </p:txBody>
      </p:sp>
    </p:spTree>
    <p:extLst>
      <p:ext uri="{BB962C8B-B14F-4D97-AF65-F5344CB8AC3E}">
        <p14:creationId xmlns:p14="http://schemas.microsoft.com/office/powerpoint/2010/main" val="24380926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A0061DC-6376-4F27-95E4-37F8945E7753}" type="slidenum">
              <a:rPr lang="en-US" smtClean="0"/>
              <a:t>3</a:t>
            </a:fld>
            <a:endParaRPr lang="en-US"/>
          </a:p>
        </p:txBody>
      </p:sp>
    </p:spTree>
    <p:extLst>
      <p:ext uri="{BB962C8B-B14F-4D97-AF65-F5344CB8AC3E}">
        <p14:creationId xmlns:p14="http://schemas.microsoft.com/office/powerpoint/2010/main" val="367652201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EBA4C88-B6CE-4DF6-AC5C-0E11A83F5D76}" type="slidenum">
              <a:rPr lang="en-US" smtClean="0">
                <a:solidFill>
                  <a:prstClr val="black"/>
                </a:solidFill>
              </a:rPr>
              <a:pPr/>
              <a:t>19</a:t>
            </a:fld>
            <a:endParaRPr lang="en-US" dirty="0">
              <a:solidFill>
                <a:prstClr val="black"/>
              </a:solidFill>
            </a:endParaRPr>
          </a:p>
        </p:txBody>
      </p:sp>
      <p:sp>
        <p:nvSpPr>
          <p:cNvPr id="5" name="Notes Placeholder 4"/>
          <p:cNvSpPr>
            <a:spLocks noGrp="1"/>
          </p:cNvSpPr>
          <p:nvPr>
            <p:ph type="body" sz="quarter" idx="1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pPr defTabSz="912398"/>
            <a:fld id="{15074CE7-6542-4CC8-B4FA-E6CD77E733A3}" type="slidenum">
              <a:rPr lang="en-US" smtClean="0">
                <a:solidFill>
                  <a:prstClr val="black"/>
                </a:solidFill>
              </a:rPr>
              <a:pPr defTabSz="912398"/>
              <a:t>20</a:t>
            </a:fld>
            <a:endParaRPr lang="en-US" dirty="0" smtClean="0">
              <a:solidFill>
                <a:prstClr val="black"/>
              </a:solidFill>
            </a:endParaRPr>
          </a:p>
        </p:txBody>
      </p:sp>
      <p:sp>
        <p:nvSpPr>
          <p:cNvPr id="25603" name="Rectangle 7"/>
          <p:cNvSpPr txBox="1">
            <a:spLocks noGrp="1" noChangeArrowheads="1"/>
          </p:cNvSpPr>
          <p:nvPr/>
        </p:nvSpPr>
        <p:spPr bwMode="auto">
          <a:xfrm>
            <a:off x="3884030" y="8686493"/>
            <a:ext cx="2972421" cy="455951"/>
          </a:xfrm>
          <a:prstGeom prst="rect">
            <a:avLst/>
          </a:prstGeom>
          <a:noFill/>
          <a:ln w="9525">
            <a:noFill/>
            <a:miter lim="800000"/>
            <a:headEnd/>
            <a:tailEnd/>
          </a:ln>
        </p:spPr>
        <p:txBody>
          <a:bodyPr lIns="91443" tIns="45725" rIns="91443" bIns="45725" anchor="b"/>
          <a:lstStyle/>
          <a:p>
            <a:pPr algn="r" defTabSz="913957"/>
            <a:fld id="{C385A9E3-7320-4C23-9FD2-81986EDEE16F}" type="slidenum">
              <a:rPr lang="en-US" sz="1200">
                <a:solidFill>
                  <a:prstClr val="black"/>
                </a:solidFill>
              </a:rPr>
              <a:pPr algn="r" defTabSz="913957"/>
              <a:t>20</a:t>
            </a:fld>
            <a:endParaRPr lang="en-US" sz="1200" dirty="0">
              <a:solidFill>
                <a:prstClr val="black"/>
              </a:solidFill>
            </a:endParaRPr>
          </a:p>
        </p:txBody>
      </p:sp>
      <p:sp>
        <p:nvSpPr>
          <p:cNvPr id="25604" name="Rectangle 2"/>
          <p:cNvSpPr>
            <a:spLocks noGrp="1" noRot="1" noChangeAspect="1" noChangeArrowheads="1" noTextEdit="1"/>
          </p:cNvSpPr>
          <p:nvPr>
            <p:ph type="sldImg"/>
          </p:nvPr>
        </p:nvSpPr>
        <p:spPr>
          <a:xfrm>
            <a:off x="1141413" y="682625"/>
            <a:ext cx="4567237" cy="3425825"/>
          </a:xfrm>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txBox="1">
            <a:spLocks noGrp="1" noChangeArrowheads="1"/>
          </p:cNvSpPr>
          <p:nvPr/>
        </p:nvSpPr>
        <p:spPr bwMode="auto">
          <a:xfrm>
            <a:off x="3884028" y="8684928"/>
            <a:ext cx="2972421" cy="457513"/>
          </a:xfrm>
          <a:prstGeom prst="rect">
            <a:avLst/>
          </a:prstGeom>
          <a:noFill/>
          <a:ln w="9525">
            <a:noFill/>
            <a:miter lim="800000"/>
            <a:headEnd/>
            <a:tailEnd/>
          </a:ln>
        </p:spPr>
        <p:txBody>
          <a:bodyPr lIns="91387" tIns="45695" rIns="91387" bIns="45695" anchor="b"/>
          <a:lstStyle/>
          <a:p>
            <a:pPr algn="r" defTabSz="912672"/>
            <a:fld id="{5F00C109-73B0-4675-BD0E-B9ED1BA0C62F}" type="slidenum">
              <a:rPr lang="en-US" sz="1200">
                <a:solidFill>
                  <a:prstClr val="black"/>
                </a:solidFill>
              </a:rPr>
              <a:pPr algn="r" defTabSz="912672"/>
              <a:t>21</a:t>
            </a:fld>
            <a:endParaRPr lang="en-US" sz="1200" dirty="0">
              <a:solidFill>
                <a:prstClr val="black"/>
              </a:solidFill>
            </a:endParaRPr>
          </a:p>
        </p:txBody>
      </p:sp>
      <p:sp>
        <p:nvSpPr>
          <p:cNvPr id="26627" name="Rectangle 7"/>
          <p:cNvSpPr txBox="1">
            <a:spLocks noGrp="1" noChangeArrowheads="1"/>
          </p:cNvSpPr>
          <p:nvPr/>
        </p:nvSpPr>
        <p:spPr bwMode="auto">
          <a:xfrm>
            <a:off x="3884028" y="8686490"/>
            <a:ext cx="2972421" cy="455951"/>
          </a:xfrm>
          <a:prstGeom prst="rect">
            <a:avLst/>
          </a:prstGeom>
          <a:noFill/>
          <a:ln w="9525">
            <a:noFill/>
            <a:miter lim="800000"/>
            <a:headEnd/>
            <a:tailEnd/>
          </a:ln>
        </p:spPr>
        <p:txBody>
          <a:bodyPr lIns="91473" tIns="45738" rIns="91473" bIns="45738" anchor="b"/>
          <a:lstStyle/>
          <a:p>
            <a:pPr algn="r" defTabSz="914231"/>
            <a:fld id="{FD524CA2-E62A-423A-A7CA-92EFC83E5EC6}" type="slidenum">
              <a:rPr lang="en-US" sz="1200">
                <a:solidFill>
                  <a:prstClr val="black"/>
                </a:solidFill>
              </a:rPr>
              <a:pPr algn="r" defTabSz="914231"/>
              <a:t>21</a:t>
            </a:fld>
            <a:endParaRPr lang="en-US" sz="1200" dirty="0">
              <a:solidFill>
                <a:prstClr val="black"/>
              </a:solidFill>
            </a:endParaRPr>
          </a:p>
        </p:txBody>
      </p:sp>
      <p:sp>
        <p:nvSpPr>
          <p:cNvPr id="26628" name="Rectangle 2"/>
          <p:cNvSpPr>
            <a:spLocks noGrp="1" noRot="1" noChangeAspect="1" noChangeArrowheads="1" noTextEdit="1"/>
          </p:cNvSpPr>
          <p:nvPr>
            <p:ph type="sldImg"/>
          </p:nvPr>
        </p:nvSpPr>
        <p:spPr>
          <a:xfrm>
            <a:off x="1141413" y="682625"/>
            <a:ext cx="4565650" cy="3425825"/>
          </a:xfrm>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7"/>
          <p:cNvSpPr>
            <a:spLocks noGrp="1" noChangeArrowheads="1"/>
          </p:cNvSpPr>
          <p:nvPr>
            <p:ph type="sldNum" sz="quarter" idx="5"/>
          </p:nvPr>
        </p:nvSpPr>
        <p:spPr>
          <a:noFill/>
        </p:spPr>
        <p:txBody>
          <a:bodyPr/>
          <a:lstStyle/>
          <a:p>
            <a:pPr defTabSz="912398"/>
            <a:fld id="{38FABFD5-4B9A-4C7C-B778-B3DA3431C652}" type="slidenum">
              <a:rPr lang="en-US" smtClean="0">
                <a:solidFill>
                  <a:prstClr val="black"/>
                </a:solidFill>
              </a:rPr>
              <a:pPr defTabSz="912398"/>
              <a:t>22</a:t>
            </a:fld>
            <a:endParaRPr lang="en-US" dirty="0" smtClean="0">
              <a:solidFill>
                <a:prstClr val="black"/>
              </a:solidFill>
            </a:endParaRPr>
          </a:p>
        </p:txBody>
      </p:sp>
      <p:sp>
        <p:nvSpPr>
          <p:cNvPr id="27651" name="Rectangle 7"/>
          <p:cNvSpPr txBox="1">
            <a:spLocks noGrp="1" noChangeArrowheads="1"/>
          </p:cNvSpPr>
          <p:nvPr/>
        </p:nvSpPr>
        <p:spPr bwMode="auto">
          <a:xfrm>
            <a:off x="3884030" y="8686493"/>
            <a:ext cx="2972421" cy="455951"/>
          </a:xfrm>
          <a:prstGeom prst="rect">
            <a:avLst/>
          </a:prstGeom>
          <a:noFill/>
          <a:ln w="9525">
            <a:noFill/>
            <a:miter lim="800000"/>
            <a:headEnd/>
            <a:tailEnd/>
          </a:ln>
        </p:spPr>
        <p:txBody>
          <a:bodyPr lIns="91443" tIns="45725" rIns="91443" bIns="45725" anchor="b"/>
          <a:lstStyle/>
          <a:p>
            <a:pPr algn="r" defTabSz="913957"/>
            <a:fld id="{91856C08-444A-42C3-9610-F62298ABB2C7}" type="slidenum">
              <a:rPr lang="en-US" sz="1200">
                <a:solidFill>
                  <a:prstClr val="black"/>
                </a:solidFill>
              </a:rPr>
              <a:pPr algn="r" defTabSz="913957"/>
              <a:t>22</a:t>
            </a:fld>
            <a:endParaRPr lang="en-US" sz="1200" dirty="0">
              <a:solidFill>
                <a:prstClr val="black"/>
              </a:solidFill>
            </a:endParaRPr>
          </a:p>
        </p:txBody>
      </p:sp>
      <p:sp>
        <p:nvSpPr>
          <p:cNvPr id="27652" name="Rectangle 2"/>
          <p:cNvSpPr>
            <a:spLocks noGrp="1" noRot="1" noChangeAspect="1" noChangeArrowheads="1" noTextEdit="1"/>
          </p:cNvSpPr>
          <p:nvPr>
            <p:ph type="sldImg"/>
          </p:nvPr>
        </p:nvSpPr>
        <p:spPr>
          <a:xfrm>
            <a:off x="1143000" y="682625"/>
            <a:ext cx="4565650" cy="3425825"/>
          </a:xfrm>
          <a:ln/>
        </p:spPr>
      </p:sp>
      <p:sp>
        <p:nvSpPr>
          <p:cNvPr id="2" name="Notes Placeholder 1"/>
          <p:cNvSpPr>
            <a:spLocks noGrp="1"/>
          </p:cNvSpPr>
          <p:nvPr>
            <p:ph type="body" sz="quarter" idx="10"/>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10"/>
          </p:nvPr>
        </p:nvSpPr>
        <p:spPr/>
        <p:txBody>
          <a:bodyPr/>
          <a:lstStyle/>
          <a:p>
            <a:fld id="{0EBA4C88-B6CE-4DF6-AC5C-0E11A83F5D76}" type="slidenum">
              <a:rPr lang="en-US" smtClean="0">
                <a:solidFill>
                  <a:prstClr val="black"/>
                </a:solidFill>
              </a:rPr>
              <a:pPr/>
              <a:t>23</a:t>
            </a:fld>
            <a:endParaRPr lang="en-US" dirty="0">
              <a:solidFill>
                <a:prstClr val="black"/>
              </a:solidFill>
            </a:endParaRPr>
          </a:p>
        </p:txBody>
      </p:sp>
      <p:sp>
        <p:nvSpPr>
          <p:cNvPr id="5" name="Notes Placeholder 4"/>
          <p:cNvSpPr>
            <a:spLocks noGrp="1"/>
          </p:cNvSpPr>
          <p:nvPr>
            <p:ph type="body" sz="quarter" idx="1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4811687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2 columns">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3400">
                <a:solidFill>
                  <a:schemeClr val="accent1"/>
                </a:solidFill>
              </a:defRPr>
            </a:lvl1pPr>
          </a:lstStyle>
          <a:p>
            <a:r>
              <a:rPr lang="en-US" dirty="0" smtClean="0"/>
              <a:t>Click to edit Master title style. You can have up to two lines of text.</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11" name="Content Placeholder 10"/>
          <p:cNvSpPr>
            <a:spLocks noGrp="1"/>
          </p:cNvSpPr>
          <p:nvPr>
            <p:ph sz="quarter" idx="12"/>
          </p:nvPr>
        </p:nvSpPr>
        <p:spPr>
          <a:xfrm>
            <a:off x="640080" y="1316736"/>
            <a:ext cx="4023360" cy="4590288"/>
          </a:xfrm>
          <a:prstGeom prst="rect">
            <a:avLst/>
          </a:prstGeom>
        </p:spPr>
        <p:txBody>
          <a:bodyPr/>
          <a:lstStyle>
            <a:lvl1pPr marL="237744" indent="-237744">
              <a:spcBef>
                <a:spcPts val="1600"/>
              </a:spcBef>
              <a:spcAft>
                <a:spcPts val="600"/>
              </a:spcAft>
              <a:defRPr sz="2200"/>
            </a:lvl1pPr>
            <a:lvl2pPr>
              <a:spcAft>
                <a:spcPts val="400"/>
              </a:spcAft>
              <a:defRPr sz="1600"/>
            </a:lvl2pPr>
            <a:lvl3pPr>
              <a:spcAft>
                <a:spcPts val="400"/>
              </a:spcAft>
              <a:defRPr sz="1600"/>
            </a:lvl3pPr>
            <a:lvl4pPr>
              <a:spcAft>
                <a:spcPts val="400"/>
              </a:spcAft>
              <a:defRPr sz="1600"/>
            </a:lvl4pPr>
            <a:lvl5pPr>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3"/>
          </p:nvPr>
        </p:nvSpPr>
        <p:spPr>
          <a:xfrm>
            <a:off x="4654296" y="1316736"/>
            <a:ext cx="4023360" cy="4590288"/>
          </a:xfrm>
          <a:prstGeom prst="rect">
            <a:avLst/>
          </a:prstGeom>
        </p:spPr>
        <p:txBody>
          <a:bodyPr/>
          <a:lstStyle>
            <a:lvl1pPr marL="237744" indent="-237744">
              <a:spcBef>
                <a:spcPts val="1600"/>
              </a:spcBef>
              <a:spcAft>
                <a:spcPts val="600"/>
              </a:spcAft>
              <a:defRPr sz="2200"/>
            </a:lvl1pPr>
            <a:lvl2pPr>
              <a:spcAft>
                <a:spcPts val="400"/>
              </a:spcAft>
              <a:defRPr sz="1600"/>
            </a:lvl2pPr>
            <a:lvl3pPr>
              <a:spcAft>
                <a:spcPts val="400"/>
              </a:spcAft>
              <a:defRPr sz="1600"/>
            </a:lvl3pPr>
            <a:lvl4pPr>
              <a:spcAft>
                <a:spcPts val="400"/>
              </a:spcAft>
              <a:defRPr sz="1600"/>
            </a:lvl4pPr>
            <a:lvl5pPr>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3332580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ong title and 2 columns">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2400">
                <a:solidFill>
                  <a:schemeClr val="accent1"/>
                </a:solidFill>
              </a:defRPr>
            </a:lvl1pPr>
          </a:lstStyle>
          <a:p>
            <a:r>
              <a:rPr lang="en-US" dirty="0" smtClean="0"/>
              <a:t>Click to edit Master title style. You can have up to two lines of text.</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11" name="Content Placeholder 10"/>
          <p:cNvSpPr>
            <a:spLocks noGrp="1"/>
          </p:cNvSpPr>
          <p:nvPr>
            <p:ph sz="quarter" idx="12"/>
          </p:nvPr>
        </p:nvSpPr>
        <p:spPr>
          <a:xfrm>
            <a:off x="640080" y="1316736"/>
            <a:ext cx="4023360" cy="4590288"/>
          </a:xfrm>
          <a:prstGeom prst="rect">
            <a:avLst/>
          </a:prstGeom>
        </p:spPr>
        <p:txBody>
          <a:bodyPr/>
          <a:lstStyle>
            <a:lvl1pPr marL="237744" indent="-237744">
              <a:spcBef>
                <a:spcPts val="1600"/>
              </a:spcBef>
              <a:spcAft>
                <a:spcPts val="600"/>
              </a:spcAft>
              <a:defRPr sz="2200"/>
            </a:lvl1pPr>
            <a:lvl2pPr>
              <a:spcAft>
                <a:spcPts val="400"/>
              </a:spcAft>
              <a:defRPr sz="1600"/>
            </a:lvl2pPr>
            <a:lvl3pPr>
              <a:spcAft>
                <a:spcPts val="400"/>
              </a:spcAft>
              <a:defRPr sz="1600"/>
            </a:lvl3pPr>
            <a:lvl4pPr>
              <a:spcAft>
                <a:spcPts val="400"/>
              </a:spcAft>
              <a:defRPr sz="1600"/>
            </a:lvl4pPr>
            <a:lvl5pPr>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3"/>
          </p:nvPr>
        </p:nvSpPr>
        <p:spPr>
          <a:xfrm>
            <a:off x="4654296" y="1316736"/>
            <a:ext cx="4023360" cy="4590288"/>
          </a:xfrm>
          <a:prstGeom prst="rect">
            <a:avLst/>
          </a:prstGeom>
        </p:spPr>
        <p:txBody>
          <a:bodyPr/>
          <a:lstStyle>
            <a:lvl1pPr marL="237744" indent="-237744">
              <a:spcBef>
                <a:spcPts val="1600"/>
              </a:spcBef>
              <a:spcAft>
                <a:spcPts val="600"/>
              </a:spcAft>
              <a:defRPr sz="2200"/>
            </a:lvl1pPr>
            <a:lvl2pPr>
              <a:spcAft>
                <a:spcPts val="400"/>
              </a:spcAft>
              <a:defRPr sz="1600"/>
            </a:lvl2pPr>
            <a:lvl3pPr>
              <a:spcAft>
                <a:spcPts val="400"/>
              </a:spcAft>
              <a:defRPr sz="1600"/>
            </a:lvl3pPr>
            <a:lvl4pPr>
              <a:spcAft>
                <a:spcPts val="400"/>
              </a:spcAft>
              <a:defRPr sz="1600"/>
            </a:lvl4pPr>
            <a:lvl5pPr>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9"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14146465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title">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457200" y="2212848"/>
            <a:ext cx="8229600" cy="1490472"/>
          </a:xfrm>
          <a:prstGeom prst="rect">
            <a:avLst/>
          </a:prstGeom>
        </p:spPr>
        <p:txBody>
          <a:bodyPr anchor="b" anchorCtr="0"/>
          <a:lstStyle>
            <a:lvl1pPr algn="ctr">
              <a:defRPr sz="4000">
                <a:solidFill>
                  <a:schemeClr val="accent1"/>
                </a:solidFill>
              </a:defRPr>
            </a:lvl1pPr>
          </a:lstStyle>
          <a:p>
            <a:r>
              <a:rPr lang="en-US" dirty="0" smtClean="0"/>
              <a:t>Section Title — click to edit</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8"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1846938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3400">
                <a:solidFill>
                  <a:schemeClr val="accent1"/>
                </a:solidFill>
              </a:defRPr>
            </a:lvl1pPr>
          </a:lstStyle>
          <a:p>
            <a:r>
              <a:rPr lang="en-US" dirty="0" smtClean="0"/>
              <a:t>Click to edit Master title style. You can have up to two lines of text.</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8"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36251872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long title only">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2400">
                <a:solidFill>
                  <a:schemeClr val="accent1"/>
                </a:solidFill>
              </a:defRPr>
            </a:lvl1pPr>
          </a:lstStyle>
          <a:p>
            <a:r>
              <a:rPr lang="en-US" dirty="0" smtClean="0"/>
              <a:t>Click to edit Master title style. You can have up to two lines of text.</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8"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16535103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line or bar graph">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40080" y="73152"/>
            <a:ext cx="8046720" cy="777240"/>
          </a:xfrm>
          <a:prstGeom prst="rect">
            <a:avLst/>
          </a:prstGeom>
        </p:spPr>
        <p:txBody>
          <a:bodyPr tIns="91440" bIns="0" anchor="b" anchorCtr="0"/>
          <a:lstStyle>
            <a:lvl1pPr algn="l">
              <a:defRPr sz="2400">
                <a:solidFill>
                  <a:schemeClr val="accent1"/>
                </a:solidFill>
              </a:defRPr>
            </a:lvl1pPr>
          </a:lstStyle>
          <a:p>
            <a:r>
              <a:rPr lang="en-US" dirty="0" smtClean="0"/>
              <a:t>Click to edit Master title style</a:t>
            </a:r>
            <a:br>
              <a:rPr lang="en-US" dirty="0" smtClean="0"/>
            </a:br>
            <a:r>
              <a:rPr lang="en-US" dirty="0" smtClean="0"/>
              <a:t>This can span two lines</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9" name="Chart Placeholder 8"/>
          <p:cNvSpPr>
            <a:spLocks noGrp="1"/>
          </p:cNvSpPr>
          <p:nvPr>
            <p:ph type="chart" sz="quarter" idx="12"/>
          </p:nvPr>
        </p:nvSpPr>
        <p:spPr>
          <a:xfrm>
            <a:off x="640080" y="1527048"/>
            <a:ext cx="7946136" cy="4379976"/>
          </a:xfrm>
          <a:prstGeom prst="rect">
            <a:avLst/>
          </a:prstGeo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200"/>
            </a:lvl1pPr>
          </a:lstStyle>
          <a:p>
            <a:r>
              <a:rPr lang="en-US" dirty="0" smtClean="0"/>
              <a:t>Click icon to add chart</a:t>
            </a:r>
          </a:p>
        </p:txBody>
      </p:sp>
      <p:sp>
        <p:nvSpPr>
          <p:cNvPr id="12" name="Text Placeholder 11"/>
          <p:cNvSpPr>
            <a:spLocks noGrp="1"/>
          </p:cNvSpPr>
          <p:nvPr>
            <p:ph type="body" sz="quarter" idx="13" hasCustomPrompt="1"/>
          </p:nvPr>
        </p:nvSpPr>
        <p:spPr>
          <a:xfrm>
            <a:off x="640080" y="896112"/>
            <a:ext cx="4005072" cy="548640"/>
          </a:xfrm>
          <a:prstGeom prst="rect">
            <a:avLst/>
          </a:prstGeom>
        </p:spPr>
        <p:txBody>
          <a:bodyPr anchor="b" anchorCtr="0"/>
          <a:lstStyle>
            <a:lvl1pPr marL="342900" marR="0" indent="-342900" algn="l" defTabSz="914400" rtl="0" eaLnBrk="1" fontAlgn="base" latinLnBrk="0" hangingPunct="1">
              <a:lnSpc>
                <a:spcPct val="100000"/>
              </a:lnSpc>
              <a:spcBef>
                <a:spcPct val="20000"/>
              </a:spcBef>
              <a:spcAft>
                <a:spcPct val="0"/>
              </a:spcAft>
              <a:buClrTx/>
              <a:buSzTx/>
              <a:buFontTx/>
              <a:buNone/>
              <a:tabLst/>
              <a:defRPr sz="1400"/>
            </a:lvl1pPr>
            <a:lvl2pPr>
              <a:defRPr sz="1400"/>
            </a:lvl2pPr>
            <a:lvl3pPr>
              <a:defRPr sz="1400"/>
            </a:lvl3pPr>
            <a:lvl4pPr>
              <a:defRPr sz="1400"/>
            </a:lvl4pPr>
            <a:lvl5pPr>
              <a:defRPr sz="1400"/>
            </a:lvl5pPr>
          </a:lstStyle>
          <a:p>
            <a:pPr lvl="0"/>
            <a:r>
              <a:rPr lang="en-US" dirty="0" smtClean="0"/>
              <a:t>y-axis title here</a:t>
            </a:r>
          </a:p>
          <a:p>
            <a:pPr lvl="0"/>
            <a:r>
              <a:rPr lang="en-US" dirty="0" smtClean="0"/>
              <a:t>y-axis units here</a:t>
            </a:r>
          </a:p>
        </p:txBody>
      </p:sp>
      <p:sp>
        <p:nvSpPr>
          <p:cNvPr id="14" name="Text Placeholder 13"/>
          <p:cNvSpPr>
            <a:spLocks noGrp="1"/>
          </p:cNvSpPr>
          <p:nvPr>
            <p:ph type="body" sz="quarter" idx="14" hasCustomPrompt="1"/>
          </p:nvPr>
        </p:nvSpPr>
        <p:spPr>
          <a:xfrm>
            <a:off x="4690872" y="896112"/>
            <a:ext cx="3895344" cy="548640"/>
          </a:xfrm>
          <a:prstGeom prst="rect">
            <a:avLst/>
          </a:prstGeom>
        </p:spPr>
        <p:txBody>
          <a:bodyPr anchor="b" anchorCtr="0"/>
          <a:lstStyle>
            <a:lvl1pPr marL="342900" marR="0" indent="-342900" algn="r" defTabSz="914400" rtl="0" eaLnBrk="1" fontAlgn="base" latinLnBrk="0" hangingPunct="1">
              <a:lnSpc>
                <a:spcPct val="100000"/>
              </a:lnSpc>
              <a:spcBef>
                <a:spcPct val="20000"/>
              </a:spcBef>
              <a:spcAft>
                <a:spcPct val="0"/>
              </a:spcAft>
              <a:buClrTx/>
              <a:buSzTx/>
              <a:buFontTx/>
              <a:buNone/>
              <a:tabLst/>
              <a:defRPr sz="1400"/>
            </a:lvl1pPr>
            <a:lvl2pPr>
              <a:defRPr sz="1400"/>
            </a:lvl2pPr>
            <a:lvl3pPr>
              <a:defRPr sz="1400"/>
            </a:lvl3pPr>
            <a:lvl4pPr>
              <a:defRPr sz="1400"/>
            </a:lvl4pPr>
            <a:lvl5pPr>
              <a:defRPr sz="1400"/>
            </a:lvl5pPr>
          </a:lstStyle>
          <a:p>
            <a:pPr lvl="0"/>
            <a:r>
              <a:rPr lang="en-US" dirty="0" smtClean="0"/>
              <a:t>secondary y-axis title here</a:t>
            </a:r>
          </a:p>
          <a:p>
            <a:pPr lvl="0"/>
            <a:r>
              <a:rPr lang="en-US" dirty="0" smtClean="0"/>
              <a:t>secondary y-axis units here</a:t>
            </a:r>
          </a:p>
        </p:txBody>
      </p:sp>
      <p:sp>
        <p:nvSpPr>
          <p:cNvPr id="16" name="Text Placeholder 15"/>
          <p:cNvSpPr>
            <a:spLocks noGrp="1"/>
          </p:cNvSpPr>
          <p:nvPr>
            <p:ph type="body" sz="quarter" idx="15" hasCustomPrompt="1"/>
          </p:nvPr>
        </p:nvSpPr>
        <p:spPr>
          <a:xfrm>
            <a:off x="640080" y="5952744"/>
            <a:ext cx="7946136" cy="246888"/>
          </a:xfrm>
          <a:prstGeom prst="rect">
            <a:avLst/>
          </a:prstGeom>
        </p:spPr>
        <p:txBody>
          <a:bodyPr anchor="b" anchorCtr="0"/>
          <a:lstStyle>
            <a:lvl1pPr>
              <a:buNone/>
              <a:defRPr sz="1200" i="1"/>
            </a:lvl1pPr>
            <a:lvl2pPr>
              <a:buNone/>
              <a:defRPr sz="1200" i="1"/>
            </a:lvl2pPr>
            <a:lvl3pPr>
              <a:buNone/>
              <a:defRPr sz="1200" i="1"/>
            </a:lvl3pPr>
            <a:lvl4pPr>
              <a:buNone/>
              <a:defRPr sz="1200" i="1"/>
            </a:lvl4pPr>
            <a:lvl5pPr>
              <a:buNone/>
              <a:defRPr sz="1200" i="1"/>
            </a:lvl5pPr>
          </a:lstStyle>
          <a:p>
            <a:pPr lvl="0"/>
            <a:r>
              <a:rPr lang="en-US" dirty="0" smtClean="0"/>
              <a:t>Source: Click to edit text</a:t>
            </a:r>
          </a:p>
        </p:txBody>
      </p:sp>
      <p:sp>
        <p:nvSpPr>
          <p:cNvPr id="11"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88688228"/>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e chart">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40080" y="73152"/>
            <a:ext cx="8046720" cy="777240"/>
          </a:xfrm>
          <a:prstGeom prst="rect">
            <a:avLst/>
          </a:prstGeom>
        </p:spPr>
        <p:txBody>
          <a:bodyPr tIns="91440" bIns="0" anchor="b" anchorCtr="0"/>
          <a:lstStyle>
            <a:lvl1pPr algn="l">
              <a:defRPr sz="2400">
                <a:solidFill>
                  <a:schemeClr val="accent1"/>
                </a:solidFill>
              </a:defRPr>
            </a:lvl1pPr>
          </a:lstStyle>
          <a:p>
            <a:r>
              <a:rPr lang="en-US" dirty="0" smtClean="0"/>
              <a:t>Click to edit Master title style</a:t>
            </a:r>
            <a:br>
              <a:rPr lang="en-US" dirty="0" smtClean="0"/>
            </a:br>
            <a:r>
              <a:rPr lang="en-US" dirty="0" smtClean="0"/>
              <a:t>This can span two lines</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9" name="Chart Placeholder 8"/>
          <p:cNvSpPr>
            <a:spLocks noGrp="1"/>
          </p:cNvSpPr>
          <p:nvPr>
            <p:ph type="chart" sz="quarter" idx="12"/>
          </p:nvPr>
        </p:nvSpPr>
        <p:spPr>
          <a:xfrm>
            <a:off x="640080" y="1234440"/>
            <a:ext cx="7946136" cy="4672584"/>
          </a:xfrm>
          <a:prstGeom prst="rect">
            <a:avLst/>
          </a:prstGeo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200"/>
            </a:lvl1pPr>
          </a:lstStyle>
          <a:p>
            <a:r>
              <a:rPr lang="en-US" dirty="0" smtClean="0"/>
              <a:t>Click icon to add chart</a:t>
            </a:r>
          </a:p>
        </p:txBody>
      </p:sp>
      <p:sp>
        <p:nvSpPr>
          <p:cNvPr id="12" name="Text Placeholder 11"/>
          <p:cNvSpPr>
            <a:spLocks noGrp="1"/>
          </p:cNvSpPr>
          <p:nvPr>
            <p:ph type="body" sz="quarter" idx="13" hasCustomPrompt="1"/>
          </p:nvPr>
        </p:nvSpPr>
        <p:spPr>
          <a:xfrm>
            <a:off x="640080" y="896112"/>
            <a:ext cx="7946136" cy="292608"/>
          </a:xfrm>
          <a:prstGeom prst="rect">
            <a:avLst/>
          </a:prstGeom>
        </p:spPr>
        <p:txBody>
          <a:bodyPr anchor="b" anchorCtr="0"/>
          <a:lstStyle>
            <a:lvl1pPr marL="342900" marR="0" indent="-342900" algn="l" defTabSz="914400" rtl="0" eaLnBrk="1" fontAlgn="base" latinLnBrk="0" hangingPunct="1">
              <a:lnSpc>
                <a:spcPct val="100000"/>
              </a:lnSpc>
              <a:spcBef>
                <a:spcPct val="20000"/>
              </a:spcBef>
              <a:spcAft>
                <a:spcPct val="0"/>
              </a:spcAft>
              <a:buClrTx/>
              <a:buSzTx/>
              <a:buFontTx/>
              <a:buNone/>
              <a:tabLst/>
              <a:defRPr sz="1400"/>
            </a:lvl1pPr>
            <a:lvl2pPr>
              <a:defRPr sz="1400"/>
            </a:lvl2pPr>
            <a:lvl3pPr>
              <a:defRPr sz="1400"/>
            </a:lvl3pPr>
            <a:lvl4pPr>
              <a:defRPr sz="1400"/>
            </a:lvl4pPr>
            <a:lvl5pPr>
              <a:defRPr sz="1400"/>
            </a:lvl5pPr>
          </a:lstStyle>
          <a:p>
            <a:pPr lvl="0"/>
            <a:r>
              <a:rPr lang="en-US" dirty="0" smtClean="0"/>
              <a:t>pie chart units here</a:t>
            </a:r>
            <a:endParaRPr lang="en-US" dirty="0"/>
          </a:p>
        </p:txBody>
      </p:sp>
      <p:sp>
        <p:nvSpPr>
          <p:cNvPr id="16" name="Text Placeholder 15"/>
          <p:cNvSpPr>
            <a:spLocks noGrp="1"/>
          </p:cNvSpPr>
          <p:nvPr>
            <p:ph type="body" sz="quarter" idx="15" hasCustomPrompt="1"/>
          </p:nvPr>
        </p:nvSpPr>
        <p:spPr>
          <a:xfrm>
            <a:off x="640080" y="5952744"/>
            <a:ext cx="7946136" cy="246888"/>
          </a:xfrm>
          <a:prstGeom prst="rect">
            <a:avLst/>
          </a:prstGeom>
        </p:spPr>
        <p:txBody>
          <a:bodyPr anchor="b" anchorCtr="0"/>
          <a:lstStyle>
            <a:lvl1pPr>
              <a:buNone/>
              <a:defRPr sz="1200" i="1"/>
            </a:lvl1pPr>
            <a:lvl2pPr>
              <a:buNone/>
              <a:defRPr sz="1200" i="1"/>
            </a:lvl2pPr>
            <a:lvl3pPr>
              <a:buNone/>
              <a:defRPr sz="1200" i="1"/>
            </a:lvl3pPr>
            <a:lvl4pPr>
              <a:buNone/>
              <a:defRPr sz="1200" i="1"/>
            </a:lvl4pPr>
            <a:lvl5pPr>
              <a:buNone/>
              <a:defRPr sz="1200" i="1"/>
            </a:lvl5pPr>
          </a:lstStyle>
          <a:p>
            <a:pPr lvl="0"/>
            <a:r>
              <a:rPr lang="en-US" dirty="0" smtClean="0"/>
              <a:t>Source: Click to edit text</a:t>
            </a:r>
          </a:p>
        </p:txBody>
      </p:sp>
      <p:sp>
        <p:nvSpPr>
          <p:cNvPr id="10"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6931782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image">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40080" y="73152"/>
            <a:ext cx="8046720" cy="777240"/>
          </a:xfrm>
          <a:prstGeom prst="rect">
            <a:avLst/>
          </a:prstGeom>
        </p:spPr>
        <p:txBody>
          <a:bodyPr tIns="91440" bIns="0" anchor="b" anchorCtr="0"/>
          <a:lstStyle>
            <a:lvl1pPr algn="l">
              <a:defRPr sz="2400">
                <a:solidFill>
                  <a:schemeClr val="accent1"/>
                </a:solidFill>
              </a:defRPr>
            </a:lvl1pPr>
          </a:lstStyle>
          <a:p>
            <a:r>
              <a:rPr lang="en-US" dirty="0" smtClean="0"/>
              <a:t>Click to edit Master title style</a:t>
            </a:r>
            <a:br>
              <a:rPr lang="en-US" dirty="0" smtClean="0"/>
            </a:br>
            <a:r>
              <a:rPr lang="en-US" dirty="0" smtClean="0"/>
              <a:t>This can span two lines</a:t>
            </a:r>
            <a:endParaRPr lang="en-US" dirty="0"/>
          </a:p>
        </p:txBody>
      </p:sp>
      <p:sp>
        <p:nvSpPr>
          <p:cNvPr id="4" name="Slide Number Placeholder 3"/>
          <p:cNvSpPr>
            <a:spLocks noGrp="1"/>
          </p:cNvSpPr>
          <p:nvPr>
            <p:ph type="sldNum" sz="quarter" idx="11"/>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16" name="Text Placeholder 15"/>
          <p:cNvSpPr>
            <a:spLocks noGrp="1"/>
          </p:cNvSpPr>
          <p:nvPr>
            <p:ph type="body" sz="quarter" idx="15" hasCustomPrompt="1"/>
          </p:nvPr>
        </p:nvSpPr>
        <p:spPr>
          <a:xfrm>
            <a:off x="640080" y="5952744"/>
            <a:ext cx="7946136" cy="246888"/>
          </a:xfrm>
          <a:prstGeom prst="rect">
            <a:avLst/>
          </a:prstGeom>
        </p:spPr>
        <p:txBody>
          <a:bodyPr anchor="b" anchorCtr="0"/>
          <a:lstStyle>
            <a:lvl1pPr>
              <a:buNone/>
              <a:defRPr sz="1200" i="1"/>
            </a:lvl1pPr>
            <a:lvl2pPr>
              <a:buNone/>
              <a:defRPr sz="1200" i="1"/>
            </a:lvl2pPr>
            <a:lvl3pPr>
              <a:buNone/>
              <a:defRPr sz="1200" i="1"/>
            </a:lvl3pPr>
            <a:lvl4pPr>
              <a:buNone/>
              <a:defRPr sz="1200" i="1"/>
            </a:lvl4pPr>
            <a:lvl5pPr>
              <a:buNone/>
              <a:defRPr sz="1200" i="1"/>
            </a:lvl5pPr>
          </a:lstStyle>
          <a:p>
            <a:pPr lvl="0"/>
            <a:r>
              <a:rPr lang="en-US" dirty="0" smtClean="0"/>
              <a:t>Source: Click to edit text</a:t>
            </a:r>
          </a:p>
        </p:txBody>
      </p:sp>
      <p:sp>
        <p:nvSpPr>
          <p:cNvPr id="13" name="Picture Placeholder 12"/>
          <p:cNvSpPr>
            <a:spLocks noGrp="1"/>
          </p:cNvSpPr>
          <p:nvPr>
            <p:ph type="pic" sz="quarter" idx="16"/>
          </p:nvPr>
        </p:nvSpPr>
        <p:spPr>
          <a:xfrm>
            <a:off x="640080" y="850392"/>
            <a:ext cx="8046720" cy="5056632"/>
          </a:xfrm>
          <a:prstGeom prst="rect">
            <a:avLst/>
          </a:prstGeom>
        </p:spPr>
        <p:txBody>
          <a:bodyPr/>
          <a:lstStyle>
            <a:lvl1pPr marL="342900" marR="0" indent="-342900" algn="l" defTabSz="914400" rtl="0" eaLnBrk="1" fontAlgn="auto" latinLnBrk="0" hangingPunct="1">
              <a:lnSpc>
                <a:spcPct val="100000"/>
              </a:lnSpc>
              <a:spcBef>
                <a:spcPct val="20000"/>
              </a:spcBef>
              <a:spcAft>
                <a:spcPts val="0"/>
              </a:spcAft>
              <a:buClrTx/>
              <a:buSzTx/>
              <a:buFont typeface="Arial" pitchFamily="34" charset="0"/>
              <a:buNone/>
              <a:tabLst/>
              <a:defRPr sz="1200"/>
            </a:lvl1pPr>
          </a:lstStyle>
          <a:p>
            <a:r>
              <a:rPr lang="en-US" dirty="0" smtClean="0"/>
              <a:t>Click icon to add picture</a:t>
            </a:r>
          </a:p>
        </p:txBody>
      </p:sp>
      <p:sp>
        <p:nvSpPr>
          <p:cNvPr id="9"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106796287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
        <p:nvSpPr>
          <p:cNvPr id="5" name="Oval 13"/>
          <p:cNvSpPr>
            <a:spLocks noChangeAspect="1"/>
          </p:cNvSpPr>
          <p:nvPr/>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4" name="Slide Number Placeholder 3"/>
          <p:cNvSpPr>
            <a:spLocks noGrp="1"/>
          </p:cNvSpPr>
          <p:nvPr>
            <p:ph type="sldNum" sz="quarter" idx="11"/>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8"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266514344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blank" preserve="1">
  <p:cSld name="*full-screen image/chart">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478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457200" y="2209800"/>
            <a:ext cx="8229600" cy="4221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5C340F1-7B62-4532-B67D-7C072351078A}" type="datetimeFigureOut">
              <a:rPr lang="en-US" smtClean="0"/>
              <a:t>6/8/2015</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D98B56CF-1AAF-4997-8193-9C5EFBE0DB5B}" type="slidenum">
              <a:rPr lang="en-US" smtClean="0"/>
              <a:t>‹#›</a:t>
            </a:fld>
            <a:endParaRPr lang="en-US"/>
          </a:p>
        </p:txBody>
      </p:sp>
    </p:spTree>
    <p:extLst>
      <p:ext uri="{BB962C8B-B14F-4D97-AF65-F5344CB8AC3E}">
        <p14:creationId xmlns:p14="http://schemas.microsoft.com/office/powerpoint/2010/main" val="31046024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title and 2 columns">
    <p:spTree>
      <p:nvGrpSpPr>
        <p:cNvPr id="1" name=""/>
        <p:cNvGrpSpPr/>
        <p:nvPr/>
      </p:nvGrpSpPr>
      <p:grpSpPr>
        <a:xfrm>
          <a:off x="0" y="0"/>
          <a:ext cx="0" cy="0"/>
          <a:chOff x="0" y="0"/>
          <a:chExt cx="0" cy="0"/>
        </a:xfrm>
      </p:grpSpPr>
      <p:sp>
        <p:nvSpPr>
          <p:cNvPr id="21" name="Oval 13"/>
          <p:cNvSpPr>
            <a:spLocks noChangeAspect="1"/>
          </p:cNvSpPr>
          <p:nvPr userDrawn="1"/>
        </p:nvSpPr>
        <p:spPr bwMode="auto">
          <a:xfrm>
            <a:off x="8732838" y="6456542"/>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36494" y="76200"/>
            <a:ext cx="8050306" cy="1143000"/>
          </a:xfrm>
          <a:prstGeom prst="rect">
            <a:avLst/>
          </a:prstGeom>
        </p:spPr>
        <p:txBody>
          <a:bodyPr anchor="b"/>
          <a:lstStyle>
            <a:lvl1pPr>
              <a:defRPr sz="3400" kern="1200" baseline="0">
                <a:solidFill>
                  <a:schemeClr val="accent1"/>
                </a:solidFill>
                <a:latin typeface="+mj-lt"/>
              </a:defRPr>
            </a:lvl1pPr>
          </a:lstStyle>
          <a:p>
            <a:r>
              <a:rPr lang="en-US" dirty="0" smtClean="0"/>
              <a:t>Click to edit Master title style. You can have up to two lines of text.</a:t>
            </a:r>
            <a:endParaRPr lang="en-US" dirty="0"/>
          </a:p>
        </p:txBody>
      </p:sp>
      <p:sp>
        <p:nvSpPr>
          <p:cNvPr id="3" name="Slide Number Placeholder 2"/>
          <p:cNvSpPr>
            <a:spLocks noGrp="1"/>
          </p:cNvSpPr>
          <p:nvPr>
            <p:ph type="sldNum" sz="quarter" idx="10"/>
          </p:nvPr>
        </p:nvSpPr>
        <p:spPr/>
        <p:txBody>
          <a:bodyPr/>
          <a:lstStyle/>
          <a:p>
            <a:fld id="{2D80C5C9-96E0-47EC-B500-37C5FE284639}" type="slidenum">
              <a:rPr lang="en-US" smtClean="0">
                <a:solidFill>
                  <a:srgbClr val="000000"/>
                </a:solidFill>
              </a:rPr>
              <a:pPr/>
              <a:t>‹#›</a:t>
            </a:fld>
            <a:endParaRPr lang="en-US" dirty="0">
              <a:solidFill>
                <a:srgbClr val="000000"/>
              </a:solidFill>
            </a:endParaRPr>
          </a:p>
        </p:txBody>
      </p:sp>
      <p:sp>
        <p:nvSpPr>
          <p:cNvPr id="4" name="Footer Placeholder 3"/>
          <p:cNvSpPr>
            <a:spLocks noGrp="1"/>
          </p:cNvSpPr>
          <p:nvPr>
            <p:ph type="ftr" sz="quarter" idx="11"/>
          </p:nvPr>
        </p:nvSpPr>
        <p:spPr/>
        <p:txBody>
          <a:bodyPr/>
          <a:lstStyle/>
          <a:p>
            <a:r>
              <a:rPr lang="en-US" smtClean="0">
                <a:solidFill>
                  <a:srgbClr val="FFFFFF"/>
                </a:solidFill>
              </a:rPr>
              <a:t>Annual Energy Outlook 2015,                             April 14, 2015</a:t>
            </a:r>
            <a:endParaRPr lang="en-US" dirty="0">
              <a:solidFill>
                <a:srgbClr val="FFFFFF"/>
              </a:solidFill>
            </a:endParaRPr>
          </a:p>
        </p:txBody>
      </p:sp>
      <p:cxnSp>
        <p:nvCxnSpPr>
          <p:cNvPr id="23" name="Straight Connector 12"/>
          <p:cNvCxnSpPr>
            <a:cxnSpLocks noChangeShapeType="1"/>
          </p:cNvCxnSpPr>
          <p:nvPr userDrawn="1"/>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26" name="Picture 2" descr="C:\Documents and Settings\MVO\Desktop\eia_logo_white-02.png"/>
          <p:cNvPicPr>
            <a:picLocks noChangeAspect="1" noChangeArrowheads="1"/>
          </p:cNvPicPr>
          <p:nvPr userDrawn="1"/>
        </p:nvPicPr>
        <p:blipFill>
          <a:blip r:embed="rId2" cstate="print"/>
          <a:srcRect/>
          <a:stretch>
            <a:fillRect/>
          </a:stretch>
        </p:blipFill>
        <p:spPr bwMode="auto">
          <a:xfrm>
            <a:off x="84139" y="6362700"/>
            <a:ext cx="516411" cy="356616"/>
          </a:xfrm>
          <a:prstGeom prst="rect">
            <a:avLst/>
          </a:prstGeom>
          <a:noFill/>
        </p:spPr>
      </p:pic>
      <p:sp>
        <p:nvSpPr>
          <p:cNvPr id="14" name="Content Placeholder 13"/>
          <p:cNvSpPr>
            <a:spLocks noGrp="1"/>
          </p:cNvSpPr>
          <p:nvPr>
            <p:ph sz="quarter" idx="13"/>
          </p:nvPr>
        </p:nvSpPr>
        <p:spPr>
          <a:xfrm>
            <a:off x="4657725" y="1314450"/>
            <a:ext cx="4023360" cy="4590288"/>
          </a:xfrm>
          <a:prstGeom prst="rect">
            <a:avLst/>
          </a:prstGeom>
        </p:spPr>
        <p:txBody>
          <a:bodyPr/>
          <a:lstStyle>
            <a:lvl1pPr>
              <a:spcAft>
                <a:spcPts val="600"/>
              </a:spcAft>
              <a:defRPr sz="2200" i="0">
                <a:latin typeface="+mn-lt"/>
              </a:defRPr>
            </a:lvl1pPr>
            <a:lvl2pPr>
              <a:spcAft>
                <a:spcPts val="400"/>
              </a:spcAft>
              <a:defRPr sz="1600" i="0">
                <a:latin typeface="+mn-lt"/>
              </a:defRPr>
            </a:lvl2pPr>
            <a:lvl3pPr>
              <a:spcAft>
                <a:spcPts val="400"/>
              </a:spcAft>
              <a:defRPr sz="1600" i="0">
                <a:latin typeface="+mn-lt"/>
              </a:defRPr>
            </a:lvl3pPr>
            <a:lvl4pPr>
              <a:spcAft>
                <a:spcPts val="400"/>
              </a:spcAft>
              <a:defRPr sz="1600" i="0">
                <a:latin typeface="+mn-lt"/>
              </a:defRPr>
            </a:lvl4pPr>
            <a:lvl5pPr>
              <a:spcAft>
                <a:spcPts val="400"/>
              </a:spcAft>
              <a:buFont typeface="Arial" pitchFamily="34" charset="0"/>
              <a:buChar char="•"/>
              <a:defRPr sz="1600" i="0">
                <a:latin typeface="+mn-lt"/>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15"/>
          <p:cNvSpPr>
            <a:spLocks noGrp="1"/>
          </p:cNvSpPr>
          <p:nvPr>
            <p:ph sz="quarter" idx="14"/>
          </p:nvPr>
        </p:nvSpPr>
        <p:spPr>
          <a:xfrm>
            <a:off x="638174" y="1314450"/>
            <a:ext cx="4023360" cy="4590288"/>
          </a:xfrm>
          <a:prstGeom prst="rect">
            <a:avLst/>
          </a:prstGeom>
        </p:spPr>
        <p:txBody>
          <a:bodyPr/>
          <a:lstStyle>
            <a:lvl1pPr marL="342900" indent="-342900" algn="l" rtl="0" eaLnBrk="1" fontAlgn="base" hangingPunct="1">
              <a:spcBef>
                <a:spcPct val="20000"/>
              </a:spcBef>
              <a:spcAft>
                <a:spcPts val="600"/>
              </a:spcAft>
              <a:buChar char="•"/>
              <a:defRPr lang="en-US" sz="2200" i="0" dirty="0" smtClean="0">
                <a:solidFill>
                  <a:srgbClr val="333333"/>
                </a:solidFill>
                <a:latin typeface="+mn-lt"/>
                <a:ea typeface="+mn-ea"/>
                <a:cs typeface="Times New Roman"/>
              </a:defRPr>
            </a:lvl1pPr>
            <a:lvl2pPr algn="l" rtl="0" eaLnBrk="1" fontAlgn="base" hangingPunct="1">
              <a:spcBef>
                <a:spcPct val="20000"/>
              </a:spcBef>
              <a:spcAft>
                <a:spcPts val="400"/>
              </a:spcAft>
              <a:defRPr lang="en-US" sz="1600" i="0" dirty="0" smtClean="0">
                <a:solidFill>
                  <a:srgbClr val="333333"/>
                </a:solidFill>
                <a:latin typeface="+mn-lt"/>
                <a:ea typeface="+mn-ea"/>
                <a:cs typeface="Times New Roman"/>
              </a:defRPr>
            </a:lvl2pPr>
            <a:lvl3pPr algn="l" rtl="0" eaLnBrk="1" fontAlgn="base" hangingPunct="1">
              <a:spcBef>
                <a:spcPct val="20000"/>
              </a:spcBef>
              <a:spcAft>
                <a:spcPts val="400"/>
              </a:spcAft>
              <a:defRPr lang="en-US" sz="1600" i="0" dirty="0" smtClean="0">
                <a:solidFill>
                  <a:srgbClr val="333333"/>
                </a:solidFill>
                <a:latin typeface="+mn-lt"/>
                <a:ea typeface="+mn-ea"/>
                <a:cs typeface="Times New Roman"/>
              </a:defRPr>
            </a:lvl3pPr>
            <a:lvl4pPr algn="l" rtl="0" eaLnBrk="1" fontAlgn="base" hangingPunct="1">
              <a:spcBef>
                <a:spcPct val="20000"/>
              </a:spcBef>
              <a:spcAft>
                <a:spcPts val="400"/>
              </a:spcAft>
              <a:defRPr lang="en-US" sz="1600" i="0" dirty="0" smtClean="0">
                <a:solidFill>
                  <a:srgbClr val="333333"/>
                </a:solidFill>
                <a:latin typeface="+mn-lt"/>
                <a:ea typeface="+mn-ea"/>
                <a:cs typeface="Times New Roman"/>
              </a:defRPr>
            </a:lvl4pPr>
            <a:lvl5pPr algn="l" rtl="0" eaLnBrk="1" fontAlgn="base" hangingPunct="1">
              <a:spcBef>
                <a:spcPct val="20000"/>
              </a:spcBef>
              <a:spcAft>
                <a:spcPts val="400"/>
              </a:spcAft>
              <a:buFont typeface="Arial" pitchFamily="34" charset="0"/>
              <a:buChar char="•"/>
              <a:defRPr lang="en-US" sz="1600" i="0" dirty="0" smtClean="0">
                <a:solidFill>
                  <a:srgbClr val="333333"/>
                </a:solidFill>
                <a:latin typeface="+mn-lt"/>
                <a:ea typeface="+mn-ea"/>
                <a:cs typeface="Times New Roman"/>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067669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828800"/>
            <a:ext cx="4038600" cy="4297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828801"/>
            <a:ext cx="4038600" cy="4267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77957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65C340F1-7B62-4532-B67D-7C072351078A}" type="datetimeFigureOut">
              <a:rPr lang="en-US" smtClean="0"/>
              <a:t>6/8/2015</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D98B56CF-1AAF-4997-8193-9C5EFBE0DB5B}" type="slidenum">
              <a:rPr lang="en-US" smtClean="0"/>
              <a:t>‹#›</a:t>
            </a:fld>
            <a:endParaRPr lang="en-US"/>
          </a:p>
        </p:txBody>
      </p:sp>
    </p:spTree>
    <p:extLst>
      <p:ext uri="{BB962C8B-B14F-4D97-AF65-F5344CB8AC3E}">
        <p14:creationId xmlns:p14="http://schemas.microsoft.com/office/powerpoint/2010/main" val="36977016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08198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presentation title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987552"/>
            <a:ext cx="7772400" cy="1371600"/>
          </a:xfrm>
          <a:prstGeom prst="rect">
            <a:avLst/>
          </a:prstGeom>
        </p:spPr>
        <p:txBody>
          <a:bodyPr anchor="b" anchorCtr="0"/>
          <a:lstStyle>
            <a:lvl1pPr marL="0" marR="0" indent="0" algn="l" defTabSz="914400" rtl="0" eaLnBrk="1" fontAlgn="auto" latinLnBrk="0" hangingPunct="1">
              <a:lnSpc>
                <a:spcPct val="100000"/>
              </a:lnSpc>
              <a:spcBef>
                <a:spcPct val="0"/>
              </a:spcBef>
              <a:spcAft>
                <a:spcPts val="0"/>
              </a:spcAft>
              <a:buClrTx/>
              <a:buSzTx/>
              <a:buFontTx/>
              <a:buNone/>
              <a:tabLst/>
              <a:defRPr sz="3600">
                <a:solidFill>
                  <a:schemeClr val="accent1"/>
                </a:solidFill>
              </a:defRPr>
            </a:lvl1pPr>
          </a:lstStyle>
          <a:p>
            <a:r>
              <a:rPr lang="en-US" dirty="0" smtClean="0"/>
              <a:t>Title – Click to edit</a:t>
            </a:r>
            <a:endParaRPr lang="en-US" dirty="0"/>
          </a:p>
        </p:txBody>
      </p:sp>
      <p:sp>
        <p:nvSpPr>
          <p:cNvPr id="5" name="TextBox 4"/>
          <p:cNvSpPr txBox="1"/>
          <p:nvPr/>
        </p:nvSpPr>
        <p:spPr>
          <a:xfrm>
            <a:off x="7924800" y="6573310"/>
            <a:ext cx="811213" cy="230187"/>
          </a:xfrm>
          <a:prstGeom prst="rect">
            <a:avLst/>
          </a:prstGeom>
          <a:noFill/>
        </p:spPr>
        <p:txBody>
          <a:bodyPr lIns="0" tIns="0" rIns="0">
            <a:spAutoFit/>
          </a:bodyPr>
          <a:lstStyle/>
          <a:p>
            <a:pPr eaLnBrk="0" hangingPunct="0"/>
            <a:r>
              <a:rPr lang="en-US" sz="1200" dirty="0">
                <a:solidFill>
                  <a:srgbClr val="FFFFFF"/>
                </a:solidFill>
                <a:latin typeface="Times New Roman" charset="0"/>
                <a:cs typeface="Times New Roman" charset="0"/>
              </a:rPr>
              <a:t>www.eia.gov</a:t>
            </a:r>
          </a:p>
        </p:txBody>
      </p:sp>
      <p:cxnSp>
        <p:nvCxnSpPr>
          <p:cNvPr id="6" name="Straight Connector 12"/>
          <p:cNvCxnSpPr>
            <a:cxnSpLocks noChangeShapeType="1"/>
          </p:cNvCxnSpPr>
          <p:nvPr/>
        </p:nvCxnSpPr>
        <p:spPr bwMode="auto">
          <a:xfrm rot="5400000">
            <a:off x="7734163" y="6675122"/>
            <a:ext cx="182879" cy="0"/>
          </a:xfrm>
          <a:prstGeom prst="line">
            <a:avLst/>
          </a:prstGeom>
          <a:noFill/>
          <a:ln w="9525">
            <a:solidFill>
              <a:schemeClr val="bg1">
                <a:alpha val="39999"/>
              </a:schemeClr>
            </a:solidFill>
            <a:round/>
            <a:headEnd/>
            <a:tailEnd/>
          </a:ln>
        </p:spPr>
      </p:cxnSp>
      <p:cxnSp>
        <p:nvCxnSpPr>
          <p:cNvPr id="7" name="Straight Connector 6"/>
          <p:cNvCxnSpPr/>
          <p:nvPr/>
        </p:nvCxnSpPr>
        <p:spPr bwMode="auto">
          <a:xfrm rot="10800000" flipH="1">
            <a:off x="607919" y="3649756"/>
            <a:ext cx="8050212" cy="0"/>
          </a:xfrm>
          <a:prstGeom prst="line">
            <a:avLst/>
          </a:prstGeom>
          <a:solidFill>
            <a:schemeClr val="accent1"/>
          </a:solidFill>
          <a:ln w="28575" cap="flat" cmpd="sng" algn="ctr">
            <a:solidFill>
              <a:schemeClr val="accent1"/>
            </a:solidFill>
            <a:prstDash val="solid"/>
            <a:round/>
            <a:headEnd type="none" w="med" len="med"/>
            <a:tailEnd type="none" w="med" len="med"/>
          </a:ln>
          <a:effectLst/>
        </p:spPr>
      </p:cxnSp>
      <p:pic>
        <p:nvPicPr>
          <p:cNvPr id="8" name="Picture 7" descr="icon_row-01.png"/>
          <p:cNvPicPr>
            <a:picLocks noChangeAspect="1"/>
          </p:cNvPicPr>
          <p:nvPr/>
        </p:nvPicPr>
        <p:blipFill>
          <a:blip r:embed="rId2" cstate="print"/>
          <a:stretch>
            <a:fillRect/>
          </a:stretch>
        </p:blipFill>
        <p:spPr>
          <a:xfrm>
            <a:off x="1041272" y="3081597"/>
            <a:ext cx="7226428" cy="366452"/>
          </a:xfrm>
          <a:prstGeom prst="rect">
            <a:avLst/>
          </a:prstGeom>
        </p:spPr>
      </p:pic>
      <p:pic>
        <p:nvPicPr>
          <p:cNvPr id="9" name="Picture 2" descr="C:\Documents and Settings\MVO\Desktop\eia_logo_white-02.png"/>
          <p:cNvPicPr>
            <a:picLocks noChangeAspect="1" noChangeArrowheads="1"/>
          </p:cNvPicPr>
          <p:nvPr/>
        </p:nvPicPr>
        <p:blipFill>
          <a:blip r:embed="rId3" cstate="print"/>
          <a:srcRect/>
          <a:stretch>
            <a:fillRect/>
          </a:stretch>
        </p:blipFill>
        <p:spPr bwMode="auto">
          <a:xfrm>
            <a:off x="84139" y="6362700"/>
            <a:ext cx="516411" cy="356616"/>
          </a:xfrm>
          <a:prstGeom prst="rect">
            <a:avLst/>
          </a:prstGeom>
          <a:noFill/>
        </p:spPr>
      </p:pic>
      <p:sp>
        <p:nvSpPr>
          <p:cNvPr id="10" name="TextBox 9"/>
          <p:cNvSpPr txBox="1"/>
          <p:nvPr/>
        </p:nvSpPr>
        <p:spPr bwMode="auto">
          <a:xfrm>
            <a:off x="776043" y="6493417"/>
            <a:ext cx="4031311" cy="323165"/>
          </a:xfrm>
          <a:prstGeom prst="rect">
            <a:avLst/>
          </a:prstGeom>
          <a:noFill/>
          <a:ln w="9525">
            <a:noFill/>
            <a:miter lim="800000"/>
            <a:headEnd/>
            <a:tailEnd/>
          </a:ln>
        </p:spPr>
        <p:txBody>
          <a:bodyPr wrap="square" lIns="0" tIns="0" rIns="0" rtlCol="0" anchor="b">
            <a:prstTxWarp prst="textNoShape">
              <a:avLst/>
            </a:prstTxWarp>
            <a:spAutoFit/>
          </a:bodyPr>
          <a:lstStyle/>
          <a:p>
            <a:pPr eaLnBrk="0" hangingPunct="0"/>
            <a:r>
              <a:rPr lang="en-US" dirty="0" smtClean="0">
                <a:solidFill>
                  <a:srgbClr val="FFFFFF"/>
                </a:solidFill>
                <a:latin typeface="Times New Roman" charset="0"/>
                <a:ea typeface="Times New Roman" charset="0"/>
                <a:cs typeface="Times New Roman" charset="0"/>
              </a:rPr>
              <a:t>U.S. Energy Information Administration</a:t>
            </a:r>
          </a:p>
        </p:txBody>
      </p:sp>
      <p:cxnSp>
        <p:nvCxnSpPr>
          <p:cNvPr id="11" name="Straight Connector 12"/>
          <p:cNvCxnSpPr>
            <a:cxnSpLocks noChangeShapeType="1"/>
          </p:cNvCxnSpPr>
          <p:nvPr/>
        </p:nvCxnSpPr>
        <p:spPr bwMode="auto">
          <a:xfrm rot="5400000">
            <a:off x="538924" y="6616600"/>
            <a:ext cx="285296" cy="0"/>
          </a:xfrm>
          <a:prstGeom prst="line">
            <a:avLst/>
          </a:prstGeom>
          <a:noFill/>
          <a:ln w="9525">
            <a:solidFill>
              <a:schemeClr val="bg1">
                <a:alpha val="39999"/>
              </a:schemeClr>
            </a:solidFill>
            <a:round/>
            <a:headEnd/>
            <a:tailEnd/>
          </a:ln>
        </p:spPr>
      </p:cxnSp>
      <p:sp>
        <p:nvSpPr>
          <p:cNvPr id="12" name="TextBox 11"/>
          <p:cNvSpPr txBox="1"/>
          <p:nvPr/>
        </p:nvSpPr>
        <p:spPr>
          <a:xfrm>
            <a:off x="5672747" y="6573310"/>
            <a:ext cx="2082192" cy="230832"/>
          </a:xfrm>
          <a:prstGeom prst="rect">
            <a:avLst/>
          </a:prstGeom>
          <a:noFill/>
        </p:spPr>
        <p:txBody>
          <a:bodyPr wrap="square" lIns="0" tIns="0" rIns="0">
            <a:spAutoFit/>
          </a:bodyPr>
          <a:lstStyle/>
          <a:p>
            <a:pPr eaLnBrk="0" hangingPunct="0"/>
            <a:r>
              <a:rPr lang="en-US" sz="1200" i="1" dirty="0" smtClean="0">
                <a:solidFill>
                  <a:srgbClr val="FFFFFF"/>
                </a:solidFill>
                <a:latin typeface="Times New Roman" charset="0"/>
                <a:cs typeface="Times New Roman" charset="0"/>
              </a:rPr>
              <a:t>Independent Statistics &amp; Analysis</a:t>
            </a:r>
            <a:endParaRPr lang="en-US" sz="1200" i="1" dirty="0">
              <a:solidFill>
                <a:srgbClr val="FFFFFF"/>
              </a:solidFill>
              <a:latin typeface="Times New Roman" charset="0"/>
              <a:cs typeface="Times New Roman" charset="0"/>
            </a:endParaRPr>
          </a:p>
        </p:txBody>
      </p:sp>
      <p:sp>
        <p:nvSpPr>
          <p:cNvPr id="14" name="Text Placeholder 13"/>
          <p:cNvSpPr>
            <a:spLocks noGrp="1"/>
          </p:cNvSpPr>
          <p:nvPr>
            <p:ph type="body" sz="quarter" idx="10" hasCustomPrompt="1"/>
          </p:nvPr>
        </p:nvSpPr>
        <p:spPr>
          <a:xfrm>
            <a:off x="914400" y="3813048"/>
            <a:ext cx="7388352" cy="1417320"/>
          </a:xfrm>
          <a:prstGeom prst="rect">
            <a:avLst/>
          </a:prstGeom>
        </p:spPr>
        <p:txBody>
          <a:bodyPr/>
          <a:lstStyle>
            <a:lvl1pPr marL="347472" marR="0" indent="-514350" algn="l" defTabSz="914400" rtl="0" eaLnBrk="1" fontAlgn="base" latinLnBrk="0" hangingPunct="1">
              <a:lnSpc>
                <a:spcPct val="100000"/>
              </a:lnSpc>
              <a:spcBef>
                <a:spcPct val="20000"/>
              </a:spcBef>
              <a:spcAft>
                <a:spcPct val="0"/>
              </a:spcAft>
              <a:buClrTx/>
              <a:buSzTx/>
              <a:buFontTx/>
              <a:buNone/>
              <a:tabLst/>
              <a:defRPr sz="1800" i="1">
                <a:latin typeface="+mj-lt"/>
              </a:defRPr>
            </a:lvl1pPr>
          </a:lstStyle>
          <a:p>
            <a:pPr lvl="0"/>
            <a:r>
              <a:rPr lang="en-US" dirty="0" smtClean="0"/>
              <a:t>Audience</a:t>
            </a:r>
          </a:p>
          <a:p>
            <a:pPr lvl="0"/>
            <a:r>
              <a:rPr lang="en-US" dirty="0" smtClean="0"/>
              <a:t>Presenter, Title</a:t>
            </a:r>
          </a:p>
          <a:p>
            <a:pPr lvl="0"/>
            <a:r>
              <a:rPr lang="en-US" dirty="0" smtClean="0"/>
              <a:t>Month DD, YYYY  |  City, State</a:t>
            </a:r>
          </a:p>
        </p:txBody>
      </p:sp>
    </p:spTree>
    <p:extLst>
      <p:ext uri="{BB962C8B-B14F-4D97-AF65-F5344CB8AC3E}">
        <p14:creationId xmlns:p14="http://schemas.microsoft.com/office/powerpoint/2010/main" val="3105726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alternate presentation title slide (with sub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987552"/>
            <a:ext cx="7772400" cy="731520"/>
          </a:xfrm>
          <a:prstGeom prst="rect">
            <a:avLst/>
          </a:prstGeom>
        </p:spPr>
        <p:txBody>
          <a:bodyPr anchor="b" anchorCtr="0"/>
          <a:lstStyle>
            <a:lvl1pPr marL="0" marR="0" indent="0" algn="l" defTabSz="914400" rtl="0" eaLnBrk="1" fontAlgn="auto" latinLnBrk="0" hangingPunct="1">
              <a:lnSpc>
                <a:spcPct val="100000"/>
              </a:lnSpc>
              <a:spcBef>
                <a:spcPct val="0"/>
              </a:spcBef>
              <a:spcAft>
                <a:spcPts val="0"/>
              </a:spcAft>
              <a:buClrTx/>
              <a:buSzTx/>
              <a:buFontTx/>
              <a:buNone/>
              <a:tabLst/>
              <a:defRPr sz="3600">
                <a:solidFill>
                  <a:schemeClr val="accent1"/>
                </a:solidFill>
              </a:defRPr>
            </a:lvl1pPr>
          </a:lstStyle>
          <a:p>
            <a:r>
              <a:rPr lang="en-US" dirty="0" smtClean="0"/>
              <a:t>Title – Click to edit</a:t>
            </a:r>
            <a:endParaRPr lang="en-US" dirty="0"/>
          </a:p>
        </p:txBody>
      </p:sp>
      <p:sp>
        <p:nvSpPr>
          <p:cNvPr id="5" name="TextBox 4"/>
          <p:cNvSpPr txBox="1"/>
          <p:nvPr/>
        </p:nvSpPr>
        <p:spPr>
          <a:xfrm>
            <a:off x="7924800" y="6573310"/>
            <a:ext cx="811213" cy="230187"/>
          </a:xfrm>
          <a:prstGeom prst="rect">
            <a:avLst/>
          </a:prstGeom>
          <a:noFill/>
        </p:spPr>
        <p:txBody>
          <a:bodyPr lIns="0" tIns="0" rIns="0">
            <a:spAutoFit/>
          </a:bodyPr>
          <a:lstStyle/>
          <a:p>
            <a:pPr eaLnBrk="0" hangingPunct="0"/>
            <a:r>
              <a:rPr lang="en-US" sz="1200" dirty="0">
                <a:solidFill>
                  <a:srgbClr val="FFFFFF"/>
                </a:solidFill>
                <a:latin typeface="Times New Roman" charset="0"/>
                <a:cs typeface="Times New Roman" charset="0"/>
              </a:rPr>
              <a:t>www.eia.gov</a:t>
            </a:r>
          </a:p>
        </p:txBody>
      </p:sp>
      <p:cxnSp>
        <p:nvCxnSpPr>
          <p:cNvPr id="6" name="Straight Connector 12"/>
          <p:cNvCxnSpPr>
            <a:cxnSpLocks noChangeShapeType="1"/>
          </p:cNvCxnSpPr>
          <p:nvPr/>
        </p:nvCxnSpPr>
        <p:spPr bwMode="auto">
          <a:xfrm rot="5400000">
            <a:off x="7734163" y="6675122"/>
            <a:ext cx="182879" cy="0"/>
          </a:xfrm>
          <a:prstGeom prst="line">
            <a:avLst/>
          </a:prstGeom>
          <a:noFill/>
          <a:ln w="9525">
            <a:solidFill>
              <a:schemeClr val="bg1">
                <a:alpha val="39999"/>
              </a:schemeClr>
            </a:solidFill>
            <a:round/>
            <a:headEnd/>
            <a:tailEnd/>
          </a:ln>
        </p:spPr>
      </p:cxnSp>
      <p:cxnSp>
        <p:nvCxnSpPr>
          <p:cNvPr id="7" name="Straight Connector 6"/>
          <p:cNvCxnSpPr/>
          <p:nvPr/>
        </p:nvCxnSpPr>
        <p:spPr bwMode="auto">
          <a:xfrm rot="10800000" flipH="1">
            <a:off x="607919" y="3649756"/>
            <a:ext cx="8050212" cy="0"/>
          </a:xfrm>
          <a:prstGeom prst="line">
            <a:avLst/>
          </a:prstGeom>
          <a:solidFill>
            <a:schemeClr val="accent1"/>
          </a:solidFill>
          <a:ln w="28575" cap="flat" cmpd="sng" algn="ctr">
            <a:solidFill>
              <a:schemeClr val="accent1"/>
            </a:solidFill>
            <a:prstDash val="solid"/>
            <a:round/>
            <a:headEnd type="none" w="med" len="med"/>
            <a:tailEnd type="none" w="med" len="med"/>
          </a:ln>
          <a:effectLst/>
        </p:spPr>
      </p:cxnSp>
      <p:pic>
        <p:nvPicPr>
          <p:cNvPr id="8" name="Picture 7" descr="icon_row-01.png"/>
          <p:cNvPicPr>
            <a:picLocks noChangeAspect="1"/>
          </p:cNvPicPr>
          <p:nvPr/>
        </p:nvPicPr>
        <p:blipFill>
          <a:blip r:embed="rId2" cstate="print"/>
          <a:stretch>
            <a:fillRect/>
          </a:stretch>
        </p:blipFill>
        <p:spPr>
          <a:xfrm>
            <a:off x="1041272" y="3081597"/>
            <a:ext cx="7226428" cy="366452"/>
          </a:xfrm>
          <a:prstGeom prst="rect">
            <a:avLst/>
          </a:prstGeom>
        </p:spPr>
      </p:pic>
      <p:pic>
        <p:nvPicPr>
          <p:cNvPr id="9" name="Picture 2" descr="C:\Documents and Settings\MVO\Desktop\eia_logo_white-02.png"/>
          <p:cNvPicPr>
            <a:picLocks noChangeAspect="1" noChangeArrowheads="1"/>
          </p:cNvPicPr>
          <p:nvPr/>
        </p:nvPicPr>
        <p:blipFill>
          <a:blip r:embed="rId3" cstate="print"/>
          <a:srcRect/>
          <a:stretch>
            <a:fillRect/>
          </a:stretch>
        </p:blipFill>
        <p:spPr bwMode="auto">
          <a:xfrm>
            <a:off x="84139" y="6362700"/>
            <a:ext cx="516411" cy="356616"/>
          </a:xfrm>
          <a:prstGeom prst="rect">
            <a:avLst/>
          </a:prstGeom>
          <a:noFill/>
        </p:spPr>
      </p:pic>
      <p:sp>
        <p:nvSpPr>
          <p:cNvPr id="10" name="TextBox 9"/>
          <p:cNvSpPr txBox="1"/>
          <p:nvPr/>
        </p:nvSpPr>
        <p:spPr bwMode="auto">
          <a:xfrm>
            <a:off x="776043" y="6493417"/>
            <a:ext cx="4031311" cy="323165"/>
          </a:xfrm>
          <a:prstGeom prst="rect">
            <a:avLst/>
          </a:prstGeom>
          <a:noFill/>
          <a:ln w="9525">
            <a:noFill/>
            <a:miter lim="800000"/>
            <a:headEnd/>
            <a:tailEnd/>
          </a:ln>
        </p:spPr>
        <p:txBody>
          <a:bodyPr wrap="square" lIns="0" tIns="0" rIns="0" rtlCol="0" anchor="b">
            <a:prstTxWarp prst="textNoShape">
              <a:avLst/>
            </a:prstTxWarp>
            <a:spAutoFit/>
          </a:bodyPr>
          <a:lstStyle/>
          <a:p>
            <a:pPr eaLnBrk="0" hangingPunct="0"/>
            <a:r>
              <a:rPr lang="en-US" dirty="0" smtClean="0">
                <a:solidFill>
                  <a:srgbClr val="FFFFFF"/>
                </a:solidFill>
                <a:latin typeface="Times New Roman" charset="0"/>
                <a:ea typeface="Times New Roman" charset="0"/>
                <a:cs typeface="Times New Roman" charset="0"/>
              </a:rPr>
              <a:t>U.S. Energy Information Administration</a:t>
            </a:r>
          </a:p>
        </p:txBody>
      </p:sp>
      <p:cxnSp>
        <p:nvCxnSpPr>
          <p:cNvPr id="11" name="Straight Connector 12"/>
          <p:cNvCxnSpPr>
            <a:cxnSpLocks noChangeShapeType="1"/>
          </p:cNvCxnSpPr>
          <p:nvPr/>
        </p:nvCxnSpPr>
        <p:spPr bwMode="auto">
          <a:xfrm rot="5400000">
            <a:off x="538924" y="6616600"/>
            <a:ext cx="285296" cy="0"/>
          </a:xfrm>
          <a:prstGeom prst="line">
            <a:avLst/>
          </a:prstGeom>
          <a:noFill/>
          <a:ln w="9525">
            <a:solidFill>
              <a:schemeClr val="bg1">
                <a:alpha val="39999"/>
              </a:schemeClr>
            </a:solidFill>
            <a:round/>
            <a:headEnd/>
            <a:tailEnd/>
          </a:ln>
        </p:spPr>
      </p:cxnSp>
      <p:sp>
        <p:nvSpPr>
          <p:cNvPr id="12" name="TextBox 11"/>
          <p:cNvSpPr txBox="1"/>
          <p:nvPr/>
        </p:nvSpPr>
        <p:spPr>
          <a:xfrm>
            <a:off x="5672747" y="6573310"/>
            <a:ext cx="2082192" cy="230832"/>
          </a:xfrm>
          <a:prstGeom prst="rect">
            <a:avLst/>
          </a:prstGeom>
          <a:noFill/>
        </p:spPr>
        <p:txBody>
          <a:bodyPr wrap="square" lIns="0" tIns="0" rIns="0">
            <a:spAutoFit/>
          </a:bodyPr>
          <a:lstStyle/>
          <a:p>
            <a:pPr eaLnBrk="0" hangingPunct="0"/>
            <a:r>
              <a:rPr lang="en-US" sz="1200" i="1" dirty="0" smtClean="0">
                <a:solidFill>
                  <a:srgbClr val="FFFFFF"/>
                </a:solidFill>
                <a:latin typeface="Times New Roman" charset="0"/>
                <a:cs typeface="Times New Roman" charset="0"/>
              </a:rPr>
              <a:t>Independent Statistics &amp; Analysis</a:t>
            </a:r>
            <a:endParaRPr lang="en-US" sz="1200" i="1" dirty="0">
              <a:solidFill>
                <a:srgbClr val="FFFFFF"/>
              </a:solidFill>
              <a:latin typeface="Times New Roman" charset="0"/>
              <a:cs typeface="Times New Roman" charset="0"/>
            </a:endParaRPr>
          </a:p>
        </p:txBody>
      </p:sp>
      <p:sp>
        <p:nvSpPr>
          <p:cNvPr id="14" name="Text Placeholder 13"/>
          <p:cNvSpPr>
            <a:spLocks noGrp="1"/>
          </p:cNvSpPr>
          <p:nvPr>
            <p:ph type="body" sz="quarter" idx="10" hasCustomPrompt="1"/>
          </p:nvPr>
        </p:nvSpPr>
        <p:spPr>
          <a:xfrm>
            <a:off x="914400" y="3813048"/>
            <a:ext cx="7388352" cy="1417320"/>
          </a:xfrm>
          <a:prstGeom prst="rect">
            <a:avLst/>
          </a:prstGeom>
        </p:spPr>
        <p:txBody>
          <a:bodyPr/>
          <a:lstStyle>
            <a:lvl1pPr marL="347472" marR="0" indent="-514350" algn="l" defTabSz="914400" rtl="0" eaLnBrk="1" fontAlgn="base" latinLnBrk="0" hangingPunct="1">
              <a:lnSpc>
                <a:spcPct val="100000"/>
              </a:lnSpc>
              <a:spcBef>
                <a:spcPct val="20000"/>
              </a:spcBef>
              <a:spcAft>
                <a:spcPct val="0"/>
              </a:spcAft>
              <a:buClrTx/>
              <a:buSzTx/>
              <a:buFontTx/>
              <a:buNone/>
              <a:tabLst/>
              <a:defRPr sz="1800" i="1">
                <a:latin typeface="+mj-lt"/>
              </a:defRPr>
            </a:lvl1pPr>
          </a:lstStyle>
          <a:p>
            <a:pPr lvl="0"/>
            <a:r>
              <a:rPr lang="en-US" dirty="0" smtClean="0"/>
              <a:t>Audience</a:t>
            </a:r>
          </a:p>
          <a:p>
            <a:pPr lvl="0"/>
            <a:r>
              <a:rPr lang="en-US" dirty="0" smtClean="0"/>
              <a:t>Presenter, Title</a:t>
            </a:r>
          </a:p>
          <a:p>
            <a:pPr lvl="0"/>
            <a:r>
              <a:rPr lang="en-US" dirty="0" smtClean="0"/>
              <a:t>Month DD, YYYY  |  City, State</a:t>
            </a:r>
          </a:p>
        </p:txBody>
      </p:sp>
      <p:sp>
        <p:nvSpPr>
          <p:cNvPr id="15" name="Text Placeholder 14"/>
          <p:cNvSpPr>
            <a:spLocks noGrp="1"/>
          </p:cNvSpPr>
          <p:nvPr>
            <p:ph type="body" sz="quarter" idx="11" hasCustomPrompt="1"/>
          </p:nvPr>
        </p:nvSpPr>
        <p:spPr>
          <a:xfrm>
            <a:off x="914400" y="1792224"/>
            <a:ext cx="7388352" cy="841248"/>
          </a:xfrm>
          <a:prstGeom prst="rect">
            <a:avLst/>
          </a:prstGeom>
        </p:spPr>
        <p:txBody>
          <a:bodyPr/>
          <a:lstStyle>
            <a:lvl1pPr marL="342900" marR="0" indent="-342900" algn="l" defTabSz="914400" rtl="0" eaLnBrk="1" fontAlgn="base" latinLnBrk="0" hangingPunct="1">
              <a:lnSpc>
                <a:spcPct val="100000"/>
              </a:lnSpc>
              <a:spcBef>
                <a:spcPct val="20000"/>
              </a:spcBef>
              <a:spcAft>
                <a:spcPct val="0"/>
              </a:spcAft>
              <a:buClrTx/>
              <a:buSzTx/>
              <a:buFontTx/>
              <a:buNone/>
              <a:tabLst/>
              <a:defRPr sz="2600" i="1">
                <a:latin typeface="+mj-lt"/>
              </a:defRPr>
            </a:lvl1pPr>
            <a:lvl2pPr>
              <a:buNone/>
              <a:defRPr/>
            </a:lvl2pPr>
            <a:lvl3pPr>
              <a:buNone/>
              <a:defRPr/>
            </a:lvl3pPr>
            <a:lvl4pPr>
              <a:buNone/>
              <a:defRPr/>
            </a:lvl4pPr>
            <a:lvl5pPr>
              <a:buNone/>
              <a:defRPr/>
            </a:lvl5pPr>
          </a:lstStyle>
          <a:p>
            <a:pPr lvl="0"/>
            <a:r>
              <a:rPr lang="en-US" dirty="0" smtClean="0"/>
              <a:t>Subhead – Click to edit</a:t>
            </a:r>
          </a:p>
        </p:txBody>
      </p:sp>
    </p:spTree>
    <p:extLst>
      <p:ext uri="{BB962C8B-B14F-4D97-AF65-F5344CB8AC3E}">
        <p14:creationId xmlns:p14="http://schemas.microsoft.com/office/powerpoint/2010/main" val="30702601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and text">
    <p:spTree>
      <p:nvGrpSpPr>
        <p:cNvPr id="1" name=""/>
        <p:cNvGrpSpPr/>
        <p:nvPr/>
      </p:nvGrpSpPr>
      <p:grpSpPr>
        <a:xfrm>
          <a:off x="0" y="0"/>
          <a:ext cx="0" cy="0"/>
          <a:chOff x="0" y="0"/>
          <a:chExt cx="0" cy="0"/>
        </a:xfrm>
      </p:grpSpPr>
      <p:sp>
        <p:nvSpPr>
          <p:cNvPr id="5" name="Oval 13"/>
          <p:cNvSpPr>
            <a:spLocks noChangeAspect="1"/>
          </p:cNvSpPr>
          <p:nvPr/>
        </p:nvSpPr>
        <p:spPr bwMode="auto">
          <a:xfrm>
            <a:off x="8775370" y="6392744"/>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3400">
                <a:solidFill>
                  <a:schemeClr val="accent1"/>
                </a:solidFill>
              </a:defRPr>
            </a:lvl1pPr>
          </a:lstStyle>
          <a:p>
            <a:r>
              <a:rPr lang="en-US" dirty="0" smtClean="0"/>
              <a:t>Click to edit Master title style. You can have up to two lines of text.</a:t>
            </a:r>
            <a:endParaRPr lang="en-US" dirty="0"/>
          </a:p>
        </p:txBody>
      </p:sp>
      <p:sp>
        <p:nvSpPr>
          <p:cNvPr id="4" name="Slide Number Placeholder 3"/>
          <p:cNvSpPr>
            <a:spLocks noGrp="1"/>
          </p:cNvSpPr>
          <p:nvPr>
            <p:ph type="sldNum" sz="quarter" idx="11"/>
          </p:nvPr>
        </p:nvSpPr>
        <p:spPr>
          <a:xfrm>
            <a:off x="8728053" y="6344669"/>
            <a:ext cx="384048" cy="365125"/>
          </a:xfrm>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9" name="Text Placeholder 8"/>
          <p:cNvSpPr>
            <a:spLocks noGrp="1"/>
          </p:cNvSpPr>
          <p:nvPr>
            <p:ph type="body" sz="quarter" idx="12"/>
          </p:nvPr>
        </p:nvSpPr>
        <p:spPr>
          <a:xfrm>
            <a:off x="640080" y="1316736"/>
            <a:ext cx="8046720" cy="4590288"/>
          </a:xfrm>
          <a:prstGeom prst="rect">
            <a:avLst/>
          </a:prstGeom>
        </p:spPr>
        <p:txBody>
          <a:bodyPr/>
          <a:lstStyle>
            <a:lvl1pPr marL="237744" indent="-237744">
              <a:spcBef>
                <a:spcPts val="1600"/>
              </a:spcBef>
              <a:spcAft>
                <a:spcPts val="600"/>
              </a:spcAft>
              <a:defRPr sz="2200"/>
            </a:lvl1pPr>
            <a:lvl2pPr marL="694944" indent="-237744">
              <a:spcAft>
                <a:spcPts val="400"/>
              </a:spcAft>
              <a:defRPr sz="1600"/>
            </a:lvl2pPr>
            <a:lvl3pPr marL="1088136" indent="-173736">
              <a:spcAft>
                <a:spcPts val="400"/>
              </a:spcAft>
              <a:defRPr sz="1600"/>
            </a:lvl3pPr>
            <a:lvl4pPr marL="1609344" indent="-237744">
              <a:spcAft>
                <a:spcPts val="400"/>
              </a:spcAft>
              <a:defRPr sz="1600"/>
            </a:lvl4pPr>
            <a:lvl5pPr marL="2002536" indent="-173736">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380870339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long title and text">
    <p:spTree>
      <p:nvGrpSpPr>
        <p:cNvPr id="1" name=""/>
        <p:cNvGrpSpPr/>
        <p:nvPr/>
      </p:nvGrpSpPr>
      <p:grpSpPr>
        <a:xfrm>
          <a:off x="0" y="0"/>
          <a:ext cx="0" cy="0"/>
          <a:chOff x="0" y="0"/>
          <a:chExt cx="0" cy="0"/>
        </a:xfrm>
      </p:grpSpPr>
      <p:sp>
        <p:nvSpPr>
          <p:cNvPr id="5" name="Oval 13"/>
          <p:cNvSpPr>
            <a:spLocks noChangeAspect="1"/>
          </p:cNvSpPr>
          <p:nvPr/>
        </p:nvSpPr>
        <p:spPr bwMode="auto">
          <a:xfrm>
            <a:off x="8754104" y="6424643"/>
            <a:ext cx="276225" cy="274638"/>
          </a:xfrm>
          <a:prstGeom prst="ellipse">
            <a:avLst/>
          </a:prstGeom>
          <a:solidFill>
            <a:srgbClr val="FFFFFF"/>
          </a:solidFill>
          <a:ln w="9525">
            <a:noFill/>
            <a:round/>
            <a:headEnd/>
            <a:tailEnd/>
          </a:ln>
        </p:spPr>
        <p:txBody>
          <a:bodyPr/>
          <a:lstStyle/>
          <a:p>
            <a:pPr eaLnBrk="0" hangingPunct="0"/>
            <a:endParaRPr lang="en-US" dirty="0">
              <a:solidFill>
                <a:srgbClr val="000000"/>
              </a:solidFill>
            </a:endParaRPr>
          </a:p>
        </p:txBody>
      </p:sp>
      <p:sp>
        <p:nvSpPr>
          <p:cNvPr id="2" name="Title 1"/>
          <p:cNvSpPr>
            <a:spLocks noGrp="1"/>
          </p:cNvSpPr>
          <p:nvPr>
            <p:ph type="title" hasCustomPrompt="1"/>
          </p:nvPr>
        </p:nvSpPr>
        <p:spPr>
          <a:xfrm>
            <a:off x="640080" y="73152"/>
            <a:ext cx="8046720" cy="1143000"/>
          </a:xfrm>
          <a:prstGeom prst="rect">
            <a:avLst/>
          </a:prstGeom>
        </p:spPr>
        <p:txBody>
          <a:bodyPr anchor="b" anchorCtr="0"/>
          <a:lstStyle>
            <a:lvl1pPr algn="l">
              <a:defRPr sz="2400">
                <a:solidFill>
                  <a:schemeClr val="accent1"/>
                </a:solidFill>
              </a:defRPr>
            </a:lvl1pPr>
          </a:lstStyle>
          <a:p>
            <a:r>
              <a:rPr lang="en-US" dirty="0" smtClean="0"/>
              <a:t>Click to edit Master title style. You can have up to two lines of text.</a:t>
            </a:r>
            <a:endParaRPr lang="en-US" dirty="0"/>
          </a:p>
        </p:txBody>
      </p:sp>
      <p:sp>
        <p:nvSpPr>
          <p:cNvPr id="4" name="Slide Number Placeholder 3"/>
          <p:cNvSpPr>
            <a:spLocks noGrp="1"/>
          </p:cNvSpPr>
          <p:nvPr>
            <p:ph type="sldNum" sz="quarter" idx="11"/>
          </p:nvPr>
        </p:nvSpPr>
        <p:spPr>
          <a:xfrm>
            <a:off x="8696154" y="6375912"/>
            <a:ext cx="384048" cy="365125"/>
          </a:xfrm>
        </p:spPr>
        <p:txBody>
          <a:bodyPr/>
          <a:lstStyle/>
          <a:p>
            <a:fld id="{2D80C5C9-96E0-47EC-B500-37C5FE284639}" type="slidenum">
              <a:rPr lang="en-US" smtClean="0">
                <a:solidFill>
                  <a:srgbClr val="000000"/>
                </a:solidFill>
              </a:rPr>
              <a:pPr/>
              <a:t>‹#›</a:t>
            </a:fld>
            <a:endParaRPr lang="en-US" dirty="0">
              <a:solidFill>
                <a:srgbClr val="000000"/>
              </a:solidFill>
            </a:endParaRPr>
          </a:p>
        </p:txBody>
      </p:sp>
      <p:cxnSp>
        <p:nvCxnSpPr>
          <p:cNvPr id="6" name="Straight Connector 12"/>
          <p:cNvCxnSpPr>
            <a:cxnSpLocks noChangeShapeType="1"/>
          </p:cNvCxnSpPr>
          <p:nvPr/>
        </p:nvCxnSpPr>
        <p:spPr bwMode="auto">
          <a:xfrm rot="5400000">
            <a:off x="452191" y="6546056"/>
            <a:ext cx="438150" cy="1588"/>
          </a:xfrm>
          <a:prstGeom prst="line">
            <a:avLst/>
          </a:prstGeom>
          <a:noFill/>
          <a:ln w="9525">
            <a:solidFill>
              <a:schemeClr val="bg1">
                <a:alpha val="39999"/>
              </a:schemeClr>
            </a:solidFill>
            <a:round/>
            <a:headEnd/>
            <a:tailEnd/>
          </a:ln>
        </p:spPr>
      </p:cxnSp>
      <p:pic>
        <p:nvPicPr>
          <p:cNvPr id="7" name="Picture 2" descr="C:\Documents and Settings\MVO\Desktop\eia_logo_white-02.png"/>
          <p:cNvPicPr>
            <a:picLocks noChangeAspect="1" noChangeArrowheads="1"/>
          </p:cNvPicPr>
          <p:nvPr/>
        </p:nvPicPr>
        <p:blipFill>
          <a:blip r:embed="rId2" cstate="print"/>
          <a:srcRect/>
          <a:stretch>
            <a:fillRect/>
          </a:stretch>
        </p:blipFill>
        <p:spPr bwMode="auto">
          <a:xfrm>
            <a:off x="84139" y="6362700"/>
            <a:ext cx="516411" cy="356616"/>
          </a:xfrm>
          <a:prstGeom prst="rect">
            <a:avLst/>
          </a:prstGeom>
          <a:noFill/>
        </p:spPr>
      </p:pic>
      <p:sp>
        <p:nvSpPr>
          <p:cNvPr id="9" name="Text Placeholder 8"/>
          <p:cNvSpPr>
            <a:spLocks noGrp="1"/>
          </p:cNvSpPr>
          <p:nvPr>
            <p:ph type="body" sz="quarter" idx="12"/>
          </p:nvPr>
        </p:nvSpPr>
        <p:spPr>
          <a:xfrm>
            <a:off x="640080" y="1316736"/>
            <a:ext cx="8046720" cy="4590288"/>
          </a:xfrm>
          <a:prstGeom prst="rect">
            <a:avLst/>
          </a:prstGeom>
        </p:spPr>
        <p:txBody>
          <a:bodyPr/>
          <a:lstStyle>
            <a:lvl1pPr marL="237744" indent="-237744">
              <a:spcBef>
                <a:spcPts val="1600"/>
              </a:spcBef>
              <a:spcAft>
                <a:spcPts val="600"/>
              </a:spcAft>
              <a:defRPr sz="2200"/>
            </a:lvl1pPr>
            <a:lvl2pPr marL="694944" indent="-237744">
              <a:spcAft>
                <a:spcPts val="400"/>
              </a:spcAft>
              <a:defRPr sz="1600"/>
            </a:lvl2pPr>
            <a:lvl3pPr marL="1088136" indent="-173736">
              <a:spcAft>
                <a:spcPts val="400"/>
              </a:spcAft>
              <a:defRPr sz="1600"/>
            </a:lvl3pPr>
            <a:lvl4pPr marL="1609344" indent="-237744">
              <a:spcAft>
                <a:spcPts val="400"/>
              </a:spcAft>
              <a:defRPr sz="1600"/>
            </a:lvl4pPr>
            <a:lvl5pPr marL="2002536" indent="-173736">
              <a:spcAft>
                <a:spcPts val="400"/>
              </a:spcAft>
              <a:buFont typeface="Arial" pitchFamily="34" charset="0"/>
              <a:buChar cha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8" name="Footer Placeholder 4"/>
          <p:cNvSpPr>
            <a:spLocks noGrp="1"/>
          </p:cNvSpPr>
          <p:nvPr>
            <p:ph type="ftr" sz="quarter" idx="3"/>
          </p:nvPr>
        </p:nvSpPr>
        <p:spPr>
          <a:xfrm>
            <a:off x="667512" y="6391656"/>
            <a:ext cx="2807208"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2729772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13" Type="http://schemas.openxmlformats.org/officeDocument/2006/relationships/slideLayout" Target="../slideLayouts/slideLayout18.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slideLayout" Target="../slideLayouts/slideLayout17.xml"/><Relationship Id="rId17" Type="http://schemas.openxmlformats.org/officeDocument/2006/relationships/image" Target="../media/image2.jpeg"/><Relationship Id="rId2" Type="http://schemas.openxmlformats.org/officeDocument/2006/relationships/slideLayout" Target="../slideLayouts/slideLayout7.xml"/><Relationship Id="rId16" Type="http://schemas.openxmlformats.org/officeDocument/2006/relationships/theme" Target="../theme/theme2.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5" Type="http://schemas.openxmlformats.org/officeDocument/2006/relationships/slideLayout" Target="../slideLayouts/slideLayout2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 Id="rId14"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5867400" cy="1477962"/>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905000"/>
            <a:ext cx="8229600" cy="42211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grpSp>
        <p:nvGrpSpPr>
          <p:cNvPr id="7" name="Group 6"/>
          <p:cNvGrpSpPr/>
          <p:nvPr userDrawn="1"/>
        </p:nvGrpSpPr>
        <p:grpSpPr>
          <a:xfrm>
            <a:off x="7543800" y="60960"/>
            <a:ext cx="1524000" cy="1234440"/>
            <a:chOff x="3118802" y="2042160"/>
            <a:chExt cx="2906395" cy="2773680"/>
          </a:xfrm>
        </p:grpSpPr>
        <p:pic>
          <p:nvPicPr>
            <p:cNvPr id="8" name="Picture 7"/>
            <p:cNvPicPr/>
            <p:nvPr/>
          </p:nvPicPr>
          <p:blipFill>
            <a:blip r:embed="rId7" cstate="print">
              <a:clrChange>
                <a:clrFrom>
                  <a:srgbClr val="EEF3FA"/>
                </a:clrFrom>
                <a:clrTo>
                  <a:srgbClr val="EEF3FA">
                    <a:alpha val="0"/>
                  </a:srgbClr>
                </a:clrTo>
              </a:clrChange>
              <a:extLst>
                <a:ext uri="{28A0092B-C50C-407E-A947-70E740481C1C}">
                  <a14:useLocalDpi xmlns:a14="http://schemas.microsoft.com/office/drawing/2010/main" val="0"/>
                </a:ext>
              </a:extLst>
            </a:blip>
            <a:stretch>
              <a:fillRect/>
            </a:stretch>
          </p:blipFill>
          <p:spPr>
            <a:xfrm>
              <a:off x="3118802" y="2042160"/>
              <a:ext cx="2906395" cy="2773680"/>
            </a:xfrm>
            <a:prstGeom prst="rect">
              <a:avLst/>
            </a:prstGeom>
          </p:spPr>
        </p:pic>
        <p:sp>
          <p:nvSpPr>
            <p:cNvPr id="9" name="TextBox 8"/>
            <p:cNvSpPr txBox="1"/>
            <p:nvPr/>
          </p:nvSpPr>
          <p:spPr>
            <a:xfrm>
              <a:off x="3721984" y="2907268"/>
              <a:ext cx="926216" cy="369332"/>
            </a:xfrm>
            <a:prstGeom prst="rect">
              <a:avLst/>
            </a:prstGeom>
            <a:noFill/>
          </p:spPr>
          <p:txBody>
            <a:bodyPr wrap="none" rtlCol="0">
              <a:spAutoFit/>
            </a:bodyPr>
            <a:lstStyle/>
            <a:p>
              <a:r>
                <a:rPr lang="en-US" b="1" i="1" dirty="0" smtClean="0">
                  <a:solidFill>
                    <a:schemeClr val="tx2">
                      <a:lumMod val="60000"/>
                      <a:lumOff val="40000"/>
                    </a:schemeClr>
                  </a:solidFill>
                  <a:effectLst>
                    <a:outerShdw blurRad="38100" dist="38100" dir="2700000" algn="tl">
                      <a:srgbClr val="000000">
                        <a:alpha val="43137"/>
                      </a:srgbClr>
                    </a:outerShdw>
                  </a:effectLst>
                </a:rPr>
                <a:t>NAWEA</a:t>
              </a:r>
              <a:endParaRPr lang="en-US" b="1" i="1" dirty="0">
                <a:solidFill>
                  <a:schemeClr val="tx2">
                    <a:lumMod val="60000"/>
                    <a:lumOff val="40000"/>
                  </a:schemeClr>
                </a:solidFill>
                <a:effectLst>
                  <a:outerShdw blurRad="38100" dist="38100" dir="2700000" algn="tl">
                    <a:srgbClr val="000000">
                      <a:alpha val="43137"/>
                    </a:srgbClr>
                  </a:outerShdw>
                </a:effectLst>
              </a:endParaRPr>
            </a:p>
          </p:txBody>
        </p:sp>
      </p:grpSp>
    </p:spTree>
    <p:extLst>
      <p:ext uri="{BB962C8B-B14F-4D97-AF65-F5344CB8AC3E}">
        <p14:creationId xmlns:p14="http://schemas.microsoft.com/office/powerpoint/2010/main" val="1821301426"/>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8" descr="eia_ppt_bottombar.jpg"/>
          <p:cNvPicPr>
            <a:picLocks noChangeAspect="1"/>
          </p:cNvPicPr>
          <p:nvPr/>
        </p:nvPicPr>
        <p:blipFill>
          <a:blip r:embed="rId17" cstate="print"/>
          <a:srcRect t="10667" b="10667"/>
          <a:stretch>
            <a:fillRect/>
          </a:stretch>
        </p:blipFill>
        <p:spPr bwMode="auto">
          <a:xfrm flipH="1" flipV="1">
            <a:off x="0" y="6226138"/>
            <a:ext cx="9144000" cy="631910"/>
          </a:xfrm>
          <a:prstGeom prst="rect">
            <a:avLst/>
          </a:prstGeom>
          <a:noFill/>
          <a:ln w="9525">
            <a:noFill/>
            <a:miter lim="800000"/>
            <a:headEnd/>
            <a:tailEnd/>
          </a:ln>
        </p:spPr>
      </p:pic>
      <p:sp>
        <p:nvSpPr>
          <p:cNvPr id="8" name="Rectangle 7"/>
          <p:cNvSpPr/>
          <p:nvPr/>
        </p:nvSpPr>
        <p:spPr bwMode="auto">
          <a:xfrm>
            <a:off x="0" y="0"/>
            <a:ext cx="9144000" cy="92075"/>
          </a:xfrm>
          <a:prstGeom prst="rect">
            <a:avLst/>
          </a:prstGeom>
          <a:solidFill>
            <a:srgbClr val="169DD8"/>
          </a:solidFill>
          <a:ln w="9525" cap="flat" cmpd="sng" algn="ctr">
            <a:noFill/>
            <a:prstDash val="solid"/>
            <a:round/>
            <a:headEnd type="none" w="med" len="med"/>
            <a:tailEnd type="none" w="med" len="med"/>
          </a:ln>
          <a:effectLst/>
        </p:spPr>
        <p:txBody>
          <a:bodyPr/>
          <a:lstStyle/>
          <a:p>
            <a:pPr eaLnBrk="0" hangingPunct="0"/>
            <a:endParaRPr lang="en-US" dirty="0">
              <a:solidFill>
                <a:srgbClr val="000000"/>
              </a:solidFill>
            </a:endParaRPr>
          </a:p>
        </p:txBody>
      </p:sp>
      <p:sp>
        <p:nvSpPr>
          <p:cNvPr id="6" name="Slide Number Placeholder 5"/>
          <p:cNvSpPr>
            <a:spLocks noGrp="1"/>
          </p:cNvSpPr>
          <p:nvPr>
            <p:ph type="sldNum" sz="quarter" idx="4"/>
          </p:nvPr>
        </p:nvSpPr>
        <p:spPr>
          <a:xfrm>
            <a:off x="8686800" y="6419088"/>
            <a:ext cx="384048" cy="365125"/>
          </a:xfrm>
          <a:prstGeom prst="rect">
            <a:avLst/>
          </a:prstGeom>
        </p:spPr>
        <p:txBody>
          <a:bodyPr vert="horz" lIns="91440" tIns="45720" rIns="91440" bIns="45720" rtlCol="0" anchor="ctr"/>
          <a:lstStyle>
            <a:lvl1pPr algn="ctr">
              <a:defRPr sz="1200">
                <a:solidFill>
                  <a:schemeClr val="tx1"/>
                </a:solidFill>
                <a:latin typeface="+mj-lt"/>
              </a:defRPr>
            </a:lvl1pPr>
          </a:lstStyle>
          <a:p>
            <a:fld id="{2D80C5C9-96E0-47EC-B500-37C5FE284639}" type="slidenum">
              <a:rPr lang="en-US" smtClean="0">
                <a:solidFill>
                  <a:srgbClr val="000000"/>
                </a:solidFill>
              </a:rPr>
              <a:pPr/>
              <a:t>‹#›</a:t>
            </a:fld>
            <a:endParaRPr lang="en-US" dirty="0">
              <a:solidFill>
                <a:srgbClr val="000000"/>
              </a:solidFill>
            </a:endParaRPr>
          </a:p>
        </p:txBody>
      </p:sp>
      <p:sp>
        <p:nvSpPr>
          <p:cNvPr id="9" name="Footer Placeholder 4"/>
          <p:cNvSpPr>
            <a:spLocks noGrp="1"/>
          </p:cNvSpPr>
          <p:nvPr>
            <p:ph type="ftr" sz="quarter" idx="3"/>
          </p:nvPr>
        </p:nvSpPr>
        <p:spPr>
          <a:xfrm>
            <a:off x="667511" y="6391656"/>
            <a:ext cx="3238283" cy="393192"/>
          </a:xfrm>
          <a:prstGeom prst="rect">
            <a:avLst/>
          </a:prstGeom>
        </p:spPr>
        <p:txBody>
          <a:bodyPr vert="horz" lIns="91440" tIns="45720" rIns="91440" bIns="45720" rtlCol="0" anchor="b" anchorCtr="0"/>
          <a:lstStyle>
            <a:lvl1pPr algn="l">
              <a:defRPr sz="1200" i="1">
                <a:solidFill>
                  <a:schemeClr val="bg1"/>
                </a:solidFill>
              </a:defRPr>
            </a:lvl1p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4019836193"/>
      </p:ext>
    </p:extLst>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Lst>
  <p:hf hdr="0" dt="0"/>
  <p:txStyles>
    <p:titleStyle>
      <a:lvl1pPr algn="l" defTabSz="914400" rtl="0" eaLnBrk="1" latinLnBrk="0" hangingPunct="1">
        <a:spcBef>
          <a:spcPct val="0"/>
        </a:spcBef>
        <a:buNone/>
        <a:defRPr sz="4400" kern="1200">
          <a:solidFill>
            <a:schemeClr val="accent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4.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9"/>
          <p:cNvSpPr>
            <a:spLocks noGrp="1"/>
          </p:cNvSpPr>
          <p:nvPr>
            <p:ph type="ctrTitle"/>
          </p:nvPr>
        </p:nvSpPr>
        <p:spPr>
          <a:xfrm>
            <a:off x="152400" y="1676400"/>
            <a:ext cx="8763000" cy="2441575"/>
          </a:xfrm>
        </p:spPr>
        <p:txBody>
          <a:bodyPr>
            <a:noAutofit/>
          </a:bodyPr>
          <a:lstStyle/>
          <a:p>
            <a:r>
              <a:rPr lang="en-US" b="1" dirty="0" smtClean="0"/>
              <a:t>Welcome to the North American Wind Energy Academy Symposium 2015</a:t>
            </a:r>
            <a:endParaRPr lang="en-US" b="1" dirty="0"/>
          </a:p>
        </p:txBody>
      </p:sp>
      <p:pic>
        <p:nvPicPr>
          <p:cNvPr id="30"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4800" y="304800"/>
            <a:ext cx="1524000" cy="1524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72200" y="5715000"/>
            <a:ext cx="2946311"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extBox 33"/>
          <p:cNvSpPr txBox="1"/>
          <p:nvPr/>
        </p:nvSpPr>
        <p:spPr>
          <a:xfrm>
            <a:off x="1600200" y="4086017"/>
            <a:ext cx="5867400" cy="2246769"/>
          </a:xfrm>
          <a:prstGeom prst="rect">
            <a:avLst/>
          </a:prstGeom>
          <a:noFill/>
        </p:spPr>
        <p:txBody>
          <a:bodyPr wrap="square" rtlCol="0">
            <a:spAutoFit/>
          </a:bodyPr>
          <a:lstStyle/>
          <a:p>
            <a:pPr algn="ctr"/>
            <a:r>
              <a:rPr lang="en-US" sz="2000" dirty="0" smtClean="0">
                <a:latin typeface="+mj-lt"/>
                <a:cs typeface="Arial" pitchFamily="34" charset="0"/>
              </a:rPr>
              <a:t>Bob Thresher, NAWEA Launch Director</a:t>
            </a:r>
          </a:p>
          <a:p>
            <a:pPr algn="ctr"/>
            <a:endParaRPr lang="en-US" sz="2000" dirty="0" smtClean="0">
              <a:latin typeface="+mj-lt"/>
              <a:cs typeface="Arial" pitchFamily="34" charset="0"/>
            </a:endParaRPr>
          </a:p>
          <a:p>
            <a:pPr algn="ctr"/>
            <a:r>
              <a:rPr lang="en-US" sz="2000" dirty="0" smtClean="0">
                <a:latin typeface="+mj-lt"/>
                <a:cs typeface="Arial" pitchFamily="34" charset="0"/>
              </a:rPr>
              <a:t>NAWEA Symposium</a:t>
            </a:r>
            <a:endParaRPr lang="en-US" sz="2000" dirty="0" smtClean="0">
              <a:latin typeface="+mj-lt"/>
            </a:endParaRPr>
          </a:p>
          <a:p>
            <a:pPr algn="ctr"/>
            <a:r>
              <a:rPr lang="en-US" sz="2000" dirty="0" smtClean="0">
                <a:latin typeface="+mj-lt"/>
              </a:rPr>
              <a:t>Virginia Tech </a:t>
            </a:r>
          </a:p>
          <a:p>
            <a:pPr algn="ctr"/>
            <a:r>
              <a:rPr lang="en-US" sz="2000" dirty="0" smtClean="0">
                <a:latin typeface="+mj-lt"/>
              </a:rPr>
              <a:t>Blacksburg</a:t>
            </a:r>
            <a:r>
              <a:rPr lang="en-US" sz="2000" dirty="0">
                <a:latin typeface="+mj-lt"/>
              </a:rPr>
              <a:t>, Virginia </a:t>
            </a:r>
          </a:p>
          <a:p>
            <a:pPr algn="ctr"/>
            <a:endParaRPr lang="en-US" sz="2000" dirty="0" smtClean="0">
              <a:latin typeface="+mj-lt"/>
            </a:endParaRPr>
          </a:p>
          <a:p>
            <a:pPr algn="ctr">
              <a:spcBef>
                <a:spcPts val="0"/>
              </a:spcBef>
              <a:spcAft>
                <a:spcPts val="600"/>
              </a:spcAft>
              <a:buNone/>
            </a:pPr>
            <a:r>
              <a:rPr lang="en-US" sz="2000" dirty="0" smtClean="0">
                <a:latin typeface="+mj-lt"/>
                <a:cs typeface="Arial" pitchFamily="34" charset="0"/>
              </a:rPr>
              <a:t>9 June 2015 </a:t>
            </a:r>
          </a:p>
        </p:txBody>
      </p:sp>
      <p:pic>
        <p:nvPicPr>
          <p:cNvPr id="1027" name="Picture 3" descr="C:\Users\rthreshe\Pictures\V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5105400"/>
            <a:ext cx="1524000" cy="152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49689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76200" y="76200"/>
            <a:ext cx="6324600" cy="1143000"/>
          </a:xfrm>
        </p:spPr>
        <p:txBody>
          <a:bodyPr>
            <a:normAutofit/>
          </a:bodyPr>
          <a:lstStyle/>
          <a:p>
            <a:r>
              <a:rPr lang="en-US" dirty="0" smtClean="0"/>
              <a:t>Segmented Blades ?</a:t>
            </a:r>
            <a:endParaRPr lang="en-US" dirty="0"/>
          </a:p>
        </p:txBody>
      </p:sp>
      <p:pic>
        <p:nvPicPr>
          <p:cNvPr id="2050" name="Picture 2" descr="C:\Users\rthreshe\Documents\North American Academy of Wind Energy\Symposium at Virgina Tech Jun15\Vision Graphics\wv_Fig_2-38.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85800" y="1335604"/>
            <a:ext cx="7848600" cy="53661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1592517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6200"/>
            <a:ext cx="7162800" cy="1219200"/>
          </a:xfrm>
        </p:spPr>
        <p:txBody>
          <a:bodyPr/>
          <a:lstStyle/>
          <a:p>
            <a:r>
              <a:rPr lang="en-US" dirty="0" smtClean="0"/>
              <a:t>Distribution of Generation</a:t>
            </a:r>
            <a:endParaRPr lang="en-US" dirty="0"/>
          </a:p>
        </p:txBody>
      </p:sp>
      <p:pic>
        <p:nvPicPr>
          <p:cNvPr id="8194" name="Picture 2" descr="C:\Users\rthreshe\Documents\North American Academy of Wind Energy\Symposium at Virgina Tech Jun15\Vision Graphics\wv_Fig_3-26.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83167" y="1828800"/>
            <a:ext cx="8349353"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82183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 y="0"/>
            <a:ext cx="7315200" cy="990600"/>
          </a:xfrm>
        </p:spPr>
        <p:txBody>
          <a:bodyPr>
            <a:normAutofit/>
          </a:bodyPr>
          <a:lstStyle/>
          <a:p>
            <a:r>
              <a:rPr lang="en-US" sz="4000" dirty="0" smtClean="0"/>
              <a:t>State by State Distribution</a:t>
            </a:r>
            <a:endParaRPr lang="en-US" sz="4000" dirty="0"/>
          </a:p>
        </p:txBody>
      </p:sp>
      <p:pic>
        <p:nvPicPr>
          <p:cNvPr id="10242" name="Picture 2" descr="C:\Users\rthreshe\Documents\North American Academy of Wind Energy\Symposium at Virgina Tech Jun15\Vision Graphics\wv_Fig_ES.3-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838200" y="1143000"/>
            <a:ext cx="6781800" cy="5562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77292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Figure_3_6_v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9549" y="1752600"/>
            <a:ext cx="8705851" cy="4114800"/>
          </a:xfrm>
          <a:prstGeom prst="rect">
            <a:avLst/>
          </a:prstGeom>
        </p:spPr>
      </p:pic>
      <p:sp>
        <p:nvSpPr>
          <p:cNvPr id="2" name="TextBox 1"/>
          <p:cNvSpPr txBox="1"/>
          <p:nvPr/>
        </p:nvSpPr>
        <p:spPr>
          <a:xfrm>
            <a:off x="4883817" y="2645795"/>
            <a:ext cx="257175" cy="228600"/>
          </a:xfrm>
          <a:prstGeom prst="rect">
            <a:avLst/>
          </a:prstGeom>
        </p:spPr>
        <p:txBody>
          <a:bodyPr vert="horz" wrap="square" lIns="91440" tIns="45720" rIns="91440" bIns="45720" rtlCol="0">
            <a:normAutofit fontScale="77500" lnSpcReduction="20000"/>
          </a:bodyPr>
          <a:lstStyle/>
          <a:p>
            <a:pPr marL="0" marR="0" indent="0" algn="l" defTabSz="457200" rtl="0" eaLnBrk="1" fontAlgn="auto" latinLnBrk="0" hangingPunct="1">
              <a:lnSpc>
                <a:spcPct val="100000"/>
              </a:lnSpc>
              <a:spcBef>
                <a:spcPct val="20000"/>
              </a:spcBef>
              <a:spcAft>
                <a:spcPts val="0"/>
              </a:spcAft>
              <a:buClrTx/>
              <a:buSzTx/>
              <a:buFont typeface="Arial"/>
              <a:buNone/>
              <a:tabLst/>
            </a:pPr>
            <a:r>
              <a:rPr kumimoji="0" lang="en-US" sz="1400" i="0" u="none" strike="noStrike" kern="1200" cap="none" spc="0" normalizeH="0" baseline="0" noProof="0" dirty="0" smtClean="0">
                <a:ln>
                  <a:noFill/>
                </a:ln>
                <a:solidFill>
                  <a:srgbClr val="000000"/>
                </a:solidFill>
                <a:effectLst/>
                <a:uLnTx/>
                <a:uFillTx/>
                <a:latin typeface="Arial"/>
                <a:cs typeface="Arial"/>
              </a:rPr>
              <a:t>$</a:t>
            </a:r>
          </a:p>
        </p:txBody>
      </p:sp>
      <p:sp>
        <p:nvSpPr>
          <p:cNvPr id="8" name="TextBox 7"/>
          <p:cNvSpPr txBox="1"/>
          <p:nvPr/>
        </p:nvSpPr>
        <p:spPr>
          <a:xfrm>
            <a:off x="209549" y="5943600"/>
            <a:ext cx="8705851" cy="590550"/>
          </a:xfrm>
          <a:prstGeom prst="rect">
            <a:avLst/>
          </a:prstGeom>
          <a:solidFill>
            <a:srgbClr val="0070C0"/>
          </a:solidFill>
        </p:spPr>
        <p:txBody>
          <a:bodyPr vert="horz" wrap="square" lIns="91440" tIns="45720" rIns="91440" bIns="45720" rtlCol="0">
            <a:noAutofit/>
          </a:bodyPr>
          <a:lstStyle>
            <a:defPPr>
              <a:defRPr lang="en-US"/>
            </a:defPPr>
            <a:lvl1pPr lvl="0" algn="ctr" defTabSz="457200">
              <a:spcBef>
                <a:spcPct val="20000"/>
              </a:spcBef>
              <a:defRPr b="1" kern="0">
                <a:solidFill>
                  <a:prstClr val="white"/>
                </a:solidFill>
                <a:latin typeface="Calibri"/>
                <a:cs typeface="Arial" pitchFamily="34" charset="0"/>
              </a:defRPr>
            </a:lvl1pPr>
          </a:lstStyle>
          <a:p>
            <a:r>
              <a:rPr lang="en-US" sz="1600" dirty="0"/>
              <a:t>The Wind Vision Study Scenario results in modest increases in electricity cost in the near- and mid-term (&lt;1% price increase), but in the long term electricity costs savings of 2% are achieved by 2050 </a:t>
            </a:r>
          </a:p>
        </p:txBody>
      </p:sp>
      <p:sp>
        <p:nvSpPr>
          <p:cNvPr id="5" name="TextBox 4"/>
          <p:cNvSpPr txBox="1"/>
          <p:nvPr/>
        </p:nvSpPr>
        <p:spPr>
          <a:xfrm>
            <a:off x="0" y="1302837"/>
            <a:ext cx="9067800" cy="525963"/>
          </a:xfrm>
          <a:prstGeom prst="rect">
            <a:avLst/>
          </a:prstGeom>
        </p:spPr>
        <p:txBody>
          <a:bodyPr vert="horz" wrap="square" lIns="91440" tIns="45720" rIns="91440" bIns="45720" rtlCol="0">
            <a:noAutofit/>
          </a:bodyPr>
          <a:lstStyle/>
          <a:p>
            <a:pPr marL="0" marR="0" indent="0" algn="ctr" defTabSz="457200" rtl="0" eaLnBrk="1" fontAlgn="auto" latinLnBrk="0" hangingPunct="1">
              <a:lnSpc>
                <a:spcPct val="100000"/>
              </a:lnSpc>
              <a:spcBef>
                <a:spcPct val="20000"/>
              </a:spcBef>
              <a:spcAft>
                <a:spcPts val="0"/>
              </a:spcAft>
              <a:buClrTx/>
              <a:buSzTx/>
              <a:buFont typeface="Arial"/>
              <a:buNone/>
              <a:tabLst/>
            </a:pPr>
            <a:r>
              <a:rPr lang="en-US" sz="2000" b="1" dirty="0" smtClean="0">
                <a:latin typeface="Calibri" panose="020F0502020204030204" pitchFamily="34" charset="0"/>
                <a:cs typeface="Arial" pitchFamily="34" charset="0"/>
              </a:rPr>
              <a:t>The Potential of 35% of the Country’s Electricity Coming from Wind Energy by 2050 </a:t>
            </a:r>
            <a:endParaRPr kumimoji="0" lang="en-US" sz="2000" b="1" i="0" strike="noStrike" kern="1200" cap="none" spc="0" normalizeH="0" baseline="0" noProof="0" dirty="0" smtClean="0">
              <a:ln>
                <a:noFill/>
              </a:ln>
              <a:effectLst/>
              <a:uLnTx/>
              <a:uFillTx/>
              <a:latin typeface="Calibri" panose="020F0502020204030204" pitchFamily="34" charset="0"/>
              <a:cs typeface="Arial" pitchFamily="34" charset="0"/>
            </a:endParaRPr>
          </a:p>
        </p:txBody>
      </p:sp>
      <p:sp>
        <p:nvSpPr>
          <p:cNvPr id="9" name="Title 2"/>
          <p:cNvSpPr txBox="1">
            <a:spLocks/>
          </p:cNvSpPr>
          <p:nvPr/>
        </p:nvSpPr>
        <p:spPr>
          <a:xfrm>
            <a:off x="0" y="0"/>
            <a:ext cx="76200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b="1" i="1" dirty="0" smtClean="0"/>
              <a:t>The Wind Vision Results</a:t>
            </a:r>
            <a:endParaRPr lang="en-US" sz="2000" b="1" i="1" dirty="0"/>
          </a:p>
        </p:txBody>
      </p:sp>
    </p:spTree>
    <p:extLst>
      <p:ext uri="{BB962C8B-B14F-4D97-AF65-F5344CB8AC3E}">
        <p14:creationId xmlns:p14="http://schemas.microsoft.com/office/powerpoint/2010/main" val="415019148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
            <a:ext cx="5867400" cy="944562"/>
          </a:xfrm>
        </p:spPr>
        <p:txBody>
          <a:bodyPr/>
          <a:lstStyle/>
          <a:p>
            <a:r>
              <a:rPr lang="en-US" dirty="0" smtClean="0"/>
              <a:t>Needed Investments</a:t>
            </a:r>
            <a:endParaRPr lang="en-US" dirty="0"/>
          </a:p>
        </p:txBody>
      </p:sp>
      <p:pic>
        <p:nvPicPr>
          <p:cNvPr id="11266" name="Picture 2" descr="C:\Users\rthreshe\Documents\North American Academy of Wind Energy\Symposium at Virgina Tech Jun15\Vision Graphics\wv_Fig_ES.3-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90600" y="1371600"/>
            <a:ext cx="6969352" cy="53014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366540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28600"/>
            <a:ext cx="7391400" cy="1096962"/>
          </a:xfrm>
        </p:spPr>
        <p:txBody>
          <a:bodyPr>
            <a:normAutofit fontScale="90000"/>
          </a:bodyPr>
          <a:lstStyle/>
          <a:p>
            <a:r>
              <a:rPr lang="en-US" dirty="0" smtClean="0"/>
              <a:t>Needed Actions by Discipline </a:t>
            </a:r>
            <a:endParaRPr lang="en-US" dirty="0"/>
          </a:p>
        </p:txBody>
      </p:sp>
      <p:sp>
        <p:nvSpPr>
          <p:cNvPr id="5" name="Content Placeholder 4"/>
          <p:cNvSpPr>
            <a:spLocks noGrp="1"/>
          </p:cNvSpPr>
          <p:nvPr>
            <p:ph idx="1"/>
          </p:nvPr>
        </p:nvSpPr>
        <p:spPr>
          <a:xfrm>
            <a:off x="609600" y="1676400"/>
            <a:ext cx="8229600" cy="4800600"/>
          </a:xfrm>
        </p:spPr>
        <p:txBody>
          <a:bodyPr>
            <a:noAutofit/>
          </a:bodyPr>
          <a:lstStyle/>
          <a:p>
            <a:pPr marL="514350" indent="-514350">
              <a:buFont typeface="+mj-lt"/>
              <a:buAutoNum type="arabicPeriod"/>
            </a:pPr>
            <a:r>
              <a:rPr lang="en-US" sz="2800" b="1" dirty="0">
                <a:solidFill>
                  <a:schemeClr val="bg1"/>
                </a:solidFill>
              </a:rPr>
              <a:t>Wind Power Resources and Site </a:t>
            </a:r>
            <a:r>
              <a:rPr lang="en-US" sz="2800" b="1" dirty="0" smtClean="0">
                <a:solidFill>
                  <a:schemeClr val="bg1"/>
                </a:solidFill>
              </a:rPr>
              <a:t>Characterization</a:t>
            </a:r>
            <a:endParaRPr lang="en-US" sz="2800" dirty="0">
              <a:solidFill>
                <a:schemeClr val="bg1"/>
              </a:solidFill>
            </a:endParaRPr>
          </a:p>
          <a:p>
            <a:pPr marL="514350" indent="-514350">
              <a:buFont typeface="+mj-lt"/>
              <a:buAutoNum type="arabicPeriod"/>
            </a:pPr>
            <a:r>
              <a:rPr lang="en-US" sz="2800" b="1" dirty="0">
                <a:solidFill>
                  <a:schemeClr val="bg1"/>
                </a:solidFill>
              </a:rPr>
              <a:t>Wind Plant Technology Advancement</a:t>
            </a:r>
            <a:r>
              <a:rPr lang="en-US" sz="2800" dirty="0">
                <a:solidFill>
                  <a:schemeClr val="bg1"/>
                </a:solidFill>
              </a:rPr>
              <a:t>	</a:t>
            </a:r>
          </a:p>
          <a:p>
            <a:pPr marL="514350" indent="-514350">
              <a:buFont typeface="+mj-lt"/>
              <a:buAutoNum type="arabicPeriod"/>
            </a:pPr>
            <a:r>
              <a:rPr lang="en-US" sz="2800" b="1" dirty="0">
                <a:solidFill>
                  <a:schemeClr val="bg1"/>
                </a:solidFill>
              </a:rPr>
              <a:t>Supply Chain, Manufacturing and Logistics</a:t>
            </a:r>
            <a:r>
              <a:rPr lang="en-US" sz="2800" dirty="0">
                <a:solidFill>
                  <a:schemeClr val="bg1"/>
                </a:solidFill>
              </a:rPr>
              <a:t>	</a:t>
            </a:r>
          </a:p>
          <a:p>
            <a:pPr marL="514350" indent="-514350">
              <a:buFont typeface="+mj-lt"/>
              <a:buAutoNum type="arabicPeriod"/>
            </a:pPr>
            <a:r>
              <a:rPr lang="en-US" sz="2800" b="1" dirty="0">
                <a:solidFill>
                  <a:schemeClr val="bg1"/>
                </a:solidFill>
              </a:rPr>
              <a:t>Wind Power Performance, Reliability, and </a:t>
            </a:r>
            <a:r>
              <a:rPr lang="en-US" sz="2800" b="1" dirty="0" smtClean="0">
                <a:solidFill>
                  <a:schemeClr val="bg1"/>
                </a:solidFill>
              </a:rPr>
              <a:t>Safety</a:t>
            </a:r>
            <a:endParaRPr lang="en-US" sz="2800" dirty="0">
              <a:solidFill>
                <a:schemeClr val="bg1"/>
              </a:solidFill>
            </a:endParaRPr>
          </a:p>
          <a:p>
            <a:pPr marL="514350" indent="-514350">
              <a:buFont typeface="+mj-lt"/>
              <a:buAutoNum type="arabicPeriod"/>
            </a:pPr>
            <a:r>
              <a:rPr lang="en-US" sz="2800" b="1" dirty="0">
                <a:solidFill>
                  <a:schemeClr val="bg1"/>
                </a:solidFill>
              </a:rPr>
              <a:t>Wind Electricity Delivery and Integration</a:t>
            </a:r>
            <a:r>
              <a:rPr lang="en-US" sz="2800" dirty="0">
                <a:solidFill>
                  <a:schemeClr val="bg1"/>
                </a:solidFill>
              </a:rPr>
              <a:t>	</a:t>
            </a:r>
          </a:p>
          <a:p>
            <a:pPr marL="514350" indent="-514350">
              <a:buFont typeface="+mj-lt"/>
              <a:buAutoNum type="arabicPeriod"/>
            </a:pPr>
            <a:r>
              <a:rPr lang="en-US" sz="2800" b="1" dirty="0">
                <a:solidFill>
                  <a:schemeClr val="bg1"/>
                </a:solidFill>
              </a:rPr>
              <a:t>Wind Siting and Permitting</a:t>
            </a:r>
            <a:r>
              <a:rPr lang="en-US" sz="2800" dirty="0">
                <a:solidFill>
                  <a:schemeClr val="bg1"/>
                </a:solidFill>
              </a:rPr>
              <a:t>	</a:t>
            </a:r>
          </a:p>
          <a:p>
            <a:pPr marL="514350" indent="-514350">
              <a:buFont typeface="+mj-lt"/>
              <a:buAutoNum type="arabicPeriod"/>
            </a:pPr>
            <a:r>
              <a:rPr lang="en-US" sz="2800" b="1" dirty="0">
                <a:solidFill>
                  <a:schemeClr val="bg1"/>
                </a:solidFill>
              </a:rPr>
              <a:t>Collaboration, Education, and Outreach</a:t>
            </a:r>
            <a:r>
              <a:rPr lang="en-US" sz="2800" dirty="0">
                <a:solidFill>
                  <a:schemeClr val="bg1"/>
                </a:solidFill>
              </a:rPr>
              <a:t>	</a:t>
            </a:r>
          </a:p>
          <a:p>
            <a:pPr marL="514350" indent="-514350">
              <a:buFont typeface="+mj-lt"/>
              <a:buAutoNum type="arabicPeriod"/>
            </a:pPr>
            <a:r>
              <a:rPr lang="en-US" sz="2800" b="1" dirty="0">
                <a:solidFill>
                  <a:schemeClr val="bg1"/>
                </a:solidFill>
              </a:rPr>
              <a:t>Workforce Development</a:t>
            </a:r>
            <a:r>
              <a:rPr lang="en-US" sz="2800" dirty="0">
                <a:solidFill>
                  <a:schemeClr val="bg1"/>
                </a:solidFill>
              </a:rPr>
              <a:t>	</a:t>
            </a:r>
          </a:p>
          <a:p>
            <a:pPr marL="514350" indent="-514350">
              <a:buFont typeface="+mj-lt"/>
              <a:buAutoNum type="arabicPeriod"/>
            </a:pPr>
            <a:r>
              <a:rPr lang="en-US" sz="2800" b="1" dirty="0">
                <a:solidFill>
                  <a:schemeClr val="bg1"/>
                </a:solidFill>
              </a:rPr>
              <a:t>Policy Analysis</a:t>
            </a:r>
            <a:r>
              <a:rPr lang="en-US" sz="2800" dirty="0">
                <a:solidFill>
                  <a:schemeClr val="bg1"/>
                </a:solidFill>
              </a:rPr>
              <a:t>	</a:t>
            </a:r>
          </a:p>
          <a:p>
            <a:pPr marL="0" indent="0">
              <a:buNone/>
            </a:pPr>
            <a:endParaRPr lang="en-US" sz="1600" dirty="0"/>
          </a:p>
        </p:txBody>
      </p:sp>
    </p:spTree>
    <p:extLst>
      <p:ext uri="{BB962C8B-B14F-4D97-AF65-F5344CB8AC3E}">
        <p14:creationId xmlns:p14="http://schemas.microsoft.com/office/powerpoint/2010/main" val="30705133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6705600" cy="1477962"/>
          </a:xfrm>
        </p:spPr>
        <p:txBody>
          <a:bodyPr>
            <a:normAutofit fontScale="90000"/>
          </a:bodyPr>
          <a:lstStyle/>
          <a:p>
            <a:r>
              <a:rPr lang="en-US" dirty="0" smtClean="0"/>
              <a:t>Actions: 1. Wind Resource and Site Characterization</a:t>
            </a:r>
            <a:endParaRPr lang="en-US" dirty="0"/>
          </a:p>
        </p:txBody>
      </p:sp>
      <p:pic>
        <p:nvPicPr>
          <p:cNvPr id="14339" name="Picture 3" descr="C:\Users\rthreshe\Documents\North American Academy of Wind Energy\Symposium at Virgina Tech Jun15\Thresher Keynote at VT Jun15\Actions 1.1.pn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52400" y="2179637"/>
            <a:ext cx="4343400" cy="4221163"/>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14340" name="Picture 4" descr="C:\Users\rthreshe\Documents\North American Academy of Wind Energy\Symposium at Virgina Tech Jun15\Thresher Keynote at VT Jun15\Actions 1.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875" y="2188874"/>
            <a:ext cx="4276725" cy="4211926"/>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5" name="Oval 4"/>
          <p:cNvSpPr/>
          <p:nvPr/>
        </p:nvSpPr>
        <p:spPr>
          <a:xfrm>
            <a:off x="76200" y="3733800"/>
            <a:ext cx="2362200" cy="21336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4429485" y="3657600"/>
            <a:ext cx="2362200" cy="22860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857834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2807"/>
            <a:ext cx="7848600" cy="1053993"/>
          </a:xfrm>
        </p:spPr>
        <p:txBody>
          <a:bodyPr>
            <a:normAutofit/>
          </a:bodyPr>
          <a:lstStyle/>
          <a:p>
            <a:r>
              <a:rPr lang="en-US" dirty="0" smtClean="0"/>
              <a:t>Actions: 2. Wind Technology</a:t>
            </a:r>
            <a:endParaRPr lang="en-US" dirty="0"/>
          </a:p>
        </p:txBody>
      </p:sp>
      <p:pic>
        <p:nvPicPr>
          <p:cNvPr id="1026" name="Picture 2" descr="C:\Users\rthreshe\Documents\North American Academy of Wind Energy\Symposium at Virgina Tech Jun15\Thresher Keynote at VT Jun15\Action 2.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143000"/>
            <a:ext cx="2847662" cy="3048000"/>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1027" name="Picture 3" descr="C:\Users\rthreshe\Documents\North American Academy of Wind Energy\Symposium at Virgina Tech Jun15\Thresher Keynote at VT Jun15\Action 2.3.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2209800"/>
            <a:ext cx="2683316" cy="3048000"/>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1028" name="Picture 4" descr="C:\Users\rthreshe\Documents\North American Academy of Wind Energy\Symposium at Virgina Tech Jun15\Thresher Keynote at VT Jun15\Action 2.5.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3886200"/>
            <a:ext cx="2887276" cy="2883636"/>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7" name="Oval 6"/>
          <p:cNvSpPr/>
          <p:nvPr/>
        </p:nvSpPr>
        <p:spPr>
          <a:xfrm>
            <a:off x="51227" y="2555582"/>
            <a:ext cx="1396573" cy="87341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2906816" y="3810000"/>
            <a:ext cx="1635242" cy="11430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6019800" y="5181600"/>
            <a:ext cx="1635242" cy="11430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903241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6444" y="381000"/>
            <a:ext cx="7304955" cy="726141"/>
          </a:xfrm>
        </p:spPr>
        <p:txBody>
          <a:bodyPr>
            <a:normAutofit fontScale="90000"/>
          </a:bodyPr>
          <a:lstStyle/>
          <a:p>
            <a:r>
              <a:rPr lang="en-US" dirty="0" smtClean="0"/>
              <a:t>                        </a:t>
            </a:r>
            <a:r>
              <a:rPr lang="en-US" sz="4900" dirty="0" smtClean="0"/>
              <a:t>Other Actions:</a:t>
            </a:r>
            <a:endParaRPr lang="en-US" dirty="0"/>
          </a:p>
        </p:txBody>
      </p:sp>
      <p:pic>
        <p:nvPicPr>
          <p:cNvPr id="2050" name="Picture 2" descr="C:\Users\rthreshe\Documents\North American Academy of Wind Energy\Symposium at Virgina Tech Jun15\Thresher Keynote at VT Jun15\Action 4.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9486" y="304800"/>
            <a:ext cx="3127114" cy="2418258"/>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2051" name="Picture 3" descr="C:\Users\rthreshe\Documents\North American Academy of Wind Energy\Symposium at Virgina Tech Jun15\Thresher Keynote at VT Jun15\Action 5.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284" y="2895600"/>
            <a:ext cx="3130316" cy="3796003"/>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2052" name="Picture 4" descr="C:\Users\rthreshe\Documents\North American Academy of Wind Energy\Symposium at Virgina Tech Jun15\Thresher Keynote at VT Jun15\Action 6.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88659" y="2057400"/>
            <a:ext cx="2631141" cy="3793117"/>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pic>
        <p:nvPicPr>
          <p:cNvPr id="2053" name="Picture 5" descr="C:\Users\rthreshe\Documents\North American Academy of Wind Energy\Symposium at Virgina Tech Jun15\Thresher Keynote at VT Jun15\Action 9.2.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29530" y="2057400"/>
            <a:ext cx="2862070" cy="3816093"/>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
        <p:nvSpPr>
          <p:cNvPr id="3" name="Oval 2"/>
          <p:cNvSpPr/>
          <p:nvPr/>
        </p:nvSpPr>
        <p:spPr>
          <a:xfrm>
            <a:off x="3200400" y="3048000"/>
            <a:ext cx="1391770" cy="18288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5884165" y="3200400"/>
            <a:ext cx="1659635" cy="20574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6200" y="4267200"/>
            <a:ext cx="1614254" cy="19050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76200" y="1447800"/>
            <a:ext cx="1635242" cy="1143000"/>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p:cNvSpPr/>
          <p:nvPr/>
        </p:nvSpPr>
        <p:spPr>
          <a:xfrm>
            <a:off x="3835227" y="3244334"/>
            <a:ext cx="1473545" cy="369332"/>
          </a:xfrm>
          <a:prstGeom prst="rect">
            <a:avLst/>
          </a:prstGeom>
        </p:spPr>
        <p:txBody>
          <a:bodyPr wrap="none">
            <a:spAutoFit/>
          </a:bodyPr>
          <a:lstStyle/>
          <a:p>
            <a:r>
              <a:rPr lang="en-US" dirty="0"/>
              <a:t>Other Actions</a:t>
            </a:r>
          </a:p>
        </p:txBody>
      </p:sp>
      <p:sp>
        <p:nvSpPr>
          <p:cNvPr id="5" name="Rectangle 4"/>
          <p:cNvSpPr/>
          <p:nvPr/>
        </p:nvSpPr>
        <p:spPr>
          <a:xfrm>
            <a:off x="3505200" y="6106828"/>
            <a:ext cx="5509842" cy="523220"/>
          </a:xfrm>
          <a:prstGeom prst="rect">
            <a:avLst/>
          </a:prstGeom>
        </p:spPr>
        <p:txBody>
          <a:bodyPr wrap="none">
            <a:spAutoFit/>
          </a:bodyPr>
          <a:lstStyle/>
          <a:p>
            <a:r>
              <a:rPr lang="en-US" sz="2800" dirty="0" smtClean="0"/>
              <a:t>These are all significant Challenges! </a:t>
            </a:r>
            <a:endParaRPr lang="en-US" sz="2800" dirty="0"/>
          </a:p>
        </p:txBody>
      </p:sp>
    </p:spTree>
    <p:extLst>
      <p:ext uri="{BB962C8B-B14F-4D97-AF65-F5344CB8AC3E}">
        <p14:creationId xmlns:p14="http://schemas.microsoft.com/office/powerpoint/2010/main" val="407418620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914400" y="987552"/>
            <a:ext cx="7772400" cy="1095248"/>
          </a:xfrm>
        </p:spPr>
        <p:txBody>
          <a:bodyPr/>
          <a:lstStyle/>
          <a:p>
            <a:r>
              <a:rPr lang="en-US" i="1" dirty="0" smtClean="0"/>
              <a:t>Annual Energy Outlook 2015</a:t>
            </a:r>
            <a:endParaRPr lang="en-US" sz="2800" dirty="0"/>
          </a:p>
        </p:txBody>
      </p:sp>
      <p:sp>
        <p:nvSpPr>
          <p:cNvPr id="3" name="Text Placeholder 2"/>
          <p:cNvSpPr>
            <a:spLocks noGrp="1"/>
          </p:cNvSpPr>
          <p:nvPr>
            <p:ph type="body" sz="quarter" idx="10"/>
          </p:nvPr>
        </p:nvSpPr>
        <p:spPr/>
        <p:txBody>
          <a:bodyPr/>
          <a:lstStyle/>
          <a:p>
            <a:pPr lvl="0"/>
            <a:r>
              <a:rPr lang="en-US" dirty="0"/>
              <a:t>AEO2015 Rollout Presentation</a:t>
            </a:r>
          </a:p>
          <a:p>
            <a:pPr lvl="0"/>
            <a:r>
              <a:rPr lang="en-US" dirty="0"/>
              <a:t>Center for Strategic and International Studies</a:t>
            </a:r>
          </a:p>
          <a:p>
            <a:r>
              <a:rPr lang="en-US" dirty="0"/>
              <a:t>April 14, 2015  |  Washington, D.C.</a:t>
            </a:r>
          </a:p>
          <a:p>
            <a:pPr lvl="0"/>
            <a:endParaRPr lang="en-US" dirty="0"/>
          </a:p>
          <a:p>
            <a:pPr lvl="0"/>
            <a:r>
              <a:rPr lang="en-US" dirty="0"/>
              <a:t>by </a:t>
            </a:r>
          </a:p>
          <a:p>
            <a:pPr lvl="0"/>
            <a:r>
              <a:rPr lang="en-US" dirty="0"/>
              <a:t>Adam Sieminski, Administrator </a:t>
            </a:r>
          </a:p>
        </p:txBody>
      </p:sp>
      <p:sp>
        <p:nvSpPr>
          <p:cNvPr id="2" name="TextBox 1"/>
          <p:cNvSpPr txBox="1"/>
          <p:nvPr/>
        </p:nvSpPr>
        <p:spPr>
          <a:xfrm>
            <a:off x="457200" y="297296"/>
            <a:ext cx="8095999" cy="461665"/>
          </a:xfrm>
          <a:prstGeom prst="rect">
            <a:avLst/>
          </a:prstGeom>
          <a:noFill/>
        </p:spPr>
        <p:txBody>
          <a:bodyPr wrap="none" rtlCol="0">
            <a:spAutoFit/>
          </a:bodyPr>
          <a:lstStyle/>
          <a:p>
            <a:r>
              <a:rPr lang="en-US" sz="2400" b="1" dirty="0" smtClean="0"/>
              <a:t>Another Perspective and Renewable Energy and Wind</a:t>
            </a:r>
            <a:endParaRPr lang="en-US" sz="2400" b="1" dirty="0"/>
          </a:p>
        </p:txBody>
      </p:sp>
    </p:spTree>
    <p:extLst>
      <p:ext uri="{BB962C8B-B14F-4D97-AF65-F5344CB8AC3E}">
        <p14:creationId xmlns:p14="http://schemas.microsoft.com/office/powerpoint/2010/main" val="16254781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04800" y="1371600"/>
            <a:ext cx="8839200" cy="1015663"/>
          </a:xfrm>
          <a:prstGeom prst="rect">
            <a:avLst/>
          </a:prstGeom>
        </p:spPr>
        <p:txBody>
          <a:bodyPr wrap="square">
            <a:spAutoFit/>
          </a:bodyPr>
          <a:lstStyle/>
          <a:p>
            <a:r>
              <a:rPr lang="en-US" sz="2000" b="1" dirty="0" smtClean="0"/>
              <a:t>“The </a:t>
            </a:r>
            <a:r>
              <a:rPr lang="en-US" sz="2000" b="1" i="1" dirty="0"/>
              <a:t>Wind Vision </a:t>
            </a:r>
            <a:r>
              <a:rPr lang="en-US" sz="2000" b="1" dirty="0"/>
              <a:t>analysis modeled a future </a:t>
            </a:r>
            <a:r>
              <a:rPr lang="en-US" sz="2000" b="1" i="1" dirty="0"/>
              <a:t>Study Scenario </a:t>
            </a:r>
            <a:r>
              <a:rPr lang="en-US" sz="2000" b="1" dirty="0"/>
              <a:t>(with various sensitivities) in which 10% of the nation’s electricity demand is met by wind power in 2020, 20% by 2030, and 35% by 2050 </a:t>
            </a:r>
            <a:r>
              <a:rPr lang="en-US" sz="2000" b="1" dirty="0" smtClean="0"/>
              <a:t>“</a:t>
            </a:r>
            <a:endParaRPr lang="en-US" sz="2000" dirty="0"/>
          </a:p>
        </p:txBody>
      </p:sp>
      <p:sp>
        <p:nvSpPr>
          <p:cNvPr id="3" name="Title 2"/>
          <p:cNvSpPr>
            <a:spLocks noGrp="1"/>
          </p:cNvSpPr>
          <p:nvPr>
            <p:ph type="title"/>
          </p:nvPr>
        </p:nvSpPr>
        <p:spPr>
          <a:xfrm>
            <a:off x="-304800" y="-125572"/>
            <a:ext cx="8229600" cy="1477962"/>
          </a:xfrm>
        </p:spPr>
        <p:txBody>
          <a:bodyPr/>
          <a:lstStyle/>
          <a:p>
            <a:r>
              <a:rPr lang="en-US" b="1" dirty="0" smtClean="0"/>
              <a:t>The DOE Wind Vision 2015</a:t>
            </a:r>
            <a:endParaRPr lang="en-US" b="1" dirty="0"/>
          </a:p>
        </p:txBody>
      </p:sp>
      <p:sp>
        <p:nvSpPr>
          <p:cNvPr id="6" name="Rectangle 5"/>
          <p:cNvSpPr/>
          <p:nvPr/>
        </p:nvSpPr>
        <p:spPr>
          <a:xfrm>
            <a:off x="1524000" y="6197025"/>
            <a:ext cx="6133026" cy="584775"/>
          </a:xfrm>
          <a:prstGeom prst="rect">
            <a:avLst/>
          </a:prstGeom>
        </p:spPr>
        <p:txBody>
          <a:bodyPr wrap="none">
            <a:spAutoFit/>
          </a:bodyPr>
          <a:lstStyle/>
          <a:p>
            <a:r>
              <a:rPr lang="en-US" sz="3200" b="1" dirty="0"/>
              <a:t>http://www.energy.gov/windvision</a:t>
            </a: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2455239"/>
            <a:ext cx="4686300" cy="3716961"/>
          </a:xfrm>
          <a:prstGeom prst="rect">
            <a:avLst/>
          </a:prstGeom>
        </p:spPr>
      </p:pic>
    </p:spTree>
    <p:extLst>
      <p:ext uri="{BB962C8B-B14F-4D97-AF65-F5344CB8AC3E}">
        <p14:creationId xmlns:p14="http://schemas.microsoft.com/office/powerpoint/2010/main" val="122085141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 name="Object 2"/>
          <p:cNvGraphicFramePr>
            <a:graphicFrameLocks noGrp="1"/>
          </p:cNvGraphicFramePr>
          <p:nvPr>
            <p:ph type="chart" sz="quarter" idx="12"/>
            <p:extLst>
              <p:ext uri="{D42A27DB-BD31-4B8C-83A1-F6EECF244321}">
                <p14:modId xmlns:p14="http://schemas.microsoft.com/office/powerpoint/2010/main" val="937599152"/>
              </p:ext>
            </p:extLst>
          </p:nvPr>
        </p:nvGraphicFramePr>
        <p:xfrm>
          <a:off x="640080" y="1527047"/>
          <a:ext cx="7947025" cy="4379976"/>
        </p:xfrm>
        <a:graphic>
          <a:graphicData uri="http://schemas.openxmlformats.org/drawingml/2006/chart">
            <c:chart xmlns:c="http://schemas.openxmlformats.org/drawingml/2006/chart" xmlns:r="http://schemas.openxmlformats.org/officeDocument/2006/relationships" r:id="rId3"/>
          </a:graphicData>
        </a:graphic>
      </p:graphicFrame>
      <p:sp>
        <p:nvSpPr>
          <p:cNvPr id="2" name="Rectangle 3"/>
          <p:cNvSpPr>
            <a:spLocks noGrp="1" noChangeArrowheads="1"/>
          </p:cNvSpPr>
          <p:nvPr>
            <p:ph type="title"/>
          </p:nvPr>
        </p:nvSpPr>
        <p:spPr>
          <a:prstGeom prst="rect">
            <a:avLst/>
          </a:prstGeom>
        </p:spPr>
        <p:txBody>
          <a:bodyPr anchor="b" anchorCtr="0"/>
          <a:lstStyle/>
          <a:p>
            <a:pPr eaLnBrk="1" hangingPunct="1"/>
            <a:r>
              <a:rPr lang="en-US" dirty="0" smtClean="0"/>
              <a:t>Growth in electricity use slows, but electricity use still increases by 24% from 2013 to 2040</a:t>
            </a:r>
          </a:p>
        </p:txBody>
      </p:sp>
      <p:sp>
        <p:nvSpPr>
          <p:cNvPr id="14" name="Slide Number Placeholder 13"/>
          <p:cNvSpPr>
            <a:spLocks noGrp="1"/>
          </p:cNvSpPr>
          <p:nvPr>
            <p:ph type="sldNum" sz="quarter" idx="11"/>
          </p:nvPr>
        </p:nvSpPr>
        <p:spPr/>
        <p:txBody>
          <a:bodyPr/>
          <a:lstStyle/>
          <a:p>
            <a:pPr>
              <a:defRPr/>
            </a:pPr>
            <a:fld id="{C95849C3-83F2-4A91-BFDF-7F1F9333E614}" type="slidenum">
              <a:rPr lang="en-US" smtClean="0">
                <a:solidFill>
                  <a:srgbClr val="000000"/>
                </a:solidFill>
              </a:rPr>
              <a:pPr>
                <a:defRPr/>
              </a:pPr>
              <a:t>20</a:t>
            </a:fld>
            <a:endParaRPr lang="en-US" dirty="0">
              <a:solidFill>
                <a:srgbClr val="000000"/>
              </a:solidFill>
            </a:endParaRPr>
          </a:p>
        </p:txBody>
      </p:sp>
      <p:sp>
        <p:nvSpPr>
          <p:cNvPr id="16" name="Text Placeholder 15"/>
          <p:cNvSpPr>
            <a:spLocks noGrp="1"/>
          </p:cNvSpPr>
          <p:nvPr>
            <p:ph type="body" sz="quarter" idx="13"/>
          </p:nvPr>
        </p:nvSpPr>
        <p:spPr>
          <a:xfrm>
            <a:off x="610582" y="924232"/>
            <a:ext cx="4240817" cy="501445"/>
          </a:xfrm>
        </p:spPr>
        <p:txBody>
          <a:bodyPr/>
          <a:lstStyle/>
          <a:p>
            <a:r>
              <a:rPr lang="en-US" dirty="0" smtClean="0"/>
              <a:t>U.S. electricity use and GDP</a:t>
            </a:r>
          </a:p>
          <a:p>
            <a:r>
              <a:rPr lang="en-US" dirty="0" smtClean="0">
                <a:solidFill>
                  <a:schemeClr val="tx1"/>
                </a:solidFill>
              </a:rPr>
              <a:t>percent growth (rolling average of 3-year periods)</a:t>
            </a:r>
            <a:endParaRPr lang="en-US" dirty="0">
              <a:solidFill>
                <a:schemeClr val="tx1"/>
              </a:solidFill>
            </a:endParaRPr>
          </a:p>
        </p:txBody>
      </p:sp>
      <p:sp>
        <p:nvSpPr>
          <p:cNvPr id="18" name="Text Placeholder 17"/>
          <p:cNvSpPr>
            <a:spLocks noGrp="1"/>
          </p:cNvSpPr>
          <p:nvPr>
            <p:ph type="body" sz="quarter" idx="15"/>
          </p:nvPr>
        </p:nvSpPr>
        <p:spPr/>
        <p:txBody>
          <a:bodyPr/>
          <a:lstStyle/>
          <a:p>
            <a:r>
              <a:rPr lang="en-US" dirty="0" smtClean="0"/>
              <a:t>Source:  EIA, Annual Energy Outlook 2015 Reference case</a:t>
            </a:r>
            <a:endParaRPr lang="en-US" dirty="0"/>
          </a:p>
        </p:txBody>
      </p:sp>
      <p:sp>
        <p:nvSpPr>
          <p:cNvPr id="4101" name="Text Box 4"/>
          <p:cNvSpPr txBox="1">
            <a:spLocks noChangeArrowheads="1"/>
          </p:cNvSpPr>
          <p:nvPr/>
        </p:nvSpPr>
        <p:spPr bwMode="auto">
          <a:xfrm>
            <a:off x="174625" y="1371600"/>
            <a:ext cx="3575050" cy="336550"/>
          </a:xfrm>
          <a:prstGeom prst="rect">
            <a:avLst/>
          </a:prstGeom>
          <a:noFill/>
          <a:ln w="9525">
            <a:noFill/>
            <a:miter lim="800000"/>
            <a:headEnd/>
            <a:tailEnd/>
          </a:ln>
        </p:spPr>
        <p:txBody>
          <a:bodyPr lIns="0" tIns="45853" rIns="0" bIns="45853">
            <a:spAutoFit/>
          </a:bodyPr>
          <a:lstStyle/>
          <a:p>
            <a:pPr eaLnBrk="0" hangingPunct="0">
              <a:spcBef>
                <a:spcPct val="50000"/>
              </a:spcBef>
              <a:buFont typeface="Wingdings" pitchFamily="2" charset="2"/>
              <a:buNone/>
            </a:pPr>
            <a:endParaRPr lang="en-GB" sz="1600" dirty="0">
              <a:solidFill>
                <a:srgbClr val="000000"/>
              </a:solidFill>
            </a:endParaRPr>
          </a:p>
        </p:txBody>
      </p:sp>
      <p:sp>
        <p:nvSpPr>
          <p:cNvPr id="4105" name="AutoShape 20"/>
          <p:cNvSpPr>
            <a:spLocks noChangeArrowheads="1"/>
          </p:cNvSpPr>
          <p:nvPr/>
        </p:nvSpPr>
        <p:spPr bwMode="auto">
          <a:xfrm rot="1260000">
            <a:off x="984389" y="2242884"/>
            <a:ext cx="5146103" cy="576818"/>
          </a:xfrm>
          <a:prstGeom prst="rightArrow">
            <a:avLst>
              <a:gd name="adj1" fmla="val 50000"/>
              <a:gd name="adj2" fmla="val 206597"/>
            </a:avLst>
          </a:prstGeom>
          <a:solidFill>
            <a:schemeClr val="accent1">
              <a:lumMod val="20000"/>
              <a:lumOff val="80000"/>
            </a:schemeClr>
          </a:solidFill>
          <a:ln w="9525">
            <a:solidFill>
              <a:schemeClr val="tx1"/>
            </a:solidFill>
            <a:miter lim="800000"/>
            <a:headEnd/>
            <a:tailEnd/>
          </a:ln>
        </p:spPr>
        <p:txBody>
          <a:bodyPr wrap="none" anchor="ctr"/>
          <a:lstStyle/>
          <a:p>
            <a:endParaRPr lang="en-US" sz="1500" dirty="0">
              <a:solidFill>
                <a:srgbClr val="000000"/>
              </a:solidFill>
            </a:endParaRPr>
          </a:p>
        </p:txBody>
      </p:sp>
      <p:sp>
        <p:nvSpPr>
          <p:cNvPr id="4106" name="Text Box 19"/>
          <p:cNvSpPr txBox="1">
            <a:spLocks noChangeArrowheads="1"/>
          </p:cNvSpPr>
          <p:nvPr/>
        </p:nvSpPr>
        <p:spPr bwMode="auto">
          <a:xfrm rot="1260000">
            <a:off x="925067" y="2372767"/>
            <a:ext cx="5145926" cy="261610"/>
          </a:xfrm>
          <a:prstGeom prst="rect">
            <a:avLst/>
          </a:prstGeom>
          <a:noFill/>
          <a:ln w="9525">
            <a:noFill/>
            <a:miter lim="800000"/>
            <a:headEnd/>
            <a:tailEnd/>
          </a:ln>
        </p:spPr>
        <p:txBody>
          <a:bodyPr wrap="square">
            <a:spAutoFit/>
          </a:bodyPr>
          <a:lstStyle/>
          <a:p>
            <a:pPr>
              <a:spcBef>
                <a:spcPct val="50000"/>
              </a:spcBef>
            </a:pPr>
            <a:r>
              <a:rPr lang="en-US" sz="1100" dirty="0">
                <a:solidFill>
                  <a:srgbClr val="000000"/>
                </a:solidFill>
              </a:rPr>
              <a:t>Structural Change in Economy - Higher prices - Standards - Improved efficiency</a:t>
            </a:r>
          </a:p>
        </p:txBody>
      </p:sp>
      <p:sp>
        <p:nvSpPr>
          <p:cNvPr id="17" name="Straight Connector 16"/>
          <p:cNvSpPr/>
          <p:nvPr/>
        </p:nvSpPr>
        <p:spPr bwMode="auto">
          <a:xfrm rot="16200000" flipH="1">
            <a:off x="4372954" y="3510646"/>
            <a:ext cx="3459336" cy="18039"/>
          </a:xfrm>
          <a:prstGeom prst="line">
            <a:avLst/>
          </a:prstGeom>
          <a:solidFill>
            <a:schemeClr val="accent1"/>
          </a:solidFill>
          <a:ln w="1270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anchor="t" anchorCtr="0" compatLnSpc="1">
            <a:prstTxWarp prst="textNoShape">
              <a:avLst/>
            </a:prstTxWarp>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dirty="0">
              <a:solidFill>
                <a:srgbClr val="000000"/>
              </a:solidFill>
            </a:endParaRPr>
          </a:p>
        </p:txBody>
      </p:sp>
      <p:sp>
        <p:nvSpPr>
          <p:cNvPr id="4102" name="Text Box 8"/>
          <p:cNvSpPr txBox="1">
            <a:spLocks noChangeArrowheads="1"/>
          </p:cNvSpPr>
          <p:nvPr/>
        </p:nvSpPr>
        <p:spPr bwMode="auto">
          <a:xfrm>
            <a:off x="6001967" y="2860822"/>
            <a:ext cx="2159540" cy="409575"/>
          </a:xfrm>
          <a:prstGeom prst="rect">
            <a:avLst/>
          </a:prstGeom>
          <a:noFill/>
          <a:ln w="9525" algn="ctr">
            <a:noFill/>
            <a:miter lim="800000"/>
            <a:headEnd/>
            <a:tailEnd/>
          </a:ln>
        </p:spPr>
        <p:txBody>
          <a:bodyPr/>
          <a:lstStyle/>
          <a:p>
            <a:pPr algn="ctr"/>
            <a:r>
              <a:rPr lang="en-US" sz="1400" dirty="0">
                <a:solidFill>
                  <a:srgbClr val="000000"/>
                </a:solidFill>
              </a:rPr>
              <a:t>Projections</a:t>
            </a:r>
          </a:p>
        </p:txBody>
      </p:sp>
      <p:sp>
        <p:nvSpPr>
          <p:cNvPr id="4103" name="Text Box 9"/>
          <p:cNvSpPr txBox="1">
            <a:spLocks noChangeArrowheads="1"/>
          </p:cNvSpPr>
          <p:nvPr/>
        </p:nvSpPr>
        <p:spPr bwMode="auto">
          <a:xfrm>
            <a:off x="1118680" y="1449421"/>
            <a:ext cx="4873557" cy="391012"/>
          </a:xfrm>
          <a:prstGeom prst="rect">
            <a:avLst/>
          </a:prstGeom>
          <a:noFill/>
          <a:ln w="9525" algn="ctr">
            <a:noFill/>
            <a:miter lim="800000"/>
            <a:headEnd/>
            <a:tailEnd/>
          </a:ln>
        </p:spPr>
        <p:txBody>
          <a:bodyPr/>
          <a:lstStyle/>
          <a:p>
            <a:pPr algn="ctr"/>
            <a:r>
              <a:rPr lang="en-US" sz="1400" dirty="0">
                <a:solidFill>
                  <a:srgbClr val="000000"/>
                </a:solidFill>
              </a:rPr>
              <a:t>History</a:t>
            </a:r>
          </a:p>
        </p:txBody>
      </p:sp>
      <p:sp>
        <p:nvSpPr>
          <p:cNvPr id="4108" name="Text Box 4"/>
          <p:cNvSpPr txBox="1">
            <a:spLocks noChangeArrowheads="1"/>
          </p:cNvSpPr>
          <p:nvPr/>
        </p:nvSpPr>
        <p:spPr bwMode="auto">
          <a:xfrm>
            <a:off x="5597411" y="1471791"/>
            <a:ext cx="914400" cy="308045"/>
          </a:xfrm>
          <a:prstGeom prst="rect">
            <a:avLst/>
          </a:prstGeom>
          <a:noFill/>
          <a:ln w="9525">
            <a:noFill/>
            <a:miter lim="800000"/>
            <a:headEnd/>
            <a:tailEnd/>
          </a:ln>
        </p:spPr>
        <p:txBody>
          <a:bodyPr lIns="0" tIns="45853" rIns="0" bIns="45853">
            <a:spAutoFit/>
          </a:bodyPr>
          <a:lstStyle/>
          <a:p>
            <a:pPr algn="ctr" eaLnBrk="0" hangingPunct="0">
              <a:spcBef>
                <a:spcPct val="50000"/>
              </a:spcBef>
              <a:buFont typeface="Wingdings" pitchFamily="2" charset="2"/>
              <a:buNone/>
            </a:pPr>
            <a:r>
              <a:rPr lang="en-US" sz="1400" dirty="0" smtClean="0">
                <a:solidFill>
                  <a:srgbClr val="000000"/>
                </a:solidFill>
              </a:rPr>
              <a:t>2013</a:t>
            </a:r>
            <a:endParaRPr lang="en-GB" sz="1400" dirty="0">
              <a:solidFill>
                <a:srgbClr val="000000"/>
              </a:solidFill>
            </a:endParaRPr>
          </a:p>
        </p:txBody>
      </p:sp>
      <p:sp useBgFill="1">
        <p:nvSpPr>
          <p:cNvPr id="4104" name="Text Box 15"/>
          <p:cNvSpPr txBox="1">
            <a:spLocks noChangeArrowheads="1"/>
          </p:cNvSpPr>
          <p:nvPr/>
        </p:nvSpPr>
        <p:spPr bwMode="auto">
          <a:xfrm>
            <a:off x="6243755" y="603984"/>
            <a:ext cx="2790517" cy="2257541"/>
          </a:xfrm>
          <a:prstGeom prst="rect">
            <a:avLst/>
          </a:prstGeom>
          <a:ln w="9525">
            <a:solidFill>
              <a:schemeClr val="bg2"/>
            </a:solidFill>
            <a:miter lim="800000"/>
            <a:headEnd/>
            <a:tailEnd/>
          </a:ln>
        </p:spPr>
        <p:txBody>
          <a:bodyPr wrap="square">
            <a:spAutoFit/>
          </a:bodyPr>
          <a:lstStyle/>
          <a:p>
            <a:pPr>
              <a:spcBef>
                <a:spcPct val="50000"/>
              </a:spcBef>
            </a:pPr>
            <a:r>
              <a:rPr lang="en-US" sz="1400" dirty="0">
                <a:solidFill>
                  <a:srgbClr val="000000"/>
                </a:solidFill>
              </a:rPr>
              <a:t>Period        </a:t>
            </a:r>
            <a:r>
              <a:rPr lang="en-US" sz="1400" u="sng" dirty="0">
                <a:solidFill>
                  <a:srgbClr val="000000"/>
                </a:solidFill>
              </a:rPr>
              <a:t> </a:t>
            </a:r>
            <a:r>
              <a:rPr lang="en-US" sz="1400" u="sng" dirty="0" smtClean="0">
                <a:solidFill>
                  <a:srgbClr val="000000"/>
                </a:solidFill>
              </a:rPr>
              <a:t>   Average Growth__</a:t>
            </a:r>
            <a:r>
              <a:rPr lang="en-US" sz="1400" dirty="0" smtClean="0">
                <a:solidFill>
                  <a:srgbClr val="000000"/>
                </a:solidFill>
              </a:rPr>
              <a:t>	Electricity use    GDP</a:t>
            </a:r>
            <a:endParaRPr lang="en-US" sz="1400" dirty="0">
              <a:solidFill>
                <a:srgbClr val="000000"/>
              </a:solidFill>
            </a:endParaRPr>
          </a:p>
          <a:p>
            <a:pPr>
              <a:spcBef>
                <a:spcPct val="15000"/>
              </a:spcBef>
            </a:pPr>
            <a:r>
              <a:rPr lang="en-US" sz="1400" dirty="0" smtClean="0">
                <a:solidFill>
                  <a:srgbClr val="000000"/>
                </a:solidFill>
              </a:rPr>
              <a:t>1950s	          9.8             4.2</a:t>
            </a:r>
            <a:endParaRPr lang="en-US" sz="1400" dirty="0">
              <a:solidFill>
                <a:srgbClr val="000000"/>
              </a:solidFill>
            </a:endParaRPr>
          </a:p>
          <a:p>
            <a:pPr>
              <a:spcBef>
                <a:spcPct val="15000"/>
              </a:spcBef>
            </a:pPr>
            <a:r>
              <a:rPr lang="en-US" sz="1400" dirty="0" smtClean="0">
                <a:solidFill>
                  <a:srgbClr val="000000"/>
                </a:solidFill>
              </a:rPr>
              <a:t>1960s	          7.3</a:t>
            </a:r>
            <a:r>
              <a:rPr lang="en-US" sz="1400" dirty="0">
                <a:solidFill>
                  <a:srgbClr val="000000"/>
                </a:solidFill>
              </a:rPr>
              <a:t> </a:t>
            </a:r>
            <a:r>
              <a:rPr lang="en-US" sz="1400" dirty="0" smtClean="0">
                <a:solidFill>
                  <a:srgbClr val="000000"/>
                </a:solidFill>
              </a:rPr>
              <a:t>            4.5</a:t>
            </a:r>
            <a:endParaRPr lang="en-US" sz="1400" dirty="0">
              <a:solidFill>
                <a:srgbClr val="000000"/>
              </a:solidFill>
            </a:endParaRPr>
          </a:p>
          <a:p>
            <a:pPr>
              <a:spcBef>
                <a:spcPct val="15000"/>
              </a:spcBef>
            </a:pPr>
            <a:r>
              <a:rPr lang="en-US" sz="1400" dirty="0" smtClean="0">
                <a:solidFill>
                  <a:srgbClr val="000000"/>
                </a:solidFill>
              </a:rPr>
              <a:t>1970s	          </a:t>
            </a:r>
            <a:r>
              <a:rPr lang="en-US" sz="1400" dirty="0">
                <a:solidFill>
                  <a:srgbClr val="000000"/>
                </a:solidFill>
              </a:rPr>
              <a:t>4.7  </a:t>
            </a:r>
            <a:r>
              <a:rPr lang="en-US" sz="1400" dirty="0" smtClean="0">
                <a:solidFill>
                  <a:srgbClr val="000000"/>
                </a:solidFill>
              </a:rPr>
              <a:t>           3.2</a:t>
            </a:r>
            <a:endParaRPr lang="en-US" sz="1400" dirty="0">
              <a:solidFill>
                <a:srgbClr val="000000"/>
              </a:solidFill>
            </a:endParaRPr>
          </a:p>
          <a:p>
            <a:pPr>
              <a:spcBef>
                <a:spcPct val="15000"/>
              </a:spcBef>
            </a:pPr>
            <a:r>
              <a:rPr lang="en-US" sz="1400" dirty="0" smtClean="0">
                <a:solidFill>
                  <a:srgbClr val="000000"/>
                </a:solidFill>
              </a:rPr>
              <a:t>1980s	          </a:t>
            </a:r>
            <a:r>
              <a:rPr lang="en-US" sz="1400" dirty="0">
                <a:solidFill>
                  <a:srgbClr val="000000"/>
                </a:solidFill>
              </a:rPr>
              <a:t>2.9  </a:t>
            </a:r>
            <a:r>
              <a:rPr lang="en-US" sz="1400" dirty="0" smtClean="0">
                <a:solidFill>
                  <a:srgbClr val="000000"/>
                </a:solidFill>
              </a:rPr>
              <a:t>           3.1</a:t>
            </a:r>
            <a:endParaRPr lang="en-US" sz="1400" dirty="0">
              <a:solidFill>
                <a:srgbClr val="000000"/>
              </a:solidFill>
            </a:endParaRPr>
          </a:p>
          <a:p>
            <a:pPr>
              <a:spcBef>
                <a:spcPct val="15000"/>
              </a:spcBef>
            </a:pPr>
            <a:r>
              <a:rPr lang="en-US" sz="1400" dirty="0" smtClean="0">
                <a:solidFill>
                  <a:srgbClr val="000000"/>
                </a:solidFill>
              </a:rPr>
              <a:t>1990s	          2.4             3.2</a:t>
            </a:r>
            <a:endParaRPr lang="en-US" sz="1400" dirty="0">
              <a:solidFill>
                <a:srgbClr val="000000"/>
              </a:solidFill>
            </a:endParaRPr>
          </a:p>
          <a:p>
            <a:pPr>
              <a:spcBef>
                <a:spcPct val="15000"/>
              </a:spcBef>
            </a:pPr>
            <a:r>
              <a:rPr lang="en-US" sz="1400" dirty="0" smtClean="0">
                <a:solidFill>
                  <a:srgbClr val="000000"/>
                </a:solidFill>
              </a:rPr>
              <a:t>2000-2013	          0.7             1.9</a:t>
            </a:r>
            <a:endParaRPr lang="en-US" sz="1400" dirty="0">
              <a:solidFill>
                <a:srgbClr val="000000"/>
              </a:solidFill>
            </a:endParaRPr>
          </a:p>
          <a:p>
            <a:pPr>
              <a:spcBef>
                <a:spcPct val="15000"/>
              </a:spcBef>
            </a:pPr>
            <a:r>
              <a:rPr lang="en-US" sz="1400" dirty="0" smtClean="0">
                <a:solidFill>
                  <a:srgbClr val="000000"/>
                </a:solidFill>
              </a:rPr>
              <a:t>2013-2040	          0.8             2.4</a:t>
            </a:r>
            <a:endParaRPr lang="en-US" sz="1400" dirty="0">
              <a:solidFill>
                <a:srgbClr val="000000"/>
              </a:solidFill>
            </a:endParaRPr>
          </a:p>
        </p:txBody>
      </p:sp>
      <p:sp>
        <p:nvSpPr>
          <p:cNvPr id="19" name="Text Box 8"/>
          <p:cNvSpPr txBox="1">
            <a:spLocks noChangeArrowheads="1"/>
          </p:cNvSpPr>
          <p:nvPr/>
        </p:nvSpPr>
        <p:spPr bwMode="auto">
          <a:xfrm>
            <a:off x="1339142" y="4975897"/>
            <a:ext cx="2516188" cy="409575"/>
          </a:xfrm>
          <a:prstGeom prst="rect">
            <a:avLst/>
          </a:prstGeom>
          <a:noFill/>
          <a:ln w="9525" algn="ctr">
            <a:noFill/>
            <a:miter lim="800000"/>
            <a:headEnd/>
            <a:tailEnd/>
          </a:ln>
        </p:spPr>
        <p:txBody>
          <a:bodyPr/>
          <a:lstStyle/>
          <a:p>
            <a:pPr algn="ctr"/>
            <a:r>
              <a:rPr lang="en-US" sz="1400" dirty="0" smtClean="0">
                <a:solidFill>
                  <a:srgbClr val="A33340"/>
                </a:solidFill>
              </a:rPr>
              <a:t>Gross domestic product</a:t>
            </a:r>
            <a:endParaRPr lang="en-US" sz="1400" dirty="0">
              <a:solidFill>
                <a:srgbClr val="A33340"/>
              </a:solidFill>
            </a:endParaRPr>
          </a:p>
        </p:txBody>
      </p:sp>
      <p:sp>
        <p:nvSpPr>
          <p:cNvPr id="22" name="Text Box 8"/>
          <p:cNvSpPr txBox="1">
            <a:spLocks noChangeArrowheads="1"/>
          </p:cNvSpPr>
          <p:nvPr/>
        </p:nvSpPr>
        <p:spPr bwMode="auto">
          <a:xfrm>
            <a:off x="1315974" y="2933420"/>
            <a:ext cx="2516188" cy="409575"/>
          </a:xfrm>
          <a:prstGeom prst="rect">
            <a:avLst/>
          </a:prstGeom>
          <a:noFill/>
          <a:ln w="9525" algn="ctr">
            <a:noFill/>
            <a:miter lim="800000"/>
            <a:headEnd/>
            <a:tailEnd/>
          </a:ln>
        </p:spPr>
        <p:txBody>
          <a:bodyPr/>
          <a:lstStyle/>
          <a:p>
            <a:pPr algn="ctr"/>
            <a:r>
              <a:rPr lang="en-US" sz="1400" dirty="0" smtClean="0">
                <a:solidFill>
                  <a:srgbClr val="0096D7"/>
                </a:solidFill>
              </a:rPr>
              <a:t>Electricity use</a:t>
            </a:r>
            <a:endParaRPr lang="en-US" sz="1400" dirty="0">
              <a:solidFill>
                <a:srgbClr val="0096D7"/>
              </a:solidFill>
            </a:endParaRPr>
          </a:p>
        </p:txBody>
      </p:sp>
      <p:sp>
        <p:nvSpPr>
          <p:cNvPr id="3" name="Footer Placeholder 2"/>
          <p:cNvSpPr>
            <a:spLocks noGrp="1"/>
          </p:cNvSpPr>
          <p:nvPr>
            <p:ph type="ftr" sz="quarter" idx="3"/>
          </p:nvPr>
        </p:nvSpPr>
        <p:spPr>
          <a:xfrm>
            <a:off x="667512" y="6391656"/>
            <a:ext cx="3683508" cy="393192"/>
          </a:xfrm>
        </p:spPr>
        <p:txBody>
          <a:body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433510447"/>
      </p:ext>
    </p:extLst>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4"/>
          <p:cNvSpPr txBox="1">
            <a:spLocks noGrp="1" noChangeArrowheads="1"/>
          </p:cNvSpPr>
          <p:nvPr/>
        </p:nvSpPr>
        <p:spPr bwMode="auto">
          <a:xfrm>
            <a:off x="990600" y="6477000"/>
            <a:ext cx="6858000" cy="476250"/>
          </a:xfrm>
          <a:prstGeom prst="rect">
            <a:avLst/>
          </a:prstGeom>
          <a:noFill/>
          <a:ln w="9525">
            <a:noFill/>
            <a:miter lim="800000"/>
            <a:headEnd/>
            <a:tailEnd/>
          </a:ln>
        </p:spPr>
        <p:txBody>
          <a:bodyPr/>
          <a:lstStyle/>
          <a:p>
            <a:endParaRPr lang="en-US" dirty="0">
              <a:solidFill>
                <a:srgbClr val="003399"/>
              </a:solidFill>
            </a:endParaRPr>
          </a:p>
        </p:txBody>
      </p:sp>
      <p:sp>
        <p:nvSpPr>
          <p:cNvPr id="5124" name="Rectangle 15"/>
          <p:cNvSpPr txBox="1">
            <a:spLocks noGrp="1" noChangeArrowheads="1"/>
          </p:cNvSpPr>
          <p:nvPr/>
        </p:nvSpPr>
        <p:spPr bwMode="auto">
          <a:xfrm>
            <a:off x="7010400" y="6477000"/>
            <a:ext cx="2133600" cy="476250"/>
          </a:xfrm>
          <a:prstGeom prst="rect">
            <a:avLst/>
          </a:prstGeom>
          <a:noFill/>
          <a:ln w="9525">
            <a:noFill/>
            <a:miter lim="800000"/>
            <a:headEnd/>
            <a:tailEnd/>
          </a:ln>
        </p:spPr>
        <p:txBody>
          <a:bodyPr/>
          <a:lstStyle/>
          <a:p>
            <a:pPr algn="r"/>
            <a:endParaRPr lang="en-US" dirty="0">
              <a:solidFill>
                <a:srgbClr val="003399"/>
              </a:solidFill>
            </a:endParaRPr>
          </a:p>
        </p:txBody>
      </p:sp>
      <p:sp>
        <p:nvSpPr>
          <p:cNvPr id="30" name="Title 29"/>
          <p:cNvSpPr>
            <a:spLocks noGrp="1"/>
          </p:cNvSpPr>
          <p:nvPr>
            <p:ph type="title"/>
          </p:nvPr>
        </p:nvSpPr>
        <p:spPr/>
        <p:txBody>
          <a:bodyPr anchor="b"/>
          <a:lstStyle/>
          <a:p>
            <a:r>
              <a:rPr lang="en-US" dirty="0" smtClean="0"/>
              <a:t>Over time the electricity mix gradually shifts to lower-carbon options, led by growth in renewables and gas-fired generation </a:t>
            </a:r>
            <a:endParaRPr lang="en-US" dirty="0"/>
          </a:p>
        </p:txBody>
      </p:sp>
      <p:sp>
        <p:nvSpPr>
          <p:cNvPr id="33" name="Slide Number Placeholder 32"/>
          <p:cNvSpPr>
            <a:spLocks noGrp="1"/>
          </p:cNvSpPr>
          <p:nvPr>
            <p:ph type="sldNum" sz="quarter" idx="11"/>
          </p:nvPr>
        </p:nvSpPr>
        <p:spPr/>
        <p:txBody>
          <a:bodyPr/>
          <a:lstStyle/>
          <a:p>
            <a:pPr>
              <a:defRPr/>
            </a:pPr>
            <a:fld id="{BBC9DE89-4C55-418A-B189-333C322F4D76}" type="slidenum">
              <a:rPr lang="en-US" smtClean="0">
                <a:solidFill>
                  <a:srgbClr val="000000"/>
                </a:solidFill>
              </a:rPr>
              <a:pPr>
                <a:defRPr/>
              </a:pPr>
              <a:t>21</a:t>
            </a:fld>
            <a:endParaRPr lang="en-US" dirty="0">
              <a:solidFill>
                <a:srgbClr val="000000"/>
              </a:solidFill>
            </a:endParaRPr>
          </a:p>
        </p:txBody>
      </p:sp>
      <p:sp>
        <p:nvSpPr>
          <p:cNvPr id="34" name="Text Placeholder 33"/>
          <p:cNvSpPr>
            <a:spLocks noGrp="1"/>
          </p:cNvSpPr>
          <p:nvPr>
            <p:ph type="body" sz="quarter" idx="13"/>
          </p:nvPr>
        </p:nvSpPr>
        <p:spPr/>
        <p:txBody>
          <a:bodyPr/>
          <a:lstStyle/>
          <a:p>
            <a:pPr eaLnBrk="0" hangingPunct="0"/>
            <a:r>
              <a:rPr lang="en-US" dirty="0"/>
              <a:t>e</a:t>
            </a:r>
            <a:r>
              <a:rPr lang="en-US" dirty="0" smtClean="0">
                <a:solidFill>
                  <a:schemeClr val="tx1"/>
                </a:solidFill>
              </a:rPr>
              <a:t>lectricity net generation</a:t>
            </a:r>
          </a:p>
          <a:p>
            <a:pPr eaLnBrk="0" hangingPunct="0"/>
            <a:r>
              <a:rPr lang="en-US" dirty="0" smtClean="0">
                <a:solidFill>
                  <a:schemeClr val="tx1"/>
                </a:solidFill>
              </a:rPr>
              <a:t>trillion kilowatthours</a:t>
            </a:r>
            <a:endParaRPr lang="en-GB" dirty="0" smtClean="0">
              <a:solidFill>
                <a:schemeClr val="tx1"/>
              </a:solidFill>
            </a:endParaRPr>
          </a:p>
        </p:txBody>
      </p:sp>
      <p:sp>
        <p:nvSpPr>
          <p:cNvPr id="31" name="Text Placeholder 30"/>
          <p:cNvSpPr>
            <a:spLocks noGrp="1"/>
          </p:cNvSpPr>
          <p:nvPr>
            <p:ph type="body" sz="quarter" idx="15"/>
          </p:nvPr>
        </p:nvSpPr>
        <p:spPr/>
        <p:txBody>
          <a:bodyPr/>
          <a:lstStyle/>
          <a:p>
            <a:r>
              <a:rPr lang="en-US" dirty="0" smtClean="0"/>
              <a:t>Source:  EIA, Annual Energy Outlook 2015 Reference case</a:t>
            </a:r>
            <a:endParaRPr lang="en-US" dirty="0"/>
          </a:p>
        </p:txBody>
      </p:sp>
      <p:graphicFrame>
        <p:nvGraphicFramePr>
          <p:cNvPr id="42" name="Object 2"/>
          <p:cNvGraphicFramePr>
            <a:graphicFrameLocks noGrp="1" noChangeAspect="1"/>
          </p:cNvGraphicFramePr>
          <p:nvPr>
            <p:ph type="chart" sz="quarter" idx="12"/>
            <p:extLst>
              <p:ext uri="{D42A27DB-BD31-4B8C-83A1-F6EECF244321}">
                <p14:modId xmlns:p14="http://schemas.microsoft.com/office/powerpoint/2010/main" val="3224080949"/>
              </p:ext>
            </p:extLst>
          </p:nvPr>
        </p:nvGraphicFramePr>
        <p:xfrm>
          <a:off x="639763" y="1527175"/>
          <a:ext cx="7947025" cy="4379913"/>
        </p:xfrm>
        <a:graphic>
          <a:graphicData uri="http://schemas.openxmlformats.org/drawingml/2006/chart">
            <c:chart xmlns:c="http://schemas.openxmlformats.org/drawingml/2006/chart" xmlns:r="http://schemas.openxmlformats.org/officeDocument/2006/relationships" r:id="rId3"/>
          </a:graphicData>
        </a:graphic>
      </p:graphicFrame>
      <p:sp>
        <p:nvSpPr>
          <p:cNvPr id="5146" name="Line 28"/>
          <p:cNvSpPr>
            <a:spLocks noChangeShapeType="1"/>
          </p:cNvSpPr>
          <p:nvPr/>
        </p:nvSpPr>
        <p:spPr bwMode="auto">
          <a:xfrm flipH="1">
            <a:off x="2722590" y="5075555"/>
            <a:ext cx="6096" cy="213608"/>
          </a:xfrm>
          <a:prstGeom prst="line">
            <a:avLst/>
          </a:prstGeom>
          <a:noFill/>
          <a:ln w="19050">
            <a:solidFill>
              <a:schemeClr val="bg1"/>
            </a:solidFill>
            <a:round/>
            <a:headEnd/>
            <a:tailEnd type="triangle" w="med" len="med"/>
          </a:ln>
        </p:spPr>
        <p:txBody>
          <a:bodyPr/>
          <a:lstStyle/>
          <a:p>
            <a:endParaRPr lang="en-US" dirty="0">
              <a:ln>
                <a:solidFill>
                  <a:srgbClr val="FFC702">
                    <a:lumMod val="20000"/>
                    <a:lumOff val="80000"/>
                  </a:srgbClr>
                </a:solidFill>
              </a:ln>
              <a:solidFill>
                <a:srgbClr val="000000"/>
              </a:solidFill>
            </a:endParaRPr>
          </a:p>
        </p:txBody>
      </p:sp>
      <p:cxnSp>
        <p:nvCxnSpPr>
          <p:cNvPr id="19" name="Straight Connector 18"/>
          <p:cNvCxnSpPr/>
          <p:nvPr/>
        </p:nvCxnSpPr>
        <p:spPr bwMode="auto">
          <a:xfrm>
            <a:off x="4324403" y="1803748"/>
            <a:ext cx="29614" cy="3593752"/>
          </a:xfrm>
          <a:prstGeom prst="line">
            <a:avLst/>
          </a:prstGeom>
          <a:solidFill>
            <a:schemeClr val="accent1"/>
          </a:solidFill>
          <a:ln w="12700" cap="flat" cmpd="sng" algn="ctr">
            <a:solidFill>
              <a:schemeClr val="bg1">
                <a:lumMod val="65000"/>
                <a:alpha val="65000"/>
              </a:schemeClr>
            </a:solidFill>
            <a:prstDash val="solid"/>
            <a:round/>
            <a:headEnd type="none" w="med" len="med"/>
            <a:tailEnd type="none" w="med" len="med"/>
          </a:ln>
          <a:effectLst/>
        </p:spPr>
      </p:cxnSp>
      <p:sp>
        <p:nvSpPr>
          <p:cNvPr id="23" name="Text Box 7"/>
          <p:cNvSpPr txBox="1">
            <a:spLocks noChangeArrowheads="1"/>
          </p:cNvSpPr>
          <p:nvPr/>
        </p:nvSpPr>
        <p:spPr bwMode="auto">
          <a:xfrm>
            <a:off x="3765907" y="3074807"/>
            <a:ext cx="762000" cy="409575"/>
          </a:xfrm>
          <a:prstGeom prst="rect">
            <a:avLst/>
          </a:prstGeom>
          <a:noFill/>
          <a:ln w="9525" algn="ctr">
            <a:noFill/>
            <a:miter lim="800000"/>
            <a:headEnd/>
            <a:tailEnd/>
          </a:ln>
        </p:spPr>
        <p:txBody>
          <a:bodyPr/>
          <a:lstStyle/>
          <a:p>
            <a:pPr algn="ctr"/>
            <a:r>
              <a:rPr lang="en-US" sz="1400" dirty="0" smtClean="0">
                <a:solidFill>
                  <a:srgbClr val="FFFFFF"/>
                </a:solidFill>
              </a:rPr>
              <a:t>27%</a:t>
            </a:r>
            <a:endParaRPr lang="en-US" sz="1400" dirty="0">
              <a:solidFill>
                <a:srgbClr val="FFFFFF"/>
              </a:solidFill>
            </a:endParaRPr>
          </a:p>
        </p:txBody>
      </p:sp>
      <p:sp>
        <p:nvSpPr>
          <p:cNvPr id="24" name="Text Box 7"/>
          <p:cNvSpPr txBox="1">
            <a:spLocks noChangeArrowheads="1"/>
          </p:cNvSpPr>
          <p:nvPr/>
        </p:nvSpPr>
        <p:spPr bwMode="auto">
          <a:xfrm>
            <a:off x="3765907" y="4844254"/>
            <a:ext cx="762000" cy="409575"/>
          </a:xfrm>
          <a:prstGeom prst="rect">
            <a:avLst/>
          </a:prstGeom>
          <a:noFill/>
          <a:ln w="9525" algn="ctr">
            <a:noFill/>
            <a:miter lim="800000"/>
            <a:headEnd/>
            <a:tailEnd/>
          </a:ln>
        </p:spPr>
        <p:txBody>
          <a:bodyPr/>
          <a:lstStyle/>
          <a:p>
            <a:pPr algn="ctr"/>
            <a:r>
              <a:rPr lang="en-US" sz="1400" dirty="0" smtClean="0">
                <a:solidFill>
                  <a:srgbClr val="FFFFFF"/>
                </a:solidFill>
              </a:rPr>
              <a:t>19%</a:t>
            </a:r>
            <a:endParaRPr lang="en-US" sz="1400" dirty="0">
              <a:solidFill>
                <a:srgbClr val="FFFFFF"/>
              </a:solidFill>
            </a:endParaRPr>
          </a:p>
        </p:txBody>
      </p:sp>
      <p:sp>
        <p:nvSpPr>
          <p:cNvPr id="25" name="Text Box 7"/>
          <p:cNvSpPr txBox="1">
            <a:spLocks noChangeArrowheads="1"/>
          </p:cNvSpPr>
          <p:nvPr/>
        </p:nvSpPr>
        <p:spPr bwMode="auto">
          <a:xfrm>
            <a:off x="3765907" y="4149465"/>
            <a:ext cx="762000" cy="409575"/>
          </a:xfrm>
          <a:prstGeom prst="rect">
            <a:avLst/>
          </a:prstGeom>
          <a:noFill/>
          <a:ln w="9525" algn="ctr">
            <a:noFill/>
            <a:miter lim="800000"/>
            <a:headEnd/>
            <a:tailEnd/>
          </a:ln>
        </p:spPr>
        <p:txBody>
          <a:bodyPr/>
          <a:lstStyle/>
          <a:p>
            <a:pPr algn="ctr"/>
            <a:r>
              <a:rPr lang="en-US" sz="1400" dirty="0" smtClean="0">
                <a:solidFill>
                  <a:srgbClr val="FFC702">
                    <a:lumMod val="20000"/>
                    <a:lumOff val="80000"/>
                  </a:srgbClr>
                </a:solidFill>
              </a:rPr>
              <a:t>39%</a:t>
            </a:r>
            <a:endParaRPr lang="en-US" sz="1400" dirty="0">
              <a:solidFill>
                <a:srgbClr val="FFC702">
                  <a:lumMod val="20000"/>
                  <a:lumOff val="80000"/>
                </a:srgbClr>
              </a:solidFill>
            </a:endParaRPr>
          </a:p>
        </p:txBody>
      </p:sp>
      <p:sp>
        <p:nvSpPr>
          <p:cNvPr id="26" name="Text Box 7"/>
          <p:cNvSpPr txBox="1">
            <a:spLocks noChangeArrowheads="1"/>
          </p:cNvSpPr>
          <p:nvPr/>
        </p:nvSpPr>
        <p:spPr bwMode="auto">
          <a:xfrm>
            <a:off x="3794935" y="3516020"/>
            <a:ext cx="762000" cy="409575"/>
          </a:xfrm>
          <a:prstGeom prst="rect">
            <a:avLst/>
          </a:prstGeom>
          <a:noFill/>
          <a:ln w="9525" algn="ctr">
            <a:noFill/>
            <a:miter lim="800000"/>
            <a:headEnd/>
            <a:tailEnd/>
          </a:ln>
        </p:spPr>
        <p:txBody>
          <a:bodyPr/>
          <a:lstStyle/>
          <a:p>
            <a:pPr algn="ctr"/>
            <a:r>
              <a:rPr lang="en-US" sz="1400" dirty="0" smtClean="0">
                <a:solidFill>
                  <a:srgbClr val="FFFFFF"/>
                </a:solidFill>
              </a:rPr>
              <a:t>13%</a:t>
            </a:r>
            <a:endParaRPr lang="en-US" sz="1400" dirty="0">
              <a:solidFill>
                <a:srgbClr val="FFFFFF"/>
              </a:solidFill>
            </a:endParaRPr>
          </a:p>
        </p:txBody>
      </p:sp>
      <p:sp>
        <p:nvSpPr>
          <p:cNvPr id="27" name="Text Box 7"/>
          <p:cNvSpPr txBox="1">
            <a:spLocks noChangeArrowheads="1"/>
          </p:cNvSpPr>
          <p:nvPr/>
        </p:nvSpPr>
        <p:spPr bwMode="auto">
          <a:xfrm>
            <a:off x="3745429" y="5033802"/>
            <a:ext cx="762000" cy="409575"/>
          </a:xfrm>
          <a:prstGeom prst="rect">
            <a:avLst/>
          </a:prstGeom>
          <a:noFill/>
          <a:ln w="9525" algn="ctr">
            <a:noFill/>
            <a:miter lim="800000"/>
            <a:headEnd/>
            <a:tailEnd/>
          </a:ln>
        </p:spPr>
        <p:txBody>
          <a:bodyPr/>
          <a:lstStyle/>
          <a:p>
            <a:pPr algn="ctr"/>
            <a:r>
              <a:rPr lang="en-US" sz="1400" dirty="0">
                <a:solidFill>
                  <a:srgbClr val="FFFFFF"/>
                </a:solidFill>
              </a:rPr>
              <a:t>1%</a:t>
            </a:r>
          </a:p>
        </p:txBody>
      </p:sp>
      <p:sp>
        <p:nvSpPr>
          <p:cNvPr id="37" name="TextBox 36"/>
          <p:cNvSpPr txBox="1"/>
          <p:nvPr/>
        </p:nvSpPr>
        <p:spPr bwMode="auto">
          <a:xfrm>
            <a:off x="6770163" y="4982362"/>
            <a:ext cx="617157" cy="261610"/>
          </a:xfrm>
          <a:prstGeom prst="rect">
            <a:avLst/>
          </a:prstGeom>
          <a:noFill/>
          <a:ln w="9525">
            <a:noFill/>
            <a:miter lim="800000"/>
            <a:headEnd/>
            <a:tailEnd/>
          </a:ln>
        </p:spPr>
        <p:txBody>
          <a:bodyPr wrap="none" lIns="0" tIns="0" rIns="0" rtlCol="0">
            <a:prstTxWarp prst="textNoShape">
              <a:avLst/>
            </a:prstTxWarp>
            <a:spAutoFit/>
          </a:bodyPr>
          <a:lstStyle/>
          <a:p>
            <a:pPr algn="ctr" eaLnBrk="0" hangingPunct="0"/>
            <a:r>
              <a:rPr lang="en-US" sz="1400" dirty="0" smtClean="0">
                <a:solidFill>
                  <a:srgbClr val="FFFFFF"/>
                </a:solidFill>
                <a:ea typeface="Times New Roman" charset="0"/>
                <a:cs typeface="Times New Roman" charset="0"/>
              </a:rPr>
              <a:t>Nuclear</a:t>
            </a:r>
          </a:p>
        </p:txBody>
      </p:sp>
      <p:sp>
        <p:nvSpPr>
          <p:cNvPr id="38" name="TextBox 37"/>
          <p:cNvSpPr txBox="1"/>
          <p:nvPr/>
        </p:nvSpPr>
        <p:spPr bwMode="auto">
          <a:xfrm>
            <a:off x="1726174" y="4892412"/>
            <a:ext cx="2258632" cy="261610"/>
          </a:xfrm>
          <a:prstGeom prst="rect">
            <a:avLst/>
          </a:prstGeom>
          <a:noFill/>
          <a:ln w="9525">
            <a:noFill/>
            <a:miter lim="800000"/>
            <a:headEnd/>
            <a:tailEnd/>
          </a:ln>
        </p:spPr>
        <p:txBody>
          <a:bodyPr wrap="none" lIns="0" tIns="0" rIns="0" rtlCol="0">
            <a:prstTxWarp prst="textNoShape">
              <a:avLst/>
            </a:prstTxWarp>
            <a:spAutoFit/>
          </a:bodyPr>
          <a:lstStyle/>
          <a:p>
            <a:pPr algn="ctr" eaLnBrk="0" hangingPunct="0"/>
            <a:r>
              <a:rPr lang="en-US" sz="1400" dirty="0" smtClean="0">
                <a:solidFill>
                  <a:srgbClr val="FFFFFF"/>
                </a:solidFill>
                <a:ea typeface="Times New Roman" charset="0"/>
                <a:cs typeface="Times New Roman" charset="0"/>
              </a:rPr>
              <a:t>Petroleum and other liquids</a:t>
            </a:r>
          </a:p>
        </p:txBody>
      </p:sp>
      <p:sp>
        <p:nvSpPr>
          <p:cNvPr id="39" name="TextBox 38"/>
          <p:cNvSpPr txBox="1"/>
          <p:nvPr/>
        </p:nvSpPr>
        <p:spPr bwMode="auto">
          <a:xfrm>
            <a:off x="6621084" y="2884124"/>
            <a:ext cx="915315" cy="261610"/>
          </a:xfrm>
          <a:prstGeom prst="rect">
            <a:avLst/>
          </a:prstGeom>
          <a:noFill/>
          <a:ln w="9525">
            <a:noFill/>
            <a:miter lim="800000"/>
            <a:headEnd/>
            <a:tailEnd/>
          </a:ln>
        </p:spPr>
        <p:txBody>
          <a:bodyPr wrap="none" lIns="0" tIns="0" rIns="0" rtlCol="0">
            <a:prstTxWarp prst="textNoShape">
              <a:avLst/>
            </a:prstTxWarp>
            <a:spAutoFit/>
          </a:bodyPr>
          <a:lstStyle/>
          <a:p>
            <a:pPr algn="ctr" eaLnBrk="0" hangingPunct="0"/>
            <a:r>
              <a:rPr lang="en-US" sz="1400" dirty="0" smtClean="0">
                <a:solidFill>
                  <a:srgbClr val="FFFFFF"/>
                </a:solidFill>
                <a:ea typeface="Times New Roman" charset="0"/>
                <a:cs typeface="Times New Roman" charset="0"/>
              </a:rPr>
              <a:t>Natural gas</a:t>
            </a:r>
          </a:p>
        </p:txBody>
      </p:sp>
      <p:sp>
        <p:nvSpPr>
          <p:cNvPr id="40" name="TextBox 39"/>
          <p:cNvSpPr txBox="1"/>
          <p:nvPr/>
        </p:nvSpPr>
        <p:spPr bwMode="auto">
          <a:xfrm>
            <a:off x="6894396" y="4236572"/>
            <a:ext cx="368691" cy="261610"/>
          </a:xfrm>
          <a:prstGeom prst="rect">
            <a:avLst/>
          </a:prstGeom>
          <a:noFill/>
          <a:ln w="9525">
            <a:noFill/>
            <a:miter lim="800000"/>
            <a:headEnd/>
            <a:tailEnd/>
          </a:ln>
        </p:spPr>
        <p:txBody>
          <a:bodyPr wrap="none" lIns="0" tIns="0" rIns="0" rtlCol="0">
            <a:prstTxWarp prst="textNoShape">
              <a:avLst/>
            </a:prstTxWarp>
            <a:spAutoFit/>
          </a:bodyPr>
          <a:lstStyle/>
          <a:p>
            <a:pPr algn="ctr" eaLnBrk="0" hangingPunct="0"/>
            <a:r>
              <a:rPr lang="en-US" sz="1400" dirty="0" smtClean="0">
                <a:solidFill>
                  <a:srgbClr val="FFC702">
                    <a:lumMod val="20000"/>
                    <a:lumOff val="80000"/>
                  </a:srgbClr>
                </a:solidFill>
                <a:ea typeface="Times New Roman" charset="0"/>
                <a:cs typeface="Times New Roman" charset="0"/>
              </a:rPr>
              <a:t>Coal</a:t>
            </a:r>
          </a:p>
        </p:txBody>
      </p:sp>
      <p:sp>
        <p:nvSpPr>
          <p:cNvPr id="41" name="TextBox 40"/>
          <p:cNvSpPr txBox="1"/>
          <p:nvPr/>
        </p:nvSpPr>
        <p:spPr bwMode="auto">
          <a:xfrm>
            <a:off x="6585817" y="3519752"/>
            <a:ext cx="985847" cy="261610"/>
          </a:xfrm>
          <a:prstGeom prst="rect">
            <a:avLst/>
          </a:prstGeom>
          <a:noFill/>
          <a:ln w="9525">
            <a:noFill/>
            <a:miter lim="800000"/>
            <a:headEnd/>
            <a:tailEnd/>
          </a:ln>
        </p:spPr>
        <p:txBody>
          <a:bodyPr wrap="none" lIns="0" tIns="0" rIns="0" rtlCol="0">
            <a:prstTxWarp prst="textNoShape">
              <a:avLst/>
            </a:prstTxWarp>
            <a:spAutoFit/>
          </a:bodyPr>
          <a:lstStyle/>
          <a:p>
            <a:pPr algn="ctr" eaLnBrk="0" hangingPunct="0"/>
            <a:r>
              <a:rPr lang="en-US" sz="1400" dirty="0" smtClean="0">
                <a:solidFill>
                  <a:srgbClr val="FFFFFF"/>
                </a:solidFill>
                <a:ea typeface="Times New Roman" charset="0"/>
                <a:cs typeface="Times New Roman" charset="0"/>
              </a:rPr>
              <a:t>Renewables</a:t>
            </a:r>
          </a:p>
        </p:txBody>
      </p:sp>
      <p:sp>
        <p:nvSpPr>
          <p:cNvPr id="21" name="TextBox 20"/>
          <p:cNvSpPr txBox="1"/>
          <p:nvPr/>
        </p:nvSpPr>
        <p:spPr bwMode="auto">
          <a:xfrm>
            <a:off x="4150817" y="1609462"/>
            <a:ext cx="397545" cy="261610"/>
          </a:xfrm>
          <a:prstGeom prst="rect">
            <a:avLst/>
          </a:prstGeom>
          <a:noFill/>
          <a:ln w="9525">
            <a:noFill/>
            <a:miter lim="800000"/>
            <a:headEnd/>
            <a:tailEnd/>
          </a:ln>
        </p:spPr>
        <p:txBody>
          <a:bodyPr wrap="none" lIns="0" tIns="0" rIns="0" rtlCol="0">
            <a:prstTxWarp prst="textNoShape">
              <a:avLst/>
            </a:prstTxWarp>
            <a:spAutoFit/>
          </a:bodyPr>
          <a:lstStyle/>
          <a:p>
            <a:pPr eaLnBrk="0" hangingPunct="0"/>
            <a:r>
              <a:rPr lang="en-US" sz="1400" dirty="0" smtClean="0">
                <a:solidFill>
                  <a:srgbClr val="000000"/>
                </a:solidFill>
                <a:ea typeface="Times New Roman" charset="0"/>
                <a:cs typeface="Times New Roman" charset="0"/>
              </a:rPr>
              <a:t>2013</a:t>
            </a:r>
          </a:p>
        </p:txBody>
      </p:sp>
      <p:sp>
        <p:nvSpPr>
          <p:cNvPr id="44" name="Text Box 8"/>
          <p:cNvSpPr txBox="1">
            <a:spLocks noChangeArrowheads="1"/>
          </p:cNvSpPr>
          <p:nvPr/>
        </p:nvSpPr>
        <p:spPr bwMode="auto">
          <a:xfrm>
            <a:off x="4219905" y="1500281"/>
            <a:ext cx="3990239" cy="372488"/>
          </a:xfrm>
          <a:prstGeom prst="rect">
            <a:avLst/>
          </a:prstGeom>
          <a:noFill/>
          <a:ln w="9525" algn="ctr">
            <a:noFill/>
            <a:miter lim="800000"/>
            <a:headEnd/>
            <a:tailEnd/>
          </a:ln>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solidFill>
                  <a:srgbClr val="000000"/>
                </a:solidFill>
              </a:rPr>
              <a:t>Projections</a:t>
            </a:r>
          </a:p>
        </p:txBody>
      </p:sp>
      <p:sp>
        <p:nvSpPr>
          <p:cNvPr id="45" name="Text Box 9"/>
          <p:cNvSpPr txBox="1">
            <a:spLocks noChangeArrowheads="1"/>
          </p:cNvSpPr>
          <p:nvPr/>
        </p:nvSpPr>
        <p:spPr bwMode="auto">
          <a:xfrm>
            <a:off x="1099226" y="1500281"/>
            <a:ext cx="3091065" cy="372488"/>
          </a:xfrm>
          <a:prstGeom prst="rect">
            <a:avLst/>
          </a:prstGeom>
          <a:noFill/>
          <a:ln w="9525" algn="ctr">
            <a:noFill/>
            <a:miter lim="800000"/>
            <a:headEnd/>
            <a:tailEnd/>
          </a:ln>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solidFill>
                  <a:srgbClr val="000000"/>
                </a:solidFill>
              </a:rPr>
              <a:t>History</a:t>
            </a:r>
          </a:p>
        </p:txBody>
      </p:sp>
      <p:sp>
        <p:nvSpPr>
          <p:cNvPr id="5135" name="Text Box 18"/>
          <p:cNvSpPr txBox="1">
            <a:spLocks noChangeArrowheads="1"/>
          </p:cNvSpPr>
          <p:nvPr/>
        </p:nvSpPr>
        <p:spPr bwMode="auto">
          <a:xfrm>
            <a:off x="7642012" y="4916061"/>
            <a:ext cx="609600" cy="307777"/>
          </a:xfrm>
          <a:prstGeom prst="rect">
            <a:avLst/>
          </a:prstGeom>
          <a:noFill/>
          <a:ln w="9525">
            <a:noFill/>
            <a:miter lim="800000"/>
            <a:headEnd/>
            <a:tailEnd/>
          </a:ln>
        </p:spPr>
        <p:txBody>
          <a:bodyPr>
            <a:spAutoFit/>
          </a:bodyPr>
          <a:lstStyle/>
          <a:p>
            <a:pPr algn="r">
              <a:spcBef>
                <a:spcPct val="50000"/>
              </a:spcBef>
            </a:pPr>
            <a:r>
              <a:rPr lang="en-US" sz="1400" dirty="0" smtClean="0">
                <a:solidFill>
                  <a:srgbClr val="FFFFFF"/>
                </a:solidFill>
              </a:rPr>
              <a:t>16%</a:t>
            </a:r>
            <a:endParaRPr lang="en-US" sz="1400" dirty="0">
              <a:solidFill>
                <a:srgbClr val="FFFFFF"/>
              </a:solidFill>
            </a:endParaRPr>
          </a:p>
        </p:txBody>
      </p:sp>
      <p:sp>
        <p:nvSpPr>
          <p:cNvPr id="5139" name="Text Box 22"/>
          <p:cNvSpPr txBox="1">
            <a:spLocks noChangeArrowheads="1"/>
          </p:cNvSpPr>
          <p:nvPr/>
        </p:nvSpPr>
        <p:spPr bwMode="auto">
          <a:xfrm>
            <a:off x="7642012" y="3454721"/>
            <a:ext cx="609600" cy="307777"/>
          </a:xfrm>
          <a:prstGeom prst="rect">
            <a:avLst/>
          </a:prstGeom>
          <a:noFill/>
          <a:ln w="9525">
            <a:noFill/>
            <a:miter lim="800000"/>
            <a:headEnd/>
            <a:tailEnd/>
          </a:ln>
        </p:spPr>
        <p:txBody>
          <a:bodyPr>
            <a:spAutoFit/>
          </a:bodyPr>
          <a:lstStyle/>
          <a:p>
            <a:pPr algn="r">
              <a:spcBef>
                <a:spcPct val="50000"/>
              </a:spcBef>
            </a:pPr>
            <a:r>
              <a:rPr lang="en-US" sz="1400" dirty="0" smtClean="0">
                <a:solidFill>
                  <a:srgbClr val="FFFFFF"/>
                </a:solidFill>
              </a:rPr>
              <a:t>18%</a:t>
            </a:r>
            <a:endParaRPr lang="en-US" sz="1400" dirty="0">
              <a:solidFill>
                <a:srgbClr val="FFFFFF"/>
              </a:solidFill>
            </a:endParaRPr>
          </a:p>
        </p:txBody>
      </p:sp>
      <p:sp>
        <p:nvSpPr>
          <p:cNvPr id="28" name="Text Box 7"/>
          <p:cNvSpPr txBox="1">
            <a:spLocks noChangeArrowheads="1"/>
          </p:cNvSpPr>
          <p:nvPr/>
        </p:nvSpPr>
        <p:spPr bwMode="auto">
          <a:xfrm>
            <a:off x="7489612" y="4192345"/>
            <a:ext cx="762000" cy="409575"/>
          </a:xfrm>
          <a:prstGeom prst="rect">
            <a:avLst/>
          </a:prstGeom>
          <a:noFill/>
          <a:ln w="9525" algn="ctr">
            <a:noFill/>
            <a:miter lim="800000"/>
            <a:headEnd/>
            <a:tailEnd/>
          </a:ln>
        </p:spPr>
        <p:txBody>
          <a:bodyPr/>
          <a:lstStyle/>
          <a:p>
            <a:pPr algn="r"/>
            <a:r>
              <a:rPr lang="en-US" sz="1400" dirty="0" smtClean="0">
                <a:solidFill>
                  <a:srgbClr val="FFFFFF"/>
                </a:solidFill>
              </a:rPr>
              <a:t>34%</a:t>
            </a:r>
            <a:endParaRPr lang="en-US" sz="1400" dirty="0">
              <a:solidFill>
                <a:srgbClr val="FFFFFF"/>
              </a:solidFill>
            </a:endParaRPr>
          </a:p>
        </p:txBody>
      </p:sp>
      <p:sp>
        <p:nvSpPr>
          <p:cNvPr id="32" name="Text Box 7"/>
          <p:cNvSpPr txBox="1">
            <a:spLocks noChangeArrowheads="1"/>
          </p:cNvSpPr>
          <p:nvPr/>
        </p:nvSpPr>
        <p:spPr bwMode="auto">
          <a:xfrm>
            <a:off x="7489612" y="2638060"/>
            <a:ext cx="762000" cy="409575"/>
          </a:xfrm>
          <a:prstGeom prst="rect">
            <a:avLst/>
          </a:prstGeom>
          <a:noFill/>
          <a:ln w="9525" algn="ctr">
            <a:noFill/>
            <a:miter lim="800000"/>
            <a:headEnd/>
            <a:tailEnd/>
          </a:ln>
        </p:spPr>
        <p:txBody>
          <a:bodyPr/>
          <a:lstStyle/>
          <a:p>
            <a:pPr algn="r"/>
            <a:r>
              <a:rPr lang="en-US" sz="1400" dirty="0" smtClean="0">
                <a:solidFill>
                  <a:srgbClr val="FFFFFF"/>
                </a:solidFill>
              </a:rPr>
              <a:t>31%</a:t>
            </a:r>
            <a:endParaRPr lang="en-US" sz="1400" dirty="0">
              <a:solidFill>
                <a:srgbClr val="FFFFFF"/>
              </a:solidFill>
            </a:endParaRPr>
          </a:p>
        </p:txBody>
      </p:sp>
      <p:sp>
        <p:nvSpPr>
          <p:cNvPr id="36" name="Text Box 7"/>
          <p:cNvSpPr txBox="1">
            <a:spLocks noChangeArrowheads="1"/>
          </p:cNvSpPr>
          <p:nvPr/>
        </p:nvSpPr>
        <p:spPr bwMode="auto">
          <a:xfrm>
            <a:off x="8239048" y="5054796"/>
            <a:ext cx="762000" cy="409575"/>
          </a:xfrm>
          <a:prstGeom prst="rect">
            <a:avLst/>
          </a:prstGeom>
          <a:noFill/>
          <a:ln w="9525" algn="ctr">
            <a:noFill/>
            <a:miter lim="800000"/>
            <a:headEnd/>
            <a:tailEnd/>
          </a:ln>
        </p:spPr>
        <p:txBody>
          <a:bodyPr/>
          <a:lstStyle/>
          <a:p>
            <a:r>
              <a:rPr lang="en-US" sz="1400" dirty="0" smtClean="0">
                <a:solidFill>
                  <a:srgbClr val="000000"/>
                </a:solidFill>
              </a:rPr>
              <a:t>1%</a:t>
            </a:r>
            <a:endParaRPr lang="en-US" sz="1400" dirty="0">
              <a:solidFill>
                <a:srgbClr val="000000"/>
              </a:solidFill>
            </a:endParaRPr>
          </a:p>
        </p:txBody>
      </p:sp>
      <p:sp>
        <p:nvSpPr>
          <p:cNvPr id="47" name="TextBox 46"/>
          <p:cNvSpPr txBox="1"/>
          <p:nvPr/>
        </p:nvSpPr>
        <p:spPr bwMode="auto">
          <a:xfrm>
            <a:off x="1328629" y="1857323"/>
            <a:ext cx="397545" cy="261610"/>
          </a:xfrm>
          <a:prstGeom prst="rect">
            <a:avLst/>
          </a:prstGeom>
          <a:noFill/>
          <a:ln w="9525">
            <a:noFill/>
            <a:miter lim="800000"/>
            <a:headEnd/>
            <a:tailEnd/>
          </a:ln>
        </p:spPr>
        <p:txBody>
          <a:bodyPr wrap="none" lIns="0" tIns="0" rIns="0" rtlCol="0">
            <a:prstTxWarp prst="textNoShape">
              <a:avLst/>
            </a:prstTxWarp>
            <a:spAutoFit/>
          </a:bodyPr>
          <a:lstStyle/>
          <a:p>
            <a:pPr eaLnBrk="0" hangingPunct="0"/>
            <a:r>
              <a:rPr lang="en-US" sz="1400" dirty="0" smtClean="0">
                <a:solidFill>
                  <a:srgbClr val="000000"/>
                </a:solidFill>
                <a:ea typeface="Times New Roman" charset="0"/>
                <a:cs typeface="Times New Roman" charset="0"/>
              </a:rPr>
              <a:t>1993</a:t>
            </a:r>
          </a:p>
        </p:txBody>
      </p:sp>
      <p:sp>
        <p:nvSpPr>
          <p:cNvPr id="48" name="Text Box 7"/>
          <p:cNvSpPr txBox="1">
            <a:spLocks noChangeArrowheads="1"/>
          </p:cNvSpPr>
          <p:nvPr/>
        </p:nvSpPr>
        <p:spPr bwMode="auto">
          <a:xfrm>
            <a:off x="982272" y="3696766"/>
            <a:ext cx="762000" cy="409575"/>
          </a:xfrm>
          <a:prstGeom prst="rect">
            <a:avLst/>
          </a:prstGeom>
          <a:noFill/>
          <a:ln w="9525" algn="ctr">
            <a:noFill/>
            <a:miter lim="800000"/>
            <a:headEnd/>
            <a:tailEnd/>
          </a:ln>
        </p:spPr>
        <p:txBody>
          <a:bodyPr/>
          <a:lstStyle/>
          <a:p>
            <a:pPr algn="ctr"/>
            <a:r>
              <a:rPr lang="en-US" sz="1400" dirty="0" smtClean="0">
                <a:solidFill>
                  <a:srgbClr val="FFC702">
                    <a:lumMod val="20000"/>
                    <a:lumOff val="80000"/>
                  </a:srgbClr>
                </a:solidFill>
              </a:rPr>
              <a:t>11%</a:t>
            </a:r>
            <a:endParaRPr lang="en-US" sz="1400" dirty="0">
              <a:solidFill>
                <a:srgbClr val="FFC702">
                  <a:lumMod val="20000"/>
                  <a:lumOff val="80000"/>
                </a:srgbClr>
              </a:solidFill>
            </a:endParaRPr>
          </a:p>
        </p:txBody>
      </p:sp>
      <p:sp>
        <p:nvSpPr>
          <p:cNvPr id="49" name="Text Box 7"/>
          <p:cNvSpPr txBox="1">
            <a:spLocks noChangeArrowheads="1"/>
          </p:cNvSpPr>
          <p:nvPr/>
        </p:nvSpPr>
        <p:spPr bwMode="auto">
          <a:xfrm>
            <a:off x="982272" y="3476976"/>
            <a:ext cx="762000" cy="409575"/>
          </a:xfrm>
          <a:prstGeom prst="rect">
            <a:avLst/>
          </a:prstGeom>
          <a:noFill/>
          <a:ln w="9525" algn="ctr">
            <a:noFill/>
            <a:miter lim="800000"/>
            <a:headEnd/>
            <a:tailEnd/>
          </a:ln>
        </p:spPr>
        <p:txBody>
          <a:bodyPr/>
          <a:lstStyle/>
          <a:p>
            <a:pPr algn="ctr"/>
            <a:r>
              <a:rPr lang="en-US" sz="1400" dirty="0" smtClean="0">
                <a:solidFill>
                  <a:srgbClr val="FFFFFF"/>
                </a:solidFill>
              </a:rPr>
              <a:t>13%</a:t>
            </a:r>
            <a:endParaRPr lang="en-US" sz="1400" dirty="0">
              <a:solidFill>
                <a:srgbClr val="FFFFFF"/>
              </a:solidFill>
            </a:endParaRPr>
          </a:p>
        </p:txBody>
      </p:sp>
      <p:sp>
        <p:nvSpPr>
          <p:cNvPr id="43" name="Text Box 7"/>
          <p:cNvSpPr txBox="1">
            <a:spLocks noChangeArrowheads="1"/>
          </p:cNvSpPr>
          <p:nvPr/>
        </p:nvSpPr>
        <p:spPr bwMode="auto">
          <a:xfrm>
            <a:off x="982272" y="4934254"/>
            <a:ext cx="762000" cy="409575"/>
          </a:xfrm>
          <a:prstGeom prst="rect">
            <a:avLst/>
          </a:prstGeom>
          <a:noFill/>
          <a:ln w="9525" algn="ctr">
            <a:noFill/>
            <a:miter lim="800000"/>
            <a:headEnd/>
            <a:tailEnd/>
          </a:ln>
        </p:spPr>
        <p:txBody>
          <a:bodyPr/>
          <a:lstStyle/>
          <a:p>
            <a:pPr algn="ctr"/>
            <a:r>
              <a:rPr lang="en-US" sz="1400" dirty="0" smtClean="0">
                <a:solidFill>
                  <a:srgbClr val="FFFFFF"/>
                </a:solidFill>
              </a:rPr>
              <a:t>19%</a:t>
            </a:r>
            <a:endParaRPr lang="en-US" sz="1400" dirty="0">
              <a:solidFill>
                <a:srgbClr val="FFFFFF"/>
              </a:solidFill>
            </a:endParaRPr>
          </a:p>
        </p:txBody>
      </p:sp>
      <p:sp>
        <p:nvSpPr>
          <p:cNvPr id="50" name="Line 29"/>
          <p:cNvSpPr>
            <a:spLocks noChangeShapeType="1"/>
          </p:cNvSpPr>
          <p:nvPr/>
        </p:nvSpPr>
        <p:spPr bwMode="auto">
          <a:xfrm flipV="1">
            <a:off x="1485872" y="5308318"/>
            <a:ext cx="97272" cy="185073"/>
          </a:xfrm>
          <a:prstGeom prst="line">
            <a:avLst/>
          </a:prstGeom>
          <a:noFill/>
          <a:ln w="19050">
            <a:solidFill>
              <a:schemeClr val="tx1"/>
            </a:solidFill>
            <a:round/>
            <a:headEnd/>
            <a:tailEnd type="triangle" w="med" len="med"/>
          </a:ln>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endParaRPr lang="en-US" dirty="0">
              <a:solidFill>
                <a:srgbClr val="000000"/>
              </a:solidFill>
            </a:endParaRPr>
          </a:p>
        </p:txBody>
      </p:sp>
      <p:sp>
        <p:nvSpPr>
          <p:cNvPr id="51" name="Text Box 7"/>
          <p:cNvSpPr txBox="1">
            <a:spLocks noChangeArrowheads="1"/>
          </p:cNvSpPr>
          <p:nvPr/>
        </p:nvSpPr>
        <p:spPr bwMode="auto">
          <a:xfrm>
            <a:off x="982312" y="4276065"/>
            <a:ext cx="761960" cy="409610"/>
          </a:xfrm>
          <a:prstGeom prst="rect">
            <a:avLst/>
          </a:prstGeom>
          <a:noFill/>
          <a:ln w="9525" algn="ctr">
            <a:noFill/>
            <a:miter lim="800000"/>
            <a:headEnd/>
            <a:tailEnd/>
          </a:ln>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smtClean="0">
                <a:solidFill>
                  <a:srgbClr val="FFFFFF"/>
                </a:solidFill>
              </a:rPr>
              <a:t>53%</a:t>
            </a:r>
            <a:endParaRPr lang="en-US" sz="1400" dirty="0">
              <a:solidFill>
                <a:srgbClr val="FFFFFF"/>
              </a:solidFill>
            </a:endParaRPr>
          </a:p>
        </p:txBody>
      </p:sp>
      <p:sp>
        <p:nvSpPr>
          <p:cNvPr id="52" name="Text Box 7"/>
          <p:cNvSpPr txBox="1">
            <a:spLocks noChangeArrowheads="1"/>
          </p:cNvSpPr>
          <p:nvPr/>
        </p:nvSpPr>
        <p:spPr bwMode="auto">
          <a:xfrm>
            <a:off x="1088136" y="5462556"/>
            <a:ext cx="762040" cy="409565"/>
          </a:xfrm>
          <a:prstGeom prst="rect">
            <a:avLst/>
          </a:prstGeom>
          <a:noFill/>
          <a:ln w="9525" algn="ctr">
            <a:noFill/>
            <a:miter lim="800000"/>
            <a:headEnd/>
            <a:tailEnd/>
          </a:ln>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smtClean="0">
                <a:solidFill>
                  <a:srgbClr val="000000"/>
                </a:solidFill>
              </a:rPr>
              <a:t>4%</a:t>
            </a:r>
            <a:endParaRPr lang="en-US" sz="1400" dirty="0">
              <a:solidFill>
                <a:srgbClr val="000000"/>
              </a:solidFill>
            </a:endParaRPr>
          </a:p>
        </p:txBody>
      </p:sp>
      <p:sp>
        <p:nvSpPr>
          <p:cNvPr id="5147" name="Line 29"/>
          <p:cNvSpPr>
            <a:spLocks noChangeShapeType="1"/>
          </p:cNvSpPr>
          <p:nvPr/>
        </p:nvSpPr>
        <p:spPr bwMode="auto">
          <a:xfrm>
            <a:off x="4262643" y="5226557"/>
            <a:ext cx="88366" cy="106145"/>
          </a:xfrm>
          <a:prstGeom prst="line">
            <a:avLst/>
          </a:prstGeom>
          <a:noFill/>
          <a:ln w="19050">
            <a:solidFill>
              <a:schemeClr val="bg1"/>
            </a:solidFill>
            <a:round/>
            <a:headEnd/>
            <a:tailEnd type="triangle" w="med" len="med"/>
          </a:ln>
        </p:spPr>
        <p:txBody>
          <a:bodyPr/>
          <a:lstStyle/>
          <a:p>
            <a:endParaRPr lang="en-US" dirty="0">
              <a:solidFill>
                <a:srgbClr val="000000"/>
              </a:solidFill>
            </a:endParaRPr>
          </a:p>
        </p:txBody>
      </p:sp>
      <p:cxnSp>
        <p:nvCxnSpPr>
          <p:cNvPr id="46" name="Straight Connector 45"/>
          <p:cNvCxnSpPr/>
          <p:nvPr/>
        </p:nvCxnSpPr>
        <p:spPr>
          <a:xfrm>
            <a:off x="1546698" y="2104540"/>
            <a:ext cx="48638" cy="3240014"/>
          </a:xfrm>
          <a:prstGeom prst="line">
            <a:avLst/>
          </a:prstGeom>
          <a:ln w="12700">
            <a:solidFill>
              <a:schemeClr val="bg1">
                <a:lumMod val="65000"/>
                <a:alpha val="6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bwMode="auto">
          <a:xfrm>
            <a:off x="6045617" y="2084832"/>
            <a:ext cx="29614" cy="3306572"/>
          </a:xfrm>
          <a:prstGeom prst="line">
            <a:avLst/>
          </a:prstGeom>
          <a:solidFill>
            <a:schemeClr val="accent1"/>
          </a:solidFill>
          <a:ln w="12700" cap="flat" cmpd="sng" algn="ctr">
            <a:solidFill>
              <a:schemeClr val="bg1">
                <a:lumMod val="65000"/>
                <a:alpha val="65000"/>
              </a:schemeClr>
            </a:solidFill>
            <a:prstDash val="dash"/>
            <a:round/>
            <a:headEnd type="none" w="med" len="med"/>
            <a:tailEnd type="none" w="med" len="med"/>
          </a:ln>
          <a:effectLst/>
        </p:spPr>
      </p:cxnSp>
      <p:sp>
        <p:nvSpPr>
          <p:cNvPr id="54" name="Text Box 7"/>
          <p:cNvSpPr txBox="1">
            <a:spLocks noChangeArrowheads="1"/>
          </p:cNvSpPr>
          <p:nvPr/>
        </p:nvSpPr>
        <p:spPr bwMode="auto">
          <a:xfrm>
            <a:off x="5442307" y="2898023"/>
            <a:ext cx="762000" cy="409575"/>
          </a:xfrm>
          <a:prstGeom prst="rect">
            <a:avLst/>
          </a:prstGeom>
          <a:noFill/>
          <a:ln w="9525" algn="ctr">
            <a:noFill/>
            <a:miter lim="800000"/>
            <a:headEnd/>
            <a:tailEnd/>
          </a:ln>
        </p:spPr>
        <p:txBody>
          <a:bodyPr/>
          <a:lstStyle/>
          <a:p>
            <a:pPr algn="ctr"/>
            <a:r>
              <a:rPr lang="en-US" sz="1400" dirty="0" smtClean="0">
                <a:solidFill>
                  <a:srgbClr val="FFFFFF"/>
                </a:solidFill>
              </a:rPr>
              <a:t>27%</a:t>
            </a:r>
            <a:endParaRPr lang="en-US" sz="1400" dirty="0">
              <a:solidFill>
                <a:srgbClr val="FFFFFF"/>
              </a:solidFill>
            </a:endParaRPr>
          </a:p>
        </p:txBody>
      </p:sp>
      <p:sp>
        <p:nvSpPr>
          <p:cNvPr id="55" name="Text Box 7"/>
          <p:cNvSpPr txBox="1">
            <a:spLocks noChangeArrowheads="1"/>
          </p:cNvSpPr>
          <p:nvPr/>
        </p:nvSpPr>
        <p:spPr bwMode="auto">
          <a:xfrm>
            <a:off x="5442307" y="4838158"/>
            <a:ext cx="762000" cy="409575"/>
          </a:xfrm>
          <a:prstGeom prst="rect">
            <a:avLst/>
          </a:prstGeom>
          <a:noFill/>
          <a:ln w="9525" algn="ctr">
            <a:noFill/>
            <a:miter lim="800000"/>
            <a:headEnd/>
            <a:tailEnd/>
          </a:ln>
        </p:spPr>
        <p:txBody>
          <a:bodyPr/>
          <a:lstStyle/>
          <a:p>
            <a:pPr algn="ctr"/>
            <a:r>
              <a:rPr lang="en-US" sz="1400" dirty="0" smtClean="0">
                <a:solidFill>
                  <a:srgbClr val="FFFFFF"/>
                </a:solidFill>
              </a:rPr>
              <a:t>18%</a:t>
            </a:r>
            <a:endParaRPr lang="en-US" sz="1400" dirty="0">
              <a:solidFill>
                <a:srgbClr val="FFFFFF"/>
              </a:solidFill>
            </a:endParaRPr>
          </a:p>
        </p:txBody>
      </p:sp>
      <p:sp>
        <p:nvSpPr>
          <p:cNvPr id="56" name="Text Box 7"/>
          <p:cNvSpPr txBox="1">
            <a:spLocks noChangeArrowheads="1"/>
          </p:cNvSpPr>
          <p:nvPr/>
        </p:nvSpPr>
        <p:spPr bwMode="auto">
          <a:xfrm>
            <a:off x="5442307" y="4143369"/>
            <a:ext cx="762000" cy="409575"/>
          </a:xfrm>
          <a:prstGeom prst="rect">
            <a:avLst/>
          </a:prstGeom>
          <a:noFill/>
          <a:ln w="9525" algn="ctr">
            <a:noFill/>
            <a:miter lim="800000"/>
            <a:headEnd/>
            <a:tailEnd/>
          </a:ln>
        </p:spPr>
        <p:txBody>
          <a:bodyPr/>
          <a:lstStyle/>
          <a:p>
            <a:pPr algn="ctr"/>
            <a:r>
              <a:rPr lang="en-US" sz="1400" dirty="0" smtClean="0">
                <a:solidFill>
                  <a:srgbClr val="FFC702">
                    <a:lumMod val="20000"/>
                    <a:lumOff val="80000"/>
                  </a:srgbClr>
                </a:solidFill>
              </a:rPr>
              <a:t>38%</a:t>
            </a:r>
            <a:endParaRPr lang="en-US" sz="1400" dirty="0">
              <a:solidFill>
                <a:srgbClr val="FFC702">
                  <a:lumMod val="20000"/>
                  <a:lumOff val="80000"/>
                </a:srgbClr>
              </a:solidFill>
            </a:endParaRPr>
          </a:p>
        </p:txBody>
      </p:sp>
      <p:sp>
        <p:nvSpPr>
          <p:cNvPr id="57" name="Text Box 7"/>
          <p:cNvSpPr txBox="1">
            <a:spLocks noChangeArrowheads="1"/>
          </p:cNvSpPr>
          <p:nvPr/>
        </p:nvSpPr>
        <p:spPr bwMode="auto">
          <a:xfrm>
            <a:off x="5471335" y="3509924"/>
            <a:ext cx="762000" cy="409575"/>
          </a:xfrm>
          <a:prstGeom prst="rect">
            <a:avLst/>
          </a:prstGeom>
          <a:noFill/>
          <a:ln w="9525" algn="ctr">
            <a:noFill/>
            <a:miter lim="800000"/>
            <a:headEnd/>
            <a:tailEnd/>
          </a:ln>
        </p:spPr>
        <p:txBody>
          <a:bodyPr/>
          <a:lstStyle/>
          <a:p>
            <a:pPr algn="ctr"/>
            <a:r>
              <a:rPr lang="en-US" sz="1400" dirty="0" smtClean="0">
                <a:solidFill>
                  <a:srgbClr val="FFFFFF"/>
                </a:solidFill>
              </a:rPr>
              <a:t>16%</a:t>
            </a:r>
            <a:endParaRPr lang="en-US" sz="1400" dirty="0">
              <a:solidFill>
                <a:srgbClr val="FFFFFF"/>
              </a:solidFill>
            </a:endParaRPr>
          </a:p>
        </p:txBody>
      </p:sp>
      <p:sp>
        <p:nvSpPr>
          <p:cNvPr id="58" name="Text Box 7"/>
          <p:cNvSpPr txBox="1">
            <a:spLocks noChangeArrowheads="1"/>
          </p:cNvSpPr>
          <p:nvPr/>
        </p:nvSpPr>
        <p:spPr bwMode="auto">
          <a:xfrm>
            <a:off x="5421829" y="5027706"/>
            <a:ext cx="762000" cy="409575"/>
          </a:xfrm>
          <a:prstGeom prst="rect">
            <a:avLst/>
          </a:prstGeom>
          <a:noFill/>
          <a:ln w="9525" algn="ctr">
            <a:noFill/>
            <a:miter lim="800000"/>
            <a:headEnd/>
            <a:tailEnd/>
          </a:ln>
        </p:spPr>
        <p:txBody>
          <a:bodyPr/>
          <a:lstStyle/>
          <a:p>
            <a:pPr algn="ctr"/>
            <a:r>
              <a:rPr lang="en-US" sz="1400" dirty="0">
                <a:solidFill>
                  <a:srgbClr val="FFFFFF"/>
                </a:solidFill>
              </a:rPr>
              <a:t>1%</a:t>
            </a:r>
          </a:p>
        </p:txBody>
      </p:sp>
      <p:sp>
        <p:nvSpPr>
          <p:cNvPr id="59" name="TextBox 58"/>
          <p:cNvSpPr txBox="1"/>
          <p:nvPr/>
        </p:nvSpPr>
        <p:spPr bwMode="auto">
          <a:xfrm>
            <a:off x="5863793" y="1857323"/>
            <a:ext cx="397545" cy="261610"/>
          </a:xfrm>
          <a:prstGeom prst="rect">
            <a:avLst/>
          </a:prstGeom>
          <a:noFill/>
          <a:ln w="9525">
            <a:noFill/>
            <a:miter lim="800000"/>
            <a:headEnd/>
            <a:tailEnd/>
          </a:ln>
        </p:spPr>
        <p:txBody>
          <a:bodyPr wrap="none" lIns="0" tIns="0" rIns="0" rtlCol="0">
            <a:prstTxWarp prst="textNoShape">
              <a:avLst/>
            </a:prstTxWarp>
            <a:spAutoFit/>
          </a:bodyPr>
          <a:lstStyle/>
          <a:p>
            <a:pPr eaLnBrk="0" hangingPunct="0"/>
            <a:r>
              <a:rPr lang="en-US" sz="1400" dirty="0" smtClean="0">
                <a:solidFill>
                  <a:srgbClr val="000000"/>
                </a:solidFill>
                <a:ea typeface="Times New Roman" charset="0"/>
                <a:cs typeface="Times New Roman" charset="0"/>
              </a:rPr>
              <a:t>2025</a:t>
            </a:r>
          </a:p>
        </p:txBody>
      </p:sp>
      <p:sp>
        <p:nvSpPr>
          <p:cNvPr id="67" name="Line 29"/>
          <p:cNvSpPr>
            <a:spLocks noChangeShapeType="1"/>
          </p:cNvSpPr>
          <p:nvPr/>
        </p:nvSpPr>
        <p:spPr bwMode="auto">
          <a:xfrm>
            <a:off x="5951235" y="5232653"/>
            <a:ext cx="88366" cy="106145"/>
          </a:xfrm>
          <a:prstGeom prst="line">
            <a:avLst/>
          </a:prstGeom>
          <a:noFill/>
          <a:ln w="19050">
            <a:solidFill>
              <a:schemeClr val="bg1"/>
            </a:solidFill>
            <a:round/>
            <a:headEnd/>
            <a:tailEnd type="triangle" w="med" len="med"/>
          </a:ln>
        </p:spPr>
        <p:txBody>
          <a:bodyPr/>
          <a:lstStyle/>
          <a:p>
            <a:endParaRPr lang="en-US" dirty="0">
              <a:solidFill>
                <a:srgbClr val="000000"/>
              </a:solidFill>
            </a:endParaRPr>
          </a:p>
        </p:txBody>
      </p:sp>
      <p:cxnSp>
        <p:nvCxnSpPr>
          <p:cNvPr id="60" name="Straight Connector 59"/>
          <p:cNvCxnSpPr/>
          <p:nvPr/>
        </p:nvCxnSpPr>
        <p:spPr bwMode="auto">
          <a:xfrm>
            <a:off x="8206546" y="2112837"/>
            <a:ext cx="7093" cy="3272471"/>
          </a:xfrm>
          <a:prstGeom prst="line">
            <a:avLst/>
          </a:prstGeom>
          <a:solidFill>
            <a:schemeClr val="accent1"/>
          </a:solidFill>
          <a:ln w="12700" cap="flat" cmpd="sng" algn="ctr">
            <a:solidFill>
              <a:schemeClr val="bg1">
                <a:lumMod val="65000"/>
                <a:alpha val="65000"/>
              </a:schemeClr>
            </a:solidFill>
            <a:prstDash val="dash"/>
            <a:round/>
            <a:headEnd type="none" w="med" len="med"/>
            <a:tailEnd type="none" w="med" len="med"/>
          </a:ln>
          <a:effectLst/>
        </p:spPr>
      </p:cxnSp>
      <p:sp>
        <p:nvSpPr>
          <p:cNvPr id="61" name="TextBox 60"/>
          <p:cNvSpPr txBox="1"/>
          <p:nvPr/>
        </p:nvSpPr>
        <p:spPr bwMode="auto">
          <a:xfrm>
            <a:off x="8003489" y="1851227"/>
            <a:ext cx="397545" cy="261610"/>
          </a:xfrm>
          <a:prstGeom prst="rect">
            <a:avLst/>
          </a:prstGeom>
          <a:noFill/>
          <a:ln w="9525">
            <a:noFill/>
            <a:miter lim="800000"/>
            <a:headEnd/>
            <a:tailEnd/>
          </a:ln>
        </p:spPr>
        <p:txBody>
          <a:bodyPr wrap="none" lIns="0" tIns="0" rIns="0" rtlCol="0">
            <a:prstTxWarp prst="textNoShape">
              <a:avLst/>
            </a:prstTxWarp>
            <a:spAutoFit/>
          </a:bodyPr>
          <a:lstStyle/>
          <a:p>
            <a:pPr eaLnBrk="0" hangingPunct="0"/>
            <a:r>
              <a:rPr lang="en-US" sz="1400" dirty="0" smtClean="0">
                <a:solidFill>
                  <a:srgbClr val="000000"/>
                </a:solidFill>
                <a:ea typeface="Times New Roman" charset="0"/>
                <a:cs typeface="Times New Roman" charset="0"/>
              </a:rPr>
              <a:t>2040</a:t>
            </a:r>
          </a:p>
        </p:txBody>
      </p:sp>
      <p:sp>
        <p:nvSpPr>
          <p:cNvPr id="62" name="Line 29"/>
          <p:cNvSpPr>
            <a:spLocks noChangeShapeType="1"/>
          </p:cNvSpPr>
          <p:nvPr/>
        </p:nvSpPr>
        <p:spPr bwMode="auto">
          <a:xfrm flipH="1">
            <a:off x="8205775" y="5230014"/>
            <a:ext cx="128601" cy="103258"/>
          </a:xfrm>
          <a:prstGeom prst="line">
            <a:avLst/>
          </a:prstGeom>
          <a:noFill/>
          <a:ln w="19050">
            <a:solidFill>
              <a:schemeClr val="tx1"/>
            </a:solidFill>
            <a:round/>
            <a:headEnd/>
            <a:tailEnd type="triangle" w="med" len="med"/>
          </a:ln>
        </p:spPr>
        <p:txBody>
          <a:bodyPr/>
          <a:lstStyle/>
          <a:p>
            <a:endParaRPr lang="en-US" dirty="0">
              <a:solidFill>
                <a:srgbClr val="000000"/>
              </a:solidFill>
            </a:endParaRPr>
          </a:p>
        </p:txBody>
      </p:sp>
      <p:sp>
        <p:nvSpPr>
          <p:cNvPr id="2" name="Footer Placeholder 1"/>
          <p:cNvSpPr>
            <a:spLocks noGrp="1"/>
          </p:cNvSpPr>
          <p:nvPr>
            <p:ph type="ftr" sz="quarter" idx="3"/>
          </p:nvPr>
        </p:nvSpPr>
        <p:spPr>
          <a:xfrm>
            <a:off x="667511" y="6391656"/>
            <a:ext cx="3686505" cy="393192"/>
          </a:xfrm>
        </p:spPr>
        <p:txBody>
          <a:body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2828040194"/>
      </p:ext>
    </p:extLst>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title"/>
          </p:nvPr>
        </p:nvSpPr>
        <p:spPr>
          <a:prstGeom prst="rect">
            <a:avLst/>
          </a:prstGeom>
          <a:noFill/>
        </p:spPr>
        <p:txBody>
          <a:bodyPr anchor="b" anchorCtr="0">
            <a:noAutofit/>
          </a:bodyPr>
          <a:lstStyle/>
          <a:p>
            <a:pPr eaLnBrk="1" hangingPunct="1">
              <a:defRPr/>
            </a:pPr>
            <a:r>
              <a:rPr lang="en-US" dirty="0" smtClean="0">
                <a:solidFill>
                  <a:srgbClr val="169DD8"/>
                </a:solidFill>
              </a:rPr>
              <a:t>Non-hydro renewable generation grows to double hydropower generation by 2040 </a:t>
            </a:r>
          </a:p>
        </p:txBody>
      </p:sp>
      <p:sp>
        <p:nvSpPr>
          <p:cNvPr id="18" name="Slide Number Placeholder 17"/>
          <p:cNvSpPr>
            <a:spLocks noGrp="1"/>
          </p:cNvSpPr>
          <p:nvPr>
            <p:ph type="sldNum" sz="quarter" idx="11"/>
          </p:nvPr>
        </p:nvSpPr>
        <p:spPr/>
        <p:txBody>
          <a:bodyPr/>
          <a:lstStyle/>
          <a:p>
            <a:pPr>
              <a:defRPr/>
            </a:pPr>
            <a:fld id="{096FE1F6-4E0A-4585-92EE-28C615204475}" type="slidenum">
              <a:rPr lang="en-US" smtClean="0">
                <a:solidFill>
                  <a:srgbClr val="000000"/>
                </a:solidFill>
              </a:rPr>
              <a:pPr>
                <a:defRPr/>
              </a:pPr>
              <a:t>22</a:t>
            </a:fld>
            <a:endParaRPr lang="en-US" dirty="0">
              <a:solidFill>
                <a:srgbClr val="000000"/>
              </a:solidFill>
            </a:endParaRPr>
          </a:p>
        </p:txBody>
      </p:sp>
      <p:sp>
        <p:nvSpPr>
          <p:cNvPr id="25" name="Text Placeholder 24"/>
          <p:cNvSpPr>
            <a:spLocks noGrp="1"/>
          </p:cNvSpPr>
          <p:nvPr>
            <p:ph type="body" sz="quarter" idx="13"/>
          </p:nvPr>
        </p:nvSpPr>
        <p:spPr/>
        <p:txBody>
          <a:bodyPr/>
          <a:lstStyle/>
          <a:p>
            <a:pPr eaLnBrk="0" hangingPunct="0"/>
            <a:r>
              <a:rPr lang="en-US" dirty="0"/>
              <a:t>r</a:t>
            </a:r>
            <a:r>
              <a:rPr lang="en-US" dirty="0" smtClean="0"/>
              <a:t>enewable electricity generation by fuel type</a:t>
            </a:r>
            <a:endParaRPr lang="en-US" dirty="0" smtClean="0">
              <a:solidFill>
                <a:schemeClr val="tx1"/>
              </a:solidFill>
            </a:endParaRPr>
          </a:p>
          <a:p>
            <a:pPr eaLnBrk="0" hangingPunct="0"/>
            <a:r>
              <a:rPr lang="en-US" dirty="0" smtClean="0">
                <a:solidFill>
                  <a:schemeClr val="tx1"/>
                </a:solidFill>
              </a:rPr>
              <a:t>billion kilowatthours</a:t>
            </a:r>
            <a:endParaRPr lang="en-GB" dirty="0" smtClean="0">
              <a:solidFill>
                <a:schemeClr val="tx1"/>
              </a:solidFill>
            </a:endParaRPr>
          </a:p>
        </p:txBody>
      </p:sp>
      <p:sp>
        <p:nvSpPr>
          <p:cNvPr id="24" name="Text Placeholder 23"/>
          <p:cNvSpPr>
            <a:spLocks noGrp="1"/>
          </p:cNvSpPr>
          <p:nvPr>
            <p:ph type="body" sz="quarter" idx="15"/>
          </p:nvPr>
        </p:nvSpPr>
        <p:spPr/>
        <p:txBody>
          <a:bodyPr/>
          <a:lstStyle/>
          <a:p>
            <a:r>
              <a:rPr lang="en-US" dirty="0" smtClean="0"/>
              <a:t>Source:  EIA, Annual Energy Outlook 2015 Reference case</a:t>
            </a:r>
            <a:endParaRPr lang="en-US" dirty="0"/>
          </a:p>
        </p:txBody>
      </p:sp>
      <p:graphicFrame>
        <p:nvGraphicFramePr>
          <p:cNvPr id="29" name="Object 2"/>
          <p:cNvGraphicFramePr>
            <a:graphicFrameLocks noGrp="1" noChangeAspect="1"/>
          </p:cNvGraphicFramePr>
          <p:nvPr>
            <p:ph type="chart" sz="quarter" idx="12"/>
            <p:extLst>
              <p:ext uri="{D42A27DB-BD31-4B8C-83A1-F6EECF244321}">
                <p14:modId xmlns:p14="http://schemas.microsoft.com/office/powerpoint/2010/main" val="1855571249"/>
              </p:ext>
            </p:extLst>
          </p:nvPr>
        </p:nvGraphicFramePr>
        <p:xfrm>
          <a:off x="639763" y="1527175"/>
          <a:ext cx="7947025" cy="4379913"/>
        </p:xfrm>
        <a:graphic>
          <a:graphicData uri="http://schemas.openxmlformats.org/drawingml/2006/chart">
            <c:chart xmlns:c="http://schemas.openxmlformats.org/drawingml/2006/chart" xmlns:r="http://schemas.openxmlformats.org/officeDocument/2006/relationships" r:id="rId3"/>
          </a:graphicData>
        </a:graphic>
      </p:graphicFrame>
      <p:sp>
        <p:nvSpPr>
          <p:cNvPr id="6149" name="Text Box 6"/>
          <p:cNvSpPr txBox="1">
            <a:spLocks noChangeArrowheads="1"/>
          </p:cNvSpPr>
          <p:nvPr/>
        </p:nvSpPr>
        <p:spPr bwMode="auto">
          <a:xfrm>
            <a:off x="6803448" y="4197822"/>
            <a:ext cx="1371600" cy="409575"/>
          </a:xfrm>
          <a:prstGeom prst="rect">
            <a:avLst/>
          </a:prstGeom>
          <a:noFill/>
          <a:ln w="9525" algn="ctr">
            <a:noFill/>
            <a:miter lim="800000"/>
            <a:headEnd/>
            <a:tailEnd/>
          </a:ln>
        </p:spPr>
        <p:txBody>
          <a:bodyPr/>
          <a:lstStyle/>
          <a:p>
            <a:pPr algn="ctr"/>
            <a:r>
              <a:rPr lang="en-US" sz="1400" dirty="0" smtClean="0">
                <a:solidFill>
                  <a:srgbClr val="FFFFFF"/>
                </a:solidFill>
              </a:rPr>
              <a:t>Solar</a:t>
            </a:r>
            <a:endParaRPr lang="en-US" sz="1400" dirty="0">
              <a:solidFill>
                <a:srgbClr val="FFFFFF"/>
              </a:solidFill>
            </a:endParaRPr>
          </a:p>
        </p:txBody>
      </p:sp>
      <p:sp>
        <p:nvSpPr>
          <p:cNvPr id="11274" name="Text Box 11"/>
          <p:cNvSpPr txBox="1">
            <a:spLocks noChangeArrowheads="1"/>
          </p:cNvSpPr>
          <p:nvPr/>
        </p:nvSpPr>
        <p:spPr bwMode="auto">
          <a:xfrm>
            <a:off x="6836220" y="4570821"/>
            <a:ext cx="1177158" cy="409575"/>
          </a:xfrm>
          <a:prstGeom prst="rect">
            <a:avLst/>
          </a:prstGeom>
          <a:noFill/>
          <a:ln w="9525" algn="ctr">
            <a:noFill/>
            <a:miter lim="800000"/>
            <a:headEnd/>
            <a:tailEnd/>
          </a:ln>
        </p:spPr>
        <p:txBody>
          <a:bodyPr/>
          <a:lstStyle/>
          <a:p>
            <a:pPr algn="ctr">
              <a:defRPr/>
            </a:pPr>
            <a:r>
              <a:rPr lang="en-US" sz="1400" dirty="0" smtClean="0">
                <a:solidFill>
                  <a:srgbClr val="FFFFFF"/>
                </a:solidFill>
                <a:cs typeface="Arial" pitchFamily="34" charset="0"/>
              </a:rPr>
              <a:t>Geothermal</a:t>
            </a:r>
            <a:endParaRPr lang="en-US" sz="1400" dirty="0">
              <a:solidFill>
                <a:srgbClr val="FFFFFF"/>
              </a:solidFill>
              <a:cs typeface="Arial" pitchFamily="34" charset="0"/>
            </a:endParaRPr>
          </a:p>
        </p:txBody>
      </p:sp>
      <p:sp>
        <p:nvSpPr>
          <p:cNvPr id="6155" name="Text Box 14"/>
          <p:cNvSpPr txBox="1">
            <a:spLocks noChangeArrowheads="1"/>
          </p:cNvSpPr>
          <p:nvPr/>
        </p:nvSpPr>
        <p:spPr bwMode="auto">
          <a:xfrm>
            <a:off x="6763531" y="4873286"/>
            <a:ext cx="1371600" cy="409575"/>
          </a:xfrm>
          <a:prstGeom prst="rect">
            <a:avLst/>
          </a:prstGeom>
          <a:noFill/>
          <a:ln w="9525" algn="ctr">
            <a:noFill/>
            <a:miter lim="800000"/>
            <a:headEnd/>
            <a:tailEnd/>
          </a:ln>
        </p:spPr>
        <p:txBody>
          <a:bodyPr/>
          <a:lstStyle/>
          <a:p>
            <a:pPr algn="ctr"/>
            <a:r>
              <a:rPr lang="en-US" sz="1400" dirty="0" smtClean="0">
                <a:solidFill>
                  <a:srgbClr val="FFFFFF"/>
                </a:solidFill>
              </a:rPr>
              <a:t>Biomass</a:t>
            </a:r>
            <a:endParaRPr lang="en-US" sz="1400" dirty="0">
              <a:solidFill>
                <a:srgbClr val="FFFFFF"/>
              </a:solidFill>
            </a:endParaRPr>
          </a:p>
        </p:txBody>
      </p:sp>
      <p:sp>
        <p:nvSpPr>
          <p:cNvPr id="6156" name="Text Box 16"/>
          <p:cNvSpPr txBox="1">
            <a:spLocks noChangeArrowheads="1"/>
          </p:cNvSpPr>
          <p:nvPr/>
        </p:nvSpPr>
        <p:spPr bwMode="auto">
          <a:xfrm>
            <a:off x="5181600" y="5111729"/>
            <a:ext cx="3157470" cy="409575"/>
          </a:xfrm>
          <a:prstGeom prst="rect">
            <a:avLst/>
          </a:prstGeom>
          <a:noFill/>
          <a:ln w="9525" algn="ctr">
            <a:noFill/>
            <a:miter lim="800000"/>
            <a:headEnd/>
            <a:tailEnd/>
          </a:ln>
        </p:spPr>
        <p:txBody>
          <a:bodyPr/>
          <a:lstStyle/>
          <a:p>
            <a:pPr algn="ctr"/>
            <a:r>
              <a:rPr lang="en-US" sz="1400" dirty="0" smtClean="0">
                <a:solidFill>
                  <a:srgbClr val="FFFFFF"/>
                </a:solidFill>
              </a:rPr>
              <a:t>Municipal waste/Landfill gas</a:t>
            </a:r>
            <a:endParaRPr lang="en-US" sz="1400" dirty="0">
              <a:solidFill>
                <a:srgbClr val="FFFFFF"/>
              </a:solidFill>
            </a:endParaRPr>
          </a:p>
        </p:txBody>
      </p:sp>
      <p:sp>
        <p:nvSpPr>
          <p:cNvPr id="6153" name="Text Box 12"/>
          <p:cNvSpPr txBox="1">
            <a:spLocks noChangeArrowheads="1"/>
          </p:cNvSpPr>
          <p:nvPr/>
        </p:nvSpPr>
        <p:spPr bwMode="auto">
          <a:xfrm>
            <a:off x="6651048" y="3258270"/>
            <a:ext cx="1524000" cy="304074"/>
          </a:xfrm>
          <a:prstGeom prst="rect">
            <a:avLst/>
          </a:prstGeom>
          <a:noFill/>
          <a:ln w="9525" algn="ctr">
            <a:noFill/>
            <a:miter lim="800000"/>
            <a:headEnd/>
            <a:tailEnd/>
          </a:ln>
        </p:spPr>
        <p:txBody>
          <a:bodyPr/>
          <a:lstStyle/>
          <a:p>
            <a:pPr algn="ctr"/>
            <a:r>
              <a:rPr lang="en-US" sz="1400" dirty="0" smtClean="0">
                <a:solidFill>
                  <a:srgbClr val="FFFFFF"/>
                </a:solidFill>
              </a:rPr>
              <a:t>Wind</a:t>
            </a:r>
            <a:endParaRPr lang="en-US" sz="1400" dirty="0">
              <a:solidFill>
                <a:srgbClr val="FFFFFF"/>
              </a:solidFill>
            </a:endParaRPr>
          </a:p>
        </p:txBody>
      </p:sp>
      <p:cxnSp>
        <p:nvCxnSpPr>
          <p:cNvPr id="21" name="Straight Connector 20"/>
          <p:cNvCxnSpPr/>
          <p:nvPr/>
        </p:nvCxnSpPr>
        <p:spPr bwMode="auto">
          <a:xfrm>
            <a:off x="3564260" y="1790694"/>
            <a:ext cx="12700" cy="3543300"/>
          </a:xfrm>
          <a:prstGeom prst="line">
            <a:avLst/>
          </a:prstGeom>
          <a:solidFill>
            <a:schemeClr val="accent1"/>
          </a:solidFill>
          <a:ln w="12700" cap="flat" cmpd="sng" algn="ctr">
            <a:solidFill>
              <a:schemeClr val="bg1">
                <a:lumMod val="65000"/>
              </a:schemeClr>
            </a:solidFill>
            <a:prstDash val="solid"/>
            <a:round/>
            <a:headEnd type="none" w="med" len="med"/>
            <a:tailEnd type="none" w="med" len="med"/>
          </a:ln>
          <a:effectLst/>
        </p:spPr>
      </p:cxnSp>
      <p:sp>
        <p:nvSpPr>
          <p:cNvPr id="22" name="TextBox 21"/>
          <p:cNvSpPr txBox="1"/>
          <p:nvPr/>
        </p:nvSpPr>
        <p:spPr bwMode="auto">
          <a:xfrm>
            <a:off x="3326981" y="1580152"/>
            <a:ext cx="397545" cy="261610"/>
          </a:xfrm>
          <a:prstGeom prst="rect">
            <a:avLst/>
          </a:prstGeom>
          <a:noFill/>
          <a:ln w="9525">
            <a:noFill/>
            <a:miter lim="800000"/>
            <a:headEnd/>
            <a:tailEnd/>
          </a:ln>
        </p:spPr>
        <p:txBody>
          <a:bodyPr wrap="none" lIns="0" tIns="0" rIns="0" rtlCol="0">
            <a:prstTxWarp prst="textNoShape">
              <a:avLst/>
            </a:prstTxWarp>
            <a:spAutoFit/>
          </a:bodyPr>
          <a:lstStyle/>
          <a:p>
            <a:pPr eaLnBrk="0" hangingPunct="0"/>
            <a:r>
              <a:rPr lang="en-US" sz="1400" dirty="0" smtClean="0">
                <a:solidFill>
                  <a:srgbClr val="000000"/>
                </a:solidFill>
                <a:ea typeface="Times New Roman" charset="0"/>
                <a:cs typeface="Times New Roman" charset="0"/>
              </a:rPr>
              <a:t>2013</a:t>
            </a:r>
          </a:p>
        </p:txBody>
      </p:sp>
      <p:sp>
        <p:nvSpPr>
          <p:cNvPr id="32" name="Text Box 8"/>
          <p:cNvSpPr txBox="1">
            <a:spLocks noChangeArrowheads="1"/>
          </p:cNvSpPr>
          <p:nvPr/>
        </p:nvSpPr>
        <p:spPr bwMode="auto">
          <a:xfrm>
            <a:off x="3681542" y="1505470"/>
            <a:ext cx="4509147" cy="303875"/>
          </a:xfrm>
          <a:prstGeom prst="rect">
            <a:avLst/>
          </a:prstGeom>
          <a:noFill/>
          <a:ln w="9525" algn="ctr">
            <a:noFill/>
            <a:miter lim="800000"/>
            <a:headEnd/>
            <a:tailEnd/>
          </a:ln>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solidFill>
                  <a:srgbClr val="000000"/>
                </a:solidFill>
              </a:rPr>
              <a:t>Projections</a:t>
            </a:r>
          </a:p>
        </p:txBody>
      </p:sp>
      <p:sp>
        <p:nvSpPr>
          <p:cNvPr id="33" name="Text Box 9"/>
          <p:cNvSpPr txBox="1">
            <a:spLocks noChangeArrowheads="1"/>
          </p:cNvSpPr>
          <p:nvPr/>
        </p:nvSpPr>
        <p:spPr bwMode="auto">
          <a:xfrm>
            <a:off x="1313233" y="1505470"/>
            <a:ext cx="2368309" cy="303875"/>
          </a:xfrm>
          <a:prstGeom prst="rect">
            <a:avLst/>
          </a:prstGeom>
          <a:noFill/>
          <a:ln w="9525" algn="ctr">
            <a:noFill/>
            <a:miter lim="800000"/>
            <a:headEnd/>
            <a:tailEnd/>
          </a:ln>
        </p:spPr>
        <p:txBody>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ctr"/>
            <a:r>
              <a:rPr lang="en-US" sz="1400" dirty="0">
                <a:solidFill>
                  <a:srgbClr val="000000"/>
                </a:solidFill>
              </a:rPr>
              <a:t>History</a:t>
            </a:r>
          </a:p>
        </p:txBody>
      </p:sp>
      <p:sp>
        <p:nvSpPr>
          <p:cNvPr id="2" name="TextBox 1"/>
          <p:cNvSpPr txBox="1"/>
          <p:nvPr/>
        </p:nvSpPr>
        <p:spPr>
          <a:xfrm>
            <a:off x="1592512" y="3193012"/>
            <a:ext cx="1365251" cy="738664"/>
          </a:xfrm>
          <a:prstGeom prst="rect">
            <a:avLst/>
          </a:prstGeom>
          <a:noFill/>
        </p:spPr>
        <p:txBody>
          <a:bodyPr wrap="square" rtlCol="0">
            <a:spAutoFit/>
          </a:bodyPr>
          <a:lstStyle/>
          <a:p>
            <a:pPr algn="ctr"/>
            <a:r>
              <a:rPr lang="en-US" sz="1400" dirty="0" smtClean="0">
                <a:solidFill>
                  <a:srgbClr val="003953"/>
                </a:solidFill>
              </a:rPr>
              <a:t>Conventional Hydroelectric Power</a:t>
            </a:r>
            <a:endParaRPr lang="en-US" sz="1400" dirty="0">
              <a:solidFill>
                <a:srgbClr val="003953"/>
              </a:solidFill>
            </a:endParaRPr>
          </a:p>
        </p:txBody>
      </p:sp>
      <p:sp>
        <p:nvSpPr>
          <p:cNvPr id="3" name="Footer Placeholder 2"/>
          <p:cNvSpPr>
            <a:spLocks noGrp="1"/>
          </p:cNvSpPr>
          <p:nvPr>
            <p:ph type="ftr" sz="quarter" idx="3"/>
          </p:nvPr>
        </p:nvSpPr>
        <p:spPr>
          <a:xfrm>
            <a:off x="667512" y="6391656"/>
            <a:ext cx="3614928" cy="393192"/>
          </a:xfrm>
        </p:spPr>
        <p:txBody>
          <a:body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1857875831"/>
      </p:ext>
    </p:extLst>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2D80C5C9-96E0-47EC-B500-37C5FE284639}" type="slidenum">
              <a:rPr lang="en-US" smtClean="0">
                <a:solidFill>
                  <a:srgbClr val="000000"/>
                </a:solidFill>
              </a:rPr>
              <a:pPr/>
              <a:t>23</a:t>
            </a:fld>
            <a:endParaRPr lang="en-US" dirty="0">
              <a:solidFill>
                <a:srgbClr val="000000"/>
              </a:solidFill>
            </a:endParaRPr>
          </a:p>
        </p:txBody>
      </p:sp>
      <p:graphicFrame>
        <p:nvGraphicFramePr>
          <p:cNvPr id="9" name="Chart Placeholder 8"/>
          <p:cNvGraphicFramePr>
            <a:graphicFrameLocks noGrp="1"/>
          </p:cNvGraphicFramePr>
          <p:nvPr>
            <p:ph type="chart" sz="quarter" idx="12"/>
            <p:extLst>
              <p:ext uri="{D42A27DB-BD31-4B8C-83A1-F6EECF244321}">
                <p14:modId xmlns:p14="http://schemas.microsoft.com/office/powerpoint/2010/main" val="3390048044"/>
              </p:ext>
            </p:extLst>
          </p:nvPr>
        </p:nvGraphicFramePr>
        <p:xfrm>
          <a:off x="640079" y="1527047"/>
          <a:ext cx="7946136" cy="4379976"/>
        </p:xfrm>
        <a:graphic>
          <a:graphicData uri="http://schemas.openxmlformats.org/drawingml/2006/chart">
            <c:chart xmlns:c="http://schemas.openxmlformats.org/drawingml/2006/chart" xmlns:r="http://schemas.openxmlformats.org/officeDocument/2006/relationships" r:id="rId3"/>
          </a:graphicData>
        </a:graphic>
      </p:graphicFrame>
      <p:sp>
        <p:nvSpPr>
          <p:cNvPr id="6" name="Text Placeholder 5"/>
          <p:cNvSpPr>
            <a:spLocks noGrp="1"/>
          </p:cNvSpPr>
          <p:nvPr>
            <p:ph type="body" sz="quarter" idx="13"/>
          </p:nvPr>
        </p:nvSpPr>
        <p:spPr>
          <a:xfrm>
            <a:off x="640080" y="922867"/>
            <a:ext cx="5436458" cy="563350"/>
          </a:xfrm>
        </p:spPr>
        <p:txBody>
          <a:bodyPr/>
          <a:lstStyle/>
          <a:p>
            <a:pPr marL="0" indent="0" eaLnBrk="0" hangingPunct="0"/>
            <a:r>
              <a:rPr lang="en-US" dirty="0" smtClean="0"/>
              <a:t>U.S. renewable generation in all sectors by fuel</a:t>
            </a:r>
            <a:endParaRPr lang="en-US" dirty="0" smtClean="0">
              <a:solidFill>
                <a:schemeClr val="tx1"/>
              </a:solidFill>
            </a:endParaRPr>
          </a:p>
          <a:p>
            <a:pPr eaLnBrk="0" hangingPunct="0"/>
            <a:r>
              <a:rPr lang="en-US" dirty="0" smtClean="0"/>
              <a:t>billion kilowatthours</a:t>
            </a:r>
            <a:endParaRPr lang="en-GB" dirty="0" smtClean="0">
              <a:solidFill>
                <a:schemeClr val="tx1"/>
              </a:solidFill>
            </a:endParaRPr>
          </a:p>
        </p:txBody>
      </p:sp>
      <p:sp>
        <p:nvSpPr>
          <p:cNvPr id="32" name="Text Placeholder 31"/>
          <p:cNvSpPr>
            <a:spLocks noGrp="1"/>
          </p:cNvSpPr>
          <p:nvPr>
            <p:ph type="body" sz="quarter" idx="15"/>
          </p:nvPr>
        </p:nvSpPr>
        <p:spPr/>
        <p:txBody>
          <a:bodyPr/>
          <a:lstStyle/>
          <a:p>
            <a:r>
              <a:rPr lang="en-US" dirty="0" smtClean="0"/>
              <a:t>Source:  EIA, Annual Energy Outlook 2015</a:t>
            </a:r>
            <a:endParaRPr lang="en-US" dirty="0"/>
          </a:p>
        </p:txBody>
      </p:sp>
      <p:sp>
        <p:nvSpPr>
          <p:cNvPr id="39" name="Title 38"/>
          <p:cNvSpPr>
            <a:spLocks noGrp="1"/>
          </p:cNvSpPr>
          <p:nvPr>
            <p:ph type="title"/>
          </p:nvPr>
        </p:nvSpPr>
        <p:spPr/>
        <p:txBody>
          <a:bodyPr/>
          <a:lstStyle/>
          <a:p>
            <a:r>
              <a:rPr lang="en-US" dirty="0" smtClean="0"/>
              <a:t>Growth in wind and solar generation meets a significant portion of projected total electric load growth in all AEO2015 cases</a:t>
            </a:r>
            <a:endParaRPr lang="en-US" dirty="0"/>
          </a:p>
        </p:txBody>
      </p:sp>
      <p:sp>
        <p:nvSpPr>
          <p:cNvPr id="2" name="TextBox 1"/>
          <p:cNvSpPr txBox="1"/>
          <p:nvPr/>
        </p:nvSpPr>
        <p:spPr>
          <a:xfrm>
            <a:off x="7722168" y="2399474"/>
            <a:ext cx="731762" cy="307777"/>
          </a:xfrm>
          <a:prstGeom prst="rect">
            <a:avLst/>
          </a:prstGeom>
          <a:noFill/>
        </p:spPr>
        <p:txBody>
          <a:bodyPr wrap="square" rtlCol="0">
            <a:spAutoFit/>
          </a:bodyPr>
          <a:lstStyle/>
          <a:p>
            <a:r>
              <a:rPr lang="en-US" sz="1400" dirty="0" smtClean="0">
                <a:solidFill>
                  <a:srgbClr val="A33340"/>
                </a:solidFill>
              </a:rPr>
              <a:t>Wind</a:t>
            </a:r>
            <a:endParaRPr lang="en-US" sz="1400" dirty="0">
              <a:solidFill>
                <a:srgbClr val="A33340"/>
              </a:solidFill>
            </a:endParaRPr>
          </a:p>
        </p:txBody>
      </p:sp>
      <p:sp>
        <p:nvSpPr>
          <p:cNvPr id="34" name="TextBox 33"/>
          <p:cNvSpPr txBox="1"/>
          <p:nvPr/>
        </p:nvSpPr>
        <p:spPr>
          <a:xfrm>
            <a:off x="7737056" y="3293211"/>
            <a:ext cx="1037103" cy="307777"/>
          </a:xfrm>
          <a:prstGeom prst="rect">
            <a:avLst/>
          </a:prstGeom>
          <a:noFill/>
        </p:spPr>
        <p:txBody>
          <a:bodyPr wrap="square" rtlCol="0">
            <a:spAutoFit/>
          </a:bodyPr>
          <a:lstStyle/>
          <a:p>
            <a:r>
              <a:rPr lang="en-US" sz="1400" dirty="0" smtClean="0">
                <a:solidFill>
                  <a:srgbClr val="BD732A"/>
                </a:solidFill>
              </a:rPr>
              <a:t>Solar</a:t>
            </a:r>
            <a:endParaRPr lang="en-US" sz="1400" dirty="0">
              <a:solidFill>
                <a:srgbClr val="BD732A"/>
              </a:solidFill>
            </a:endParaRPr>
          </a:p>
        </p:txBody>
      </p:sp>
      <p:sp>
        <p:nvSpPr>
          <p:cNvPr id="35" name="TextBox 34"/>
          <p:cNvSpPr txBox="1"/>
          <p:nvPr/>
        </p:nvSpPr>
        <p:spPr>
          <a:xfrm>
            <a:off x="7736606" y="4393428"/>
            <a:ext cx="1248897" cy="307777"/>
          </a:xfrm>
          <a:prstGeom prst="rect">
            <a:avLst/>
          </a:prstGeom>
          <a:noFill/>
        </p:spPr>
        <p:txBody>
          <a:bodyPr wrap="square" rtlCol="0">
            <a:spAutoFit/>
          </a:bodyPr>
          <a:lstStyle/>
          <a:p>
            <a:r>
              <a:rPr lang="en-US" sz="1400" dirty="0" smtClean="0">
                <a:solidFill>
                  <a:srgbClr val="003953"/>
                </a:solidFill>
              </a:rPr>
              <a:t>Conventional</a:t>
            </a:r>
            <a:endParaRPr lang="en-US" sz="1400" dirty="0">
              <a:solidFill>
                <a:srgbClr val="003953"/>
              </a:solidFill>
            </a:endParaRPr>
          </a:p>
        </p:txBody>
      </p:sp>
      <p:sp>
        <p:nvSpPr>
          <p:cNvPr id="37" name="TextBox 36"/>
          <p:cNvSpPr txBox="1"/>
          <p:nvPr/>
        </p:nvSpPr>
        <p:spPr>
          <a:xfrm>
            <a:off x="7715586" y="4024042"/>
            <a:ext cx="1245042" cy="307777"/>
          </a:xfrm>
          <a:prstGeom prst="rect">
            <a:avLst/>
          </a:prstGeom>
          <a:noFill/>
        </p:spPr>
        <p:txBody>
          <a:bodyPr wrap="square" rtlCol="0">
            <a:spAutoFit/>
          </a:bodyPr>
          <a:lstStyle/>
          <a:p>
            <a:r>
              <a:rPr lang="en-US" sz="1400" dirty="0" smtClean="0">
                <a:solidFill>
                  <a:srgbClr val="5D9732"/>
                </a:solidFill>
              </a:rPr>
              <a:t>Geothermal</a:t>
            </a:r>
            <a:endParaRPr lang="en-US" sz="1400" dirty="0">
              <a:solidFill>
                <a:srgbClr val="5D9732"/>
              </a:solidFill>
            </a:endParaRPr>
          </a:p>
        </p:txBody>
      </p:sp>
      <p:sp>
        <p:nvSpPr>
          <p:cNvPr id="24" name="TextBox 23"/>
          <p:cNvSpPr txBox="1"/>
          <p:nvPr/>
        </p:nvSpPr>
        <p:spPr>
          <a:xfrm>
            <a:off x="7737056" y="3661259"/>
            <a:ext cx="1171864" cy="307777"/>
          </a:xfrm>
          <a:prstGeom prst="rect">
            <a:avLst/>
          </a:prstGeom>
          <a:noFill/>
        </p:spPr>
        <p:txBody>
          <a:bodyPr wrap="square" rtlCol="0">
            <a:spAutoFit/>
          </a:bodyPr>
          <a:lstStyle/>
          <a:p>
            <a:r>
              <a:rPr lang="en-US" sz="1400" dirty="0" smtClean="0">
                <a:solidFill>
                  <a:srgbClr val="000000"/>
                </a:solidFill>
              </a:rPr>
              <a:t>Biomass</a:t>
            </a:r>
            <a:endParaRPr lang="en-US" sz="1400" dirty="0">
              <a:solidFill>
                <a:srgbClr val="000000"/>
              </a:solidFill>
            </a:endParaRPr>
          </a:p>
        </p:txBody>
      </p:sp>
      <p:sp>
        <p:nvSpPr>
          <p:cNvPr id="17" name="TextBox 16"/>
          <p:cNvSpPr txBox="1"/>
          <p:nvPr/>
        </p:nvSpPr>
        <p:spPr>
          <a:xfrm>
            <a:off x="7736606" y="3815147"/>
            <a:ext cx="1231358" cy="307777"/>
          </a:xfrm>
          <a:prstGeom prst="rect">
            <a:avLst/>
          </a:prstGeom>
          <a:noFill/>
        </p:spPr>
        <p:txBody>
          <a:bodyPr wrap="square" rtlCol="0">
            <a:spAutoFit/>
          </a:bodyPr>
          <a:lstStyle/>
          <a:p>
            <a:r>
              <a:rPr lang="en-US" sz="1400" dirty="0" smtClean="0">
                <a:solidFill>
                  <a:srgbClr val="000000"/>
                </a:solidFill>
              </a:rPr>
              <a:t>and waste</a:t>
            </a:r>
            <a:endParaRPr lang="en-US" sz="1400" dirty="0">
              <a:solidFill>
                <a:srgbClr val="000000"/>
              </a:solidFill>
            </a:endParaRPr>
          </a:p>
        </p:txBody>
      </p:sp>
      <p:cxnSp>
        <p:nvCxnSpPr>
          <p:cNvPr id="5" name="Straight Connector 4"/>
          <p:cNvCxnSpPr/>
          <p:nvPr/>
        </p:nvCxnSpPr>
        <p:spPr>
          <a:xfrm>
            <a:off x="2328672" y="1743456"/>
            <a:ext cx="5435261"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328673" y="1454594"/>
            <a:ext cx="5435260" cy="307777"/>
          </a:xfrm>
          <a:prstGeom prst="rect">
            <a:avLst/>
          </a:prstGeom>
          <a:noFill/>
        </p:spPr>
        <p:txBody>
          <a:bodyPr wrap="square" rtlCol="0">
            <a:spAutoFit/>
          </a:bodyPr>
          <a:lstStyle/>
          <a:p>
            <a:pPr algn="ctr"/>
            <a:r>
              <a:rPr lang="en-US" sz="1400" dirty="0" smtClean="0">
                <a:solidFill>
                  <a:srgbClr val="000000"/>
                </a:solidFill>
              </a:rPr>
              <a:t>2040</a:t>
            </a:r>
            <a:endParaRPr lang="en-US" sz="1400" dirty="0">
              <a:solidFill>
                <a:srgbClr val="000000"/>
              </a:solidFill>
            </a:endParaRPr>
          </a:p>
        </p:txBody>
      </p:sp>
      <p:sp>
        <p:nvSpPr>
          <p:cNvPr id="18" name="TextBox 17"/>
          <p:cNvSpPr txBox="1"/>
          <p:nvPr/>
        </p:nvSpPr>
        <p:spPr>
          <a:xfrm>
            <a:off x="7730510" y="4558020"/>
            <a:ext cx="1248897" cy="307777"/>
          </a:xfrm>
          <a:prstGeom prst="rect">
            <a:avLst/>
          </a:prstGeom>
          <a:noFill/>
        </p:spPr>
        <p:txBody>
          <a:bodyPr wrap="square" rtlCol="0">
            <a:spAutoFit/>
          </a:bodyPr>
          <a:lstStyle/>
          <a:p>
            <a:r>
              <a:rPr lang="en-US" sz="1400" dirty="0" smtClean="0">
                <a:solidFill>
                  <a:srgbClr val="003953"/>
                </a:solidFill>
              </a:rPr>
              <a:t>hydroelectric</a:t>
            </a:r>
            <a:endParaRPr lang="en-US" sz="1400" dirty="0">
              <a:solidFill>
                <a:srgbClr val="003953"/>
              </a:solidFill>
            </a:endParaRPr>
          </a:p>
        </p:txBody>
      </p:sp>
      <p:sp>
        <p:nvSpPr>
          <p:cNvPr id="19" name="TextBox 18"/>
          <p:cNvSpPr txBox="1"/>
          <p:nvPr/>
        </p:nvSpPr>
        <p:spPr>
          <a:xfrm>
            <a:off x="7730510" y="4728708"/>
            <a:ext cx="1248897" cy="307777"/>
          </a:xfrm>
          <a:prstGeom prst="rect">
            <a:avLst/>
          </a:prstGeom>
          <a:noFill/>
        </p:spPr>
        <p:txBody>
          <a:bodyPr wrap="square" rtlCol="0">
            <a:spAutoFit/>
          </a:bodyPr>
          <a:lstStyle/>
          <a:p>
            <a:r>
              <a:rPr lang="en-US" sz="1400" dirty="0" smtClean="0">
                <a:solidFill>
                  <a:srgbClr val="003953"/>
                </a:solidFill>
              </a:rPr>
              <a:t>power</a:t>
            </a:r>
            <a:endParaRPr lang="en-US" sz="1400" dirty="0">
              <a:solidFill>
                <a:srgbClr val="003953"/>
              </a:solidFill>
            </a:endParaRPr>
          </a:p>
        </p:txBody>
      </p:sp>
      <p:sp>
        <p:nvSpPr>
          <p:cNvPr id="4" name="Footer Placeholder 3"/>
          <p:cNvSpPr>
            <a:spLocks noGrp="1"/>
          </p:cNvSpPr>
          <p:nvPr>
            <p:ph type="ftr" sz="quarter" idx="3"/>
          </p:nvPr>
        </p:nvSpPr>
        <p:spPr>
          <a:xfrm>
            <a:off x="667512" y="6391656"/>
            <a:ext cx="3668268" cy="393192"/>
          </a:xfrm>
        </p:spPr>
        <p:txBody>
          <a:bodyPr/>
          <a:lstStyle/>
          <a:p>
            <a:r>
              <a:rPr lang="en-US" smtClean="0">
                <a:solidFill>
                  <a:srgbClr val="FFFFFF"/>
                </a:solidFill>
              </a:rPr>
              <a:t>Annual Energy Outlook 2015,                             April 14, 2015</a:t>
            </a:r>
            <a:endParaRPr lang="en-US" dirty="0">
              <a:solidFill>
                <a:srgbClr val="FFFFFF"/>
              </a:solidFill>
            </a:endParaRPr>
          </a:p>
        </p:txBody>
      </p:sp>
    </p:spTree>
    <p:extLst>
      <p:ext uri="{BB962C8B-B14F-4D97-AF65-F5344CB8AC3E}">
        <p14:creationId xmlns:p14="http://schemas.microsoft.com/office/powerpoint/2010/main" val="10798508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7848600" cy="1477962"/>
          </a:xfrm>
        </p:spPr>
        <p:txBody>
          <a:bodyPr>
            <a:normAutofit/>
          </a:bodyPr>
          <a:lstStyle/>
          <a:p>
            <a:r>
              <a:rPr lang="en-US" dirty="0" smtClean="0"/>
              <a:t>  The Vision’s Actions are Central to NAWEA’s Mission</a:t>
            </a:r>
            <a:endParaRPr lang="en-US" dirty="0"/>
          </a:p>
        </p:txBody>
      </p:sp>
      <p:sp>
        <p:nvSpPr>
          <p:cNvPr id="3" name="Content Placeholder 2"/>
          <p:cNvSpPr>
            <a:spLocks noGrp="1"/>
          </p:cNvSpPr>
          <p:nvPr>
            <p:ph idx="1"/>
          </p:nvPr>
        </p:nvSpPr>
        <p:spPr>
          <a:xfrm>
            <a:off x="228600" y="1905000"/>
            <a:ext cx="8458200" cy="4221163"/>
          </a:xfrm>
        </p:spPr>
        <p:txBody>
          <a:bodyPr>
            <a:normAutofit/>
          </a:bodyPr>
          <a:lstStyle/>
          <a:p>
            <a:r>
              <a:rPr lang="en-US" sz="2800" dirty="0" smtClean="0"/>
              <a:t>The Wind Vision “Study Scenario” projects 1,250 </a:t>
            </a:r>
            <a:r>
              <a:rPr lang="en-US" sz="2800" dirty="0" err="1" smtClean="0"/>
              <a:t>TWh</a:t>
            </a:r>
            <a:r>
              <a:rPr lang="en-US" sz="2800" dirty="0" smtClean="0"/>
              <a:t>/year of wind energy generation in 2040</a:t>
            </a:r>
          </a:p>
          <a:p>
            <a:r>
              <a:rPr lang="en-US" sz="2800" dirty="0" smtClean="0"/>
              <a:t>The  EIA Annual Energy Outlook projects wind energy generation of  320 </a:t>
            </a:r>
            <a:r>
              <a:rPr lang="en-US" sz="2800" dirty="0" err="1" smtClean="0"/>
              <a:t>TWh</a:t>
            </a:r>
            <a:r>
              <a:rPr lang="en-US" sz="2800" dirty="0" smtClean="0"/>
              <a:t>/year in 2040</a:t>
            </a:r>
          </a:p>
          <a:p>
            <a:r>
              <a:rPr lang="en-US" sz="2800" dirty="0" smtClean="0"/>
              <a:t>The contrasting projections clearly show that the Wind Vision Roadmap Actions are needed in order to realize the Wind Vision</a:t>
            </a:r>
          </a:p>
          <a:p>
            <a:r>
              <a:rPr lang="en-US" sz="2800" i="1" dirty="0" smtClean="0"/>
              <a:t>The Wind Vision’s </a:t>
            </a:r>
            <a:r>
              <a:rPr lang="en-US" sz="2800" b="1" i="1" dirty="0" smtClean="0">
                <a:effectLst>
                  <a:outerShdw blurRad="38100" dist="38100" dir="2700000" algn="tl">
                    <a:srgbClr val="000000">
                      <a:alpha val="43137"/>
                    </a:srgbClr>
                  </a:outerShdw>
                </a:effectLst>
              </a:rPr>
              <a:t>multi-disciplinary</a:t>
            </a:r>
            <a:r>
              <a:rPr lang="en-US" sz="2800" i="1" dirty="0" smtClean="0"/>
              <a:t> actions are central to NAWEA’s Mission</a:t>
            </a:r>
            <a:endParaRPr lang="en-US" sz="2800" i="1" dirty="0"/>
          </a:p>
        </p:txBody>
      </p:sp>
    </p:spTree>
    <p:extLst>
      <p:ext uri="{BB962C8B-B14F-4D97-AF65-F5344CB8AC3E}">
        <p14:creationId xmlns:p14="http://schemas.microsoft.com/office/powerpoint/2010/main" val="15841180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5867400" cy="1219200"/>
          </a:xfrm>
        </p:spPr>
        <p:txBody>
          <a:bodyPr/>
          <a:lstStyle/>
          <a:p>
            <a:r>
              <a:rPr lang="en-US" dirty="0" smtClean="0"/>
              <a:t>The Role of NAWEA</a:t>
            </a:r>
            <a:endParaRPr lang="en-US" dirty="0"/>
          </a:p>
        </p:txBody>
      </p:sp>
      <p:sp>
        <p:nvSpPr>
          <p:cNvPr id="3" name="Content Placeholder 2"/>
          <p:cNvSpPr>
            <a:spLocks noGrp="1"/>
          </p:cNvSpPr>
          <p:nvPr>
            <p:ph idx="1"/>
          </p:nvPr>
        </p:nvSpPr>
        <p:spPr>
          <a:xfrm>
            <a:off x="228600" y="1066800"/>
            <a:ext cx="5029200" cy="3886200"/>
          </a:xfrm>
        </p:spPr>
        <p:txBody>
          <a:bodyPr>
            <a:normAutofit fontScale="70000" lnSpcReduction="20000"/>
          </a:bodyPr>
          <a:lstStyle/>
          <a:p>
            <a:pPr marL="0" indent="0">
              <a:buNone/>
            </a:pPr>
            <a:r>
              <a:rPr lang="en-US" dirty="0" smtClean="0"/>
              <a:t>The </a:t>
            </a:r>
            <a:r>
              <a:rPr lang="en-US" dirty="0"/>
              <a:t>purpose of the North American Wind Energy Academy (NAWEA or “the academy”) is to facilitate the growth of wind power into a cost-effective, high-penetration, sustainable national energy source producing at least 10 times the 2012 electricity production levels. To meet this energy goal, </a:t>
            </a:r>
            <a:r>
              <a:rPr lang="en-US" b="1" i="1" dirty="0"/>
              <a:t>the academy will expedite the creation of a critical new wind energy research and development agenda that bridges education, multiple disciplines, and diverse organizations, and fosters national and international collaborations </a:t>
            </a:r>
          </a:p>
        </p:txBody>
      </p:sp>
      <p:graphicFrame>
        <p:nvGraphicFramePr>
          <p:cNvPr id="4" name="Content Placeholder 4"/>
          <p:cNvGraphicFramePr>
            <a:graphicFrameLocks/>
          </p:cNvGraphicFramePr>
          <p:nvPr>
            <p:extLst>
              <p:ext uri="{D42A27DB-BD31-4B8C-83A1-F6EECF244321}">
                <p14:modId xmlns:p14="http://schemas.microsoft.com/office/powerpoint/2010/main" val="4112029373"/>
              </p:ext>
            </p:extLst>
          </p:nvPr>
        </p:nvGraphicFramePr>
        <p:xfrm>
          <a:off x="3581400" y="1524000"/>
          <a:ext cx="5715000" cy="533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115209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274638"/>
            <a:ext cx="6172200" cy="1477962"/>
          </a:xfrm>
        </p:spPr>
        <p:txBody>
          <a:bodyPr/>
          <a:lstStyle/>
          <a:p>
            <a:r>
              <a:rPr lang="en-US" dirty="0" smtClean="0"/>
              <a:t>The Vision and Mission</a:t>
            </a:r>
            <a:endParaRPr lang="en-US" dirty="0"/>
          </a:p>
        </p:txBody>
      </p:sp>
      <p:sp>
        <p:nvSpPr>
          <p:cNvPr id="3" name="Content Placeholder 2"/>
          <p:cNvSpPr>
            <a:spLocks noGrp="1"/>
          </p:cNvSpPr>
          <p:nvPr>
            <p:ph idx="1"/>
          </p:nvPr>
        </p:nvSpPr>
        <p:spPr>
          <a:xfrm>
            <a:off x="457200" y="1905000"/>
            <a:ext cx="8229600" cy="4800600"/>
          </a:xfrm>
        </p:spPr>
        <p:txBody>
          <a:bodyPr>
            <a:normAutofit fontScale="62500" lnSpcReduction="20000"/>
          </a:bodyPr>
          <a:lstStyle/>
          <a:p>
            <a:pPr marL="0" indent="0">
              <a:buNone/>
            </a:pPr>
            <a:r>
              <a:rPr lang="en-US" b="1" dirty="0"/>
              <a:t>Vision </a:t>
            </a:r>
            <a:endParaRPr lang="en-US" dirty="0"/>
          </a:p>
          <a:p>
            <a:pPr marL="0" indent="0">
              <a:buNone/>
            </a:pPr>
            <a:r>
              <a:rPr lang="en-US" dirty="0"/>
              <a:t>The North American Wind Energy Academy will be the leading organization within regions of close proximity to North America, including but not exclusive to the United States, Canada, and Mexico, that are engaged in research, technical, education, market, and policy advancements that will enable wind energy to achieve more than a tenfold increase in 2012 capacity and thereby produce over 20 percent of each region’s or nation’s electrical energy. </a:t>
            </a:r>
            <a:endParaRPr lang="en-US" dirty="0" smtClean="0"/>
          </a:p>
          <a:p>
            <a:pPr marL="0" indent="0">
              <a:buNone/>
            </a:pPr>
            <a:endParaRPr lang="en-US" dirty="0" smtClean="0"/>
          </a:p>
          <a:p>
            <a:pPr marL="0" indent="0">
              <a:buNone/>
            </a:pPr>
            <a:r>
              <a:rPr lang="en-US" b="1" dirty="0" smtClean="0"/>
              <a:t>Mission </a:t>
            </a:r>
            <a:endParaRPr lang="en-US" dirty="0" smtClean="0"/>
          </a:p>
          <a:p>
            <a:pPr marL="0" indent="0">
              <a:buNone/>
            </a:pPr>
            <a:r>
              <a:rPr lang="en-US" dirty="0" smtClean="0"/>
              <a:t>The </a:t>
            </a:r>
            <a:r>
              <a:rPr lang="en-US" dirty="0"/>
              <a:t>mission of NAWEA is to bring together North America’s foremost intellectual assets and to apply their collective talents to overcome the challenges of advancing wind power technology and its applications, optimizing its role in meeting national energy needs in an environmentally sustainable manner, while nurturing the development of future generations of technical, management, and policy experts to assure the continued sustainable advancement and optimization of wind power. </a:t>
            </a:r>
          </a:p>
        </p:txBody>
      </p:sp>
    </p:spTree>
    <p:extLst>
      <p:ext uri="{BB962C8B-B14F-4D97-AF65-F5344CB8AC3E}">
        <p14:creationId xmlns:p14="http://schemas.microsoft.com/office/powerpoint/2010/main" val="425444564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2" y="0"/>
            <a:ext cx="7315200" cy="1477962"/>
          </a:xfrm>
        </p:spPr>
        <p:txBody>
          <a:bodyPr>
            <a:normAutofit/>
          </a:bodyPr>
          <a:lstStyle/>
          <a:p>
            <a:r>
              <a:rPr lang="en-US" dirty="0" smtClean="0"/>
              <a:t>NAWEA  Activities</a:t>
            </a:r>
            <a:endParaRPr lang="en-US" dirty="0"/>
          </a:p>
        </p:txBody>
      </p:sp>
      <p:sp>
        <p:nvSpPr>
          <p:cNvPr id="3" name="Content Placeholder 2"/>
          <p:cNvSpPr>
            <a:spLocks noGrp="1"/>
          </p:cNvSpPr>
          <p:nvPr>
            <p:ph idx="1"/>
          </p:nvPr>
        </p:nvSpPr>
        <p:spPr>
          <a:xfrm>
            <a:off x="381000" y="1752600"/>
            <a:ext cx="8229600" cy="4876800"/>
          </a:xfrm>
        </p:spPr>
        <p:txBody>
          <a:bodyPr>
            <a:noAutofit/>
          </a:bodyPr>
          <a:lstStyle/>
          <a:p>
            <a:pPr marL="514350" indent="-514350">
              <a:buFont typeface="+mj-lt"/>
              <a:buAutoNum type="arabicPeriod"/>
            </a:pPr>
            <a:r>
              <a:rPr lang="en-US" sz="1600" b="1" dirty="0" smtClean="0"/>
              <a:t>Working </a:t>
            </a:r>
            <a:r>
              <a:rPr lang="en-US" sz="1600" b="1" dirty="0"/>
              <a:t>to expand the breadth and competence of the wind energy academic and national laboratory communities to ensure the continued advancement of wind </a:t>
            </a:r>
            <a:r>
              <a:rPr lang="en-US" sz="1600" b="1" dirty="0" smtClean="0"/>
              <a:t>energy.</a:t>
            </a:r>
          </a:p>
          <a:p>
            <a:pPr marL="514350" indent="-514350">
              <a:buFont typeface="+mj-lt"/>
              <a:buAutoNum type="arabicPeriod"/>
            </a:pPr>
            <a:r>
              <a:rPr lang="en-US" sz="1600" b="1" dirty="0" smtClean="0"/>
              <a:t>Fostering </a:t>
            </a:r>
            <a:r>
              <a:rPr lang="en-US" sz="1600" b="1" dirty="0"/>
              <a:t>research and development collaborations that bring together the necessary disciplines, agencies, and stakeholders to address topics critical to the advancement of wind </a:t>
            </a:r>
            <a:r>
              <a:rPr lang="en-US" sz="1600" b="1" dirty="0" smtClean="0"/>
              <a:t>energy. </a:t>
            </a:r>
          </a:p>
          <a:p>
            <a:pPr marL="514350" indent="-514350">
              <a:buFont typeface="+mj-lt"/>
              <a:buAutoNum type="arabicPeriod"/>
            </a:pPr>
            <a:r>
              <a:rPr lang="en-US" sz="1600" b="1" dirty="0" smtClean="0"/>
              <a:t>Developing </a:t>
            </a:r>
            <a:r>
              <a:rPr lang="en-US" sz="1600" b="1" dirty="0"/>
              <a:t>unbiased, accurate, and relevant scientific information on wind power’s benefits and impacts and actively communicate that information to decision makers and the general public though a variety of means such as workshops, symposia, and </a:t>
            </a:r>
            <a:r>
              <a:rPr lang="en-US" sz="1600" b="1" dirty="0" smtClean="0"/>
              <a:t>publications.</a:t>
            </a:r>
            <a:endParaRPr lang="en-US" sz="1600" dirty="0"/>
          </a:p>
          <a:p>
            <a:pPr marL="514350" indent="-514350">
              <a:buFont typeface="+mj-lt"/>
              <a:buAutoNum type="arabicPeriod" startAt="4"/>
            </a:pPr>
            <a:r>
              <a:rPr lang="en-US" sz="1600" b="1" dirty="0" smtClean="0"/>
              <a:t>Promoting </a:t>
            </a:r>
            <a:r>
              <a:rPr lang="en-US" sz="1600" b="1" dirty="0"/>
              <a:t>programs and activities that: </a:t>
            </a:r>
            <a:endParaRPr lang="en-US" sz="1600" dirty="0"/>
          </a:p>
          <a:p>
            <a:pPr marL="971550" lvl="1" indent="-457200"/>
            <a:r>
              <a:rPr lang="en-US" sz="1600" dirty="0" smtClean="0"/>
              <a:t>continue </a:t>
            </a:r>
            <a:r>
              <a:rPr lang="en-US" sz="1600" dirty="0"/>
              <a:t>the responsible advancement of wind technology; </a:t>
            </a:r>
          </a:p>
          <a:p>
            <a:pPr marL="971550" lvl="1" indent="-457200"/>
            <a:r>
              <a:rPr lang="en-US" sz="1600" dirty="0" smtClean="0"/>
              <a:t>accelerate </a:t>
            </a:r>
            <a:r>
              <a:rPr lang="en-US" sz="1600" dirty="0"/>
              <a:t>the development of world-class manufacturing capability and jobs creation; </a:t>
            </a:r>
          </a:p>
          <a:p>
            <a:pPr marL="971550" lvl="1" indent="-457200"/>
            <a:r>
              <a:rPr lang="en-US" sz="1600" dirty="0" smtClean="0"/>
              <a:t>enhance </a:t>
            </a:r>
            <a:r>
              <a:rPr lang="en-US" sz="1600" dirty="0"/>
              <a:t>appropriate widespread deployment; </a:t>
            </a:r>
            <a:r>
              <a:rPr lang="en-US" sz="1600" dirty="0" smtClean="0"/>
              <a:t>and</a:t>
            </a:r>
          </a:p>
          <a:p>
            <a:pPr marL="971550" lvl="1" indent="-457200"/>
            <a:r>
              <a:rPr lang="en-US" sz="1600" dirty="0" smtClean="0"/>
              <a:t>facilitate the full realization of the energy, environmental, and economic benefits offered by wind power in North America.  </a:t>
            </a:r>
          </a:p>
          <a:p>
            <a:pPr marL="514350" indent="-514350">
              <a:buFont typeface="+mj-lt"/>
              <a:buAutoNum type="arabicPeriod" startAt="5"/>
            </a:pPr>
            <a:r>
              <a:rPr lang="en-US" sz="1600" b="1" dirty="0" smtClean="0"/>
              <a:t>Conducting </a:t>
            </a:r>
            <a:r>
              <a:rPr lang="en-US" sz="1600" b="1" dirty="0"/>
              <a:t>any and all other lawful activities consistent with accomplishing the foregoing purpose.</a:t>
            </a:r>
            <a:endParaRPr lang="en-US" sz="1600" dirty="0"/>
          </a:p>
          <a:p>
            <a:pPr marL="514350" indent="-514350">
              <a:buFont typeface="+mj-lt"/>
              <a:buAutoNum type="arabicPeriod" startAt="5"/>
            </a:pPr>
            <a:endParaRPr lang="en-US" sz="1400" dirty="0"/>
          </a:p>
          <a:p>
            <a:pPr marL="514350" indent="-514350">
              <a:buFont typeface="+mj-lt"/>
              <a:buAutoNum type="arabicPeriod" startAt="5"/>
            </a:pPr>
            <a:endParaRPr lang="en-US" sz="1400" dirty="0"/>
          </a:p>
          <a:p>
            <a:pPr marL="514350" indent="-514350">
              <a:buFont typeface="+mj-lt"/>
              <a:buAutoNum type="arabicPeriod" startAt="5"/>
            </a:pPr>
            <a:endParaRPr lang="en-US" sz="1400" dirty="0"/>
          </a:p>
          <a:p>
            <a:pPr marL="514350" indent="-514350">
              <a:buFont typeface="+mj-lt"/>
              <a:buAutoNum type="arabicPeriod" startAt="5"/>
            </a:pPr>
            <a:endParaRPr lang="en-US" sz="1400" dirty="0"/>
          </a:p>
        </p:txBody>
      </p:sp>
    </p:spTree>
    <p:extLst>
      <p:ext uri="{BB962C8B-B14F-4D97-AF65-F5344CB8AC3E}">
        <p14:creationId xmlns:p14="http://schemas.microsoft.com/office/powerpoint/2010/main" val="2314060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938" y="0"/>
            <a:ext cx="7162800" cy="1143000"/>
          </a:xfrm>
        </p:spPr>
        <p:txBody>
          <a:bodyPr>
            <a:normAutofit/>
          </a:bodyPr>
          <a:lstStyle/>
          <a:p>
            <a:r>
              <a:rPr lang="en-US" sz="4000" dirty="0" smtClean="0"/>
              <a:t>The NAWEA Organization </a:t>
            </a:r>
            <a:endParaRPr lang="en-US" sz="4000" dirty="0"/>
          </a:p>
        </p:txBody>
      </p:sp>
      <p:pic>
        <p:nvPicPr>
          <p:cNvPr id="2050" name="Picture 2" descr="C:\Users\rthreshe\Desktop\NAWEA Organization.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762000" y="1752600"/>
            <a:ext cx="7483826" cy="47332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619040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199" y="172891"/>
            <a:ext cx="6477001" cy="1198709"/>
          </a:xfrm>
        </p:spPr>
        <p:txBody>
          <a:bodyPr>
            <a:normAutofit fontScale="90000"/>
          </a:bodyPr>
          <a:lstStyle/>
          <a:p>
            <a:r>
              <a:rPr lang="en-US" dirty="0" smtClean="0"/>
              <a:t>NAWEA Charter </a:t>
            </a:r>
            <a:r>
              <a:rPr lang="en-US" dirty="0"/>
              <a:t>&amp; By-Laws</a:t>
            </a:r>
            <a:br>
              <a:rPr lang="en-US" dirty="0"/>
            </a:br>
            <a:r>
              <a:rPr lang="en-US" sz="3100" dirty="0"/>
              <a:t>http://www.nawea.org/charter/</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921514524"/>
              </p:ext>
            </p:extLst>
          </p:nvPr>
        </p:nvGraphicFramePr>
        <p:xfrm>
          <a:off x="685800" y="2057400"/>
          <a:ext cx="5791200" cy="2225040"/>
        </p:xfrm>
        <a:graphic>
          <a:graphicData uri="http://schemas.openxmlformats.org/drawingml/2006/table">
            <a:tbl>
              <a:tblPr>
                <a:tableStyleId>{69CF1AB2-1976-4502-BF36-3FF5EA218861}</a:tableStyleId>
              </a:tblPr>
              <a:tblGrid>
                <a:gridCol w="2894655"/>
                <a:gridCol w="2896545"/>
              </a:tblGrid>
              <a:tr h="205740">
                <a:tc>
                  <a:txBody>
                    <a:bodyPr/>
                    <a:lstStyle/>
                    <a:p>
                      <a:pPr marL="0" marR="0" algn="ctr">
                        <a:spcBef>
                          <a:spcPts val="0"/>
                        </a:spcBef>
                        <a:spcAft>
                          <a:spcPts val="0"/>
                        </a:spcAft>
                      </a:pPr>
                      <a:r>
                        <a:rPr lang="en-US" sz="1400" b="1" dirty="0">
                          <a:effectLst/>
                        </a:rPr>
                        <a:t>Name</a:t>
                      </a:r>
                      <a:endParaRPr lang="en-US" sz="1600" b="1" dirty="0">
                        <a:solidFill>
                          <a:srgbClr val="000000"/>
                        </a:solidFill>
                        <a:effectLst/>
                        <a:latin typeface="Times New Roman"/>
                        <a:ea typeface="Calibri"/>
                      </a:endParaRPr>
                    </a:p>
                  </a:txBody>
                  <a:tcPr marL="68580" marR="68580" marT="0" marB="0" anchor="ctr"/>
                </a:tc>
                <a:tc>
                  <a:txBody>
                    <a:bodyPr/>
                    <a:lstStyle/>
                    <a:p>
                      <a:pPr marL="0" marR="0" algn="ctr">
                        <a:spcBef>
                          <a:spcPts val="0"/>
                        </a:spcBef>
                        <a:spcAft>
                          <a:spcPts val="0"/>
                        </a:spcAft>
                      </a:pPr>
                      <a:r>
                        <a:rPr lang="en-US" sz="1400" b="1" dirty="0">
                          <a:effectLst/>
                        </a:rPr>
                        <a:t>Organization</a:t>
                      </a:r>
                      <a:endParaRPr lang="en-US" sz="2000" b="1" dirty="0">
                        <a:solidFill>
                          <a:srgbClr val="000000"/>
                        </a:solidFill>
                        <a:effectLst/>
                        <a:latin typeface="Times New Roman"/>
                        <a:ea typeface="Calibri"/>
                      </a:endParaRPr>
                    </a:p>
                  </a:txBody>
                  <a:tcPr marL="68580" marR="68580" marT="0" marB="0" anchor="ctr"/>
                </a:tc>
              </a:tr>
              <a:tr h="154305">
                <a:tc>
                  <a:txBody>
                    <a:bodyPr/>
                    <a:lstStyle/>
                    <a:p>
                      <a:pPr marL="0" marR="0">
                        <a:spcBef>
                          <a:spcPts val="0"/>
                        </a:spcBef>
                        <a:spcAft>
                          <a:spcPts val="0"/>
                        </a:spcAft>
                      </a:pPr>
                      <a:r>
                        <a:rPr lang="en-US" sz="1100" b="1" dirty="0">
                          <a:effectLst/>
                        </a:rPr>
                        <a:t>Doug Cairns, Charter Committee Chair </a:t>
                      </a:r>
                      <a:endParaRPr lang="en-US" sz="1600" b="1" dirty="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b="1" dirty="0">
                          <a:effectLst/>
                        </a:rPr>
                        <a:t>Montana State University </a:t>
                      </a:r>
                      <a:endParaRPr lang="en-US" sz="1600" b="1"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dirty="0">
                          <a:effectLst/>
                        </a:rPr>
                        <a:t>Patrick Butler </a:t>
                      </a:r>
                      <a:endParaRPr lang="en-US" sz="1600" dirty="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University of Iowa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dirty="0">
                          <a:effectLst/>
                        </a:rPr>
                        <a:t>Ed DeMeo </a:t>
                      </a:r>
                      <a:endParaRPr lang="en-US" sz="1600" dirty="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Renewable Energy Consulting Services, Inc.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dirty="0">
                          <a:effectLst/>
                        </a:rPr>
                        <a:t>Michael Knotek </a:t>
                      </a:r>
                      <a:endParaRPr lang="en-US" sz="1600" dirty="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Renewable and Sustainable Energy Institute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a:effectLst/>
                        </a:rPr>
                        <a:t>James Manwell </a:t>
                      </a:r>
                      <a:endParaRPr lang="en-US" sz="160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University of Massachusetts Amherst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a:effectLst/>
                        </a:rPr>
                        <a:t>Pat Moriarty </a:t>
                      </a:r>
                      <a:endParaRPr lang="en-US" sz="160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National Renewable Energy Laboratory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a:effectLst/>
                        </a:rPr>
                        <a:t>Will Shaw </a:t>
                      </a:r>
                      <a:endParaRPr lang="en-US" sz="160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Pacific Northwest National Laboratory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dirty="0">
                          <a:effectLst/>
                        </a:rPr>
                        <a:t>Diane Stults </a:t>
                      </a:r>
                      <a:endParaRPr lang="en-US" sz="1600" dirty="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Renewable and Sustainable Energy Institute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a:effectLst/>
                        </a:rPr>
                        <a:t>Andy Swift </a:t>
                      </a:r>
                      <a:endParaRPr lang="en-US" sz="160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Texas Tech University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a:effectLst/>
                        </a:rPr>
                        <a:t>Bob Thresher, NAWEA Director (Interim) </a:t>
                      </a:r>
                      <a:endParaRPr lang="en-US" sz="160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National Renewable Energy Laboratory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a:effectLst/>
                        </a:rPr>
                        <a:t>Case van Dam </a:t>
                      </a:r>
                      <a:endParaRPr lang="en-US" sz="160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University of California Davis </a:t>
                      </a:r>
                      <a:endParaRPr lang="en-US" sz="1600" dirty="0">
                        <a:solidFill>
                          <a:srgbClr val="000000"/>
                        </a:solidFill>
                        <a:effectLst/>
                        <a:latin typeface="Times New Roman"/>
                        <a:ea typeface="Calibri"/>
                      </a:endParaRPr>
                    </a:p>
                  </a:txBody>
                  <a:tcPr marL="68580" marR="68580" marT="0" marB="0"/>
                </a:tc>
              </a:tr>
              <a:tr h="154305">
                <a:tc>
                  <a:txBody>
                    <a:bodyPr/>
                    <a:lstStyle/>
                    <a:p>
                      <a:pPr marL="0" marR="0">
                        <a:spcBef>
                          <a:spcPts val="0"/>
                        </a:spcBef>
                        <a:spcAft>
                          <a:spcPts val="0"/>
                        </a:spcAft>
                      </a:pPr>
                      <a:r>
                        <a:rPr lang="en-US" sz="1100" dirty="0">
                          <a:effectLst/>
                        </a:rPr>
                        <a:t>Paul Veers </a:t>
                      </a:r>
                      <a:endParaRPr lang="en-US" sz="1600" dirty="0">
                        <a:solidFill>
                          <a:srgbClr val="000000"/>
                        </a:solidFill>
                        <a:effectLst/>
                        <a:latin typeface="Times New Roman"/>
                        <a:ea typeface="Calibri"/>
                      </a:endParaRPr>
                    </a:p>
                  </a:txBody>
                  <a:tcPr marL="68580" marR="68580" marT="0" marB="0"/>
                </a:tc>
                <a:tc>
                  <a:txBody>
                    <a:bodyPr/>
                    <a:lstStyle/>
                    <a:p>
                      <a:pPr marL="0" marR="0">
                        <a:spcBef>
                          <a:spcPts val="0"/>
                        </a:spcBef>
                        <a:spcAft>
                          <a:spcPts val="0"/>
                        </a:spcAft>
                      </a:pPr>
                      <a:r>
                        <a:rPr lang="en-US" sz="1100" dirty="0">
                          <a:effectLst/>
                        </a:rPr>
                        <a:t>National Renewable Energy Laboratory </a:t>
                      </a:r>
                      <a:endParaRPr lang="en-US" sz="1600" dirty="0">
                        <a:solidFill>
                          <a:srgbClr val="000000"/>
                        </a:solidFill>
                        <a:effectLst/>
                        <a:latin typeface="Times New Roman"/>
                        <a:ea typeface="Calibri"/>
                      </a:endParaRPr>
                    </a:p>
                  </a:txBody>
                  <a:tcPr marL="68580" marR="68580" marT="0" marB="0"/>
                </a:tc>
              </a:tr>
            </a:tbl>
          </a:graphicData>
        </a:graphic>
      </p:graphicFrame>
      <p:sp>
        <p:nvSpPr>
          <p:cNvPr id="6" name="TextBox 5"/>
          <p:cNvSpPr txBox="1"/>
          <p:nvPr/>
        </p:nvSpPr>
        <p:spPr>
          <a:xfrm>
            <a:off x="685800" y="4267200"/>
            <a:ext cx="6096541" cy="2539157"/>
          </a:xfrm>
          <a:prstGeom prst="rect">
            <a:avLst/>
          </a:prstGeom>
          <a:noFill/>
        </p:spPr>
        <p:txBody>
          <a:bodyPr wrap="none" rtlCol="0">
            <a:spAutoFit/>
          </a:bodyPr>
          <a:lstStyle/>
          <a:p>
            <a:r>
              <a:rPr lang="en-US" sz="1600" b="1" dirty="0"/>
              <a:t>Additional </a:t>
            </a:r>
            <a:r>
              <a:rPr lang="en-US" sz="1600" b="1" dirty="0" smtClean="0"/>
              <a:t>Contributors: </a:t>
            </a:r>
            <a:endParaRPr lang="en-US" sz="1600" dirty="0"/>
          </a:p>
          <a:p>
            <a:r>
              <a:rPr lang="en-US" sz="1100" dirty="0"/>
              <a:t>• Tom Acker, Northern Arizona University (UNC) </a:t>
            </a:r>
          </a:p>
          <a:p>
            <a:r>
              <a:rPr lang="en-US" sz="1100" dirty="0"/>
              <a:t>• Stephan Barth, </a:t>
            </a:r>
            <a:r>
              <a:rPr lang="en-US" sz="1100" dirty="0" err="1"/>
              <a:t>ForWind</a:t>
            </a:r>
            <a:r>
              <a:rPr lang="en-US" sz="1100" dirty="0"/>
              <a:t>, University of Oldenburg, </a:t>
            </a:r>
            <a:r>
              <a:rPr lang="en-US" sz="1100" dirty="0" smtClean="0"/>
              <a:t>Germany</a:t>
            </a:r>
          </a:p>
          <a:p>
            <a:pPr marL="230188" indent="-230188"/>
            <a:r>
              <a:rPr lang="en-US" sz="1100" dirty="0" smtClean="0"/>
              <a:t>          (</a:t>
            </a:r>
            <a:r>
              <a:rPr lang="en-US" sz="1100" dirty="0"/>
              <a:t>acted as a representative of the European Academy of Wind Energy (EAWE)) </a:t>
            </a:r>
          </a:p>
          <a:p>
            <a:r>
              <a:rPr lang="en-US" sz="1100" dirty="0"/>
              <a:t>• Kevin Doran, RASEI </a:t>
            </a:r>
          </a:p>
          <a:p>
            <a:r>
              <a:rPr lang="en-US" sz="1100" dirty="0"/>
              <a:t>• Rupp </a:t>
            </a:r>
            <a:r>
              <a:rPr lang="en-US" sz="1100" dirty="0" err="1"/>
              <a:t>Carriveau</a:t>
            </a:r>
            <a:r>
              <a:rPr lang="en-US" sz="1100" dirty="0"/>
              <a:t> , University of Windsor, Canada </a:t>
            </a:r>
          </a:p>
          <a:p>
            <a:r>
              <a:rPr lang="en-US" sz="1100" dirty="0"/>
              <a:t>• Yves Gagnon, </a:t>
            </a:r>
            <a:r>
              <a:rPr lang="en-US" sz="1100" dirty="0" err="1"/>
              <a:t>Université</a:t>
            </a:r>
            <a:r>
              <a:rPr lang="en-US" sz="1100" dirty="0"/>
              <a:t> de Moncton, Canada </a:t>
            </a:r>
          </a:p>
          <a:p>
            <a:r>
              <a:rPr lang="en-US" sz="1100" dirty="0"/>
              <a:t>• Sue </a:t>
            </a:r>
            <a:r>
              <a:rPr lang="en-US" sz="1100" dirty="0" err="1"/>
              <a:t>Haupt</a:t>
            </a:r>
            <a:r>
              <a:rPr lang="en-US" sz="1100" dirty="0"/>
              <a:t>, University Corporation for Atmospheric Research (UCAR) </a:t>
            </a:r>
          </a:p>
          <a:p>
            <a:r>
              <a:rPr lang="en-US" sz="1100" dirty="0"/>
              <a:t>• </a:t>
            </a:r>
            <a:r>
              <a:rPr lang="en-US" sz="1100" dirty="0" smtClean="0"/>
              <a:t>Hogan </a:t>
            </a:r>
            <a:r>
              <a:rPr lang="en-US" sz="1100" dirty="0" err="1" smtClean="0"/>
              <a:t>Lovells</a:t>
            </a:r>
            <a:r>
              <a:rPr lang="en-US" sz="1100" dirty="0" smtClean="0"/>
              <a:t> served as pro bono legal </a:t>
            </a:r>
            <a:r>
              <a:rPr lang="en-US" sz="1100" dirty="0"/>
              <a:t>counsel to assist the charter </a:t>
            </a:r>
            <a:r>
              <a:rPr lang="en-US" sz="1100" dirty="0" smtClean="0"/>
              <a:t>committee</a:t>
            </a:r>
          </a:p>
          <a:p>
            <a:pPr lvl="1" indent="-111125"/>
            <a:r>
              <a:rPr lang="en-US" sz="1100" dirty="0" smtClean="0"/>
              <a:t>in </a:t>
            </a:r>
            <a:r>
              <a:rPr lang="en-US" sz="1100" dirty="0"/>
              <a:t>drafting the by-laws framework on a pro-bono basis. </a:t>
            </a:r>
            <a:endParaRPr lang="en-US" sz="1100" dirty="0" smtClean="0"/>
          </a:p>
          <a:p>
            <a:pPr lvl="1" indent="-111125"/>
            <a:r>
              <a:rPr lang="en-US" sz="1100" dirty="0" smtClean="0"/>
              <a:t>Attorneys </a:t>
            </a:r>
            <a:r>
              <a:rPr lang="en-US" sz="1100" dirty="0"/>
              <a:t>included: Dennis </a:t>
            </a:r>
            <a:r>
              <a:rPr lang="en-US" sz="1100" dirty="0" err="1"/>
              <a:t>Arfmann</a:t>
            </a:r>
            <a:r>
              <a:rPr lang="en-US" sz="1100" dirty="0"/>
              <a:t> (Denver), Brandon Wilson (WDC), Christian Ulrich (WDC) </a:t>
            </a:r>
          </a:p>
          <a:p>
            <a:r>
              <a:rPr lang="en-US" sz="1100" dirty="0"/>
              <a:t>• William Mahoney, University Corporation for Atmospheric Research (UCAR) </a:t>
            </a:r>
          </a:p>
          <a:p>
            <a:r>
              <a:rPr lang="en-US" sz="1100" dirty="0"/>
              <a:t>• Mike Robinson, National Renewable Energy Laboratory (NREL) </a:t>
            </a:r>
          </a:p>
          <a:p>
            <a:r>
              <a:rPr lang="en-US" sz="1100" dirty="0"/>
              <a:t>• J. Charles (Charlie) Smith, Utility Wind Integration Group (UVIG)</a:t>
            </a:r>
          </a:p>
        </p:txBody>
      </p:sp>
      <p:sp>
        <p:nvSpPr>
          <p:cNvPr id="3" name="TextBox 2"/>
          <p:cNvSpPr txBox="1"/>
          <p:nvPr/>
        </p:nvSpPr>
        <p:spPr>
          <a:xfrm>
            <a:off x="685800" y="1676400"/>
            <a:ext cx="5564344" cy="400110"/>
          </a:xfrm>
          <a:prstGeom prst="rect">
            <a:avLst/>
          </a:prstGeom>
          <a:noFill/>
        </p:spPr>
        <p:txBody>
          <a:bodyPr wrap="none" rtlCol="0">
            <a:spAutoFit/>
          </a:bodyPr>
          <a:lstStyle/>
          <a:p>
            <a:r>
              <a:rPr lang="en-US" sz="2000" dirty="0" smtClean="0"/>
              <a:t>The Charter and By-Laws Drafting Committee 2012</a:t>
            </a:r>
            <a:endParaRPr lang="en-US" sz="2000" dirty="0"/>
          </a:p>
        </p:txBody>
      </p:sp>
    </p:spTree>
    <p:extLst>
      <p:ext uri="{BB962C8B-B14F-4D97-AF65-F5344CB8AC3E}">
        <p14:creationId xmlns:p14="http://schemas.microsoft.com/office/powerpoint/2010/main" val="29241198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52400" y="0"/>
            <a:ext cx="7086600" cy="762000"/>
          </a:xfrm>
        </p:spPr>
        <p:txBody>
          <a:bodyPr>
            <a:normAutofit/>
          </a:bodyPr>
          <a:lstStyle/>
          <a:p>
            <a:r>
              <a:rPr lang="en-US" sz="3200" b="1" dirty="0" smtClean="0"/>
              <a:t>Analysis Approach and Boundaries</a:t>
            </a:r>
            <a:endParaRPr lang="en-US" sz="3200" b="1" dirty="0"/>
          </a:p>
        </p:txBody>
      </p:sp>
      <p:sp>
        <p:nvSpPr>
          <p:cNvPr id="5" name="TextBox 4"/>
          <p:cNvSpPr txBox="1">
            <a:spLocks/>
          </p:cNvSpPr>
          <p:nvPr/>
        </p:nvSpPr>
        <p:spPr>
          <a:xfrm>
            <a:off x="304800" y="4419600"/>
            <a:ext cx="8763000" cy="2057400"/>
          </a:xfrm>
          <a:prstGeom prst="rect">
            <a:avLst/>
          </a:prstGeom>
        </p:spPr>
        <p:txBody>
          <a:bodyPr vert="horz" wrap="square" lIns="91440" tIns="45720" rIns="91440" bIns="45720" rtlCol="0">
            <a:noAutofit/>
          </a:bodyPr>
          <a:lstStyle/>
          <a:p>
            <a:pPr marL="228600" indent="-228600">
              <a:spcBef>
                <a:spcPct val="20000"/>
              </a:spcBef>
              <a:spcAft>
                <a:spcPts val="600"/>
              </a:spcAft>
              <a:buFont typeface="Arial" panose="020B0604020202020204" pitchFamily="34" charset="0"/>
              <a:buChar char="•"/>
            </a:pPr>
            <a:r>
              <a:rPr lang="en-US" dirty="0">
                <a:latin typeface="Calibri" panose="020F0502020204030204" pitchFamily="34" charset="0"/>
              </a:rPr>
              <a:t>The Wind Vision is </a:t>
            </a:r>
            <a:r>
              <a:rPr lang="en-US" b="1" u="sng" dirty="0">
                <a:latin typeface="Calibri" panose="020F0502020204030204" pitchFamily="34" charset="0"/>
              </a:rPr>
              <a:t>inclusive of land-based, offshore, and distributed wind technologies</a:t>
            </a:r>
            <a:r>
              <a:rPr lang="en-US" b="1" dirty="0">
                <a:latin typeface="Calibri" panose="020F0502020204030204" pitchFamily="34" charset="0"/>
              </a:rPr>
              <a:t>;</a:t>
            </a:r>
            <a:r>
              <a:rPr lang="en-US" dirty="0">
                <a:latin typeface="Calibri" panose="020F0502020204030204" pitchFamily="34" charset="0"/>
              </a:rPr>
              <a:t> however, distributed wind is not explicitly modeled or quantitatively assessed</a:t>
            </a:r>
            <a:endParaRPr lang="en-US" b="1" u="sng" dirty="0" smtClean="0">
              <a:latin typeface="Calibri" panose="020F0502020204030204" pitchFamily="34" charset="0"/>
            </a:endParaRPr>
          </a:p>
          <a:p>
            <a:pPr marL="228600" indent="-228600">
              <a:spcBef>
                <a:spcPct val="20000"/>
              </a:spcBef>
              <a:spcAft>
                <a:spcPts val="600"/>
              </a:spcAft>
              <a:buFont typeface="Arial" panose="020B0604020202020204" pitchFamily="34" charset="0"/>
              <a:buChar char="•"/>
            </a:pPr>
            <a:r>
              <a:rPr lang="en-US" b="1" u="sng" dirty="0" smtClean="0">
                <a:latin typeface="Calibri" panose="020F0502020204030204" pitchFamily="34" charset="0"/>
              </a:rPr>
              <a:t>Analysis </a:t>
            </a:r>
            <a:r>
              <a:rPr lang="en-US" b="1" u="sng" dirty="0">
                <a:latin typeface="Calibri" panose="020F0502020204030204" pitchFamily="34" charset="0"/>
              </a:rPr>
              <a:t>assumes policy as written today</a:t>
            </a:r>
            <a:r>
              <a:rPr lang="en-US" dirty="0">
                <a:latin typeface="Calibri" panose="020F0502020204030204" pitchFamily="34" charset="0"/>
              </a:rPr>
              <a:t> (e.g., RPS remains as it is; </a:t>
            </a:r>
            <a:r>
              <a:rPr lang="en-US" b="1" u="sng" dirty="0">
                <a:latin typeface="Calibri" panose="020F0502020204030204" pitchFamily="34" charset="0"/>
              </a:rPr>
              <a:t>PTC is expired</a:t>
            </a:r>
            <a:r>
              <a:rPr lang="en-US" dirty="0" smtClean="0">
                <a:latin typeface="Calibri" panose="020F0502020204030204" pitchFamily="34" charset="0"/>
              </a:rPr>
              <a:t>)</a:t>
            </a:r>
          </a:p>
          <a:p>
            <a:pPr marL="228600" indent="-228600">
              <a:spcBef>
                <a:spcPct val="20000"/>
              </a:spcBef>
              <a:spcAft>
                <a:spcPts val="600"/>
              </a:spcAft>
              <a:buFont typeface="Arial" panose="020B0604020202020204" pitchFamily="34" charset="0"/>
              <a:buChar char="•"/>
            </a:pPr>
            <a:r>
              <a:rPr lang="en-US" dirty="0">
                <a:latin typeface="Calibri" panose="020F0502020204030204" pitchFamily="34" charset="0"/>
              </a:rPr>
              <a:t>Given DOE Report, Wind Vision is </a:t>
            </a:r>
            <a:r>
              <a:rPr lang="en-US" b="1" u="sng" dirty="0">
                <a:latin typeface="Calibri" panose="020F0502020204030204" pitchFamily="34" charset="0"/>
              </a:rPr>
              <a:t>policy agnostic</a:t>
            </a:r>
            <a:r>
              <a:rPr lang="en-US" dirty="0">
                <a:latin typeface="Calibri" panose="020F0502020204030204" pitchFamily="34" charset="0"/>
              </a:rPr>
              <a:t>; does not evaluate or consider policy </a:t>
            </a:r>
            <a:endParaRPr lang="en-US" dirty="0" smtClean="0">
              <a:latin typeface="Calibri" panose="020F0502020204030204" pitchFamily="34" charset="0"/>
            </a:endParaRPr>
          </a:p>
          <a:p>
            <a:pPr marL="228600" indent="-228600">
              <a:spcBef>
                <a:spcPct val="20000"/>
              </a:spcBef>
              <a:spcAft>
                <a:spcPts val="600"/>
              </a:spcAft>
              <a:buFont typeface="Arial" panose="020B0604020202020204" pitchFamily="34" charset="0"/>
              <a:buChar char="•"/>
            </a:pPr>
            <a:r>
              <a:rPr lang="en-US" dirty="0">
                <a:latin typeface="Calibri" panose="020F0502020204030204" pitchFamily="34" charset="0"/>
              </a:rPr>
              <a:t>Wind Vision considers  the </a:t>
            </a:r>
            <a:r>
              <a:rPr lang="en-US" b="1" u="sng" dirty="0">
                <a:latin typeface="Calibri" panose="020F0502020204030204" pitchFamily="34" charset="0"/>
              </a:rPr>
              <a:t>near-term (2020), mid-term (2030), and long-term (2050)</a:t>
            </a:r>
          </a:p>
          <a:p>
            <a:pPr marL="228600" indent="-228600">
              <a:spcBef>
                <a:spcPct val="20000"/>
              </a:spcBef>
              <a:buFont typeface="Arial" panose="020B0604020202020204" pitchFamily="34" charset="0"/>
              <a:buChar char="•"/>
            </a:pPr>
            <a:endParaRPr lang="en-US" sz="2000" dirty="0">
              <a:latin typeface="Calibri" panose="020F0502020204030204" pitchFamily="34" charset="0"/>
            </a:endParaRPr>
          </a:p>
          <a:p>
            <a:pPr marL="228600" indent="-228600">
              <a:spcBef>
                <a:spcPct val="20000"/>
              </a:spcBef>
              <a:buFont typeface="Arial" panose="020B0604020202020204" pitchFamily="34" charset="0"/>
              <a:buChar char="•"/>
            </a:pPr>
            <a:endParaRPr lang="en-US" sz="2000" dirty="0" smtClean="0">
              <a:latin typeface="Calibri" panose="020F0502020204030204" pitchFamily="34" charset="0"/>
            </a:endParaRPr>
          </a:p>
        </p:txBody>
      </p:sp>
      <p:pic>
        <p:nvPicPr>
          <p:cNvPr id="7" name="Picture 2" descr="C:\Users\rthreshe\Documents\North American Academy of Wind Energy\Symposium at Virgina Tech Jun15\Thresher Keynote at VT Jun15\Framework Tabl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1355910"/>
            <a:ext cx="6705600" cy="2911290"/>
          </a:xfrm>
          <a:prstGeom prst="rect">
            <a:avLst/>
          </a:prstGeom>
          <a:noFill/>
          <a:extLst>
            <a:ext uri="{909E8E84-426E-40DD-AFC4-6F175D3DCCD1}">
              <a14:hiddenFill xmlns:a14="http://schemas.microsoft.com/office/drawing/2010/main">
                <a:solidFill>
                  <a:srgbClr val="FFFFFF"/>
                </a:solidFill>
              </a14:hiddenFill>
            </a:ext>
          </a:extLst>
        </p:spPr>
      </p:pic>
      <p:sp>
        <p:nvSpPr>
          <p:cNvPr id="2" name="Oval 1"/>
          <p:cNvSpPr/>
          <p:nvPr/>
        </p:nvSpPr>
        <p:spPr>
          <a:xfrm>
            <a:off x="4953000" y="2616413"/>
            <a:ext cx="2209800" cy="30864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5716042"/>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6172200" cy="715962"/>
          </a:xfrm>
        </p:spPr>
        <p:txBody>
          <a:bodyPr>
            <a:normAutofit fontScale="90000"/>
          </a:bodyPr>
          <a:lstStyle/>
          <a:p>
            <a:r>
              <a:rPr lang="en-US" dirty="0" smtClean="0"/>
              <a:t>Current NWEA  Activities</a:t>
            </a:r>
            <a:endParaRPr lang="en-US" dirty="0"/>
          </a:p>
        </p:txBody>
      </p:sp>
      <p:sp>
        <p:nvSpPr>
          <p:cNvPr id="3" name="Content Placeholder 2"/>
          <p:cNvSpPr>
            <a:spLocks noGrp="1"/>
          </p:cNvSpPr>
          <p:nvPr>
            <p:ph idx="1"/>
          </p:nvPr>
        </p:nvSpPr>
        <p:spPr>
          <a:xfrm>
            <a:off x="152400" y="914400"/>
            <a:ext cx="8839200" cy="5638800"/>
          </a:xfrm>
        </p:spPr>
        <p:txBody>
          <a:bodyPr>
            <a:normAutofit fontScale="92500"/>
          </a:bodyPr>
          <a:lstStyle/>
          <a:p>
            <a:r>
              <a:rPr lang="en-US" sz="2400" dirty="0" smtClean="0"/>
              <a:t>The Curriculum Committee: </a:t>
            </a:r>
          </a:p>
          <a:p>
            <a:pPr lvl="1"/>
            <a:r>
              <a:rPr lang="en-US" sz="2000" dirty="0" smtClean="0"/>
              <a:t>Developing a “Graduate Certificate Program in Wind Energy”</a:t>
            </a:r>
          </a:p>
          <a:p>
            <a:pPr lvl="1"/>
            <a:r>
              <a:rPr lang="en-US" sz="2000" dirty="0" smtClean="0"/>
              <a:t>Report: Plotting the Couse for Education Program through NAWEA</a:t>
            </a:r>
          </a:p>
          <a:p>
            <a:pPr lvl="1"/>
            <a:r>
              <a:rPr lang="en-US" sz="2000" dirty="0" smtClean="0"/>
              <a:t>Operating under the auspices of  the  Southwest Renewable Energy Institute a 501 c3 for proposal writing</a:t>
            </a:r>
          </a:p>
          <a:p>
            <a:pPr lvl="1"/>
            <a:r>
              <a:rPr lang="en-US" sz="2400" b="1" i="1" dirty="0" smtClean="0">
                <a:effectLst>
                  <a:outerShdw blurRad="38100" dist="38100" dir="2700000" algn="tl">
                    <a:srgbClr val="000000">
                      <a:alpha val="43137"/>
                    </a:srgbClr>
                  </a:outerShdw>
                </a:effectLst>
              </a:rPr>
              <a:t>Education Committee Meeting Tuesday, 5 pm in 115 Goodwin Hall</a:t>
            </a:r>
            <a:r>
              <a:rPr lang="en-US" sz="2400" dirty="0" smtClean="0"/>
              <a:t> </a:t>
            </a:r>
          </a:p>
          <a:p>
            <a:r>
              <a:rPr lang="en-US" sz="2400" dirty="0" smtClean="0"/>
              <a:t>NAWEA 2015 Symposium hosted and organized by Virginia Tech Organizing Committee with support of the NAWEA Symposium Executive with DOE Wind Program Sponsorship</a:t>
            </a:r>
          </a:p>
          <a:p>
            <a:r>
              <a:rPr lang="en-US" sz="2400" dirty="0" smtClean="0"/>
              <a:t>Graduate Student Symposium, Monday 1:30 -5:00 pm in Goodwin Hall, Organized by Matthew </a:t>
            </a:r>
            <a:r>
              <a:rPr lang="en-US" sz="2400" dirty="0" err="1" smtClean="0"/>
              <a:t>Lackner</a:t>
            </a:r>
            <a:r>
              <a:rPr lang="en-US" sz="2400" dirty="0" smtClean="0"/>
              <a:t>, University of Massachusetts, Amherst</a:t>
            </a:r>
          </a:p>
          <a:p>
            <a:r>
              <a:rPr lang="en-US" sz="2400" dirty="0" smtClean="0"/>
              <a:t> NAWEA Sponsored Training Sessions, Monday </a:t>
            </a:r>
            <a:r>
              <a:rPr lang="en-US" sz="2400" dirty="0" smtClean="0"/>
              <a:t> </a:t>
            </a:r>
            <a:endParaRPr lang="en-US" sz="2400" dirty="0" smtClean="0"/>
          </a:p>
          <a:p>
            <a:pPr lvl="1"/>
            <a:r>
              <a:rPr lang="en-US" sz="2000" dirty="0" smtClean="0"/>
              <a:t>FAST Training Session</a:t>
            </a:r>
          </a:p>
          <a:p>
            <a:pPr lvl="1"/>
            <a:r>
              <a:rPr lang="en-US" sz="2000" dirty="0" smtClean="0"/>
              <a:t>WISDEM Training Session</a:t>
            </a:r>
          </a:p>
          <a:p>
            <a:pPr lvl="1"/>
            <a:r>
              <a:rPr lang="en-US" sz="2000" dirty="0" smtClean="0"/>
              <a:t>SOWFA  Training Session</a:t>
            </a:r>
          </a:p>
          <a:p>
            <a:endParaRPr lang="en-US" dirty="0"/>
          </a:p>
        </p:txBody>
      </p:sp>
    </p:spTree>
    <p:extLst>
      <p:ext uri="{BB962C8B-B14F-4D97-AF65-F5344CB8AC3E}">
        <p14:creationId xmlns:p14="http://schemas.microsoft.com/office/powerpoint/2010/main" val="23865931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7239000" cy="1143000"/>
          </a:xfrm>
        </p:spPr>
        <p:txBody>
          <a:bodyPr/>
          <a:lstStyle/>
          <a:p>
            <a:r>
              <a:rPr lang="en-US" dirty="0" smtClean="0"/>
              <a:t>NAWEA Board Meeting</a:t>
            </a:r>
            <a:endParaRPr lang="en-US" dirty="0"/>
          </a:p>
        </p:txBody>
      </p:sp>
      <p:sp>
        <p:nvSpPr>
          <p:cNvPr id="3" name="Content Placeholder 2"/>
          <p:cNvSpPr>
            <a:spLocks noGrp="1"/>
          </p:cNvSpPr>
          <p:nvPr>
            <p:ph idx="1"/>
          </p:nvPr>
        </p:nvSpPr>
        <p:spPr>
          <a:xfrm>
            <a:off x="228600" y="1371600"/>
            <a:ext cx="8763000" cy="5257800"/>
          </a:xfrm>
        </p:spPr>
        <p:txBody>
          <a:bodyPr>
            <a:normAutofit fontScale="85000" lnSpcReduction="20000"/>
          </a:bodyPr>
          <a:lstStyle/>
          <a:p>
            <a:r>
              <a:rPr lang="en-US" sz="3300" dirty="0" smtClean="0"/>
              <a:t>Organizers and supporters are invited to the </a:t>
            </a:r>
            <a:r>
              <a:rPr lang="en-US" sz="3300" b="1" i="1" dirty="0" smtClean="0">
                <a:effectLst>
                  <a:outerShdw blurRad="38100" dist="38100" dir="2700000" algn="tl">
                    <a:srgbClr val="000000">
                      <a:alpha val="43137"/>
                    </a:srgbClr>
                  </a:outerShdw>
                </a:effectLst>
              </a:rPr>
              <a:t>NAWEA Board Meeting, 115 Goodwin Hall, Wednesday at 7 pm </a:t>
            </a:r>
          </a:p>
          <a:p>
            <a:endParaRPr lang="en-US" sz="3000" b="1" i="1" dirty="0" smtClean="0">
              <a:effectLst>
                <a:outerShdw blurRad="38100" dist="38100" dir="2700000" algn="tl">
                  <a:srgbClr val="000000">
                    <a:alpha val="43137"/>
                  </a:srgbClr>
                </a:outerShdw>
              </a:effectLst>
            </a:endParaRPr>
          </a:p>
          <a:p>
            <a:r>
              <a:rPr lang="en-US" sz="3300" b="1" i="1" dirty="0" smtClean="0">
                <a:effectLst>
                  <a:outerShdw blurRad="38100" dist="38100" dir="2700000" algn="tl">
                    <a:srgbClr val="000000">
                      <a:alpha val="43137"/>
                    </a:srgbClr>
                  </a:outerShdw>
                </a:effectLst>
              </a:rPr>
              <a:t>The Agenda for the Board Meeting:</a:t>
            </a:r>
          </a:p>
          <a:p>
            <a:pPr marL="800100" lvl="1" indent="-342900">
              <a:buFont typeface="+mj-lt"/>
              <a:buAutoNum type="arabicPeriod"/>
            </a:pPr>
            <a:r>
              <a:rPr lang="en-US" sz="2600" dirty="0" smtClean="0"/>
              <a:t>Planning the next Symposium in 2017, host, venue and format?</a:t>
            </a:r>
          </a:p>
          <a:p>
            <a:pPr marL="800100" lvl="1" indent="-342900">
              <a:buFont typeface="+mj-lt"/>
              <a:buAutoNum type="arabicPeriod"/>
            </a:pPr>
            <a:r>
              <a:rPr lang="en-US" sz="2600" dirty="0" smtClean="0"/>
              <a:t>Should NAWEA organize under the auspices of the Southwestern Renewable Energy Institute, a (501 c3)?</a:t>
            </a:r>
          </a:p>
          <a:p>
            <a:pPr marL="800100" lvl="1" indent="-342900">
              <a:buFont typeface="+mj-lt"/>
              <a:buAutoNum type="arabicPeriod"/>
            </a:pPr>
            <a:r>
              <a:rPr lang="en-US" sz="2600" dirty="0" smtClean="0"/>
              <a:t>The Education Committee Report</a:t>
            </a:r>
          </a:p>
          <a:p>
            <a:pPr marL="800100" lvl="1" indent="-342900">
              <a:buFont typeface="+mj-lt"/>
              <a:buAutoNum type="arabicPeriod"/>
            </a:pPr>
            <a:r>
              <a:rPr lang="en-US" sz="2600" dirty="0" smtClean="0"/>
              <a:t>Discussion about the Wind Vision Actions and how the Research Committee could contribute</a:t>
            </a:r>
          </a:p>
          <a:p>
            <a:pPr marL="800100" lvl="1" indent="-342900">
              <a:buFont typeface="+mj-lt"/>
              <a:buAutoNum type="arabicPeriod"/>
            </a:pPr>
            <a:r>
              <a:rPr lang="en-US" sz="2600" dirty="0" smtClean="0"/>
              <a:t>How to fill the NAWEA Director Position going forward?</a:t>
            </a:r>
          </a:p>
          <a:p>
            <a:pPr marL="800100" lvl="1" indent="-342900">
              <a:buFont typeface="+mj-lt"/>
              <a:buAutoNum type="arabicPeriod"/>
            </a:pPr>
            <a:r>
              <a:rPr lang="en-US" sz="2600" dirty="0" smtClean="0"/>
              <a:t>Other Business from attendees </a:t>
            </a:r>
          </a:p>
          <a:p>
            <a:pPr marL="457200" lvl="1" indent="0">
              <a:buNone/>
            </a:pPr>
            <a:endParaRPr lang="en-US" sz="2600" dirty="0" smtClean="0"/>
          </a:p>
          <a:p>
            <a:pPr marL="514350" indent="-457200"/>
            <a:r>
              <a:rPr lang="en-US" sz="3300" b="1" i="1" dirty="0" smtClean="0">
                <a:effectLst>
                  <a:outerShdw blurRad="38100" dist="38100" dir="2700000" algn="tl">
                    <a:srgbClr val="000000">
                      <a:alpha val="43137"/>
                    </a:srgbClr>
                  </a:outerShdw>
                </a:effectLst>
              </a:rPr>
              <a:t>Have </a:t>
            </a:r>
            <a:r>
              <a:rPr lang="en-US" sz="3300" b="1" i="1" dirty="0" smtClean="0">
                <a:effectLst>
                  <a:outerShdw blurRad="38100" dist="38100" dir="2700000" algn="tl">
                    <a:srgbClr val="000000">
                      <a:alpha val="43137"/>
                    </a:srgbClr>
                  </a:outerShdw>
                </a:effectLst>
              </a:rPr>
              <a:t>a great 2015 Symposium!</a:t>
            </a:r>
          </a:p>
        </p:txBody>
      </p:sp>
    </p:spTree>
    <p:extLst>
      <p:ext uri="{BB962C8B-B14F-4D97-AF65-F5344CB8AC3E}">
        <p14:creationId xmlns:p14="http://schemas.microsoft.com/office/powerpoint/2010/main" val="2157579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6324600" cy="1143000"/>
          </a:xfrm>
        </p:spPr>
        <p:txBody>
          <a:bodyPr/>
          <a:lstStyle/>
          <a:p>
            <a:r>
              <a:rPr lang="en-US" dirty="0" smtClean="0"/>
              <a:t>Deployment Over Time</a:t>
            </a:r>
            <a:endParaRPr lang="en-US" dirty="0"/>
          </a:p>
        </p:txBody>
      </p:sp>
      <p:pic>
        <p:nvPicPr>
          <p:cNvPr id="3074" name="Picture 2" descr="C:\Users\rthreshe\Documents\North American Academy of Wind Energy\Symposium at Virgina Tech Jun15\Vision Graphics\wv_Fig_3-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381000" y="1600200"/>
            <a:ext cx="8262403" cy="4724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52540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5867400" cy="1477962"/>
          </a:xfrm>
        </p:spPr>
        <p:txBody>
          <a:bodyPr>
            <a:normAutofit fontScale="90000"/>
          </a:bodyPr>
          <a:lstStyle/>
          <a:p>
            <a:r>
              <a:rPr lang="en-US" dirty="0" smtClean="0"/>
              <a:t>Generation and Installed Capacity Over Time</a:t>
            </a:r>
            <a:endParaRPr lang="en-US" dirty="0"/>
          </a:p>
        </p:txBody>
      </p:sp>
      <p:pic>
        <p:nvPicPr>
          <p:cNvPr id="7170" name="Picture 2" descr="C:\Users\rthreshe\Documents\North American Academy of Wind Energy\Symposium at Virgina Tech Jun15\Vision Graphics\wv_Fig_3-2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1676400"/>
            <a:ext cx="8867952" cy="4953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997451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7239000" cy="868362"/>
          </a:xfrm>
        </p:spPr>
        <p:txBody>
          <a:bodyPr/>
          <a:lstStyle/>
          <a:p>
            <a:r>
              <a:rPr lang="en-US" dirty="0" smtClean="0"/>
              <a:t>Annual Wind Investments</a:t>
            </a:r>
            <a:endParaRPr lang="en-US" dirty="0"/>
          </a:p>
        </p:txBody>
      </p:sp>
      <p:pic>
        <p:nvPicPr>
          <p:cNvPr id="6146" name="Picture 2" descr="C:\Users\rthreshe\Documents\North American Academy of Wind Energy\Symposium at Virgina Tech Jun15\Vision Graphics\wv_Fig_3-19.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615009" y="1411552"/>
            <a:ext cx="7843191" cy="5141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089161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35859"/>
            <a:ext cx="7315200" cy="1259541"/>
          </a:xfrm>
        </p:spPr>
        <p:txBody>
          <a:bodyPr>
            <a:normAutofit/>
          </a:bodyPr>
          <a:lstStyle/>
          <a:p>
            <a:r>
              <a:rPr lang="en-US" sz="4000" dirty="0" smtClean="0"/>
              <a:t>Sensitivity to Cost Scenarios</a:t>
            </a:r>
            <a:endParaRPr lang="en-US" sz="4000" dirty="0"/>
          </a:p>
        </p:txBody>
      </p:sp>
      <p:pic>
        <p:nvPicPr>
          <p:cNvPr id="9218" name="Picture 2" descr="C:\Users\rthreshe\Documents\North American Academy of Wind Energy\Symposium at Virgina Tech Jun15\Vision Graphics\wv_Fig_ES.1-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533400" y="1600200"/>
            <a:ext cx="7985760" cy="48967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58315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6705600" cy="838200"/>
          </a:xfrm>
        </p:spPr>
        <p:txBody>
          <a:bodyPr>
            <a:normAutofit fontScale="90000"/>
          </a:bodyPr>
          <a:lstStyle/>
          <a:p>
            <a:r>
              <a:rPr lang="en-US" dirty="0" smtClean="0"/>
              <a:t>The Wind Cost Reductions</a:t>
            </a:r>
            <a:endParaRPr lang="en-US" dirty="0"/>
          </a:p>
        </p:txBody>
      </p:sp>
      <p:pic>
        <p:nvPicPr>
          <p:cNvPr id="5122" name="Picture 2" descr="C:\Users\rthreshe\Documents\North American Academy of Wind Energy\Symposium at Virgina Tech Jun15\Vision Graphics\wv_Fig_3-1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1455276"/>
            <a:ext cx="7315200" cy="52503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714884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010400" cy="990600"/>
          </a:xfrm>
        </p:spPr>
        <p:txBody>
          <a:bodyPr/>
          <a:lstStyle/>
          <a:p>
            <a:r>
              <a:rPr lang="en-US" dirty="0" smtClean="0"/>
              <a:t>Future Turbine Scale</a:t>
            </a:r>
            <a:endParaRPr lang="en-US" dirty="0"/>
          </a:p>
        </p:txBody>
      </p:sp>
      <p:pic>
        <p:nvPicPr>
          <p:cNvPr id="12290" name="Picture 2" descr="C:\Users\rthreshe\Documents\North American Academy of Wind Energy\Symposium at Virgina Tech Jun15\Vision Graphics\wv_Fig_ES_2-5.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1524000"/>
            <a:ext cx="8229600" cy="52175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0169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eia_template">
  <a:themeElements>
    <a:clrScheme name="EIA">
      <a:dk1>
        <a:srgbClr val="000000"/>
      </a:dk1>
      <a:lt1>
        <a:srgbClr val="FFFFFF"/>
      </a:lt1>
      <a:dk2>
        <a:srgbClr val="003953"/>
      </a:dk2>
      <a:lt2>
        <a:srgbClr val="333333"/>
      </a:lt2>
      <a:accent1>
        <a:srgbClr val="0096D7"/>
      </a:accent1>
      <a:accent2>
        <a:srgbClr val="BD732A"/>
      </a:accent2>
      <a:accent3>
        <a:srgbClr val="5D9732"/>
      </a:accent3>
      <a:accent4>
        <a:srgbClr val="FFC702"/>
      </a:accent4>
      <a:accent5>
        <a:srgbClr val="A33340"/>
      </a:accent5>
      <a:accent6>
        <a:srgbClr val="675005"/>
      </a:accent6>
      <a:hlink>
        <a:srgbClr val="0096D7"/>
      </a:hlink>
      <a:folHlink>
        <a:srgbClr val="5D9732"/>
      </a:folHlink>
    </a:clrScheme>
    <a:fontScheme name="EIA 1">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EIA">
    <a:dk1>
      <a:srgbClr val="000000"/>
    </a:dk1>
    <a:lt1>
      <a:srgbClr val="FFFFFF"/>
    </a:lt1>
    <a:dk2>
      <a:srgbClr val="003953"/>
    </a:dk2>
    <a:lt2>
      <a:srgbClr val="333333"/>
    </a:lt2>
    <a:accent1>
      <a:srgbClr val="0096D7"/>
    </a:accent1>
    <a:accent2>
      <a:srgbClr val="BD732A"/>
    </a:accent2>
    <a:accent3>
      <a:srgbClr val="5D9732"/>
    </a:accent3>
    <a:accent4>
      <a:srgbClr val="FFC702"/>
    </a:accent4>
    <a:accent5>
      <a:srgbClr val="A33340"/>
    </a:accent5>
    <a:accent6>
      <a:srgbClr val="675005"/>
    </a:accent6>
    <a:hlink>
      <a:srgbClr val="0096D7"/>
    </a:hlink>
    <a:folHlink>
      <a:srgbClr val="5D9732"/>
    </a:folHlink>
  </a:clrScheme>
  <a:fontScheme name="EIA 1">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EIA">
    <a:dk1>
      <a:srgbClr val="000000"/>
    </a:dk1>
    <a:lt1>
      <a:srgbClr val="FFFFFF"/>
    </a:lt1>
    <a:dk2>
      <a:srgbClr val="003953"/>
    </a:dk2>
    <a:lt2>
      <a:srgbClr val="333333"/>
    </a:lt2>
    <a:accent1>
      <a:srgbClr val="0096D7"/>
    </a:accent1>
    <a:accent2>
      <a:srgbClr val="BD732A"/>
    </a:accent2>
    <a:accent3>
      <a:srgbClr val="5D9732"/>
    </a:accent3>
    <a:accent4>
      <a:srgbClr val="FFC702"/>
    </a:accent4>
    <a:accent5>
      <a:srgbClr val="A33340"/>
    </a:accent5>
    <a:accent6>
      <a:srgbClr val="675005"/>
    </a:accent6>
    <a:hlink>
      <a:srgbClr val="0096D7"/>
    </a:hlink>
    <a:folHlink>
      <a:srgbClr val="5D9732"/>
    </a:folHlink>
  </a:clrScheme>
  <a:fontScheme name="EIA 1">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EIA">
    <a:dk1>
      <a:srgbClr val="000000"/>
    </a:dk1>
    <a:lt1>
      <a:srgbClr val="FFFFFF"/>
    </a:lt1>
    <a:dk2>
      <a:srgbClr val="003953"/>
    </a:dk2>
    <a:lt2>
      <a:srgbClr val="333333"/>
    </a:lt2>
    <a:accent1>
      <a:srgbClr val="0096D7"/>
    </a:accent1>
    <a:accent2>
      <a:srgbClr val="BD732A"/>
    </a:accent2>
    <a:accent3>
      <a:srgbClr val="5D9732"/>
    </a:accent3>
    <a:accent4>
      <a:srgbClr val="FFC702"/>
    </a:accent4>
    <a:accent5>
      <a:srgbClr val="A33340"/>
    </a:accent5>
    <a:accent6>
      <a:srgbClr val="675005"/>
    </a:accent6>
    <a:hlink>
      <a:srgbClr val="0096D7"/>
    </a:hlink>
    <a:folHlink>
      <a:srgbClr val="5D9732"/>
    </a:folHlink>
  </a:clrScheme>
  <a:fontScheme name="EIA 1">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EIA">
    <a:dk1>
      <a:srgbClr val="000000"/>
    </a:dk1>
    <a:lt1>
      <a:srgbClr val="FFFFFF"/>
    </a:lt1>
    <a:dk2>
      <a:srgbClr val="003953"/>
    </a:dk2>
    <a:lt2>
      <a:srgbClr val="333333"/>
    </a:lt2>
    <a:accent1>
      <a:srgbClr val="0096D7"/>
    </a:accent1>
    <a:accent2>
      <a:srgbClr val="BD732A"/>
    </a:accent2>
    <a:accent3>
      <a:srgbClr val="5D9732"/>
    </a:accent3>
    <a:accent4>
      <a:srgbClr val="FFC702"/>
    </a:accent4>
    <a:accent5>
      <a:srgbClr val="A33340"/>
    </a:accent5>
    <a:accent6>
      <a:srgbClr val="675005"/>
    </a:accent6>
    <a:hlink>
      <a:srgbClr val="0096D7"/>
    </a:hlink>
    <a:folHlink>
      <a:srgbClr val="5D9732"/>
    </a:folHlink>
  </a:clrScheme>
  <a:fontScheme name="EIA 1">
    <a:majorFont>
      <a:latin typeface="Times New Roman"/>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1170</TotalTime>
  <Words>1587</Words>
  <Application>Microsoft Office PowerPoint</Application>
  <PresentationFormat>On-screen Show (4:3)</PresentationFormat>
  <Paragraphs>248</Paragraphs>
  <Slides>31</Slides>
  <Notes>6</Notes>
  <HiddenSlides>0</HiddenSlides>
  <MMClips>0</MMClips>
  <ScaleCrop>false</ScaleCrop>
  <HeadingPairs>
    <vt:vector size="4" baseType="variant">
      <vt:variant>
        <vt:lpstr>Theme</vt:lpstr>
      </vt:variant>
      <vt:variant>
        <vt:i4>2</vt:i4>
      </vt:variant>
      <vt:variant>
        <vt:lpstr>Slide Titles</vt:lpstr>
      </vt:variant>
      <vt:variant>
        <vt:i4>31</vt:i4>
      </vt:variant>
    </vt:vector>
  </HeadingPairs>
  <TitlesOfParts>
    <vt:vector size="33" baseType="lpstr">
      <vt:lpstr>Office Theme</vt:lpstr>
      <vt:lpstr>1_eia_template</vt:lpstr>
      <vt:lpstr>Welcome to the North American Wind Energy Academy Symposium 2015</vt:lpstr>
      <vt:lpstr>The DOE Wind Vision 2015</vt:lpstr>
      <vt:lpstr>Analysis Approach and Boundaries</vt:lpstr>
      <vt:lpstr>Deployment Over Time</vt:lpstr>
      <vt:lpstr>Generation and Installed Capacity Over Time</vt:lpstr>
      <vt:lpstr>Annual Wind Investments</vt:lpstr>
      <vt:lpstr>Sensitivity to Cost Scenarios</vt:lpstr>
      <vt:lpstr>The Wind Cost Reductions</vt:lpstr>
      <vt:lpstr>Future Turbine Scale</vt:lpstr>
      <vt:lpstr>Segmented Blades ?</vt:lpstr>
      <vt:lpstr>Distribution of Generation</vt:lpstr>
      <vt:lpstr>State by State Distribution</vt:lpstr>
      <vt:lpstr>PowerPoint Presentation</vt:lpstr>
      <vt:lpstr>Needed Investments</vt:lpstr>
      <vt:lpstr>Needed Actions by Discipline </vt:lpstr>
      <vt:lpstr>Actions: 1. Wind Resource and Site Characterization</vt:lpstr>
      <vt:lpstr>Actions: 2. Wind Technology</vt:lpstr>
      <vt:lpstr>                        Other Actions:</vt:lpstr>
      <vt:lpstr>Annual Energy Outlook 2015</vt:lpstr>
      <vt:lpstr>Growth in electricity use slows, but electricity use still increases by 24% from 2013 to 2040</vt:lpstr>
      <vt:lpstr>Over time the electricity mix gradually shifts to lower-carbon options, led by growth in renewables and gas-fired generation </vt:lpstr>
      <vt:lpstr>Non-hydro renewable generation grows to double hydropower generation by 2040 </vt:lpstr>
      <vt:lpstr>Growth in wind and solar generation meets a significant portion of projected total electric load growth in all AEO2015 cases</vt:lpstr>
      <vt:lpstr>  The Vision’s Actions are Central to NAWEA’s Mission</vt:lpstr>
      <vt:lpstr>The Role of NAWEA</vt:lpstr>
      <vt:lpstr>The Vision and Mission</vt:lpstr>
      <vt:lpstr>NAWEA  Activities</vt:lpstr>
      <vt:lpstr>The NAWEA Organization </vt:lpstr>
      <vt:lpstr>NAWEA Charter &amp; By-Laws http://www.nawea.org/charter/</vt:lpstr>
      <vt:lpstr>Current NWEA  Activities</vt:lpstr>
      <vt:lpstr>NAWEA Board Meeting</vt:lpstr>
    </vt:vector>
  </TitlesOfParts>
  <Company>NREL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RWT</dc:creator>
  <cp:lastModifiedBy>NREL</cp:lastModifiedBy>
  <cp:revision>85</cp:revision>
  <dcterms:created xsi:type="dcterms:W3CDTF">2013-08-04T21:33:40Z</dcterms:created>
  <dcterms:modified xsi:type="dcterms:W3CDTF">2015-06-09T01:17:12Z</dcterms:modified>
</cp:coreProperties>
</file>