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Slab"/>
      <p:regular r:id="rId20"/>
      <p:bold r:id="rId21"/>
    </p:embeddedFon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C0EA2DD-7EE4-4963-8D05-E291DA52F645}">
  <a:tblStyle styleId="{7C0EA2DD-7EE4-4963-8D05-E291DA52F6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regular.fntdata"/><Relationship Id="rId22" Type="http://schemas.openxmlformats.org/officeDocument/2006/relationships/font" Target="fonts/Roboto-regular.fntdata"/><Relationship Id="rId21" Type="http://schemas.openxmlformats.org/officeDocument/2006/relationships/font" Target="fonts/RobotoSlab-bold.fntdata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f3ef775a90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f3ef775a90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f3ef775a90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f3ef775a90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f3ef775a90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f3ef775a90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5ba481eb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5ba481eb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74e6947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274e6947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2629d962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2629d962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f3ef775a90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f3ef775a90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f3ef775a90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f3ef775a90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f3ef775a90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f3ef775a90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675f047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6675f047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f3ef775a90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f3ef775a90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f3ef775a90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f3ef775a90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6070e2df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6070e2df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scienceprofonline.com/genetics/types-cell-division-binary-fission-mitosis-meiosis.html" TargetMode="External"/><Relationship Id="rId4" Type="http://schemas.openxmlformats.org/officeDocument/2006/relationships/hyperlink" Target="https://www.genome.gov/genetics-glossary/Cell-Cycle" TargetMode="External"/><Relationship Id="rId5" Type="http://schemas.openxmlformats.org/officeDocument/2006/relationships/hyperlink" Target="https://teachmephysiology.com/biochemistry/cell-growth-death/cell-cycle/" TargetMode="External"/><Relationship Id="rId6" Type="http://schemas.openxmlformats.org/officeDocument/2006/relationships/hyperlink" Target="https://cannabislifenetwork.com/endocannabinoid-system-face-masks/" TargetMode="External"/><Relationship Id="rId7" Type="http://schemas.openxmlformats.org/officeDocument/2006/relationships/hyperlink" Target="https://www.ncbi.nlm.nih.gov/pmc/articles/PMC7927191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Cell Cycle Visualization Website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0" y="3035675"/>
            <a:ext cx="5783400" cy="16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Cesar Smokowski, Shuai Lin, Donghyeon Shin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Multimedia, Hypertext, and Information Access, Dr. Fox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5/7/22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title"/>
          </p:nvPr>
        </p:nvSpPr>
        <p:spPr>
          <a:xfrm>
            <a:off x="3214650" y="2228700"/>
            <a:ext cx="27147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Challenges</a:t>
            </a:r>
            <a:endParaRPr sz="3600"/>
          </a:p>
        </p:txBody>
      </p:sp>
      <p:sp>
        <p:nvSpPr>
          <p:cNvPr id="135" name="Google Shape;135;p22"/>
          <p:cNvSpPr/>
          <p:nvPr/>
        </p:nvSpPr>
        <p:spPr>
          <a:xfrm>
            <a:off x="181550" y="151675"/>
            <a:ext cx="3334800" cy="20769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2"/>
          <p:cNvSpPr/>
          <p:nvPr/>
        </p:nvSpPr>
        <p:spPr>
          <a:xfrm>
            <a:off x="5615350" y="2914800"/>
            <a:ext cx="3334800" cy="20769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5615350" y="151675"/>
            <a:ext cx="3334800" cy="20769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181550" y="2914800"/>
            <a:ext cx="3334800" cy="20769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2"/>
          <p:cNvSpPr txBox="1"/>
          <p:nvPr/>
        </p:nvSpPr>
        <p:spPr>
          <a:xfrm>
            <a:off x="262000" y="220625"/>
            <a:ext cx="3254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Finding helpful websites that have clear information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248200" y="2950950"/>
            <a:ext cx="3334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Understanding Cell Cycle mathematical models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22"/>
          <p:cNvSpPr txBox="1"/>
          <p:nvPr/>
        </p:nvSpPr>
        <p:spPr>
          <a:xfrm>
            <a:off x="5676250" y="220625"/>
            <a:ext cx="32130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Creating content for younger students, general public &amp; experienced users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2"/>
          <p:cNvSpPr txBox="1"/>
          <p:nvPr/>
        </p:nvSpPr>
        <p:spPr>
          <a:xfrm>
            <a:off x="5681300" y="2978550"/>
            <a:ext cx="319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5708875" y="2978550"/>
            <a:ext cx="31164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Dividing work and adjusting to Professor Cao’s feedback</a:t>
            </a:r>
            <a:endParaRPr sz="2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for Future Teams</a:t>
            </a:r>
            <a:endParaRPr/>
          </a:p>
        </p:txBody>
      </p:sp>
      <p:sp>
        <p:nvSpPr>
          <p:cNvPr id="149" name="Google Shape;149;p23"/>
          <p:cNvSpPr txBox="1"/>
          <p:nvPr/>
        </p:nvSpPr>
        <p:spPr>
          <a:xfrm>
            <a:off x="0" y="678450"/>
            <a:ext cx="56952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●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Accessibility Support 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○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Audio translation for each page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○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Accessibility option for interactive models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●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Search Bar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○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Helpful for finding topics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+ keywords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●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Design/UX </a:t>
            </a: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Improvements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○"/>
            </a:pPr>
            <a:r>
              <a:rPr lang="en" sz="2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Add new design elements</a:t>
            </a:r>
            <a:endParaRPr sz="2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0" name="Google Shape;150;p23"/>
          <p:cNvPicPr preferRelativeResize="0"/>
          <p:nvPr/>
        </p:nvPicPr>
        <p:blipFill rotWithShape="1">
          <a:blip r:embed="rId3">
            <a:alphaModFix/>
          </a:blip>
          <a:srcRect b="0" l="18664" r="18406" t="11660"/>
          <a:stretch/>
        </p:blipFill>
        <p:spPr>
          <a:xfrm>
            <a:off x="6232875" y="0"/>
            <a:ext cx="2911125" cy="2054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1350" y="2054650"/>
            <a:ext cx="4252652" cy="3088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387900" y="23737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57" name="Google Shape;157;p24"/>
          <p:cNvSpPr txBox="1"/>
          <p:nvPr/>
        </p:nvSpPr>
        <p:spPr>
          <a:xfrm>
            <a:off x="179100" y="923475"/>
            <a:ext cx="8964900" cy="30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Client: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Dr. Young Cao, Ph.D, Associate Professor, Department of Computer Science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Source of Research Data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Professor John Tyson, Distinguished Professor, Department of Biological Sciences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Mentor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Dr. Edward Fox. Ph.D, Professor, Department of Computer Science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Ryan Wood, GTA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title"/>
          </p:nvPr>
        </p:nvSpPr>
        <p:spPr>
          <a:xfrm>
            <a:off x="387900" y="-5635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References </a:t>
            </a:r>
            <a:endParaRPr sz="2800"/>
          </a:p>
        </p:txBody>
      </p:sp>
      <p:sp>
        <p:nvSpPr>
          <p:cNvPr id="163" name="Google Shape;163;p25"/>
          <p:cNvSpPr txBox="1"/>
          <p:nvPr/>
        </p:nvSpPr>
        <p:spPr>
          <a:xfrm>
            <a:off x="112350" y="559625"/>
            <a:ext cx="8919300" cy="44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Port, Tami. “Types of Cell Division: Binary Fission, Mitosis &amp; Meiosis.” Types of Cell Division: Binary Fission, Mitosis &amp; Meiosis, Science Prof Online, 12 Mar. 2016, </a:t>
            </a:r>
            <a:r>
              <a:rPr lang="en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https://www.scienceprofonline.com/genetics/types-cell-division-binary-fission-mitosis-meiosis.html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Accessed 2 May. 2022.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Brody, Lawrence C. “Cell Cycle.” Genome.gov, National Human Genome Research Institute, 8 Oct. 2015, </a:t>
            </a:r>
            <a:r>
              <a:rPr lang="en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https://www.genome.gov/genetics-glossary/Cell-Cycle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Accessed 2 May. 2022.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Jacobs C, Hung D, Shapiro L (2001) Dynamic localization of a cytoplasmic signal transduction response regulator controls morphogenesis during the Caulobacter cell cycle. Proc Natl Acad Sci U S A 98: 4095-4100.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Reisinger SJ, Huntwork S, Viollier PH, Ryan KR (2007) DivL Performs Critical Cell Cycle Functions in Caulobacter crescentus Independent of Kinase Activity. J Bacteriol 189: 8308-8320.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Yao G, Lee TJ, Mori S, Nevins JR, You L (2008) A bistable Rb-E2F switch underlies the restriction point. Nature Cell Biology 10: 476-482.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Paul R, Jaeger T, Abel S, Wiederkehr I, Folcher M, et al. (2008) Allosteric regulation of histidine kinases by their cognate response regulator determines cell fate. Cell 133: 452-461.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Boldt, R. C. “The Cell Cycle - Phases - Mitosis - Regulation.” TeachMePhysiology, TeachMe Science Series, 26 Jan. 2021, </a:t>
            </a:r>
            <a:r>
              <a:rPr lang="en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https://teachmephysiology.com/biochemistry/cell-growth-death/cell-cycle/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Accessed 2 May. 2022.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Tyson, John J, et al. Cell Cycle, Budding Yeast, Encyclopedia of Systems Biology, 6 Nov. 2014, </a:t>
            </a:r>
            <a:r>
              <a:rPr lang="en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https://cannabislifenetwork.com/endocannabinoid-system-face-masks/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Accessed 2 May. 2022.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AutoNum type="arabicParenR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Kirschner, Marc. “What Makes the Cell Cycle Tick? A Celebration of the Awesome Power of Biochemistry and the Frog Egg.” Molecular Biology of the Cell, The American Society for Cell Biology, 15 Dec. 2020, </a:t>
            </a:r>
            <a:r>
              <a:rPr lang="en" sz="1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https://www.ncbi.nlm.nih.gov/pmc/articles/PMC7927191/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Accessed 2 May. 2022.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</a:t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115625" y="578300"/>
            <a:ext cx="5933400" cy="46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Project Overview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Team Goals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Deliverables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Demonstration 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Project Timeline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Client Feedback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Challenges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Lessons Learned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Work for Future Teams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Acknowledgements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References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0"/>
            <a:ext cx="4431350" cy="25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7708" y="2662875"/>
            <a:ext cx="3259927" cy="2172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0" y="813550"/>
            <a:ext cx="65088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Goal: Create educational Cell Cycle Website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Client: Young Cao + Research from John Tyson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User Groups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○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Younger Students - Introductory Info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○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General Public - Cell Cycle Examples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○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Experienced Users - Mathematical Models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Technology: HTML and JavaScript Files + D3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8450" y="0"/>
            <a:ext cx="1962700" cy="183754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6384700" y="1763650"/>
            <a:ext cx="3119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Professor Young Cao - Client</a:t>
            </a:r>
            <a:endParaRPr sz="1300"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10055" l="0" r="0" t="7115"/>
          <a:stretch/>
        </p:blipFill>
        <p:spPr>
          <a:xfrm>
            <a:off x="6628450" y="2194750"/>
            <a:ext cx="1832576" cy="233042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6508800" y="4435500"/>
            <a:ext cx="2468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Professor John Tyson </a:t>
            </a:r>
            <a:endParaRPr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Biology Researcher</a:t>
            </a:r>
            <a:endParaRPr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Team Goals</a:t>
            </a:r>
            <a:endParaRPr sz="3600"/>
          </a:p>
        </p:txBody>
      </p:sp>
      <p:sp>
        <p:nvSpPr>
          <p:cNvPr id="88" name="Google Shape;88;p16"/>
          <p:cNvSpPr txBox="1"/>
          <p:nvPr/>
        </p:nvSpPr>
        <p:spPr>
          <a:xfrm>
            <a:off x="137900" y="609175"/>
            <a:ext cx="72672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Char char="●"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Accurate, clear information</a:t>
            </a: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Char char="●"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Site is easy to navigate</a:t>
            </a: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Char char="●"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Content for each user group</a:t>
            </a: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Char char="●"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Helpful mathematical models</a:t>
            </a: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Char char="●"/>
            </a:pPr>
            <a:r>
              <a:rPr lang="en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Links for further learning</a:t>
            </a:r>
            <a:endParaRPr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89" name="Google Shape;89;p16"/>
          <p:cNvCxnSpPr>
            <a:stCxn id="90" idx="0"/>
            <a:endCxn id="91" idx="2"/>
          </p:cNvCxnSpPr>
          <p:nvPr/>
        </p:nvCxnSpPr>
        <p:spPr>
          <a:xfrm rot="-5400000">
            <a:off x="6955950" y="1389223"/>
            <a:ext cx="5355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2" name="Google Shape;92;p16"/>
          <p:cNvCxnSpPr/>
          <p:nvPr/>
        </p:nvCxnSpPr>
        <p:spPr>
          <a:xfrm rot="-5400000">
            <a:off x="6953407" y="2832478"/>
            <a:ext cx="540000" cy="6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" name="Google Shape;90;p16"/>
          <p:cNvSpPr/>
          <p:nvPr/>
        </p:nvSpPr>
        <p:spPr>
          <a:xfrm>
            <a:off x="5953200" y="1657273"/>
            <a:ext cx="2540400" cy="909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Level 2: general public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5952900" y="3102775"/>
            <a:ext cx="2540400" cy="10479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Level 3: Users with Background Knowledge</a:t>
            </a:r>
            <a:endParaRPr sz="2100">
              <a:solidFill>
                <a:srgbClr val="FFFFFF"/>
              </a:solidFill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5953200" y="211773"/>
            <a:ext cx="2540400" cy="909900"/>
          </a:xfrm>
          <a:prstGeom prst="roundRect">
            <a:avLst>
              <a:gd fmla="val 50000" name="adj"/>
            </a:avLst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Level 1: lower grades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 rotWithShape="1">
          <a:blip r:embed="rId3">
            <a:alphaModFix/>
          </a:blip>
          <a:srcRect b="12733" l="4387" r="6255" t="15566"/>
          <a:stretch/>
        </p:blipFill>
        <p:spPr>
          <a:xfrm>
            <a:off x="525800" y="3199175"/>
            <a:ext cx="5086549" cy="194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 Pt 1</a:t>
            </a:r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96525" y="648900"/>
            <a:ext cx="65637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Introductory Info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Home Page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Interesting Facts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Cell Cycle Models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Generic Cell Cycle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Frog Egg Model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Budding Yeast Model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Fission Yeast Model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Research Pages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Caulobacter Information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Spatial Cell Modules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Temporal Cell Modules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Mathematical Models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Visualization Page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1975" y="0"/>
            <a:ext cx="517202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87900" y="1507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Demonstration</a:t>
            </a:r>
            <a:endParaRPr/>
          </a:p>
        </p:txBody>
      </p:sp>
      <p:sp>
        <p:nvSpPr>
          <p:cNvPr id="108" name="Google Shape;108;p18"/>
          <p:cNvSpPr txBox="1"/>
          <p:nvPr/>
        </p:nvSpPr>
        <p:spPr>
          <a:xfrm>
            <a:off x="0" y="836825"/>
            <a:ext cx="91440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CellCycleVisualizationDemo.MP4 is a walkthrough of the full website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Displays content of Introductory + Research Pages 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Shows how to use PopZ mathematical model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Demonstrates navigation sidebar + drop down menu functionality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0" l="0" r="0" t="5979"/>
          <a:stretch/>
        </p:blipFill>
        <p:spPr>
          <a:xfrm>
            <a:off x="2701150" y="2904475"/>
            <a:ext cx="3919601" cy="2239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18105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Timeline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0" y="787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{7C0EA2DD-7EE4-4963-8D05-E291DA52F645}</a:tableStyleId>
              </a:tblPr>
              <a:tblGrid>
                <a:gridCol w="1731350"/>
                <a:gridCol w="2007450"/>
                <a:gridCol w="1893775"/>
                <a:gridCol w="1682675"/>
                <a:gridCol w="1828775"/>
              </a:tblGrid>
              <a:tr h="1310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Phase 1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1st Week of </a:t>
                      </a:r>
                      <a:r>
                        <a:rPr lang="en" sz="2200">
                          <a:solidFill>
                            <a:schemeClr val="dk1"/>
                          </a:solidFill>
                        </a:rPr>
                        <a:t>February</a:t>
                      </a:r>
                      <a:endParaRPr sz="1600"/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Phase 2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3rd Week of February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Phase 3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2nd Week of March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Phase 4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1st Week of April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Phase 5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End of April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A64D79"/>
                    </a:solidFill>
                  </a:tcPr>
                </a:tc>
              </a:tr>
              <a:tr h="3045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</a:t>
                      </a:r>
                      <a:r>
                        <a:rPr lang="en" sz="2000">
                          <a:solidFill>
                            <a:schemeClr val="dk1"/>
                          </a:solidFill>
                        </a:rPr>
                        <a:t>1st Meeting with client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Understand website files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Collect background info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Design website layout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Review each other’s information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Assign web pages to work on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- 2nd meeting with client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Implement Dr. Cao’s feedback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Create cell cycle model pages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Add links for further learning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Condense research info into two pages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Final client meeting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Test math models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</a:rPr>
                        <a:t>- Improve website design</a:t>
                      </a:r>
                      <a:endParaRPr sz="2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A64D7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Feedback</a:t>
            </a:r>
            <a:endParaRPr/>
          </a:p>
        </p:txBody>
      </p:sp>
      <p:graphicFrame>
        <p:nvGraphicFramePr>
          <p:cNvPr id="121" name="Google Shape;121;p20"/>
          <p:cNvGraphicFramePr/>
          <p:nvPr/>
        </p:nvGraphicFramePr>
        <p:xfrm>
          <a:off x="0" y="686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{7C0EA2DD-7EE4-4963-8D05-E291DA52F645}</a:tableStyleId>
              </a:tblPr>
              <a:tblGrid>
                <a:gridCol w="2020925"/>
                <a:gridCol w="7123075"/>
              </a:tblGrid>
              <a:tr h="1485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Meeting 1 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February 4th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A64D79"/>
                    </a:solidFill>
                  </a:tcPr>
                </a:tc>
                <a:tc>
                  <a:txBody>
                    <a:bodyPr/>
                    <a:lstStyle/>
                    <a:p>
                      <a:pPr indent="-3683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Char char="●"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Include content for general public &amp; younger students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-3683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Char char="●"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Use up to date research information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  <a:p>
                      <a:pPr indent="-3683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Char char="●"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Order pages from simplest to most complex</a:t>
                      </a:r>
                      <a:endParaRPr sz="2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A64D79"/>
                    </a:solidFill>
                  </a:tcPr>
                </a:tc>
              </a:tr>
              <a:tr h="1485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Meeting 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March 18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-3746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Char char="●"/>
                      </a:pPr>
                      <a:r>
                        <a:rPr lang="en" sz="2300">
                          <a:solidFill>
                            <a:schemeClr val="dk1"/>
                          </a:solidFill>
                        </a:rPr>
                        <a:t>Add links for further learning</a:t>
                      </a:r>
                      <a:endParaRPr sz="2300">
                        <a:solidFill>
                          <a:schemeClr val="dk1"/>
                        </a:solidFill>
                      </a:endParaRPr>
                    </a:p>
                    <a:p>
                      <a:pPr indent="-3746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Char char="●"/>
                      </a:pPr>
                      <a:r>
                        <a:rPr lang="en" sz="2300">
                          <a:solidFill>
                            <a:schemeClr val="dk1"/>
                          </a:solidFill>
                        </a:rPr>
                        <a:t>Create separate pages for Cell Cycle Models</a:t>
                      </a:r>
                      <a:endParaRPr sz="2300">
                        <a:solidFill>
                          <a:schemeClr val="dk1"/>
                        </a:solidFill>
                      </a:endParaRPr>
                    </a:p>
                    <a:p>
                      <a:pPr indent="-3746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300"/>
                        <a:buChar char="●"/>
                      </a:pPr>
                      <a:r>
                        <a:rPr lang="en" sz="2300">
                          <a:solidFill>
                            <a:schemeClr val="dk1"/>
                          </a:solidFill>
                        </a:rPr>
                        <a:t>Add detailed Generic Cell Cycle page</a:t>
                      </a:r>
                      <a:endParaRPr sz="2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</a:tr>
              <a:tr h="1485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Meeting 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solidFill>
                            <a:schemeClr val="dk1"/>
                          </a:solidFill>
                        </a:rPr>
                        <a:t>April 22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indent="-3619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100"/>
                        <a:buChar char="●"/>
                      </a:pPr>
                      <a:r>
                        <a:rPr lang="en" sz="2100">
                          <a:solidFill>
                            <a:schemeClr val="dk1"/>
                          </a:solidFill>
                        </a:rPr>
                        <a:t>Include all Cell Cycle visualizations on one page</a:t>
                      </a:r>
                      <a:endParaRPr sz="2100">
                        <a:solidFill>
                          <a:schemeClr val="dk1"/>
                        </a:solidFill>
                      </a:endParaRPr>
                    </a:p>
                    <a:p>
                      <a:pPr indent="-3619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100"/>
                        <a:buChar char="●"/>
                      </a:pPr>
                      <a:r>
                        <a:rPr lang="en" sz="2100">
                          <a:solidFill>
                            <a:schemeClr val="dk1"/>
                          </a:solidFill>
                        </a:rPr>
                        <a:t>Test all mathematical models</a:t>
                      </a:r>
                      <a:endParaRPr sz="2100">
                        <a:solidFill>
                          <a:schemeClr val="dk1"/>
                        </a:solidFill>
                      </a:endParaRPr>
                    </a:p>
                    <a:p>
                      <a:pPr indent="-3683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Char char="●"/>
                      </a:pPr>
                      <a:r>
                        <a:rPr lang="en" sz="2200">
                          <a:solidFill>
                            <a:schemeClr val="dk1"/>
                          </a:solidFill>
                        </a:rPr>
                        <a:t>Include reference section for each page</a:t>
                      </a:r>
                      <a:endParaRPr sz="2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387900" y="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27" name="Google Shape;127;p21"/>
          <p:cNvSpPr txBox="1"/>
          <p:nvPr/>
        </p:nvSpPr>
        <p:spPr>
          <a:xfrm>
            <a:off x="65125" y="602250"/>
            <a:ext cx="89034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Portraying technical information in a clear, concise way is very important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Defining the needs of each user group is helpful for organizing information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Roboto"/>
              <a:buChar char="●"/>
            </a:pPr>
            <a:r>
              <a:rPr lang="en" sz="2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Choosing engaging, informative graphics can convey a lot of information in a easy to understand way</a:t>
            </a:r>
            <a:endParaRPr sz="2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3200" y="3019000"/>
            <a:ext cx="3430800" cy="212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057425"/>
            <a:ext cx="4036411" cy="2047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