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6858000" cx="12192000"/>
  <p:notesSz cx="6858000" cy="9144000"/>
  <p:embeddedFontLst>
    <p:embeddedFont>
      <p:font typeface="Garamond"/>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29" roundtripDataSignature="AMtx7miN7hpKw9rwHAATOJtt43mW7VT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1CC2B4-514C-420C-9EAA-BEBBEA9D4CDA}">
  <a:tblStyle styleId="{FC1CC2B4-514C-420C-9EAA-BEBBEA9D4CDA}" styleName="Table_0">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BC1A16D-96C7-4598-A0AA-A37C204CC917}" styleName="Table_1">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E6E6"/>
          </a:solidFill>
        </a:fill>
      </a:tcStyle>
    </a:wholeTbl>
    <a:band1H>
      <a:tcTxStyle/>
      <a:tcStyle>
        <a:fill>
          <a:solidFill>
            <a:srgbClr val="E6CACA"/>
          </a:solidFill>
        </a:fill>
      </a:tcStyle>
    </a:band1H>
    <a:band2H>
      <a:tcTxStyle/>
    </a:band2H>
    <a:band1V>
      <a:tcTxStyle/>
      <a:tcStyle>
        <a:fill>
          <a:solidFill>
            <a:srgbClr val="E6CACA"/>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Garamond-bold.fntdata"/><Relationship Id="rId25" Type="http://schemas.openxmlformats.org/officeDocument/2006/relationships/font" Target="fonts/Garamond-regular.fntdata"/><Relationship Id="rId28" Type="http://schemas.openxmlformats.org/officeDocument/2006/relationships/font" Target="fonts/Garamond-boldItalic.fntdata"/><Relationship Id="rId27" Type="http://schemas.openxmlformats.org/officeDocument/2006/relationships/font" Target="fonts/Garamon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customschemas.google.com/relationships/presentationmetadata" Target="meta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72" name="Google Shape;17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a:t>Grant, p.157</a:t>
            </a:r>
            <a:endParaRPr/>
          </a:p>
        </p:txBody>
      </p:sp>
      <p:sp>
        <p:nvSpPr>
          <p:cNvPr id="187" name="Google Shape;18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1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sz="1200">
                <a:solidFill>
                  <a:schemeClr val="dk1"/>
                </a:solidFill>
                <a:latin typeface="Arial"/>
                <a:ea typeface="Arial"/>
                <a:cs typeface="Arial"/>
                <a:sym typeface="Arial"/>
              </a:rPr>
              <a:t>The term </a:t>
            </a:r>
            <a:r>
              <a:rPr i="1" lang="en-US" sz="1200">
                <a:solidFill>
                  <a:schemeClr val="dk1"/>
                </a:solidFill>
                <a:latin typeface="Arial"/>
                <a:ea typeface="Arial"/>
                <a:cs typeface="Arial"/>
                <a:sym typeface="Arial"/>
              </a:rPr>
              <a:t>value chain</a:t>
            </a:r>
            <a:r>
              <a:rPr lang="en-US" sz="1200">
                <a:solidFill>
                  <a:schemeClr val="dk1"/>
                </a:solidFill>
                <a:latin typeface="Arial"/>
                <a:ea typeface="Arial"/>
                <a:cs typeface="Arial"/>
                <a:sym typeface="Arial"/>
              </a:rPr>
              <a:t> reflects the fact that, as each step of this path is completed, the product becomes more valuable than it was at the previous step.</a:t>
            </a:r>
            <a:endParaRPr/>
          </a:p>
          <a:p>
            <a:pPr indent="0" lvl="0" marL="0" rtl="0" algn="l">
              <a:spcBef>
                <a:spcPts val="0"/>
              </a:spcBef>
              <a:spcAft>
                <a:spcPts val="0"/>
              </a:spcAft>
              <a:buNone/>
            </a:pPr>
            <a:r>
              <a:t/>
            </a:r>
            <a:endParaRPr b="1" sz="2400">
              <a:solidFill>
                <a:srgbClr val="006CA7"/>
              </a:solidFill>
              <a:latin typeface="Times New Roman"/>
              <a:ea typeface="Times New Roman"/>
              <a:cs typeface="Times New Roman"/>
              <a:sym typeface="Times New Roman"/>
            </a:endParaRPr>
          </a:p>
          <a:p>
            <a:pPr indent="0" lvl="0" marL="0" rtl="0" algn="l">
              <a:spcBef>
                <a:spcPts val="0"/>
              </a:spcBef>
              <a:spcAft>
                <a:spcPts val="0"/>
              </a:spcAft>
              <a:buNone/>
            </a:pPr>
            <a:r>
              <a:rPr b="1" lang="en-US" sz="2400">
                <a:solidFill>
                  <a:srgbClr val="006CA7"/>
                </a:solidFill>
                <a:latin typeface="Times New Roman"/>
                <a:ea typeface="Times New Roman"/>
                <a:cs typeface="Times New Roman"/>
                <a:sym typeface="Times New Roman"/>
              </a:rPr>
              <a:t>Primary activities </a:t>
            </a:r>
            <a:r>
              <a:rPr lang="en-US" sz="2400">
                <a:latin typeface="Times New Roman"/>
                <a:ea typeface="Times New Roman"/>
                <a:cs typeface="Times New Roman"/>
                <a:sym typeface="Times New Roman"/>
              </a:rPr>
              <a:t>are actions that are directly involved in the creation and distribution of goods and services. There are five primary activities: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Inbound logistics </a:t>
            </a:r>
            <a:r>
              <a:rPr lang="en-US" sz="2000">
                <a:latin typeface="Times New Roman"/>
                <a:ea typeface="Times New Roman"/>
                <a:cs typeface="Times New Roman"/>
                <a:sym typeface="Times New Roman"/>
              </a:rPr>
              <a:t>refer to the arrival of raw materials.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Operations </a:t>
            </a:r>
            <a:r>
              <a:rPr lang="en-US" sz="2000">
                <a:latin typeface="Times New Roman"/>
                <a:ea typeface="Times New Roman"/>
                <a:cs typeface="Times New Roman"/>
                <a:sym typeface="Times New Roman"/>
              </a:rPr>
              <a:t>refer to the actual production process.</a:t>
            </a:r>
            <a:endParaRPr/>
          </a:p>
          <a:p>
            <a:pPr indent="0" lvl="1" marL="457200" rtl="0" algn="l">
              <a:spcBef>
                <a:spcPts val="0"/>
              </a:spcBef>
              <a:spcAft>
                <a:spcPts val="0"/>
              </a:spcAft>
              <a:buNone/>
            </a:pPr>
            <a:r>
              <a:rPr lang="en-US" sz="2000">
                <a:latin typeface="Times New Roman"/>
                <a:ea typeface="Times New Roman"/>
                <a:cs typeface="Times New Roman"/>
                <a:sym typeface="Times New Roman"/>
              </a:rPr>
              <a:t>Outbound logistics tracks the movement of a finished product to customers.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Marketing and sales </a:t>
            </a:r>
            <a:r>
              <a:rPr lang="en-US" sz="2000">
                <a:latin typeface="Times New Roman"/>
                <a:ea typeface="Times New Roman"/>
                <a:cs typeface="Times New Roman"/>
                <a:sym typeface="Times New Roman"/>
              </a:rPr>
              <a:t>attracts potential customers and convinces them to make purchases.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Service</a:t>
            </a:r>
            <a:r>
              <a:rPr lang="en-US" sz="2000">
                <a:latin typeface="Times New Roman"/>
                <a:ea typeface="Times New Roman"/>
                <a:cs typeface="Times New Roman"/>
                <a:sym typeface="Times New Roman"/>
              </a:rPr>
              <a:t> refers to the extent to which a company provides assistance to their customers.</a:t>
            </a:r>
            <a:endParaRPr/>
          </a:p>
          <a:p>
            <a:pPr indent="0" lvl="1" marL="457200" rtl="0" algn="l">
              <a:spcBef>
                <a:spcPts val="0"/>
              </a:spcBef>
              <a:spcAft>
                <a:spcPts val="0"/>
              </a:spcAft>
              <a:buNone/>
            </a:pPr>
            <a:r>
              <a:t/>
            </a:r>
            <a:endParaRPr sz="2000">
              <a:latin typeface="Times New Roman"/>
              <a:ea typeface="Times New Roman"/>
              <a:cs typeface="Times New Roman"/>
              <a:sym typeface="Times New Roman"/>
            </a:endParaRPr>
          </a:p>
          <a:p>
            <a:pPr indent="0" lvl="0" marL="0" rtl="0" algn="l">
              <a:spcBef>
                <a:spcPts val="0"/>
              </a:spcBef>
              <a:spcAft>
                <a:spcPts val="0"/>
              </a:spcAft>
              <a:buNone/>
            </a:pPr>
            <a:r>
              <a:rPr b="1" lang="en-US" sz="2400">
                <a:solidFill>
                  <a:srgbClr val="006CA7"/>
                </a:solidFill>
                <a:latin typeface="Times New Roman"/>
                <a:ea typeface="Times New Roman"/>
                <a:cs typeface="Times New Roman"/>
                <a:sym typeface="Times New Roman"/>
              </a:rPr>
              <a:t>Support activities </a:t>
            </a:r>
            <a:r>
              <a:rPr lang="en-US" sz="2400">
                <a:latin typeface="Times New Roman"/>
                <a:ea typeface="Times New Roman"/>
                <a:cs typeface="Times New Roman"/>
                <a:sym typeface="Times New Roman"/>
              </a:rPr>
              <a:t>are not directly involved in the evolution of a product but instead provide important underlying support for primary activities. </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Company infrastructure </a:t>
            </a:r>
            <a:r>
              <a:rPr lang="en-US" sz="2000">
                <a:latin typeface="Times New Roman"/>
                <a:ea typeface="Times New Roman"/>
                <a:cs typeface="Times New Roman"/>
                <a:sym typeface="Times New Roman"/>
              </a:rPr>
              <a:t>refers to how the company is organized and led by executives.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Human resource management </a:t>
            </a:r>
            <a:r>
              <a:rPr lang="en-US" sz="2000">
                <a:latin typeface="Times New Roman"/>
                <a:ea typeface="Times New Roman"/>
                <a:cs typeface="Times New Roman"/>
                <a:sym typeface="Times New Roman"/>
              </a:rPr>
              <a:t>involves the recruitment, training, and compensation of employees.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Technological development </a:t>
            </a:r>
            <a:r>
              <a:rPr lang="en-US" sz="2000">
                <a:latin typeface="Times New Roman"/>
                <a:ea typeface="Times New Roman"/>
                <a:cs typeface="Times New Roman"/>
                <a:sym typeface="Times New Roman"/>
              </a:rPr>
              <a:t>refers to the use of computerization and telecommunications to support primary activities.</a:t>
            </a:r>
            <a:endParaRPr/>
          </a:p>
          <a:p>
            <a:pPr indent="0" lvl="1" marL="457200" rtl="0" algn="l">
              <a:spcBef>
                <a:spcPts val="0"/>
              </a:spcBef>
              <a:spcAft>
                <a:spcPts val="0"/>
              </a:spcAft>
              <a:buNone/>
            </a:pPr>
            <a:r>
              <a:rPr b="1" lang="en-US" sz="2000">
                <a:solidFill>
                  <a:srgbClr val="006CA7"/>
                </a:solidFill>
                <a:latin typeface="Times New Roman"/>
                <a:ea typeface="Times New Roman"/>
                <a:cs typeface="Times New Roman"/>
                <a:sym typeface="Times New Roman"/>
              </a:rPr>
              <a:t>Procurement</a:t>
            </a:r>
            <a:r>
              <a:rPr lang="en-US" sz="2000">
                <a:latin typeface="Times New Roman"/>
                <a:ea typeface="Times New Roman"/>
                <a:cs typeface="Times New Roman"/>
                <a:sym typeface="Times New Roman"/>
              </a:rPr>
              <a:t> is the process of negotiating for and purchasing raw materials. </a:t>
            </a:r>
            <a:endParaRPr/>
          </a:p>
          <a:p>
            <a:pPr indent="0" lvl="0" marL="0" rtl="0" algn="l">
              <a:spcBef>
                <a:spcPts val="0"/>
              </a:spcBef>
              <a:spcAft>
                <a:spcPts val="0"/>
              </a:spcAft>
              <a:buNone/>
            </a:pPr>
            <a:r>
              <a:t/>
            </a:r>
            <a:endParaRPr/>
          </a:p>
        </p:txBody>
      </p:sp>
      <p:sp>
        <p:nvSpPr>
          <p:cNvPr id="228" name="Google Shape;22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7: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p1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22"/>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22"/>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22"/>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22"/>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3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31"/>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3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3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32"/>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32"/>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32"/>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2"/>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3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3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28" name="Shape 28"/>
        <p:cNvGrpSpPr/>
        <p:nvPr/>
      </p:nvGrpSpPr>
      <p:grpSpPr>
        <a:xfrm>
          <a:off x="0" y="0"/>
          <a:ext cx="0" cy="0"/>
          <a:chOff x="0" y="0"/>
          <a:chExt cx="0" cy="0"/>
        </a:xfrm>
      </p:grpSpPr>
      <p:sp>
        <p:nvSpPr>
          <p:cNvPr id="29" name="Google Shape;29;p2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0" name="Google Shape;30;p2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2" name="Shape 32"/>
        <p:cNvGrpSpPr/>
        <p:nvPr/>
      </p:nvGrpSpPr>
      <p:grpSpPr>
        <a:xfrm>
          <a:off x="0" y="0"/>
          <a:ext cx="0" cy="0"/>
          <a:chOff x="0" y="0"/>
          <a:chExt cx="0" cy="0"/>
        </a:xfrm>
      </p:grpSpPr>
      <p:sp>
        <p:nvSpPr>
          <p:cNvPr id="33" name="Google Shape;33;p2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25"/>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5" name="Google Shape;35;p25"/>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6" name="Google Shape;36;p25"/>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7" name="Google Shape;37;p25"/>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8" name="Google Shape;38;p25"/>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9" name="Google Shape;39;p25"/>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5"/>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41" name="Shape 41"/>
        <p:cNvGrpSpPr/>
        <p:nvPr/>
      </p:nvGrpSpPr>
      <p:grpSpPr>
        <a:xfrm>
          <a:off x="0" y="0"/>
          <a:ext cx="0" cy="0"/>
          <a:chOff x="0" y="0"/>
          <a:chExt cx="0" cy="0"/>
        </a:xfrm>
      </p:grpSpPr>
      <p:sp>
        <p:nvSpPr>
          <p:cNvPr id="42" name="Google Shape;42;p26"/>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3" name="Google Shape;43;p26"/>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4" name="Google Shape;44;p26"/>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5" name="Google Shape;45;p26"/>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6" name="Google Shape;46;p26"/>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7" name="Shape 47"/>
        <p:cNvGrpSpPr/>
        <p:nvPr/>
      </p:nvGrpSpPr>
      <p:grpSpPr>
        <a:xfrm>
          <a:off x="0" y="0"/>
          <a:ext cx="0" cy="0"/>
          <a:chOff x="0" y="0"/>
          <a:chExt cx="0" cy="0"/>
        </a:xfrm>
      </p:grpSpPr>
      <p:sp>
        <p:nvSpPr>
          <p:cNvPr id="48" name="Google Shape;48;p2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7"/>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50" name="Google Shape;50;p27"/>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51" name="Google Shape;51;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2" name="Google Shape;52;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2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9"/>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9"/>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9"/>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9"/>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9"/>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30"/>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30"/>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30"/>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30"/>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30"/>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2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21"/>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2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2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1.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hyperlink" Target="http://hdl.handle.net/10919/10273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hyperlink" Target="http://hdl.handle.net/10919/102735"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hyperlink" Target="http://hdl.handle.net/10919/10273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hdl.handle.net/10919/10273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4</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Internal Analysis</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How to Create a Sustainable Resource-based Advantage?</a:t>
            </a:r>
            <a:endParaRPr/>
          </a:p>
        </p:txBody>
      </p:sp>
      <p:sp>
        <p:nvSpPr>
          <p:cNvPr id="175" name="Google Shape;175;p1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800"/>
              <a:buChar char="•"/>
            </a:pPr>
            <a:r>
              <a:rPr lang="en-US" sz="2800">
                <a:latin typeface="Garamond"/>
                <a:ea typeface="Garamond"/>
                <a:cs typeface="Garamond"/>
                <a:sym typeface="Garamond"/>
              </a:rPr>
              <a:t>Barriers to Imitation (Isolating mechanisms):</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Social complexity</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Causal ambiguity</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Path dependency</a:t>
            </a:r>
            <a:endParaRPr/>
          </a:p>
          <a:p>
            <a:pPr indent="-134620" lvl="0" marL="274320" rtl="0" algn="l">
              <a:spcBef>
                <a:spcPts val="2200"/>
              </a:spcBef>
              <a:spcAft>
                <a:spcPts val="0"/>
              </a:spcAft>
              <a:buSzPts val="2200"/>
              <a:buNone/>
            </a:pPr>
            <a:r>
              <a:t/>
            </a:r>
            <a:endParaRPr/>
          </a:p>
        </p:txBody>
      </p:sp>
      <p:sp>
        <p:nvSpPr>
          <p:cNvPr id="176" name="Google Shape;176;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Intangible Barriers to Imitation (Isolating Mechanisms)</a:t>
            </a:r>
            <a:endParaRPr/>
          </a:p>
        </p:txBody>
      </p:sp>
      <p:sp>
        <p:nvSpPr>
          <p:cNvPr id="182" name="Google Shape;182;p1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20000"/>
          </a:bodyPr>
          <a:lstStyle/>
          <a:p>
            <a:pPr indent="-274320" lvl="0" marL="274320" rtl="0" algn="l">
              <a:spcBef>
                <a:spcPts val="0"/>
              </a:spcBef>
              <a:spcAft>
                <a:spcPts val="0"/>
              </a:spcAft>
              <a:buSzPct val="100000"/>
              <a:buChar char="•"/>
            </a:pPr>
            <a:r>
              <a:rPr b="1" lang="en-US" sz="2600">
                <a:latin typeface="Garamond"/>
                <a:ea typeface="Garamond"/>
                <a:cs typeface="Garamond"/>
                <a:sym typeface="Garamond"/>
              </a:rPr>
              <a:t>Social complexity:</a:t>
            </a:r>
            <a:endParaRPr/>
          </a:p>
          <a:p>
            <a:pPr indent="-274320" lvl="1" marL="594360" rtl="0" algn="l">
              <a:spcBef>
                <a:spcPts val="1600"/>
              </a:spcBef>
              <a:spcAft>
                <a:spcPts val="0"/>
              </a:spcAft>
              <a:buSzPct val="100000"/>
              <a:buChar char="•"/>
            </a:pPr>
            <a:r>
              <a:rPr lang="en-US" sz="2600">
                <a:latin typeface="Garamond"/>
                <a:ea typeface="Garamond"/>
                <a:cs typeface="Garamond"/>
                <a:sym typeface="Garamond"/>
              </a:rPr>
              <a:t>Interpersonal relations within an organization</a:t>
            </a:r>
            <a:endParaRPr/>
          </a:p>
          <a:p>
            <a:pPr indent="-274320" lvl="1" marL="594360" rtl="0" algn="l">
              <a:spcBef>
                <a:spcPts val="1600"/>
              </a:spcBef>
              <a:spcAft>
                <a:spcPts val="0"/>
              </a:spcAft>
              <a:buSzPct val="100000"/>
              <a:buChar char="•"/>
            </a:pPr>
            <a:r>
              <a:rPr lang="en-US" sz="2600">
                <a:latin typeface="Garamond"/>
                <a:ea typeface="Garamond"/>
                <a:cs typeface="Garamond"/>
                <a:sym typeface="Garamond"/>
              </a:rPr>
              <a:t>Relations with suppliers and customers</a:t>
            </a:r>
            <a:endParaRPr/>
          </a:p>
          <a:p>
            <a:pPr indent="0" lvl="0" marL="0" rtl="0" algn="l">
              <a:spcBef>
                <a:spcPts val="0"/>
              </a:spcBef>
              <a:spcAft>
                <a:spcPts val="0"/>
              </a:spcAft>
              <a:buSzPct val="100000"/>
              <a:buNone/>
            </a:pPr>
            <a:r>
              <a:t/>
            </a:r>
            <a:endParaRPr sz="2600">
              <a:latin typeface="Garamond"/>
              <a:ea typeface="Garamond"/>
              <a:cs typeface="Garamond"/>
              <a:sym typeface="Garamond"/>
            </a:endParaRPr>
          </a:p>
          <a:p>
            <a:pPr indent="-274320" lvl="0" marL="274320" rtl="0" algn="l">
              <a:spcBef>
                <a:spcPts val="0"/>
              </a:spcBef>
              <a:spcAft>
                <a:spcPts val="0"/>
              </a:spcAft>
              <a:buSzPct val="100000"/>
              <a:buChar char="•"/>
            </a:pPr>
            <a:r>
              <a:rPr b="1" lang="en-US" sz="2600">
                <a:latin typeface="Garamond"/>
                <a:ea typeface="Garamond"/>
                <a:cs typeface="Garamond"/>
                <a:sym typeface="Garamond"/>
              </a:rPr>
              <a:t>Causal ambiguity:</a:t>
            </a:r>
            <a:endParaRPr/>
          </a:p>
          <a:p>
            <a:pPr indent="-274320" lvl="1" marL="594360" rtl="0" algn="l">
              <a:spcBef>
                <a:spcPts val="1600"/>
              </a:spcBef>
              <a:spcAft>
                <a:spcPts val="0"/>
              </a:spcAft>
              <a:buSzPct val="100000"/>
              <a:buChar char="•"/>
            </a:pPr>
            <a:r>
              <a:rPr lang="en-US" sz="2600">
                <a:latin typeface="Garamond"/>
                <a:ea typeface="Garamond"/>
                <a:cs typeface="Garamond"/>
                <a:sym typeface="Garamond"/>
              </a:rPr>
              <a:t>Causes of success are obscure and only imperfectly understood</a:t>
            </a:r>
            <a:endParaRPr/>
          </a:p>
          <a:p>
            <a:pPr indent="0" lvl="0" marL="0" rtl="0" algn="l">
              <a:spcBef>
                <a:spcPts val="600"/>
              </a:spcBef>
              <a:spcAft>
                <a:spcPts val="0"/>
              </a:spcAft>
              <a:buSzPct val="100000"/>
              <a:buNone/>
            </a:pPr>
            <a:r>
              <a:t/>
            </a:r>
            <a:endParaRPr sz="2600">
              <a:latin typeface="Garamond"/>
              <a:ea typeface="Garamond"/>
              <a:cs typeface="Garamond"/>
              <a:sym typeface="Garamond"/>
            </a:endParaRPr>
          </a:p>
          <a:p>
            <a:pPr indent="-274320" lvl="0" marL="274320" rtl="0" algn="l">
              <a:spcBef>
                <a:spcPts val="600"/>
              </a:spcBef>
              <a:spcAft>
                <a:spcPts val="0"/>
              </a:spcAft>
              <a:buSzPct val="100000"/>
              <a:buChar char="•"/>
            </a:pPr>
            <a:r>
              <a:rPr b="1" lang="en-US" sz="2600">
                <a:latin typeface="Garamond"/>
                <a:ea typeface="Garamond"/>
                <a:cs typeface="Garamond"/>
                <a:sym typeface="Garamond"/>
              </a:rPr>
              <a:t>Path dependency:</a:t>
            </a:r>
            <a:endParaRPr/>
          </a:p>
          <a:p>
            <a:pPr indent="-274320" lvl="1" marL="594360" rtl="0" algn="l">
              <a:spcBef>
                <a:spcPts val="1600"/>
              </a:spcBef>
              <a:spcAft>
                <a:spcPts val="0"/>
              </a:spcAft>
              <a:buSzPct val="100000"/>
              <a:buChar char="•"/>
            </a:pPr>
            <a:r>
              <a:rPr lang="en-US" sz="2600">
                <a:latin typeface="Garamond"/>
                <a:ea typeface="Garamond"/>
                <a:cs typeface="Garamond"/>
                <a:sym typeface="Garamond"/>
              </a:rPr>
              <a:t>Accumulated learning and experience</a:t>
            </a:r>
            <a:endParaRPr/>
          </a:p>
          <a:p>
            <a:pPr indent="-274320" lvl="1" marL="594360" rtl="0" algn="l">
              <a:spcBef>
                <a:spcPts val="1600"/>
              </a:spcBef>
              <a:spcAft>
                <a:spcPts val="0"/>
              </a:spcAft>
              <a:buSzPct val="100000"/>
              <a:buChar char="•"/>
            </a:pPr>
            <a:r>
              <a:rPr lang="en-US" sz="2600">
                <a:latin typeface="Garamond"/>
                <a:ea typeface="Garamond"/>
                <a:cs typeface="Garamond"/>
                <a:sym typeface="Garamond"/>
              </a:rPr>
              <a:t>Historical circumstances</a:t>
            </a:r>
            <a:endParaRPr/>
          </a:p>
          <a:p>
            <a:pPr indent="-145097" lvl="0" marL="274320" rtl="0" algn="l">
              <a:spcBef>
                <a:spcPts val="2200"/>
              </a:spcBef>
              <a:spcAft>
                <a:spcPts val="0"/>
              </a:spcAft>
              <a:buSzPct val="100000"/>
              <a:buNone/>
            </a:pPr>
            <a:r>
              <a:t/>
            </a:r>
            <a:endParaRPr/>
          </a:p>
        </p:txBody>
      </p:sp>
      <p:sp>
        <p:nvSpPr>
          <p:cNvPr id="183" name="Google Shape;183;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3"/>
          <p:cNvSpPr txBox="1"/>
          <p:nvPr>
            <p:ph type="title"/>
          </p:nvPr>
        </p:nvSpPr>
        <p:spPr>
          <a:xfrm>
            <a:off x="685800" y="167044"/>
            <a:ext cx="9244584"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A Framework for Analyzing a Firm’s Resources and Capabilities</a:t>
            </a:r>
            <a:endParaRPr/>
          </a:p>
        </p:txBody>
      </p:sp>
      <p:grpSp>
        <p:nvGrpSpPr>
          <p:cNvPr descr="A framework for analyzing a firm's resources and capabilities. On the left, there are four boxes labeled (from bottom to top) &quot;1. Identify the firm’s resources and capabilities using value chain or functional analysis,&quot; &quot;2. Explore the linkages between resources and capabilities,&quot; &quot;3. Evaluate resources and capabilities using VRIN framework,&quot; and &quot;4. Develop strategy implications:&#10;-How can VRIN resources and capabilities be exploited more effectively and fully?&#10;-Identify opportunities to outsource activities that can be better performed by other organizations&#10;-How can weaknesses be corrected through acquiring and developing resources and capabilities?&quot; On the right, the boxes are labeled (from bottom to top) &quot;resources, capabilities,&quot; &quot;potential for sustainable competitive advantage,&quot; and &quot;strategy.&quot; The first box on the left (from bottom to top) has two arrows pointing to the &quot;resources&quot; and &quot;capabilities&quot; boxes on the right. The second box on the left (from bottom to top) has two arrows pointing to the &quot;resources&quot; and &quot;capabilities&quot; boxes on the right. The third box on the left (from bottom to top) has an arrow pointing to &quot;potential for sustainable competitive advantage&quot; on the right. The fourth box on the left (from bottom to top) has an arrow pointing to &quot;strategy&quot; on the right." id="190" name="Google Shape;190;p13"/>
          <p:cNvGrpSpPr/>
          <p:nvPr/>
        </p:nvGrpSpPr>
        <p:grpSpPr>
          <a:xfrm>
            <a:off x="2133600" y="1459123"/>
            <a:ext cx="8534400" cy="5067142"/>
            <a:chOff x="2133600" y="1409630"/>
            <a:chExt cx="8534400" cy="5067142"/>
          </a:xfrm>
        </p:grpSpPr>
        <p:sp>
          <p:nvSpPr>
            <p:cNvPr id="191" name="Google Shape;191;p13"/>
            <p:cNvSpPr txBox="1"/>
            <p:nvPr/>
          </p:nvSpPr>
          <p:spPr>
            <a:xfrm>
              <a:off x="8610600" y="5955268"/>
              <a:ext cx="1676400" cy="369332"/>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RESOURCES</a:t>
              </a:r>
              <a:endParaRPr sz="2000">
                <a:solidFill>
                  <a:schemeClr val="dk1"/>
                </a:solidFill>
                <a:latin typeface="Garamond"/>
                <a:ea typeface="Garamond"/>
                <a:cs typeface="Garamond"/>
                <a:sym typeface="Garamond"/>
              </a:endParaRPr>
            </a:p>
          </p:txBody>
        </p:sp>
        <p:sp>
          <p:nvSpPr>
            <p:cNvPr id="192" name="Google Shape;192;p13"/>
            <p:cNvSpPr txBox="1"/>
            <p:nvPr/>
          </p:nvSpPr>
          <p:spPr>
            <a:xfrm>
              <a:off x="8610600" y="4953000"/>
              <a:ext cx="2057400" cy="400110"/>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CAPABILITIES</a:t>
              </a:r>
              <a:endParaRPr sz="2000">
                <a:solidFill>
                  <a:schemeClr val="dk1"/>
                </a:solidFill>
                <a:latin typeface="Garamond"/>
                <a:ea typeface="Garamond"/>
                <a:cs typeface="Garamond"/>
                <a:sym typeface="Garamond"/>
              </a:endParaRPr>
            </a:p>
          </p:txBody>
        </p:sp>
        <p:sp>
          <p:nvSpPr>
            <p:cNvPr id="193" name="Google Shape;193;p13"/>
            <p:cNvSpPr txBox="1"/>
            <p:nvPr/>
          </p:nvSpPr>
          <p:spPr>
            <a:xfrm>
              <a:off x="8458200" y="3352801"/>
              <a:ext cx="2057400" cy="1200329"/>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aramond"/>
                  <a:ea typeface="Garamond"/>
                  <a:cs typeface="Garamond"/>
                  <a:sym typeface="Garamond"/>
                </a:rPr>
                <a:t>POTENTIAL FOR SUSTAINABLE COMPETITIVE ADVANTAGE</a:t>
              </a:r>
              <a:endParaRPr sz="1800">
                <a:solidFill>
                  <a:schemeClr val="dk1"/>
                </a:solidFill>
                <a:latin typeface="Garamond"/>
                <a:ea typeface="Garamond"/>
                <a:cs typeface="Garamond"/>
                <a:sym typeface="Garamond"/>
              </a:endParaRPr>
            </a:p>
          </p:txBody>
        </p:sp>
        <p:sp>
          <p:nvSpPr>
            <p:cNvPr id="194" name="Google Shape;194;p13"/>
            <p:cNvSpPr txBox="1"/>
            <p:nvPr/>
          </p:nvSpPr>
          <p:spPr>
            <a:xfrm>
              <a:off x="8534400" y="2209800"/>
              <a:ext cx="1676400" cy="400110"/>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STRATEGY</a:t>
              </a:r>
              <a:endParaRPr sz="2000">
                <a:solidFill>
                  <a:schemeClr val="dk1"/>
                </a:solidFill>
                <a:latin typeface="Garamond"/>
                <a:ea typeface="Garamond"/>
                <a:cs typeface="Garamond"/>
                <a:sym typeface="Garamond"/>
              </a:endParaRPr>
            </a:p>
          </p:txBody>
        </p:sp>
        <p:sp>
          <p:nvSpPr>
            <p:cNvPr id="195" name="Google Shape;195;p13"/>
            <p:cNvSpPr txBox="1"/>
            <p:nvPr/>
          </p:nvSpPr>
          <p:spPr>
            <a:xfrm>
              <a:off x="2133600" y="5830441"/>
              <a:ext cx="5410200" cy="646331"/>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1. Identify the firm’s resources and capabilities using value chain or functional analysis</a:t>
              </a:r>
              <a:endParaRPr sz="2000">
                <a:solidFill>
                  <a:schemeClr val="dk1"/>
                </a:solidFill>
                <a:latin typeface="Garamond"/>
                <a:ea typeface="Garamond"/>
                <a:cs typeface="Garamond"/>
                <a:sym typeface="Garamond"/>
              </a:endParaRPr>
            </a:p>
          </p:txBody>
        </p:sp>
        <p:sp>
          <p:nvSpPr>
            <p:cNvPr id="196" name="Google Shape;196;p13"/>
            <p:cNvSpPr txBox="1"/>
            <p:nvPr/>
          </p:nvSpPr>
          <p:spPr>
            <a:xfrm>
              <a:off x="2133600" y="4840070"/>
              <a:ext cx="5410200" cy="707886"/>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2. Explore the linkages between resources and capabilities</a:t>
              </a:r>
              <a:endParaRPr sz="2000">
                <a:solidFill>
                  <a:schemeClr val="dk1"/>
                </a:solidFill>
                <a:latin typeface="Garamond"/>
                <a:ea typeface="Garamond"/>
                <a:cs typeface="Garamond"/>
                <a:sym typeface="Garamond"/>
              </a:endParaRPr>
            </a:p>
          </p:txBody>
        </p:sp>
        <p:sp>
          <p:nvSpPr>
            <p:cNvPr id="197" name="Google Shape;197;p13"/>
            <p:cNvSpPr txBox="1"/>
            <p:nvPr/>
          </p:nvSpPr>
          <p:spPr>
            <a:xfrm>
              <a:off x="2133600" y="3886201"/>
              <a:ext cx="5410200" cy="707886"/>
            </a:xfrm>
            <a:prstGeom prst="rect">
              <a:avLst/>
            </a:prstGeom>
            <a:no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3. Evaluate resources and capabilities using VRIO framework</a:t>
              </a:r>
              <a:endParaRPr/>
            </a:p>
          </p:txBody>
        </p:sp>
        <p:sp>
          <p:nvSpPr>
            <p:cNvPr id="198" name="Google Shape;198;p13"/>
            <p:cNvSpPr txBox="1"/>
            <p:nvPr/>
          </p:nvSpPr>
          <p:spPr>
            <a:xfrm>
              <a:off x="2133600" y="1409630"/>
              <a:ext cx="5410200" cy="2246769"/>
            </a:xfrm>
            <a:prstGeom prst="rect">
              <a:avLst/>
            </a:prstGeom>
            <a:solidFill>
              <a:schemeClr val="lt1"/>
            </a:solidFill>
            <a:ln cap="flat" cmpd="sng" w="9525">
              <a:solidFill>
                <a:srgbClr val="5E7553"/>
              </a:solidFill>
              <a:prstDash val="solid"/>
              <a:round/>
              <a:headEnd len="sm" w="sm" type="none"/>
              <a:tailEnd len="sm" w="sm" type="none"/>
            </a:ln>
            <a:effectLst>
              <a:outerShdw blurRad="50800" rotWithShape="0" algn="tl" dir="2700000" dist="38100">
                <a:srgbClr val="8AAFB6">
                  <a:alpha val="42745"/>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4. Develop strategy implications:</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-How can VRIO resources and capabilities be exploited more effectively and fully?</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-Identify opportunities to outsource activities that can be better performed by other organizations</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-How can weaknesses be corrected through acquiring and developing resources and capabilities?</a:t>
              </a:r>
              <a:endParaRPr/>
            </a:p>
          </p:txBody>
        </p:sp>
        <p:sp>
          <p:nvSpPr>
            <p:cNvPr id="199" name="Google Shape;199;p13"/>
            <p:cNvSpPr/>
            <p:nvPr/>
          </p:nvSpPr>
          <p:spPr>
            <a:xfrm>
              <a:off x="9296400" y="5334000"/>
              <a:ext cx="381000" cy="533400"/>
            </a:xfrm>
            <a:prstGeom prst="upArrow">
              <a:avLst>
                <a:gd fmla="val 50000" name="adj1"/>
                <a:gd fmla="val 50000" name="adj2"/>
              </a:avLst>
            </a:prstGeom>
            <a:solidFill>
              <a:srgbClr val="5C0607"/>
            </a:solidFill>
            <a:ln cap="flat" cmpd="sng" w="9525">
              <a:solidFill>
                <a:srgbClr val="5C060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00" name="Google Shape;200;p13"/>
            <p:cNvSpPr/>
            <p:nvPr/>
          </p:nvSpPr>
          <p:spPr>
            <a:xfrm>
              <a:off x="9296400" y="4572000"/>
              <a:ext cx="381000" cy="381000"/>
            </a:xfrm>
            <a:prstGeom prst="upArrow">
              <a:avLst>
                <a:gd fmla="val 50000" name="adj1"/>
                <a:gd fmla="val 50000" name="adj2"/>
              </a:avLst>
            </a:prstGeom>
            <a:solidFill>
              <a:srgbClr val="5C0607"/>
            </a:solidFill>
            <a:ln cap="flat" cmpd="sng" w="9525">
              <a:solidFill>
                <a:srgbClr val="5C060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01" name="Google Shape;201;p13"/>
            <p:cNvSpPr/>
            <p:nvPr/>
          </p:nvSpPr>
          <p:spPr>
            <a:xfrm>
              <a:off x="9220200" y="2590800"/>
              <a:ext cx="381000" cy="762000"/>
            </a:xfrm>
            <a:prstGeom prst="upArrow">
              <a:avLst>
                <a:gd fmla="val 50000" name="adj1"/>
                <a:gd fmla="val 50000" name="adj2"/>
              </a:avLst>
            </a:prstGeom>
            <a:solidFill>
              <a:srgbClr val="5C0607"/>
            </a:solidFill>
            <a:ln cap="flat" cmpd="sng" w="9525">
              <a:solidFill>
                <a:srgbClr val="5C060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202" name="Google Shape;202;p13"/>
            <p:cNvCxnSpPr>
              <a:stCxn id="195" idx="3"/>
              <a:endCxn id="191" idx="1"/>
            </p:cNvCxnSpPr>
            <p:nvPr/>
          </p:nvCxnSpPr>
          <p:spPr>
            <a:xfrm flipH="1" rot="10800000">
              <a:off x="7543800" y="6139807"/>
              <a:ext cx="1066800" cy="13800"/>
            </a:xfrm>
            <a:prstGeom prst="straightConnector1">
              <a:avLst/>
            </a:prstGeom>
            <a:gradFill>
              <a:gsLst>
                <a:gs pos="0">
                  <a:srgbClr val="5C0607"/>
                </a:gs>
                <a:gs pos="50000">
                  <a:srgbClr val="C00406"/>
                </a:gs>
                <a:gs pos="100000">
                  <a:srgbClr val="B00000"/>
                </a:gs>
              </a:gsLst>
              <a:lin ang="0" scaled="0"/>
            </a:gradFill>
            <a:ln cap="flat" cmpd="sng" w="12700">
              <a:solidFill>
                <a:schemeClr val="accent1"/>
              </a:solidFill>
              <a:prstDash val="solid"/>
              <a:miter lim="800000"/>
              <a:headEnd len="sm" w="sm" type="none"/>
              <a:tailEnd len="med" w="med" type="stealth"/>
            </a:ln>
          </p:spPr>
        </p:cxnSp>
        <p:cxnSp>
          <p:nvCxnSpPr>
            <p:cNvPr id="203" name="Google Shape;203;p13"/>
            <p:cNvCxnSpPr>
              <a:stCxn id="195" idx="3"/>
              <a:endCxn id="192" idx="1"/>
            </p:cNvCxnSpPr>
            <p:nvPr/>
          </p:nvCxnSpPr>
          <p:spPr>
            <a:xfrm flipH="1" rot="10800000">
              <a:off x="7543800" y="5153107"/>
              <a:ext cx="1066800" cy="1000500"/>
            </a:xfrm>
            <a:prstGeom prst="straightConnector1">
              <a:avLst/>
            </a:prstGeom>
            <a:gradFill>
              <a:gsLst>
                <a:gs pos="0">
                  <a:srgbClr val="5C0607"/>
                </a:gs>
                <a:gs pos="50000">
                  <a:srgbClr val="C00406"/>
                </a:gs>
                <a:gs pos="100000">
                  <a:srgbClr val="B00000"/>
                </a:gs>
              </a:gsLst>
              <a:lin ang="0" scaled="0"/>
            </a:gradFill>
            <a:ln cap="flat" cmpd="sng" w="12700">
              <a:solidFill>
                <a:schemeClr val="accent1"/>
              </a:solidFill>
              <a:prstDash val="solid"/>
              <a:miter lim="800000"/>
              <a:headEnd len="sm" w="sm" type="none"/>
              <a:tailEnd len="med" w="med" type="stealth"/>
            </a:ln>
          </p:spPr>
        </p:cxnSp>
        <p:cxnSp>
          <p:nvCxnSpPr>
            <p:cNvPr id="204" name="Google Shape;204;p13"/>
            <p:cNvCxnSpPr>
              <a:stCxn id="196" idx="3"/>
              <a:endCxn id="192" idx="1"/>
            </p:cNvCxnSpPr>
            <p:nvPr/>
          </p:nvCxnSpPr>
          <p:spPr>
            <a:xfrm flipH="1" rot="10800000">
              <a:off x="7543800" y="5152913"/>
              <a:ext cx="1066800" cy="41100"/>
            </a:xfrm>
            <a:prstGeom prst="straightConnector1">
              <a:avLst/>
            </a:prstGeom>
            <a:noFill/>
            <a:ln cap="flat" cmpd="sng" w="12700">
              <a:solidFill>
                <a:schemeClr val="accent1"/>
              </a:solidFill>
              <a:prstDash val="solid"/>
              <a:miter lim="800000"/>
              <a:headEnd len="sm" w="sm" type="none"/>
              <a:tailEnd len="med" w="med" type="stealth"/>
            </a:ln>
          </p:spPr>
        </p:cxnSp>
        <p:cxnSp>
          <p:nvCxnSpPr>
            <p:cNvPr id="205" name="Google Shape;205;p13"/>
            <p:cNvCxnSpPr>
              <a:stCxn id="196" idx="3"/>
              <a:endCxn id="191" idx="1"/>
            </p:cNvCxnSpPr>
            <p:nvPr/>
          </p:nvCxnSpPr>
          <p:spPr>
            <a:xfrm>
              <a:off x="7543800" y="5194013"/>
              <a:ext cx="1066800" cy="945900"/>
            </a:xfrm>
            <a:prstGeom prst="straightConnector1">
              <a:avLst/>
            </a:prstGeom>
            <a:gradFill>
              <a:gsLst>
                <a:gs pos="0">
                  <a:srgbClr val="5C0607"/>
                </a:gs>
                <a:gs pos="50000">
                  <a:srgbClr val="C00406"/>
                </a:gs>
                <a:gs pos="100000">
                  <a:srgbClr val="B00000"/>
                </a:gs>
              </a:gsLst>
              <a:lin ang="0" scaled="0"/>
            </a:gradFill>
            <a:ln cap="flat" cmpd="sng" w="12700">
              <a:solidFill>
                <a:schemeClr val="accent1"/>
              </a:solidFill>
              <a:prstDash val="solid"/>
              <a:miter lim="800000"/>
              <a:headEnd len="sm" w="sm" type="none"/>
              <a:tailEnd len="med" w="med" type="stealth"/>
            </a:ln>
          </p:spPr>
        </p:cxnSp>
        <p:cxnSp>
          <p:nvCxnSpPr>
            <p:cNvPr id="206" name="Google Shape;206;p13"/>
            <p:cNvCxnSpPr>
              <a:stCxn id="197" idx="3"/>
            </p:cNvCxnSpPr>
            <p:nvPr/>
          </p:nvCxnSpPr>
          <p:spPr>
            <a:xfrm flipH="1" rot="10800000">
              <a:off x="7543800" y="4190944"/>
              <a:ext cx="914400" cy="49200"/>
            </a:xfrm>
            <a:prstGeom prst="straightConnector1">
              <a:avLst/>
            </a:prstGeom>
            <a:gradFill>
              <a:gsLst>
                <a:gs pos="0">
                  <a:srgbClr val="5C0607"/>
                </a:gs>
                <a:gs pos="50000">
                  <a:srgbClr val="C00406"/>
                </a:gs>
                <a:gs pos="100000">
                  <a:srgbClr val="B00000"/>
                </a:gs>
              </a:gsLst>
              <a:lin ang="0" scaled="0"/>
            </a:gradFill>
            <a:ln cap="flat" cmpd="sng" w="12700">
              <a:solidFill>
                <a:schemeClr val="accent1"/>
              </a:solidFill>
              <a:prstDash val="solid"/>
              <a:miter lim="800000"/>
              <a:headEnd len="sm" w="sm" type="none"/>
              <a:tailEnd len="med" w="med" type="stealth"/>
            </a:ln>
          </p:spPr>
        </p:cxnSp>
        <p:cxnSp>
          <p:nvCxnSpPr>
            <p:cNvPr id="207" name="Google Shape;207;p13"/>
            <p:cNvCxnSpPr/>
            <p:nvPr/>
          </p:nvCxnSpPr>
          <p:spPr>
            <a:xfrm>
              <a:off x="7543800" y="2438400"/>
              <a:ext cx="990600" cy="3912"/>
            </a:xfrm>
            <a:prstGeom prst="straightConnector1">
              <a:avLst/>
            </a:prstGeom>
            <a:gradFill>
              <a:gsLst>
                <a:gs pos="0">
                  <a:srgbClr val="5C0607"/>
                </a:gs>
                <a:gs pos="50000">
                  <a:srgbClr val="C00406"/>
                </a:gs>
                <a:gs pos="100000">
                  <a:srgbClr val="B00000"/>
                </a:gs>
              </a:gsLst>
              <a:lin ang="0" scaled="0"/>
            </a:gradFill>
            <a:ln cap="flat" cmpd="sng" w="12700">
              <a:solidFill>
                <a:schemeClr val="accent1"/>
              </a:solidFill>
              <a:prstDash val="solid"/>
              <a:miter lim="800000"/>
              <a:headEnd len="sm" w="sm" type="none"/>
              <a:tailEnd len="med" w="med" type="stealth"/>
            </a:ln>
          </p:spPr>
        </p:cxnSp>
      </p:grpSp>
      <p:sp>
        <p:nvSpPr>
          <p:cNvPr id="208" name="Google Shape;208;p13"/>
          <p:cNvSpPr/>
          <p:nvPr/>
        </p:nvSpPr>
        <p:spPr>
          <a:xfrm>
            <a:off x="9601200" y="6526265"/>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Develop Strategy Implications</a:t>
            </a:r>
            <a:endParaRPr/>
          </a:p>
        </p:txBody>
      </p:sp>
      <p:sp>
        <p:nvSpPr>
          <p:cNvPr id="214" name="Google Shape;214;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800"/>
              <a:buChar char="•"/>
            </a:pPr>
            <a:r>
              <a:rPr lang="en-US" sz="2800">
                <a:latin typeface="Garamond"/>
                <a:ea typeface="Garamond"/>
                <a:cs typeface="Garamond"/>
                <a:sym typeface="Garamond"/>
              </a:rPr>
              <a:t>Exploiting key strength</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How can VRIO resources and capabilities be exploited more effectively and fully?</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Managing key weaknesses</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Identify opportunities to outsource activities that can be better performed by other organizations</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How can weaknesses be corrected through acquiring and developing resources and capabilities?</a:t>
            </a:r>
            <a:endParaRPr/>
          </a:p>
          <a:p>
            <a:pPr indent="-134620" lvl="0" marL="274320" rtl="0" algn="l">
              <a:spcBef>
                <a:spcPts val="2200"/>
              </a:spcBef>
              <a:spcAft>
                <a:spcPts val="0"/>
              </a:spcAft>
              <a:buSzPts val="2200"/>
              <a:buNone/>
            </a:pPr>
            <a:r>
              <a:t/>
            </a:r>
            <a:endParaRPr/>
          </a:p>
        </p:txBody>
      </p:sp>
      <p:sp>
        <p:nvSpPr>
          <p:cNvPr id="215" name="Google Shape;215;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Team Exercise EXAMPLE? Apple???</a:t>
            </a:r>
            <a:endParaRPr/>
          </a:p>
        </p:txBody>
      </p:sp>
      <p:sp>
        <p:nvSpPr>
          <p:cNvPr id="222" name="Google Shape;222;p1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3200"/>
              <a:buNone/>
            </a:pPr>
            <a:r>
              <a:rPr b="1" lang="en-US" sz="3200">
                <a:latin typeface="Garamond"/>
                <a:ea typeface="Garamond"/>
                <a:cs typeface="Garamond"/>
                <a:sym typeface="Garamond"/>
              </a:rPr>
              <a:t>What resource or capability do they do especially well?</a:t>
            </a:r>
            <a:endParaRPr sz="3200">
              <a:latin typeface="Garamond"/>
              <a:ea typeface="Garamond"/>
              <a:cs typeface="Garamond"/>
              <a:sym typeface="Garamond"/>
            </a:endParaRPr>
          </a:p>
          <a:p>
            <a:pPr indent="0" lvl="0" marL="0" rtl="0" algn="l">
              <a:spcBef>
                <a:spcPts val="2200"/>
              </a:spcBef>
              <a:spcAft>
                <a:spcPts val="0"/>
              </a:spcAft>
              <a:buSzPts val="3200"/>
              <a:buNone/>
            </a:pPr>
            <a:r>
              <a:t/>
            </a:r>
            <a:endParaRPr sz="3200">
              <a:solidFill>
                <a:srgbClr val="FF0000"/>
              </a:solidFill>
              <a:latin typeface="Garamond"/>
              <a:ea typeface="Garamond"/>
              <a:cs typeface="Garamond"/>
              <a:sym typeface="Garamond"/>
            </a:endParaRPr>
          </a:p>
          <a:p>
            <a:pPr indent="0" lvl="0" marL="0" rtl="0" algn="l">
              <a:spcBef>
                <a:spcPts val="2200"/>
              </a:spcBef>
              <a:spcAft>
                <a:spcPts val="0"/>
              </a:spcAft>
              <a:buSzPts val="3200"/>
              <a:buNone/>
            </a:pPr>
            <a:r>
              <a:rPr b="1" lang="en-US" sz="3200">
                <a:solidFill>
                  <a:srgbClr val="5C0607"/>
                </a:solidFill>
                <a:latin typeface="Garamond"/>
                <a:ea typeface="Garamond"/>
                <a:cs typeface="Garamond"/>
                <a:sym typeface="Garamond"/>
              </a:rPr>
              <a:t>VRIO</a:t>
            </a:r>
            <a:endParaRPr/>
          </a:p>
          <a:p>
            <a:pPr indent="-134620" lvl="0" marL="274320" rtl="0" algn="l">
              <a:spcBef>
                <a:spcPts val="2200"/>
              </a:spcBef>
              <a:spcAft>
                <a:spcPts val="0"/>
              </a:spcAft>
              <a:buSzPts val="2200"/>
              <a:buNone/>
            </a:pPr>
            <a:r>
              <a:t/>
            </a:r>
            <a:endParaRPr/>
          </a:p>
        </p:txBody>
      </p:sp>
      <p:graphicFrame>
        <p:nvGraphicFramePr>
          <p:cNvPr descr="A chart with five categories labeled (from left to right) &quot;resource or capability,&quot; &quot;valuable,&quot; &quot;rare,&quot; &quot;difficult to imitate,&quot; &quot;difficult to imitate,&quot; &quot;organized to capture value,&quot; and &quot;is it a source of sustainable CA?&quot; " id="223" name="Google Shape;223;p15"/>
          <p:cNvGraphicFramePr/>
          <p:nvPr/>
        </p:nvGraphicFramePr>
        <p:xfrm>
          <a:off x="1560576" y="3806190"/>
          <a:ext cx="3000000" cy="3000000"/>
        </p:xfrm>
        <a:graphic>
          <a:graphicData uri="http://schemas.openxmlformats.org/drawingml/2006/table">
            <a:tbl>
              <a:tblPr bandRow="1" firstRow="1">
                <a:noFill/>
                <a:tableStyleId>{0BC1A16D-96C7-4598-A0AA-A37C204CC917}</a:tableStyleId>
              </a:tblPr>
              <a:tblGrid>
                <a:gridCol w="2561950"/>
                <a:gridCol w="1352700"/>
                <a:gridCol w="840225"/>
                <a:gridCol w="1137600"/>
                <a:gridCol w="1740825"/>
                <a:gridCol w="1931325"/>
              </a:tblGrid>
              <a:tr h="370850">
                <a:tc>
                  <a:txBody>
                    <a:bodyPr/>
                    <a:lstStyle/>
                    <a:p>
                      <a:pPr indent="0" lvl="0" marL="0" marR="0" rtl="0" algn="l">
                        <a:spcBef>
                          <a:spcPts val="0"/>
                        </a:spcBef>
                        <a:spcAft>
                          <a:spcPts val="0"/>
                        </a:spcAft>
                        <a:buNone/>
                      </a:pPr>
                      <a:r>
                        <a:rPr lang="en-US" sz="2000">
                          <a:latin typeface="Garamond"/>
                          <a:ea typeface="Garamond"/>
                          <a:cs typeface="Garamond"/>
                          <a:sym typeface="Garamond"/>
                        </a:rPr>
                        <a:t>Resource or Capability</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Valuable?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Rare?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Difficult to Imitate?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Organized to Capture Value?</a:t>
                      </a:r>
                      <a:endParaRPr sz="2000">
                        <a:latin typeface="Garamond"/>
                        <a:ea typeface="Garamond"/>
                        <a:cs typeface="Garamond"/>
                        <a:sym typeface="Garamond"/>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Is it a source</a:t>
                      </a:r>
                      <a:r>
                        <a:rPr lang="en-US" sz="2000">
                          <a:latin typeface="Garamond"/>
                          <a:ea typeface="Garamond"/>
                          <a:cs typeface="Garamond"/>
                          <a:sym typeface="Garamond"/>
                        </a:rPr>
                        <a:t> of sustainable CA?</a:t>
                      </a:r>
                      <a:endParaRPr sz="2000">
                        <a:latin typeface="Garamond"/>
                        <a:ea typeface="Garamond"/>
                        <a:cs typeface="Garamond"/>
                        <a:sym typeface="Garamond"/>
                      </a:endParaRPr>
                    </a:p>
                  </a:txBody>
                  <a:tcPr marT="45725" marB="45725" marR="91450" marL="91450">
                    <a:solidFill>
                      <a:srgbClr val="5C0607"/>
                    </a:solidFill>
                  </a:tcPr>
                </a:tc>
              </a:tr>
              <a:tr h="370850">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bl>
          </a:graphicData>
        </a:graphic>
      </p:graphicFrame>
      <p:sp>
        <p:nvSpPr>
          <p:cNvPr id="224" name="Google Shape;224;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pic>
        <p:nvPicPr>
          <p:cNvPr descr="A value chain analysis consists of supported activities and primary activities. Supported activities include firm infrastructure, human resource management, technology development, and procurement. Primary activities include inbound logistics, operations, outbound logistics, marketing and sales, and service. Margin plays a role in both support and primary activities. " id="230" name="Google Shape;230;p16"/>
          <p:cNvPicPr preferRelativeResize="0"/>
          <p:nvPr/>
        </p:nvPicPr>
        <p:blipFill rotWithShape="1">
          <a:blip r:embed="rId3">
            <a:alphaModFix/>
          </a:blip>
          <a:srcRect b="0" l="0" r="0" t="0"/>
          <a:stretch/>
        </p:blipFill>
        <p:spPr>
          <a:xfrm>
            <a:off x="1791478" y="304800"/>
            <a:ext cx="8839200" cy="5943600"/>
          </a:xfrm>
          <a:prstGeom prst="rect">
            <a:avLst/>
          </a:prstGeom>
          <a:noFill/>
          <a:ln>
            <a:noFill/>
          </a:ln>
        </p:spPr>
      </p:pic>
      <p:sp>
        <p:nvSpPr>
          <p:cNvPr id="231" name="Google Shape;231;p16"/>
          <p:cNvSpPr txBox="1"/>
          <p:nvPr/>
        </p:nvSpPr>
        <p:spPr>
          <a:xfrm>
            <a:off x="1874904" y="6425683"/>
            <a:ext cx="71547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al"/>
                <a:ea typeface="Arial"/>
                <a:cs typeface="Arial"/>
                <a:sym typeface="Arial"/>
              </a:rPr>
              <a:t>Kindred Grey (2020). “The value chain.” CC BY NC SA 4.0. Adaptation of Figure 4.11 from Mastering Strategic Management (2015) (CC BY NC SA 4.0). Retrieved from https://open.lib.umn.edu/app/uploads/sites/11/2015/04/b38d1270a489c447e16e30df24d931aa.jpg.</a:t>
            </a:r>
            <a:endParaRPr/>
          </a:p>
        </p:txBody>
      </p:sp>
      <p:sp>
        <p:nvSpPr>
          <p:cNvPr id="232" name="Google Shape;232;p1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7"/>
          <p:cNvSpPr txBox="1"/>
          <p:nvPr>
            <p:ph type="title"/>
          </p:nvPr>
        </p:nvSpPr>
        <p:spPr>
          <a:xfrm>
            <a:off x="737616" y="274639"/>
            <a:ext cx="8229600" cy="6397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Class Exercise: Value Chain - Netflix</a:t>
            </a:r>
            <a:endParaRPr/>
          </a:p>
        </p:txBody>
      </p:sp>
      <p:sp>
        <p:nvSpPr>
          <p:cNvPr id="238" name="Google Shape;238;p17"/>
          <p:cNvSpPr txBox="1"/>
          <p:nvPr>
            <p:ph idx="1" type="body"/>
          </p:nvPr>
        </p:nvSpPr>
        <p:spPr>
          <a:xfrm>
            <a:off x="737616" y="1463041"/>
            <a:ext cx="9119117" cy="477758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00"/>
              <a:buNone/>
            </a:pPr>
            <a:r>
              <a:rPr b="1" lang="en-US">
                <a:latin typeface="Garamond"/>
                <a:ea typeface="Garamond"/>
                <a:cs typeface="Garamond"/>
                <a:sym typeface="Garamond"/>
              </a:rPr>
              <a:t>What areas of the Netflix Value Chain provide competitive advantage?</a:t>
            </a:r>
            <a:endParaRPr/>
          </a:p>
          <a:p>
            <a:pPr indent="0" lvl="0" marL="0" rtl="0" algn="l">
              <a:spcBef>
                <a:spcPts val="2200"/>
              </a:spcBef>
              <a:spcAft>
                <a:spcPts val="0"/>
              </a:spcAft>
              <a:buSzPts val="2200"/>
              <a:buNone/>
            </a:pPr>
            <a:r>
              <a:t/>
            </a:r>
            <a:endParaRPr/>
          </a:p>
        </p:txBody>
      </p:sp>
      <p:pic>
        <p:nvPicPr>
          <p:cNvPr descr="A value chain analysis consists of supported activities and primary activities. Supported activities include firm infrastructure, human resource management, technology development, and procurement. Primary activities include inbound logistics, operations, outbound logistics, marketing and sales, and service. Margin plays a role in both support and primary activities. " id="239" name="Google Shape;239;p17"/>
          <p:cNvPicPr preferRelativeResize="0"/>
          <p:nvPr/>
        </p:nvPicPr>
        <p:blipFill rotWithShape="1">
          <a:blip r:embed="rId3">
            <a:alphaModFix/>
          </a:blip>
          <a:srcRect b="0" l="0" r="0" t="0"/>
          <a:stretch/>
        </p:blipFill>
        <p:spPr>
          <a:xfrm>
            <a:off x="1140138" y="1883664"/>
            <a:ext cx="8314071" cy="4974336"/>
          </a:xfrm>
          <a:prstGeom prst="rect">
            <a:avLst/>
          </a:prstGeom>
          <a:noFill/>
          <a:ln>
            <a:noFill/>
          </a:ln>
        </p:spPr>
      </p:pic>
      <p:sp>
        <p:nvSpPr>
          <p:cNvPr id="240" name="Google Shape;240;p1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18"/>
          <p:cNvSpPr txBox="1"/>
          <p:nvPr>
            <p:ph type="title"/>
          </p:nvPr>
        </p:nvSpPr>
        <p:spPr>
          <a:xfrm>
            <a:off x="957075" y="561301"/>
            <a:ext cx="10967100" cy="5754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Class Exercise: Value Chain - Southwest Airlines</a:t>
            </a:r>
            <a:endParaRPr sz="3600">
              <a:latin typeface="Times New Roman"/>
              <a:ea typeface="Times New Roman"/>
              <a:cs typeface="Times New Roman"/>
              <a:sym typeface="Times New Roman"/>
            </a:endParaRPr>
          </a:p>
        </p:txBody>
      </p:sp>
      <p:sp>
        <p:nvSpPr>
          <p:cNvPr id="246" name="Google Shape;246;p18"/>
          <p:cNvSpPr txBox="1"/>
          <p:nvPr/>
        </p:nvSpPr>
        <p:spPr>
          <a:xfrm>
            <a:off x="1981200" y="5791201"/>
            <a:ext cx="838200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pic>
        <p:nvPicPr>
          <p:cNvPr descr="A value chain analysis consists of supported activities and primary activities. Supported activities include firm infrastructure, human resource management, technology development, and procurement. Primary activities include inbound logistics, operations, outbound logistics, marketing and sales, and service. Margin plays a role in both support and primary activities. " id="247" name="Google Shape;247;p18"/>
          <p:cNvPicPr preferRelativeResize="0"/>
          <p:nvPr/>
        </p:nvPicPr>
        <p:blipFill rotWithShape="1">
          <a:blip r:embed="rId3">
            <a:alphaModFix/>
          </a:blip>
          <a:srcRect b="0" l="0" r="0" t="0"/>
          <a:stretch/>
        </p:blipFill>
        <p:spPr>
          <a:xfrm>
            <a:off x="1524000" y="1390287"/>
            <a:ext cx="8839200" cy="5467713"/>
          </a:xfrm>
          <a:prstGeom prst="rect">
            <a:avLst/>
          </a:prstGeom>
          <a:noFill/>
          <a:ln>
            <a:noFill/>
          </a:ln>
        </p:spPr>
      </p:pic>
      <p:sp>
        <p:nvSpPr>
          <p:cNvPr id="248" name="Google Shape;248;p1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descr="The steps leading up to SWOT are external analysis, competitive analysis, and internal analysis. A SWOT analysis is a summation of major findings." id="254" name="Google Shape;254;p19"/>
          <p:cNvSpPr txBox="1"/>
          <p:nvPr>
            <p:ph type="title"/>
          </p:nvPr>
        </p:nvSpPr>
        <p:spPr>
          <a:xfrm>
            <a:off x="957072" y="584219"/>
            <a:ext cx="8229600" cy="4111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SWOT as Tool in Context</a:t>
            </a:r>
            <a:endParaRPr/>
          </a:p>
        </p:txBody>
      </p:sp>
      <p:sp>
        <p:nvSpPr>
          <p:cNvPr id="255" name="Google Shape;255;p19"/>
          <p:cNvSpPr txBox="1"/>
          <p:nvPr/>
        </p:nvSpPr>
        <p:spPr>
          <a:xfrm>
            <a:off x="1981200" y="5791201"/>
            <a:ext cx="838200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p:txBody>
      </p:sp>
      <p:grpSp>
        <p:nvGrpSpPr>
          <p:cNvPr id="256" name="Google Shape;256;p19"/>
          <p:cNvGrpSpPr/>
          <p:nvPr/>
        </p:nvGrpSpPr>
        <p:grpSpPr>
          <a:xfrm>
            <a:off x="2446039" y="1774287"/>
            <a:ext cx="7612360" cy="4745033"/>
            <a:chOff x="617239" y="27783"/>
            <a:chExt cx="7612360" cy="4745033"/>
          </a:xfrm>
        </p:grpSpPr>
        <p:sp>
          <p:nvSpPr>
            <p:cNvPr id="257" name="Google Shape;257;p19"/>
            <p:cNvSpPr/>
            <p:nvPr/>
          </p:nvSpPr>
          <p:spPr>
            <a:xfrm rot="5400000">
              <a:off x="861378" y="1049273"/>
              <a:ext cx="921490" cy="1049084"/>
            </a:xfrm>
            <a:prstGeom prst="bentUpArrow">
              <a:avLst>
                <a:gd fmla="val 32840" name="adj1"/>
                <a:gd fmla="val 25000" name="adj2"/>
                <a:gd fmla="val 35780" name="adj3"/>
              </a:avLst>
            </a:prstGeom>
            <a:solidFill>
              <a:srgbClr val="DFB9B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9"/>
            <p:cNvSpPr/>
            <p:nvPr/>
          </p:nvSpPr>
          <p:spPr>
            <a:xfrm>
              <a:off x="617239" y="27783"/>
              <a:ext cx="1551246" cy="1085822"/>
            </a:xfrm>
            <a:prstGeom prst="roundRect">
              <a:avLst>
                <a:gd fmla="val 16670" name="adj"/>
              </a:avLst>
            </a:prstGeom>
            <a:solidFill>
              <a:srgbClr val="5C0607"/>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19"/>
            <p:cNvSpPr txBox="1"/>
            <p:nvPr/>
          </p:nvSpPr>
          <p:spPr>
            <a:xfrm>
              <a:off x="670254" y="80798"/>
              <a:ext cx="1445216" cy="979792"/>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chemeClr val="lt1"/>
                </a:buClr>
                <a:buSzPts val="1900"/>
                <a:buFont typeface="Arial"/>
                <a:buNone/>
              </a:pPr>
              <a:r>
                <a:rPr lang="en-US" sz="1900">
                  <a:solidFill>
                    <a:schemeClr val="lt1"/>
                  </a:solidFill>
                  <a:latin typeface="Arial"/>
                  <a:ea typeface="Arial"/>
                  <a:cs typeface="Arial"/>
                  <a:sym typeface="Arial"/>
                </a:rPr>
                <a:t>External Analysis</a:t>
              </a:r>
              <a:endParaRPr/>
            </a:p>
          </p:txBody>
        </p:sp>
        <p:sp>
          <p:nvSpPr>
            <p:cNvPr id="260" name="Google Shape;260;p19"/>
            <p:cNvSpPr/>
            <p:nvPr/>
          </p:nvSpPr>
          <p:spPr>
            <a:xfrm>
              <a:off x="2168486" y="131341"/>
              <a:ext cx="1128229" cy="8776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9"/>
            <p:cNvSpPr txBox="1"/>
            <p:nvPr/>
          </p:nvSpPr>
          <p:spPr>
            <a:xfrm>
              <a:off x="2168486" y="131341"/>
              <a:ext cx="1128229" cy="877609"/>
            </a:xfrm>
            <a:prstGeom prst="rect">
              <a:avLst/>
            </a:prstGeom>
            <a:noFill/>
            <a:ln>
              <a:noFill/>
            </a:ln>
          </p:spPr>
          <p:txBody>
            <a:bodyPr anchorCtr="0" anchor="ctr" bIns="72375" lIns="72375" spcFirstLastPara="1" rIns="72375" wrap="square" tIns="72375">
              <a:noAutofit/>
            </a:bodyPr>
            <a:lstStyle/>
            <a:p>
              <a:pPr indent="-19050" lvl="1" marL="114300" marR="0" rtl="0" algn="l">
                <a:lnSpc>
                  <a:spcPct val="90000"/>
                </a:lnSpc>
                <a:spcBef>
                  <a:spcPts val="0"/>
                </a:spcBef>
                <a:spcAft>
                  <a:spcPts val="0"/>
                </a:spcAft>
                <a:buClr>
                  <a:schemeClr val="dk1"/>
                </a:buClr>
                <a:buSzPts val="1500"/>
                <a:buFont typeface="Arial"/>
                <a:buNone/>
              </a:pPr>
              <a:r>
                <a:t/>
              </a:r>
              <a:endParaRPr b="0" i="0" sz="1500" u="none" cap="none" strike="noStrike">
                <a:solidFill>
                  <a:schemeClr val="dk1"/>
                </a:solidFill>
                <a:latin typeface="Arial"/>
                <a:ea typeface="Arial"/>
                <a:cs typeface="Arial"/>
                <a:sym typeface="Arial"/>
              </a:endParaRPr>
            </a:p>
          </p:txBody>
        </p:sp>
        <p:sp>
          <p:nvSpPr>
            <p:cNvPr id="262" name="Google Shape;262;p19"/>
            <p:cNvSpPr/>
            <p:nvPr/>
          </p:nvSpPr>
          <p:spPr>
            <a:xfrm rot="5400000">
              <a:off x="2147527" y="2269010"/>
              <a:ext cx="921490" cy="1049084"/>
            </a:xfrm>
            <a:prstGeom prst="bentUpArrow">
              <a:avLst>
                <a:gd fmla="val 32840" name="adj1"/>
                <a:gd fmla="val 25000" name="adj2"/>
                <a:gd fmla="val 35780" name="adj3"/>
              </a:avLst>
            </a:prstGeom>
            <a:solidFill>
              <a:srgbClr val="DFB9B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9"/>
            <p:cNvSpPr/>
            <p:nvPr/>
          </p:nvSpPr>
          <p:spPr>
            <a:xfrm>
              <a:off x="1903388" y="1247520"/>
              <a:ext cx="1551246" cy="1085822"/>
            </a:xfrm>
            <a:prstGeom prst="roundRect">
              <a:avLst>
                <a:gd fmla="val 16670" name="adj"/>
              </a:avLst>
            </a:prstGeom>
            <a:solidFill>
              <a:srgbClr val="5C0607"/>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19"/>
            <p:cNvSpPr txBox="1"/>
            <p:nvPr/>
          </p:nvSpPr>
          <p:spPr>
            <a:xfrm>
              <a:off x="1956403" y="1300535"/>
              <a:ext cx="1445216" cy="979792"/>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chemeClr val="lt1"/>
                </a:buClr>
                <a:buSzPts val="1900"/>
                <a:buFont typeface="Arial"/>
                <a:buNone/>
              </a:pPr>
              <a:r>
                <a:rPr lang="en-US" sz="1900">
                  <a:solidFill>
                    <a:schemeClr val="lt1"/>
                  </a:solidFill>
                  <a:latin typeface="Arial"/>
                  <a:ea typeface="Arial"/>
                  <a:cs typeface="Arial"/>
                  <a:sym typeface="Arial"/>
                </a:rPr>
                <a:t>Competitive Analysis</a:t>
              </a:r>
              <a:endParaRPr/>
            </a:p>
          </p:txBody>
        </p:sp>
        <p:sp>
          <p:nvSpPr>
            <p:cNvPr id="265" name="Google Shape;265;p19"/>
            <p:cNvSpPr/>
            <p:nvPr/>
          </p:nvSpPr>
          <p:spPr>
            <a:xfrm>
              <a:off x="3454635" y="1351078"/>
              <a:ext cx="1128229" cy="8776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9"/>
            <p:cNvSpPr txBox="1"/>
            <p:nvPr/>
          </p:nvSpPr>
          <p:spPr>
            <a:xfrm>
              <a:off x="3454635" y="1351078"/>
              <a:ext cx="1128229" cy="877609"/>
            </a:xfrm>
            <a:prstGeom prst="rect">
              <a:avLst/>
            </a:prstGeom>
            <a:noFill/>
            <a:ln>
              <a:noFill/>
            </a:ln>
          </p:spPr>
          <p:txBody>
            <a:bodyPr anchorCtr="0" anchor="ctr" bIns="72375" lIns="72375" spcFirstLastPara="1" rIns="72375" wrap="square" tIns="72375">
              <a:noAutofit/>
            </a:bodyPr>
            <a:lstStyle/>
            <a:p>
              <a:pPr indent="-19050" lvl="1" marL="114300" marR="0" rtl="0" algn="l">
                <a:lnSpc>
                  <a:spcPct val="90000"/>
                </a:lnSpc>
                <a:spcBef>
                  <a:spcPts val="0"/>
                </a:spcBef>
                <a:spcAft>
                  <a:spcPts val="0"/>
                </a:spcAft>
                <a:buClr>
                  <a:schemeClr val="dk1"/>
                </a:buClr>
                <a:buSzPts val="1500"/>
                <a:buFont typeface="Arial"/>
                <a:buNone/>
              </a:pPr>
              <a:r>
                <a:t/>
              </a:r>
              <a:endParaRPr b="0" i="0" sz="1500" u="none" cap="none" strike="noStrike">
                <a:solidFill>
                  <a:schemeClr val="dk1"/>
                </a:solidFill>
                <a:latin typeface="Arial"/>
                <a:ea typeface="Arial"/>
                <a:cs typeface="Arial"/>
                <a:sym typeface="Arial"/>
              </a:endParaRPr>
            </a:p>
          </p:txBody>
        </p:sp>
        <p:sp>
          <p:nvSpPr>
            <p:cNvPr id="267" name="Google Shape;267;p19"/>
            <p:cNvSpPr/>
            <p:nvPr/>
          </p:nvSpPr>
          <p:spPr>
            <a:xfrm rot="5400000">
              <a:off x="3433676" y="3488747"/>
              <a:ext cx="921490" cy="1049084"/>
            </a:xfrm>
            <a:prstGeom prst="bentUpArrow">
              <a:avLst>
                <a:gd fmla="val 32840" name="adj1"/>
                <a:gd fmla="val 25000" name="adj2"/>
                <a:gd fmla="val 35780" name="adj3"/>
              </a:avLst>
            </a:prstGeom>
            <a:solidFill>
              <a:srgbClr val="DFB9B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9"/>
            <p:cNvSpPr/>
            <p:nvPr/>
          </p:nvSpPr>
          <p:spPr>
            <a:xfrm>
              <a:off x="3189537" y="2467257"/>
              <a:ext cx="1551246" cy="1085822"/>
            </a:xfrm>
            <a:prstGeom prst="roundRect">
              <a:avLst>
                <a:gd fmla="val 16670" name="adj"/>
              </a:avLst>
            </a:prstGeom>
            <a:solidFill>
              <a:srgbClr val="5C0607"/>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9"/>
            <p:cNvSpPr txBox="1"/>
            <p:nvPr/>
          </p:nvSpPr>
          <p:spPr>
            <a:xfrm>
              <a:off x="3242552" y="2520272"/>
              <a:ext cx="1445216" cy="979792"/>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chemeClr val="lt1"/>
                </a:buClr>
                <a:buSzPts val="1900"/>
                <a:buFont typeface="Arial"/>
                <a:buNone/>
              </a:pPr>
              <a:r>
                <a:rPr lang="en-US" sz="1900">
                  <a:solidFill>
                    <a:schemeClr val="lt1"/>
                  </a:solidFill>
                  <a:latin typeface="Arial"/>
                  <a:ea typeface="Arial"/>
                  <a:cs typeface="Arial"/>
                  <a:sym typeface="Arial"/>
                </a:rPr>
                <a:t>Internal Analysis</a:t>
              </a:r>
              <a:endParaRPr/>
            </a:p>
          </p:txBody>
        </p:sp>
        <p:sp>
          <p:nvSpPr>
            <p:cNvPr id="270" name="Google Shape;270;p19"/>
            <p:cNvSpPr/>
            <p:nvPr/>
          </p:nvSpPr>
          <p:spPr>
            <a:xfrm>
              <a:off x="4740784" y="2570815"/>
              <a:ext cx="1128229" cy="8776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9"/>
            <p:cNvSpPr/>
            <p:nvPr/>
          </p:nvSpPr>
          <p:spPr>
            <a:xfrm>
              <a:off x="4475685" y="3686994"/>
              <a:ext cx="1551246" cy="1085822"/>
            </a:xfrm>
            <a:prstGeom prst="roundRect">
              <a:avLst>
                <a:gd fmla="val 16670" name="adj"/>
              </a:avLst>
            </a:prstGeom>
            <a:solidFill>
              <a:srgbClr val="5C0607"/>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19"/>
            <p:cNvSpPr txBox="1"/>
            <p:nvPr/>
          </p:nvSpPr>
          <p:spPr>
            <a:xfrm>
              <a:off x="4528700" y="3740009"/>
              <a:ext cx="1445216" cy="979792"/>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chemeClr val="lt1"/>
                </a:buClr>
                <a:buSzPts val="1900"/>
                <a:buFont typeface="Arial"/>
                <a:buNone/>
              </a:pPr>
              <a:r>
                <a:rPr lang="en-US" sz="1900">
                  <a:solidFill>
                    <a:schemeClr val="lt1"/>
                  </a:solidFill>
                  <a:latin typeface="Arial"/>
                  <a:ea typeface="Arial"/>
                  <a:cs typeface="Arial"/>
                  <a:sym typeface="Arial"/>
                </a:rPr>
                <a:t>SWOT</a:t>
              </a:r>
              <a:endParaRPr/>
            </a:p>
          </p:txBody>
        </p:sp>
        <p:sp>
          <p:nvSpPr>
            <p:cNvPr id="273" name="Google Shape;273;p19"/>
            <p:cNvSpPr/>
            <p:nvPr/>
          </p:nvSpPr>
          <p:spPr>
            <a:xfrm>
              <a:off x="6186974" y="3678253"/>
              <a:ext cx="2042625" cy="103001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19"/>
            <p:cNvSpPr txBox="1"/>
            <p:nvPr/>
          </p:nvSpPr>
          <p:spPr>
            <a:xfrm>
              <a:off x="6186974" y="3678253"/>
              <a:ext cx="2042625" cy="1030015"/>
            </a:xfrm>
            <a:prstGeom prst="rect">
              <a:avLst/>
            </a:prstGeom>
            <a:noFill/>
            <a:ln>
              <a:noFill/>
            </a:ln>
          </p:spPr>
          <p:txBody>
            <a:bodyPr anchorCtr="0" anchor="ctr" bIns="91425" lIns="91425" spcFirstLastPara="1" rIns="91425" wrap="square" tIns="91425">
              <a:noAutofit/>
            </a:bodyPr>
            <a:lstStyle/>
            <a:p>
              <a:pPr indent="-228600" lvl="1" marL="228600" marR="0" rtl="0" algn="l">
                <a:lnSpc>
                  <a:spcPct val="90000"/>
                </a:lnSpc>
                <a:spcBef>
                  <a:spcPts val="0"/>
                </a:spcBef>
                <a:spcAft>
                  <a:spcPts val="0"/>
                </a:spcAft>
                <a:buClr>
                  <a:schemeClr val="dk1"/>
                </a:buClr>
                <a:buSzPts val="2400"/>
                <a:buFont typeface="Garamond"/>
                <a:buChar char="•"/>
              </a:pPr>
              <a:r>
                <a:rPr b="0" i="0" lang="en-US" sz="2400" u="none" cap="none" strike="noStrike">
                  <a:solidFill>
                    <a:schemeClr val="dk1"/>
                  </a:solidFill>
                  <a:latin typeface="Garamond"/>
                  <a:ea typeface="Garamond"/>
                  <a:cs typeface="Garamond"/>
                  <a:sym typeface="Garamond"/>
                </a:rPr>
                <a:t>Summation of major findings</a:t>
              </a:r>
              <a:endParaRPr/>
            </a:p>
          </p:txBody>
        </p:sp>
      </p:grpSp>
      <p:sp>
        <p:nvSpPr>
          <p:cNvPr id="275" name="Google Shape;275;p1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Today’s Agenda – Date Here</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800"/>
              <a:buChar char="•"/>
            </a:pPr>
            <a:r>
              <a:rPr lang="en-US" sz="2800">
                <a:latin typeface="Times New Roman"/>
                <a:ea typeface="Times New Roman"/>
                <a:cs typeface="Times New Roman"/>
                <a:sym typeface="Times New Roman"/>
              </a:rPr>
              <a:t>Understand main premises of the Resource-Based View (RBV) of the firm </a:t>
            </a:r>
            <a:endParaRPr/>
          </a:p>
          <a:p>
            <a:pPr indent="-274320" lvl="0" marL="274320" rtl="0" algn="l">
              <a:spcBef>
                <a:spcPts val="2200"/>
              </a:spcBef>
              <a:spcAft>
                <a:spcPts val="0"/>
              </a:spcAft>
              <a:buSzPts val="2800"/>
              <a:buChar char="•"/>
            </a:pPr>
            <a:r>
              <a:rPr lang="en-US" sz="2800">
                <a:latin typeface="Times New Roman"/>
                <a:ea typeface="Times New Roman"/>
                <a:cs typeface="Times New Roman"/>
                <a:sym typeface="Times New Roman"/>
              </a:rPr>
              <a:t>Understand how to analyze a firm’s resources and capabilities and determine their potential for creating a sustainable competitive advantage</a:t>
            </a:r>
            <a:endParaRPr/>
          </a:p>
          <a:p>
            <a:pPr indent="-274319" lvl="1" marL="594360" rtl="0" algn="l">
              <a:spcBef>
                <a:spcPts val="1600"/>
              </a:spcBef>
              <a:spcAft>
                <a:spcPts val="0"/>
              </a:spcAft>
              <a:buSzPts val="2400"/>
              <a:buFont typeface="Times New Roman"/>
              <a:buChar char="-"/>
            </a:pPr>
            <a:r>
              <a:rPr lang="en-US" sz="2400">
                <a:latin typeface="Times New Roman"/>
                <a:ea typeface="Times New Roman"/>
                <a:cs typeface="Times New Roman"/>
                <a:sym typeface="Times New Roman"/>
              </a:rPr>
              <a:t>VRIN framework</a:t>
            </a:r>
            <a:endParaRPr/>
          </a:p>
          <a:p>
            <a:pPr indent="-274320" lvl="0" marL="274320" rtl="0" algn="l">
              <a:spcBef>
                <a:spcPts val="2200"/>
              </a:spcBef>
              <a:spcAft>
                <a:spcPts val="0"/>
              </a:spcAft>
              <a:buSzPts val="2800"/>
              <a:buChar char="•"/>
            </a:pPr>
            <a:r>
              <a:rPr lang="en-US" sz="2800">
                <a:latin typeface="Times New Roman"/>
                <a:ea typeface="Times New Roman"/>
                <a:cs typeface="Times New Roman"/>
                <a:sym typeface="Times New Roman"/>
              </a:rPr>
              <a:t>Use the Value Chain Analysis tool to assess and improve competitive advantage</a:t>
            </a:r>
            <a:endParaRPr/>
          </a:p>
          <a:p>
            <a:pPr indent="-134620" lvl="0" marL="274320" rtl="0" algn="l">
              <a:spcBef>
                <a:spcPts val="2200"/>
              </a:spcBef>
              <a:spcAft>
                <a:spcPts val="0"/>
              </a:spcAft>
              <a:buSzPts val="2200"/>
              <a:buNone/>
            </a:pPr>
            <a:r>
              <a:t/>
            </a:r>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What’s a Company Gonna do?</a:t>
            </a:r>
            <a:endParaRPr/>
          </a:p>
        </p:txBody>
      </p:sp>
      <p:sp>
        <p:nvSpPr>
          <p:cNvPr descr="Four arrows pointing towards the center. The arrows are surrounded by the words (in clockwise direction) &quot;ecological,&quot; &quot;technological,&quot; &quot;buyers,&quot; &quot;rivalry,&quot; &quot;legal,&quot; &quot;substitutes,&quot; &quot;sociocultural,&quot; &quot;suppliers,&quot; &quot;global,&quot; &quot;economic,&quot; &quot;threat of entrants,&quot; and &quot;political.&quot;" id="112" name="Google Shape;112;p3"/>
          <p:cNvSpPr txBox="1"/>
          <p:nvPr>
            <p:ph idx="1" type="body"/>
          </p:nvPr>
        </p:nvSpPr>
        <p:spPr>
          <a:xfrm>
            <a:off x="2074985" y="1224280"/>
            <a:ext cx="12907107" cy="763172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400"/>
              <a:buNone/>
            </a:pPr>
            <a:r>
              <a:rPr lang="en-US" sz="2400">
                <a:latin typeface="Garamond"/>
                <a:ea typeface="Garamond"/>
                <a:cs typeface="Garamond"/>
                <a:sym typeface="Garamond"/>
              </a:rPr>
              <a:t>		</a:t>
            </a:r>
            <a:endParaRPr/>
          </a:p>
          <a:p>
            <a:pPr indent="0" lvl="0" marL="0" rtl="0" algn="l">
              <a:spcBef>
                <a:spcPts val="2200"/>
              </a:spcBef>
              <a:spcAft>
                <a:spcPts val="0"/>
              </a:spcAft>
              <a:buSzPts val="2400"/>
              <a:buNone/>
            </a:pPr>
            <a:r>
              <a:rPr lang="en-US" sz="2400">
                <a:latin typeface="Garamond"/>
                <a:ea typeface="Garamond"/>
                <a:cs typeface="Garamond"/>
                <a:sym typeface="Garamond"/>
              </a:rPr>
              <a:t>		</a:t>
            </a:r>
            <a:r>
              <a:rPr b="1" lang="en-US" sz="2400">
                <a:latin typeface="Garamond"/>
                <a:ea typeface="Garamond"/>
                <a:cs typeface="Garamond"/>
                <a:sym typeface="Garamond"/>
              </a:rPr>
              <a:t>	ECOLOGICAL            </a:t>
            </a:r>
            <a:endParaRPr/>
          </a:p>
          <a:p>
            <a:pPr indent="0" lvl="0" marL="0" rtl="0" algn="l">
              <a:spcBef>
                <a:spcPts val="2200"/>
              </a:spcBef>
              <a:spcAft>
                <a:spcPts val="0"/>
              </a:spcAft>
              <a:buSzPts val="2400"/>
              <a:buNone/>
            </a:pPr>
            <a:r>
              <a:rPr b="1" lang="en-US" sz="2400">
                <a:latin typeface="Garamond"/>
                <a:ea typeface="Garamond"/>
                <a:cs typeface="Garamond"/>
                <a:sym typeface="Garamond"/>
              </a:rPr>
              <a:t>	POLITICAL			  TECHNOLOGICAL</a:t>
            </a:r>
            <a:endParaRPr/>
          </a:p>
          <a:p>
            <a:pPr indent="0" lvl="0" marL="0" rtl="0" algn="l">
              <a:spcBef>
                <a:spcPts val="2200"/>
              </a:spcBef>
              <a:spcAft>
                <a:spcPts val="0"/>
              </a:spcAft>
              <a:buSzPts val="2400"/>
              <a:buNone/>
            </a:pPr>
            <a:r>
              <a:rPr b="1" lang="en-US" sz="2400">
                <a:latin typeface="Garamond"/>
                <a:ea typeface="Garamond"/>
                <a:cs typeface="Garamond"/>
                <a:sym typeface="Garamond"/>
              </a:rPr>
              <a:t>THREAT OF ENTRANTS			BUYERS</a:t>
            </a:r>
            <a:endParaRPr/>
          </a:p>
          <a:p>
            <a:pPr indent="0" lvl="0" marL="0" rtl="0" algn="l">
              <a:spcBef>
                <a:spcPts val="2200"/>
              </a:spcBef>
              <a:spcAft>
                <a:spcPts val="0"/>
              </a:spcAft>
              <a:buSzPts val="2400"/>
              <a:buNone/>
            </a:pPr>
            <a:r>
              <a:rPr b="1" lang="en-US" sz="2400">
                <a:latin typeface="Garamond"/>
                <a:ea typeface="Garamond"/>
                <a:cs typeface="Garamond"/>
                <a:sym typeface="Garamond"/>
              </a:rPr>
              <a:t>ECONOMIC		                           	RIVALRY</a:t>
            </a:r>
            <a:endParaRPr/>
          </a:p>
          <a:p>
            <a:pPr indent="0" lvl="0" marL="0" rtl="0" algn="l">
              <a:spcBef>
                <a:spcPts val="2200"/>
              </a:spcBef>
              <a:spcAft>
                <a:spcPts val="0"/>
              </a:spcAft>
              <a:buSzPts val="2400"/>
              <a:buNone/>
            </a:pPr>
            <a:r>
              <a:rPr b="1" lang="en-US" sz="2400">
                <a:latin typeface="Garamond"/>
                <a:ea typeface="Garamond"/>
                <a:cs typeface="Garamond"/>
                <a:sym typeface="Garamond"/>
              </a:rPr>
              <a:t>       GLOBAL					LEGAL</a:t>
            </a:r>
            <a:endParaRPr/>
          </a:p>
          <a:p>
            <a:pPr indent="0" lvl="0" marL="0" rtl="0" algn="l">
              <a:spcBef>
                <a:spcPts val="2200"/>
              </a:spcBef>
              <a:spcAft>
                <a:spcPts val="0"/>
              </a:spcAft>
              <a:buSzPts val="2400"/>
              <a:buNone/>
            </a:pPr>
            <a:r>
              <a:rPr b="1" lang="en-US" sz="2400">
                <a:latin typeface="Garamond"/>
                <a:ea typeface="Garamond"/>
                <a:cs typeface="Garamond"/>
                <a:sym typeface="Garamond"/>
              </a:rPr>
              <a:t>       SUPPLIERS      			SUBSTITUTES</a:t>
            </a:r>
            <a:endParaRPr/>
          </a:p>
          <a:p>
            <a:pPr indent="0" lvl="0" marL="0" rtl="0" algn="l">
              <a:spcBef>
                <a:spcPts val="2200"/>
              </a:spcBef>
              <a:spcAft>
                <a:spcPts val="0"/>
              </a:spcAft>
              <a:buSzPts val="2400"/>
              <a:buNone/>
            </a:pPr>
            <a:r>
              <a:rPr b="1" lang="en-US" sz="2400">
                <a:latin typeface="Garamond"/>
                <a:ea typeface="Garamond"/>
                <a:cs typeface="Garamond"/>
                <a:sym typeface="Garamond"/>
              </a:rPr>
              <a:t>			SOCIOCULTURAL</a:t>
            </a:r>
            <a:endParaRPr/>
          </a:p>
        </p:txBody>
      </p:sp>
      <p:sp>
        <p:nvSpPr>
          <p:cNvPr descr="Multiple arrows pointing toward the center with the following words all around: ecological, political, threat of entrants, economics, global, suppliers, technological, buyers, rivalry, legal, substitutes, and sociocultural." id="113" name="Google Shape;113;p3"/>
          <p:cNvSpPr/>
          <p:nvPr/>
        </p:nvSpPr>
        <p:spPr>
          <a:xfrm>
            <a:off x="5798634" y="2330306"/>
            <a:ext cx="484632" cy="978408"/>
          </a:xfrm>
          <a:prstGeom prst="down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4" name="Google Shape;114;p3"/>
          <p:cNvSpPr/>
          <p:nvPr/>
        </p:nvSpPr>
        <p:spPr>
          <a:xfrm>
            <a:off x="6380988" y="3308714"/>
            <a:ext cx="978408" cy="484632"/>
          </a:xfrm>
          <a:prstGeom prst="left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5" name="Google Shape;115;p3"/>
          <p:cNvSpPr/>
          <p:nvPr/>
        </p:nvSpPr>
        <p:spPr>
          <a:xfrm>
            <a:off x="5853684" y="3739031"/>
            <a:ext cx="484632" cy="978408"/>
          </a:xfrm>
          <a:prstGeom prst="up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6" name="Google Shape;116;p3"/>
          <p:cNvSpPr/>
          <p:nvPr/>
        </p:nvSpPr>
        <p:spPr>
          <a:xfrm>
            <a:off x="4343400" y="3578108"/>
            <a:ext cx="978408" cy="484632"/>
          </a:xfrm>
          <a:prstGeom prst="rightArrow">
            <a:avLst>
              <a:gd fmla="val 50000" name="adj1"/>
              <a:gd fmla="val 50000" name="adj2"/>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7" name="Google Shape;117;p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Resources &amp; Capabilities: What are They?</a:t>
            </a:r>
            <a:endParaRPr/>
          </a:p>
        </p:txBody>
      </p:sp>
      <p:sp>
        <p:nvSpPr>
          <p:cNvPr id="123" name="Google Shape;123;p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100000"/>
              <a:buChar char="•"/>
            </a:pPr>
            <a:r>
              <a:rPr b="1" lang="en-US" sz="2400" u="sng">
                <a:latin typeface="Garamond"/>
                <a:ea typeface="Garamond"/>
                <a:cs typeface="Garamond"/>
                <a:sym typeface="Garamond"/>
              </a:rPr>
              <a:t>Resources</a:t>
            </a:r>
            <a:r>
              <a:rPr lang="en-US" sz="2400">
                <a:latin typeface="Garamond"/>
                <a:ea typeface="Garamond"/>
                <a:cs typeface="Garamond"/>
                <a:sym typeface="Garamond"/>
              </a:rPr>
              <a:t> are assets that a company can draw on when crafting and executing a strategy.</a:t>
            </a:r>
            <a:endParaRPr/>
          </a:p>
          <a:p>
            <a:pPr indent="-274319" lvl="1" marL="594360" rtl="0" algn="l">
              <a:spcBef>
                <a:spcPts val="1600"/>
              </a:spcBef>
              <a:spcAft>
                <a:spcPts val="0"/>
              </a:spcAft>
              <a:buSzPct val="100000"/>
              <a:buChar char="•"/>
            </a:pPr>
            <a:r>
              <a:rPr lang="en-US" sz="2400">
                <a:latin typeface="Garamond"/>
                <a:ea typeface="Garamond"/>
                <a:cs typeface="Garamond"/>
                <a:sym typeface="Garamond"/>
              </a:rPr>
              <a:t>Resources can be either tangible or intangible or human.</a:t>
            </a:r>
            <a:endParaRPr/>
          </a:p>
          <a:p>
            <a:pPr indent="-274320" lvl="0" marL="274320" rtl="0" algn="l">
              <a:spcBef>
                <a:spcPts val="1400"/>
              </a:spcBef>
              <a:spcAft>
                <a:spcPts val="0"/>
              </a:spcAft>
              <a:buSzPct val="100000"/>
              <a:buChar char="•"/>
            </a:pPr>
            <a:r>
              <a:rPr b="1" lang="en-US" sz="2400" u="sng">
                <a:latin typeface="Garamond"/>
                <a:ea typeface="Garamond"/>
                <a:cs typeface="Garamond"/>
                <a:sym typeface="Garamond"/>
              </a:rPr>
              <a:t>Capabilities</a:t>
            </a:r>
            <a:r>
              <a:rPr lang="en-US" sz="2400">
                <a:solidFill>
                  <a:srgbClr val="C00000"/>
                </a:solidFill>
                <a:latin typeface="Garamond"/>
                <a:ea typeface="Garamond"/>
                <a:cs typeface="Garamond"/>
                <a:sym typeface="Garamond"/>
              </a:rPr>
              <a:t> </a:t>
            </a:r>
            <a:r>
              <a:rPr lang="en-US" sz="2400">
                <a:latin typeface="Garamond"/>
                <a:ea typeface="Garamond"/>
                <a:cs typeface="Garamond"/>
                <a:sym typeface="Garamond"/>
              </a:rPr>
              <a:t>are the organizational and managerial abilities to orchestrate a diverse set of resources and deploy them strategically.</a:t>
            </a:r>
            <a:endParaRPr/>
          </a:p>
          <a:p>
            <a:pPr indent="-274319" lvl="1" marL="594360" rtl="0" algn="l">
              <a:spcBef>
                <a:spcPts val="1600"/>
              </a:spcBef>
              <a:spcAft>
                <a:spcPts val="0"/>
              </a:spcAft>
              <a:buSzPct val="100000"/>
              <a:buChar char="•"/>
            </a:pPr>
            <a:r>
              <a:rPr lang="en-US" sz="2400">
                <a:latin typeface="Garamond"/>
                <a:ea typeface="Garamond"/>
                <a:cs typeface="Garamond"/>
                <a:sym typeface="Garamond"/>
              </a:rPr>
              <a:t>Capabilities are born out of the </a:t>
            </a:r>
            <a:r>
              <a:rPr lang="en-US" sz="2400" u="sng">
                <a:latin typeface="Garamond"/>
                <a:ea typeface="Garamond"/>
                <a:cs typeface="Garamond"/>
                <a:sym typeface="Garamond"/>
              </a:rPr>
              <a:t>Resources</a:t>
            </a:r>
            <a:r>
              <a:rPr lang="en-US" sz="2400">
                <a:latin typeface="Garamond"/>
                <a:ea typeface="Garamond"/>
                <a:cs typeface="Garamond"/>
                <a:sym typeface="Garamond"/>
              </a:rPr>
              <a:t> that a firm has. </a:t>
            </a:r>
            <a:endParaRPr/>
          </a:p>
          <a:p>
            <a:pPr indent="-274319" lvl="1" marL="594360" rtl="0" algn="l">
              <a:spcBef>
                <a:spcPts val="1600"/>
              </a:spcBef>
              <a:spcAft>
                <a:spcPts val="0"/>
              </a:spcAft>
              <a:buSzPct val="100000"/>
              <a:buChar char="•"/>
            </a:pPr>
            <a:r>
              <a:rPr lang="en-US" sz="2400">
                <a:latin typeface="Garamond"/>
                <a:ea typeface="Garamond"/>
                <a:cs typeface="Garamond"/>
                <a:sym typeface="Garamond"/>
              </a:rPr>
              <a:t>Note that different firms with similar resources may develop different capabilities.</a:t>
            </a:r>
            <a:endParaRPr/>
          </a:p>
          <a:p>
            <a:pPr indent="-274320" lvl="0" marL="274320" rtl="0" algn="l">
              <a:spcBef>
                <a:spcPts val="1400"/>
              </a:spcBef>
              <a:spcAft>
                <a:spcPts val="0"/>
              </a:spcAft>
              <a:buSzPct val="100000"/>
              <a:buChar char="•"/>
            </a:pPr>
            <a:r>
              <a:rPr b="1" lang="en-US" sz="2400" u="sng">
                <a:latin typeface="Garamond"/>
                <a:ea typeface="Garamond"/>
                <a:cs typeface="Garamond"/>
                <a:sym typeface="Garamond"/>
              </a:rPr>
              <a:t>Core competencies </a:t>
            </a:r>
            <a:r>
              <a:rPr lang="en-US" sz="2400">
                <a:latin typeface="Garamond"/>
                <a:ea typeface="Garamond"/>
                <a:cs typeface="Garamond"/>
                <a:sym typeface="Garamond"/>
              </a:rPr>
              <a:t>are unique strengths, embedded deep within a firm, that allow a firm to differentiate its products and services from those of its rivals, creating higher value for the customer or offering products and services of comparable value at lower cost.</a:t>
            </a:r>
            <a:endParaRPr/>
          </a:p>
          <a:p>
            <a:pPr indent="-109855" lvl="0" marL="274320" rtl="0" algn="l">
              <a:spcBef>
                <a:spcPts val="2200"/>
              </a:spcBef>
              <a:spcAft>
                <a:spcPts val="0"/>
              </a:spcAft>
              <a:buSzPct val="100000"/>
              <a:buNone/>
            </a:pPr>
            <a:r>
              <a:t/>
            </a:r>
            <a:endParaRPr sz="2800">
              <a:latin typeface="Times New Roman"/>
              <a:ea typeface="Times New Roman"/>
              <a:cs typeface="Times New Roman"/>
              <a:sym typeface="Times New Roman"/>
            </a:endParaRPr>
          </a:p>
          <a:p>
            <a:pPr indent="-145097" lvl="0" marL="274320" rtl="0" algn="l">
              <a:spcBef>
                <a:spcPts val="2200"/>
              </a:spcBef>
              <a:spcAft>
                <a:spcPts val="0"/>
              </a:spcAft>
              <a:buSzPct val="100000"/>
              <a:buNone/>
            </a:pPr>
            <a:r>
              <a:t/>
            </a:r>
            <a:endParaRPr/>
          </a:p>
        </p:txBody>
      </p:sp>
      <p:sp>
        <p:nvSpPr>
          <p:cNvPr id="124" name="Google Shape;124;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Linking Resources, Capabilities, Core Competencies, and Activities to Competitive Advantage and Superior Firm Performance </a:t>
            </a:r>
            <a:endParaRPr/>
          </a:p>
        </p:txBody>
      </p:sp>
      <p:pic>
        <p:nvPicPr>
          <p:cNvPr descr="Three rows of boxes that link resources, capabilities, core competencies, and activities to competitive advantage. The first row consists of a box labeled &quot;resources&quot; with an arrow that points down to a box in the second row labeled &quot;core competencies.&quot; The third row consists of a box labeled &quot;capabilities&quot; with an arrow that points up towards the &quot;core competencies&quot; box. In the second row, the &quot;core competencies&quot; box has an arrow labeled &quot;leverage&quot; that points to a box labeled &quot;activities,&quot; which has an arrow that points to a box labeled &quot;competitive advantage.&quot;" id="131" name="Google Shape;131;p5"/>
          <p:cNvPicPr preferRelativeResize="0"/>
          <p:nvPr>
            <p:ph idx="1" type="body"/>
          </p:nvPr>
        </p:nvPicPr>
        <p:blipFill rotWithShape="1">
          <a:blip r:embed="rId3">
            <a:alphaModFix/>
          </a:blip>
          <a:srcRect b="0" l="0" r="0" t="0"/>
          <a:stretch/>
        </p:blipFill>
        <p:spPr>
          <a:xfrm>
            <a:off x="2444693" y="1714500"/>
            <a:ext cx="7302614" cy="4462272"/>
          </a:xfrm>
          <a:prstGeom prst="rect">
            <a:avLst/>
          </a:prstGeom>
          <a:noFill/>
          <a:ln>
            <a:noFill/>
          </a:ln>
        </p:spPr>
      </p:pic>
      <p:sp>
        <p:nvSpPr>
          <p:cNvPr id="132" name="Google Shape;132;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Examples of Resources and Capabilities</a:t>
            </a:r>
            <a:endParaRPr/>
          </a:p>
        </p:txBody>
      </p:sp>
      <p:sp>
        <p:nvSpPr>
          <p:cNvPr id="139" name="Google Shape;139;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140" name="Google Shape;140;p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85750" lvl="0" marL="274320" rtl="0" algn="l">
              <a:spcBef>
                <a:spcPts val="0"/>
              </a:spcBef>
              <a:spcAft>
                <a:spcPts val="0"/>
              </a:spcAft>
              <a:buSzPts val="2400"/>
              <a:buChar char="•"/>
            </a:pPr>
            <a:r>
              <a:rPr b="1" lang="en-US" sz="2400" u="sng">
                <a:latin typeface="Garamond"/>
                <a:ea typeface="Garamond"/>
                <a:cs typeface="Garamond"/>
                <a:sym typeface="Garamond"/>
              </a:rPr>
              <a:t>Tangible </a:t>
            </a:r>
            <a:r>
              <a:rPr b="1" lang="en-US" sz="2400" u="sng">
                <a:latin typeface="Garamond"/>
                <a:ea typeface="Garamond"/>
                <a:cs typeface="Garamond"/>
                <a:sym typeface="Garamond"/>
              </a:rPr>
              <a:t>Resources</a:t>
            </a:r>
            <a:endParaRPr sz="2400">
              <a:latin typeface="Garamond"/>
              <a:ea typeface="Garamond"/>
              <a:cs typeface="Garamond"/>
              <a:sym typeface="Garamond"/>
            </a:endParaRPr>
          </a:p>
          <a:p>
            <a:pPr indent="-312419" lvl="1" marL="594360" rtl="0" algn="l">
              <a:spcBef>
                <a:spcPts val="0"/>
              </a:spcBef>
              <a:spcAft>
                <a:spcPts val="0"/>
              </a:spcAft>
              <a:buSzPts val="2400"/>
              <a:buFont typeface="Garamond"/>
              <a:buChar char="•"/>
            </a:pPr>
            <a:r>
              <a:rPr lang="en-US" sz="2400">
                <a:latin typeface="Garamond"/>
                <a:ea typeface="Garamond"/>
                <a:cs typeface="Garamond"/>
                <a:sym typeface="Garamond"/>
              </a:rPr>
              <a:t>A firm’s property, plant, equipment, and cash</a:t>
            </a:r>
            <a:endParaRPr sz="2400">
              <a:latin typeface="Garamond"/>
              <a:ea typeface="Garamond"/>
              <a:cs typeface="Garamond"/>
              <a:sym typeface="Garamond"/>
            </a:endParaRPr>
          </a:p>
          <a:p>
            <a:pPr indent="-285750" lvl="0" marL="274320" rtl="0" algn="l">
              <a:spcBef>
                <a:spcPts val="1400"/>
              </a:spcBef>
              <a:spcAft>
                <a:spcPts val="0"/>
              </a:spcAft>
              <a:buSzPts val="2400"/>
              <a:buChar char="•"/>
            </a:pPr>
            <a:r>
              <a:rPr b="1" lang="en-US" sz="2400" u="sng">
                <a:latin typeface="Garamond"/>
                <a:ea typeface="Garamond"/>
                <a:cs typeface="Garamond"/>
                <a:sym typeface="Garamond"/>
              </a:rPr>
              <a:t>Intangible Resources</a:t>
            </a:r>
            <a:endParaRPr sz="2400">
              <a:solidFill>
                <a:srgbClr val="C00000"/>
              </a:solidFill>
              <a:latin typeface="Garamond"/>
              <a:ea typeface="Garamond"/>
              <a:cs typeface="Garamond"/>
              <a:sym typeface="Garamond"/>
            </a:endParaRPr>
          </a:p>
          <a:p>
            <a:pPr indent="-312419" lvl="1" marL="594360" rtl="0" algn="l">
              <a:spcBef>
                <a:spcPts val="1400"/>
              </a:spcBef>
              <a:spcAft>
                <a:spcPts val="0"/>
              </a:spcAft>
              <a:buSzPts val="2400"/>
              <a:buFont typeface="Garamond"/>
              <a:buChar char="•"/>
            </a:pPr>
            <a:r>
              <a:rPr lang="en-US" sz="2400">
                <a:latin typeface="Garamond"/>
                <a:ea typeface="Garamond"/>
                <a:cs typeface="Garamond"/>
                <a:sym typeface="Garamond"/>
              </a:rPr>
              <a:t>The knowledge and skills of employees, a firm’s reputation, brand name, exclusive rights to intellectual property, leadership traits of executives, or a firm’s culture</a:t>
            </a:r>
            <a:endParaRPr sz="2400">
              <a:latin typeface="Garamond"/>
              <a:ea typeface="Garamond"/>
              <a:cs typeface="Garamond"/>
              <a:sym typeface="Garamond"/>
            </a:endParaRPr>
          </a:p>
          <a:p>
            <a:pPr indent="-285750" lvl="0" marL="274320" rtl="0" algn="l">
              <a:spcBef>
                <a:spcPts val="1400"/>
              </a:spcBef>
              <a:spcAft>
                <a:spcPts val="0"/>
              </a:spcAft>
              <a:buSzPts val="2400"/>
              <a:buChar char="•"/>
            </a:pPr>
            <a:r>
              <a:rPr b="1" lang="en-US" sz="2400" u="sng">
                <a:latin typeface="Garamond"/>
                <a:ea typeface="Garamond"/>
                <a:cs typeface="Garamond"/>
                <a:sym typeface="Garamond"/>
              </a:rPr>
              <a:t>Capabilities</a:t>
            </a:r>
            <a:endParaRPr sz="2400">
              <a:latin typeface="Garamond"/>
              <a:ea typeface="Garamond"/>
              <a:cs typeface="Garamond"/>
              <a:sym typeface="Garamond"/>
            </a:endParaRPr>
          </a:p>
          <a:p>
            <a:pPr indent="-312419" lvl="1" marL="594360" rtl="0" algn="l">
              <a:spcBef>
                <a:spcPts val="1400"/>
              </a:spcBef>
              <a:spcAft>
                <a:spcPts val="0"/>
              </a:spcAft>
              <a:buSzPts val="2400"/>
              <a:buFont typeface="Garamond"/>
              <a:buChar char="•"/>
            </a:pPr>
            <a:r>
              <a:rPr lang="en-US" sz="2400">
                <a:latin typeface="Garamond"/>
                <a:ea typeface="Garamond"/>
                <a:cs typeface="Garamond"/>
                <a:sym typeface="Garamond"/>
              </a:rPr>
              <a:t>Southwest Airlines has developed the capability of providing excellent customer service by building on its strong organizational culture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RBV &amp; VRIO</a:t>
            </a:r>
            <a:endParaRPr/>
          </a:p>
        </p:txBody>
      </p:sp>
      <p:sp>
        <p:nvSpPr>
          <p:cNvPr id="147" name="Google Shape;147;p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20000"/>
          </a:bodyPr>
          <a:lstStyle/>
          <a:p>
            <a:pPr indent="-274320" lvl="0" marL="274320" rtl="0" algn="l">
              <a:lnSpc>
                <a:spcPct val="90000"/>
              </a:lnSpc>
              <a:spcBef>
                <a:spcPts val="0"/>
              </a:spcBef>
              <a:spcAft>
                <a:spcPts val="0"/>
              </a:spcAft>
              <a:buSzPct val="100000"/>
              <a:buChar char="•"/>
            </a:pPr>
            <a:r>
              <a:rPr i="1" lang="en-US" sz="2800">
                <a:latin typeface="Garamond"/>
                <a:ea typeface="Garamond"/>
                <a:cs typeface="Garamond"/>
                <a:sym typeface="Garamond"/>
              </a:rPr>
              <a:t>Resource-based view (RBV):</a:t>
            </a:r>
            <a:endParaRPr/>
          </a:p>
          <a:p>
            <a:pPr indent="-274319" lvl="1" marL="594360" rtl="0" algn="l">
              <a:lnSpc>
                <a:spcPct val="90000"/>
              </a:lnSpc>
              <a:spcBef>
                <a:spcPts val="1600"/>
              </a:spcBef>
              <a:spcAft>
                <a:spcPts val="0"/>
              </a:spcAft>
              <a:buSzPct val="100000"/>
              <a:buChar char="•"/>
            </a:pPr>
            <a:r>
              <a:rPr lang="en-US" sz="2800">
                <a:latin typeface="Garamond"/>
                <a:ea typeface="Garamond"/>
                <a:cs typeface="Garamond"/>
                <a:sym typeface="Garamond"/>
              </a:rPr>
              <a:t>Firm performance, which is superior to the average performance of the firms in an industry, is mainly determined by the characteristics </a:t>
            </a:r>
            <a:r>
              <a:rPr lang="en-US" sz="2800" u="sng">
                <a:latin typeface="Garamond"/>
                <a:ea typeface="Garamond"/>
                <a:cs typeface="Garamond"/>
                <a:sym typeface="Garamond"/>
              </a:rPr>
              <a:t>internal to the firm</a:t>
            </a:r>
            <a:r>
              <a:rPr lang="en-US" sz="2800">
                <a:latin typeface="Garamond"/>
                <a:ea typeface="Garamond"/>
                <a:cs typeface="Garamond"/>
                <a:sym typeface="Garamond"/>
              </a:rPr>
              <a:t> (resources and capabilities). </a:t>
            </a:r>
            <a:endParaRPr/>
          </a:p>
          <a:p>
            <a:pPr indent="-274320" lvl="0" marL="274320" rtl="0" algn="l">
              <a:spcBef>
                <a:spcPts val="2200"/>
              </a:spcBef>
              <a:spcAft>
                <a:spcPts val="0"/>
              </a:spcAft>
              <a:buSzPct val="100000"/>
              <a:buChar char="•"/>
            </a:pPr>
            <a:r>
              <a:rPr lang="en-US" sz="2800">
                <a:latin typeface="Garamond"/>
                <a:ea typeface="Garamond"/>
                <a:cs typeface="Garamond"/>
                <a:sym typeface="Garamond"/>
              </a:rPr>
              <a:t>According to the RBV a firm can achieve a competitive advantage if it possesses resources &amp; capabilities that are:</a:t>
            </a:r>
            <a:endParaRPr/>
          </a:p>
          <a:p>
            <a:pPr indent="-514350" lvl="1" marL="914400" rtl="0" algn="l">
              <a:spcBef>
                <a:spcPts val="1600"/>
              </a:spcBef>
              <a:spcAft>
                <a:spcPts val="0"/>
              </a:spcAft>
              <a:buSzPct val="100000"/>
              <a:buFont typeface="Arial"/>
              <a:buAutoNum type="arabicPeriod"/>
            </a:pPr>
            <a:r>
              <a:rPr lang="en-US" sz="2800">
                <a:latin typeface="Garamond"/>
                <a:ea typeface="Garamond"/>
                <a:cs typeface="Garamond"/>
                <a:sym typeface="Garamond"/>
              </a:rPr>
              <a:t>Valuable</a:t>
            </a:r>
            <a:endParaRPr/>
          </a:p>
          <a:p>
            <a:pPr indent="-514350" lvl="1" marL="914400" rtl="0" algn="l">
              <a:spcBef>
                <a:spcPts val="1600"/>
              </a:spcBef>
              <a:spcAft>
                <a:spcPts val="0"/>
              </a:spcAft>
              <a:buSzPct val="100000"/>
              <a:buFont typeface="Arial"/>
              <a:buAutoNum type="arabicPeriod"/>
            </a:pPr>
            <a:r>
              <a:rPr lang="en-US" sz="2800">
                <a:latin typeface="Garamond"/>
                <a:ea typeface="Garamond"/>
                <a:cs typeface="Garamond"/>
                <a:sym typeface="Garamond"/>
              </a:rPr>
              <a:t>Rare</a:t>
            </a:r>
            <a:endParaRPr/>
          </a:p>
          <a:p>
            <a:pPr indent="-514350" lvl="1" marL="914400" rtl="0" algn="l">
              <a:spcBef>
                <a:spcPts val="1600"/>
              </a:spcBef>
              <a:spcAft>
                <a:spcPts val="0"/>
              </a:spcAft>
              <a:buSzPct val="100000"/>
              <a:buFont typeface="Arial"/>
              <a:buAutoNum type="arabicPeriod"/>
            </a:pPr>
            <a:r>
              <a:rPr lang="en-US" sz="2800">
                <a:latin typeface="Garamond"/>
                <a:ea typeface="Garamond"/>
                <a:cs typeface="Garamond"/>
                <a:sym typeface="Garamond"/>
              </a:rPr>
              <a:t>Costly to Imitate</a:t>
            </a:r>
            <a:endParaRPr/>
          </a:p>
          <a:p>
            <a:pPr indent="-514350" lvl="1" marL="914400" rtl="0" algn="l">
              <a:spcBef>
                <a:spcPts val="1600"/>
              </a:spcBef>
              <a:spcAft>
                <a:spcPts val="0"/>
              </a:spcAft>
              <a:buSzPct val="100000"/>
              <a:buFont typeface="Arial"/>
              <a:buAutoNum type="arabicPeriod"/>
            </a:pPr>
            <a:r>
              <a:rPr lang="en-US" sz="2800">
                <a:latin typeface="Garamond"/>
                <a:ea typeface="Garamond"/>
                <a:cs typeface="Garamond"/>
                <a:sym typeface="Garamond"/>
              </a:rPr>
              <a:t>Organized to Capture Value</a:t>
            </a:r>
            <a:endParaRPr/>
          </a:p>
          <a:p>
            <a:pPr indent="-109855" lvl="0" marL="274320" rtl="0" algn="l">
              <a:spcBef>
                <a:spcPts val="2200"/>
              </a:spcBef>
              <a:spcAft>
                <a:spcPts val="0"/>
              </a:spcAft>
              <a:buSzPct val="100000"/>
              <a:buNone/>
            </a:pPr>
            <a:r>
              <a:t/>
            </a:r>
            <a:endParaRPr sz="2800">
              <a:latin typeface="Times New Roman"/>
              <a:ea typeface="Times New Roman"/>
              <a:cs typeface="Times New Roman"/>
              <a:sym typeface="Times New Roman"/>
            </a:endParaRPr>
          </a:p>
          <a:p>
            <a:pPr indent="-145097" lvl="0" marL="274320" rtl="0" algn="l">
              <a:spcBef>
                <a:spcPts val="2200"/>
              </a:spcBef>
              <a:spcAft>
                <a:spcPts val="0"/>
              </a:spcAft>
              <a:buSzPct val="100000"/>
              <a:buNone/>
            </a:pPr>
            <a:r>
              <a:t/>
            </a:r>
            <a:endParaRPr/>
          </a:p>
        </p:txBody>
      </p:sp>
      <p:sp>
        <p:nvSpPr>
          <p:cNvPr id="148" name="Google Shape;148;p8"/>
          <p:cNvSpPr/>
          <p:nvPr/>
        </p:nvSpPr>
        <p:spPr>
          <a:xfrm>
            <a:off x="5739972" y="4279390"/>
            <a:ext cx="417499" cy="1603247"/>
          </a:xfrm>
          <a:prstGeom prst="rightBrace">
            <a:avLst>
              <a:gd fmla="val 0" name="adj1"/>
              <a:gd fmla="val 50000" name="adj2"/>
            </a:avLst>
          </a:prstGeom>
          <a:noFill/>
          <a:ln cap="flat" cmpd="sng" w="9525">
            <a:solidFill>
              <a:srgbClr val="5C060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5C0607"/>
              </a:solidFill>
              <a:latin typeface="Arial"/>
              <a:ea typeface="Arial"/>
              <a:cs typeface="Arial"/>
              <a:sym typeface="Arial"/>
            </a:endParaRPr>
          </a:p>
        </p:txBody>
      </p:sp>
      <p:sp>
        <p:nvSpPr>
          <p:cNvPr id="149" name="Google Shape;149;p8"/>
          <p:cNvSpPr txBox="1"/>
          <p:nvPr/>
        </p:nvSpPr>
        <p:spPr>
          <a:xfrm>
            <a:off x="6096000" y="4788627"/>
            <a:ext cx="259080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rgbClr val="5C0607"/>
                </a:solidFill>
                <a:latin typeface="Garamond"/>
                <a:ea typeface="Garamond"/>
                <a:cs typeface="Garamond"/>
                <a:sym typeface="Garamond"/>
              </a:rPr>
              <a:t>VRIO</a:t>
            </a:r>
            <a:endParaRPr/>
          </a:p>
        </p:txBody>
      </p:sp>
      <p:sp>
        <p:nvSpPr>
          <p:cNvPr id="150" name="Google Shape;150;p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VRIO Framework: Decision Tree</a:t>
            </a:r>
            <a:endParaRPr/>
          </a:p>
        </p:txBody>
      </p:sp>
      <p:pic>
        <p:nvPicPr>
          <p:cNvPr descr="A decision tree can determine a resource's or capability's competitive advantage. First, consider if the resource or capability is valuable. If the resource or capability is not valuable, then the result is competitive disadvantage. If the resource or capability is valuable, then consider if it is rare. If the resource or capability is not rare, then the result is competitive parity. If the resource or capability is rare, then consider if it is costly to imitate. If the resource or capability is not costly to imitate, then the result is temporary competitive advantage. If the resource or capability is costly to imitate, then consider if the firm is organized to capture value. If it is not, then the result is temporary competitive advantage. If it is, then the result is sustained competitive advantage." id="157" name="Google Shape;157;p9"/>
          <p:cNvPicPr preferRelativeResize="0"/>
          <p:nvPr/>
        </p:nvPicPr>
        <p:blipFill rotWithShape="1">
          <a:blip r:embed="rId3">
            <a:alphaModFix/>
          </a:blip>
          <a:srcRect b="0" l="0" r="0" t="0"/>
          <a:stretch/>
        </p:blipFill>
        <p:spPr>
          <a:xfrm>
            <a:off x="2236787" y="931625"/>
            <a:ext cx="3859213" cy="5857976"/>
          </a:xfrm>
          <a:prstGeom prst="rect">
            <a:avLst/>
          </a:prstGeom>
          <a:noFill/>
          <a:ln>
            <a:noFill/>
          </a:ln>
        </p:spPr>
      </p:pic>
      <p:sp>
        <p:nvSpPr>
          <p:cNvPr id="158" name="Google Shape;158;p9"/>
          <p:cNvSpPr/>
          <p:nvPr/>
        </p:nvSpPr>
        <p:spPr>
          <a:xfrm>
            <a:off x="7075868" y="3626863"/>
            <a:ext cx="3105150" cy="407255"/>
          </a:xfrm>
          <a:prstGeom prst="rect">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a:p>
            <a:pPr indent="0" lvl="0" marL="0" marR="0" rtl="0" algn="ctr">
              <a:spcBef>
                <a:spcPts val="0"/>
              </a:spcBef>
              <a:spcAft>
                <a:spcPts val="0"/>
              </a:spcAft>
              <a:buNone/>
            </a:pPr>
            <a:r>
              <a:rPr lang="en-US" sz="1800">
                <a:solidFill>
                  <a:schemeClr val="lt1"/>
                </a:solidFill>
                <a:latin typeface="Arial"/>
                <a:ea typeface="Arial"/>
                <a:cs typeface="Arial"/>
                <a:sym typeface="Arial"/>
              </a:rPr>
              <a:t>What is the resulting CA?</a:t>
            </a:r>
            <a:endParaRPr/>
          </a:p>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59" name="Google Shape;159;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160" name="Google Shape;160;p9"/>
          <p:cNvSpPr txBox="1"/>
          <p:nvPr/>
        </p:nvSpPr>
        <p:spPr>
          <a:xfrm>
            <a:off x="5379557" y="6539309"/>
            <a:ext cx="377286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Figure 4.3: Kindred Grey (2020). “The VRIO Framework with numbers.” CC BY-SA 4.0.</a:t>
            </a:r>
            <a:endParaRPr/>
          </a:p>
          <a:p>
            <a:pPr indent="0" lvl="0" marL="0" marR="0" rtl="0" algn="l">
              <a:spcBef>
                <a:spcPts val="0"/>
              </a:spcBef>
              <a:spcAft>
                <a:spcPts val="0"/>
              </a:spcAft>
              <a:buNone/>
            </a:pPr>
            <a:r>
              <a:rPr lang="en-US" sz="600">
                <a:solidFill>
                  <a:schemeClr val="dk1"/>
                </a:solidFill>
                <a:latin typeface="Arial"/>
                <a:ea typeface="Arial"/>
                <a:cs typeface="Arial"/>
                <a:sym typeface="Arial"/>
              </a:rPr>
              <a:t> Retrieved from https://commons.wikimedia.org/wiki/File:The_VRIO_Framework_with_numbers.png.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Evaluate Resource or Capability</a:t>
            </a:r>
            <a:endParaRPr/>
          </a:p>
        </p:txBody>
      </p:sp>
      <p:graphicFrame>
        <p:nvGraphicFramePr>
          <p:cNvPr descr="If a resource or capability is not valuable, then the result is competitive disadvantage. If a resource or capability is valuable but is not rare, then the result is competitive parity. If the resource or capability is valuable and rare but not costly to imitate, then the result is temporary competitive advantage. If the resource or capability is valuable, rare, and costly to imitate but not organized to capture value, then the result is temporary competitive advantage. If the resource or capability is valuable, rare, costly to imitate, and organized to capture value, then the result is sustainable competitive advantage." id="167" name="Google Shape;167;p10"/>
          <p:cNvGraphicFramePr/>
          <p:nvPr/>
        </p:nvGraphicFramePr>
        <p:xfrm>
          <a:off x="1066800" y="1895856"/>
          <a:ext cx="3000000" cy="3000000"/>
        </p:xfrm>
        <a:graphic>
          <a:graphicData uri="http://schemas.openxmlformats.org/drawingml/2006/table">
            <a:tbl>
              <a:tblPr bandRow="1" firstRow="1">
                <a:noFill/>
                <a:tableStyleId>{FC1CC2B4-514C-420C-9EAA-BEBBEA9D4CDA}</a:tableStyleId>
              </a:tblPr>
              <a:tblGrid>
                <a:gridCol w="1975100"/>
                <a:gridCol w="2048250"/>
                <a:gridCol w="2011675"/>
                <a:gridCol w="2194550"/>
                <a:gridCol w="1828800"/>
              </a:tblGrid>
              <a:tr h="370850">
                <a:tc>
                  <a:txBody>
                    <a:bodyPr/>
                    <a:lstStyle/>
                    <a:p>
                      <a:pPr indent="0" lvl="0" marL="0" marR="0" rtl="0" algn="ctr">
                        <a:spcBef>
                          <a:spcPts val="0"/>
                        </a:spcBef>
                        <a:spcAft>
                          <a:spcPts val="0"/>
                        </a:spcAft>
                        <a:buNone/>
                      </a:pPr>
                      <a:r>
                        <a:rPr b="1" lang="en-US" sz="2400">
                          <a:solidFill>
                            <a:schemeClr val="dk1"/>
                          </a:solidFill>
                          <a:latin typeface="Garamond"/>
                          <a:ea typeface="Garamond"/>
                          <a:cs typeface="Garamond"/>
                          <a:sym typeface="Garamond"/>
                        </a:rPr>
                        <a:t>Valuable?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5E1E4"/>
                    </a:solidFill>
                  </a:tcPr>
                </a:tc>
                <a:tc>
                  <a:txBody>
                    <a:bodyPr/>
                    <a:lstStyle/>
                    <a:p>
                      <a:pPr indent="0" lvl="0" marL="0" marR="0" rtl="0" algn="ctr">
                        <a:spcBef>
                          <a:spcPts val="0"/>
                        </a:spcBef>
                        <a:spcAft>
                          <a:spcPts val="0"/>
                        </a:spcAft>
                        <a:buNone/>
                      </a:pPr>
                      <a:r>
                        <a:rPr b="1" lang="en-US" sz="2400">
                          <a:solidFill>
                            <a:schemeClr val="dk1"/>
                          </a:solidFill>
                          <a:latin typeface="Garamond"/>
                          <a:ea typeface="Garamond"/>
                          <a:cs typeface="Garamond"/>
                          <a:sym typeface="Garamond"/>
                        </a:rPr>
                        <a:t>Rare?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5E1E4"/>
                    </a:solidFill>
                  </a:tcPr>
                </a:tc>
                <a:tc>
                  <a:txBody>
                    <a:bodyPr/>
                    <a:lstStyle/>
                    <a:p>
                      <a:pPr indent="0" lvl="0" marL="0" marR="0" rtl="0" algn="ctr">
                        <a:spcBef>
                          <a:spcPts val="0"/>
                        </a:spcBef>
                        <a:spcAft>
                          <a:spcPts val="0"/>
                        </a:spcAft>
                        <a:buNone/>
                      </a:pPr>
                      <a:r>
                        <a:rPr b="1" lang="en-US" sz="2400">
                          <a:solidFill>
                            <a:schemeClr val="dk1"/>
                          </a:solidFill>
                          <a:latin typeface="Garamond"/>
                          <a:ea typeface="Garamond"/>
                          <a:cs typeface="Garamond"/>
                          <a:sym typeface="Garamond"/>
                        </a:rPr>
                        <a:t>Costly to Imitate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5E1E4"/>
                    </a:solidFill>
                  </a:tcPr>
                </a:tc>
                <a:tc>
                  <a:txBody>
                    <a:bodyPr/>
                    <a:lstStyle/>
                    <a:p>
                      <a:pPr indent="0" lvl="0" marL="0" marR="0" rtl="0" algn="ctr">
                        <a:spcBef>
                          <a:spcPts val="0"/>
                        </a:spcBef>
                        <a:spcAft>
                          <a:spcPts val="0"/>
                        </a:spcAft>
                        <a:buNone/>
                      </a:pPr>
                      <a:r>
                        <a:rPr b="1" lang="en-US" sz="2400">
                          <a:solidFill>
                            <a:schemeClr val="dk1"/>
                          </a:solidFill>
                          <a:latin typeface="Garamond"/>
                          <a:ea typeface="Garamond"/>
                          <a:cs typeface="Garamond"/>
                          <a:sym typeface="Garamond"/>
                        </a:rPr>
                        <a:t>Organized to Capture Value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5E1E4"/>
                    </a:solidFill>
                  </a:tcPr>
                </a:tc>
                <a:tc>
                  <a:txBody>
                    <a:bodyPr/>
                    <a:lstStyle/>
                    <a:p>
                      <a:pPr indent="0" lvl="0" marL="0" marR="0" rtl="0" algn="ctr">
                        <a:spcBef>
                          <a:spcPts val="0"/>
                        </a:spcBef>
                        <a:spcAft>
                          <a:spcPts val="0"/>
                        </a:spcAft>
                        <a:buNone/>
                      </a:pPr>
                      <a:r>
                        <a:rPr b="1" lang="en-US" sz="2400">
                          <a:solidFill>
                            <a:schemeClr val="dk1"/>
                          </a:solidFill>
                          <a:latin typeface="Garamond"/>
                          <a:ea typeface="Garamond"/>
                          <a:cs typeface="Garamond"/>
                          <a:sym typeface="Garamond"/>
                        </a:rPr>
                        <a:t>Competitive Implications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5E1E4"/>
                    </a:solidFill>
                  </a:tcPr>
                </a:tc>
              </a:tr>
              <a:tr h="370850">
                <a:tc>
                  <a:txBody>
                    <a:bodyPr/>
                    <a:lstStyle/>
                    <a:p>
                      <a:pPr indent="0" lvl="0" marL="0" marR="0" rtl="0" algn="ctr">
                        <a:spcBef>
                          <a:spcPts val="0"/>
                        </a:spcBef>
                        <a:spcAft>
                          <a:spcPts val="0"/>
                        </a:spcAft>
                        <a:buNone/>
                      </a:pPr>
                      <a:r>
                        <a:rPr b="1" lang="en-US" sz="3200">
                          <a:latin typeface="Garamond"/>
                          <a:ea typeface="Garamond"/>
                          <a:cs typeface="Garamond"/>
                          <a:sym typeface="Garamond"/>
                        </a:rPr>
                        <a:t>No</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lang="en-US" sz="2000">
                          <a:latin typeface="Garamond"/>
                          <a:ea typeface="Garamond"/>
                          <a:cs typeface="Garamond"/>
                          <a:sym typeface="Garamond"/>
                        </a:rPr>
                        <a:t>Competitive</a:t>
                      </a:r>
                      <a:endParaRPr/>
                    </a:p>
                    <a:p>
                      <a:pPr indent="0" lvl="0" marL="0" marR="0" rtl="0" algn="ctr">
                        <a:spcBef>
                          <a:spcPts val="0"/>
                        </a:spcBef>
                        <a:spcAft>
                          <a:spcPts val="0"/>
                        </a:spcAft>
                        <a:buNone/>
                      </a:pPr>
                      <a:r>
                        <a:rPr lang="en-US" sz="2000">
                          <a:latin typeface="Garamond"/>
                          <a:ea typeface="Garamond"/>
                          <a:cs typeface="Garamond"/>
                          <a:sym typeface="Garamond"/>
                        </a:rPr>
                        <a:t>Disadvantage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0850">
                <a:tc>
                  <a:txBody>
                    <a:bodyPr/>
                    <a:lstStyle/>
                    <a:p>
                      <a:pPr indent="0" lvl="0" marL="0" marR="0" rtl="0" algn="ctr">
                        <a:lnSpc>
                          <a:spcPct val="100000"/>
                        </a:lnSpc>
                        <a:spcBef>
                          <a:spcPts val="0"/>
                        </a:spcBef>
                        <a:spcAft>
                          <a:spcPts val="0"/>
                        </a:spcAft>
                        <a:buClr>
                          <a:schemeClr val="dk1"/>
                        </a:buClr>
                        <a:buSzPts val="3200"/>
                        <a:buFont typeface="Garamond"/>
                        <a:buNone/>
                      </a:pPr>
                      <a:r>
                        <a:rPr b="1" lang="en-US" sz="3200">
                          <a:latin typeface="Garamond"/>
                          <a:ea typeface="Garamond"/>
                          <a:cs typeface="Garamond"/>
                          <a:sym typeface="Garamond"/>
                        </a:rPr>
                        <a:t>Yes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No</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lang="en-US" sz="2000">
                          <a:latin typeface="Garamond"/>
                          <a:ea typeface="Garamond"/>
                          <a:cs typeface="Garamond"/>
                          <a:sym typeface="Garamond"/>
                        </a:rPr>
                        <a:t>Competitive Parity</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0850">
                <a:tc>
                  <a:txBody>
                    <a:bodyPr/>
                    <a:lstStyle/>
                    <a:p>
                      <a:pPr indent="0" lvl="0" marL="0" marR="0" rtl="0" algn="ctr">
                        <a:lnSpc>
                          <a:spcPct val="100000"/>
                        </a:lnSpc>
                        <a:spcBef>
                          <a:spcPts val="0"/>
                        </a:spcBef>
                        <a:spcAft>
                          <a:spcPts val="0"/>
                        </a:spcAft>
                        <a:buClr>
                          <a:schemeClr val="dk1"/>
                        </a:buClr>
                        <a:buSzPts val="3200"/>
                        <a:buFont typeface="Garamond"/>
                        <a:buNone/>
                      </a:pPr>
                      <a:r>
                        <a:rPr b="1" lang="en-US" sz="3200">
                          <a:latin typeface="Garamond"/>
                          <a:ea typeface="Garamond"/>
                          <a:cs typeface="Garamond"/>
                          <a:sym typeface="Garamond"/>
                        </a:rPr>
                        <a:t>Yes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No</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lang="en-US" sz="2000">
                          <a:latin typeface="Garamond"/>
                          <a:ea typeface="Garamond"/>
                          <a:cs typeface="Garamond"/>
                          <a:sym typeface="Garamond"/>
                        </a:rPr>
                        <a:t>Temporary</a:t>
                      </a:r>
                      <a:endParaRPr/>
                    </a:p>
                    <a:p>
                      <a:pPr indent="0" lvl="0" marL="0" marR="0" rtl="0" algn="ctr">
                        <a:spcBef>
                          <a:spcPts val="0"/>
                        </a:spcBef>
                        <a:spcAft>
                          <a:spcPts val="0"/>
                        </a:spcAft>
                        <a:buNone/>
                      </a:pPr>
                      <a:r>
                        <a:rPr lang="en-US" sz="2000">
                          <a:latin typeface="Garamond"/>
                          <a:ea typeface="Garamond"/>
                          <a:cs typeface="Garamond"/>
                          <a:sym typeface="Garamond"/>
                        </a:rPr>
                        <a:t>CA</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0850">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No</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lang="en-US" sz="2000">
                          <a:latin typeface="Garamond"/>
                          <a:ea typeface="Garamond"/>
                          <a:cs typeface="Garamond"/>
                          <a:sym typeface="Garamond"/>
                        </a:rPr>
                        <a:t>Temporary </a:t>
                      </a:r>
                      <a:endParaRPr/>
                    </a:p>
                    <a:p>
                      <a:pPr indent="0" lvl="0" marL="0" marR="0" rtl="0" algn="ctr">
                        <a:spcBef>
                          <a:spcPts val="0"/>
                        </a:spcBef>
                        <a:spcAft>
                          <a:spcPts val="0"/>
                        </a:spcAft>
                        <a:buNone/>
                      </a:pPr>
                      <a:r>
                        <a:rPr lang="en-US" sz="2000">
                          <a:latin typeface="Garamond"/>
                          <a:ea typeface="Garamond"/>
                          <a:cs typeface="Garamond"/>
                          <a:sym typeface="Garamond"/>
                        </a:rPr>
                        <a:t>CA</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0850">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lang="en-US" sz="3200">
                          <a:latin typeface="Garamond"/>
                          <a:ea typeface="Garamond"/>
                          <a:cs typeface="Garamond"/>
                          <a:sym typeface="Garamond"/>
                        </a:rPr>
                        <a:t>Yes</a:t>
                      </a:r>
                      <a:endParaRPr sz="32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lang="en-US" sz="2000">
                          <a:latin typeface="Garamond"/>
                          <a:ea typeface="Garamond"/>
                          <a:cs typeface="Garamond"/>
                          <a:sym typeface="Garamond"/>
                        </a:rPr>
                        <a:t>Sustainable</a:t>
                      </a:r>
                      <a:endParaRPr/>
                    </a:p>
                    <a:p>
                      <a:pPr indent="0" lvl="0" marL="0" marR="0" rtl="0" algn="ctr">
                        <a:spcBef>
                          <a:spcPts val="0"/>
                        </a:spcBef>
                        <a:spcAft>
                          <a:spcPts val="0"/>
                        </a:spcAft>
                        <a:buNone/>
                      </a:pPr>
                      <a:r>
                        <a:rPr lang="en-US" sz="2000">
                          <a:latin typeface="Garamond"/>
                          <a:ea typeface="Garamond"/>
                          <a:cs typeface="Garamond"/>
                          <a:sym typeface="Garamond"/>
                        </a:rPr>
                        <a:t>CA</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sp>
        <p:nvSpPr>
          <p:cNvPr id="168" name="Google Shape;168;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2021-03-19T16:35:07Z</dcterms:created>
  <dc:creator>Call, Kylie</dc:creator>
</cp:coreProperties>
</file>