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66" r:id="rId16"/>
    <p:sldId id="271" r:id="rId17"/>
    <p:sldId id="272" r:id="rId18"/>
    <p:sldId id="273" r:id="rId19"/>
    <p:sldId id="274" r:id="rId20"/>
  </p:sldIdLst>
  <p:sldSz cx="9144000" cy="5143500" type="screen16x9"/>
  <p:notesSz cx="6858000" cy="9144000"/>
  <p:embeddedFontLst>
    <p:embeddedFont>
      <p:font typeface="Lora" pitchFamily="2" charset="0"/>
      <p:regular r:id="rId22"/>
      <p:bold r:id="rId23"/>
      <p:italic r:id="rId24"/>
      <p:boldItalic r:id="rId25"/>
    </p:embeddedFont>
    <p:embeddedFont>
      <p:font typeface="Titillium Web" panose="000005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17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2671acd546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2671acd546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2671acd546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2671acd546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2671acd546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2671acd546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2671acd546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2671acd546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2671acd546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2671acd546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2671acd546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2671acd546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2671acd546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2671acd546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2671acd546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2671acd546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0891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2671acd54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2671acd546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2671acd546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2671acd54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2671acd54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2671acd54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671acd546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2671acd54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671acd546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671acd546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2671acd546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2671acd546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10;"/>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3342600"/>
            <a:ext cx="91440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10</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Operations Management</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grpSp>
        <p:nvGrpSpPr>
          <p:cNvPr id="133" name="Google Shape;133;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4" name="Google Shape;134;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 name="Google Shape;136;p2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Capacity Planning</a:t>
            </a:r>
            <a:endParaRPr sz="4000" b="1" dirty="0">
              <a:latin typeface="Titillium Web"/>
              <a:ea typeface="Titillium Web"/>
              <a:cs typeface="Titillium Web"/>
              <a:sym typeface="Titillium Web"/>
            </a:endParaRPr>
          </a:p>
        </p:txBody>
      </p:sp>
      <p:pic>
        <p:nvPicPr>
          <p:cNvPr id="137" name="Google Shape;137;p22" descr="A diagram of a process&#10;&#10;"/>
          <p:cNvPicPr preferRelativeResize="0"/>
          <p:nvPr/>
        </p:nvPicPr>
        <p:blipFill>
          <a:blip r:embed="rId3">
            <a:alphaModFix/>
          </a:blip>
          <a:stretch>
            <a:fillRect/>
          </a:stretch>
        </p:blipFill>
        <p:spPr>
          <a:xfrm>
            <a:off x="1681900" y="1344050"/>
            <a:ext cx="5562974" cy="3167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grpSp>
        <p:nvGrpSpPr>
          <p:cNvPr id="151" name="Google Shape;151;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2" name="Google Shape;152;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24"/>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Purchasing and Supplier Selection</a:t>
            </a:r>
            <a:endParaRPr sz="4000" b="1" dirty="0">
              <a:latin typeface="Titillium Web"/>
              <a:ea typeface="Titillium Web"/>
              <a:cs typeface="Titillium Web"/>
              <a:sym typeface="Titillium Web"/>
            </a:endParaRPr>
          </a:p>
        </p:txBody>
      </p:sp>
      <p:sp>
        <p:nvSpPr>
          <p:cNvPr id="155" name="Google Shape;155;p24"/>
          <p:cNvSpPr txBox="1"/>
          <p:nvPr/>
        </p:nvSpPr>
        <p:spPr>
          <a:xfrm>
            <a:off x="351675" y="1344050"/>
            <a:ext cx="8323684" cy="3508623"/>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rgbClr val="1E1919"/>
              </a:buClr>
              <a:buSzPts val="1600"/>
              <a:buChar char="●"/>
            </a:pPr>
            <a:r>
              <a:rPr lang="en" sz="1600" b="1" dirty="0">
                <a:solidFill>
                  <a:srgbClr val="1E1919"/>
                </a:solidFill>
                <a:latin typeface="Titillium Web"/>
                <a:ea typeface="Titillium Web"/>
                <a:cs typeface="Titillium Web"/>
                <a:sym typeface="Titillium Web"/>
              </a:rPr>
              <a:t>Purchasing (or procurement) </a:t>
            </a:r>
            <a:r>
              <a:rPr lang="en" sz="1600" dirty="0">
                <a:solidFill>
                  <a:srgbClr val="1E1919"/>
                </a:solidFill>
                <a:latin typeface="Titillium Web"/>
                <a:ea typeface="Titillium Web"/>
                <a:cs typeface="Titillium Web"/>
                <a:sym typeface="Titillium Web"/>
              </a:rPr>
              <a:t>–Process of acquiring the materials and services to be used in production. </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Char char="●"/>
            </a:pPr>
            <a:r>
              <a:rPr lang="en" sz="1600" dirty="0">
                <a:solidFill>
                  <a:srgbClr val="1E1919"/>
                </a:solidFill>
                <a:latin typeface="Titillium Web"/>
                <a:ea typeface="Titillium Web"/>
                <a:cs typeface="Titillium Web"/>
                <a:sym typeface="Titillium Web"/>
              </a:rPr>
              <a:t>Key questions to consider in the Supplier Selection Process –finding the best supplier for the product, technology or process:</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Can the supplier supply the needed quantity of materials at a reasonable price?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Is the quality good?</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Is the supplier reliable (will materials be delivered on time)?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Does the supplier have a favorable reputation?</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Is the company easy to work with?</a:t>
            </a:r>
            <a:endParaRPr sz="1600" dirty="0">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grpSp>
        <p:nvGrpSpPr>
          <p:cNvPr id="160" name="Google Shape;160;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1" name="Google Shape;161;p2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3" name="Google Shape;163;p2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Inventory Control</a:t>
            </a:r>
            <a:endParaRPr sz="4000" b="1" dirty="0">
              <a:latin typeface="Titillium Web"/>
              <a:ea typeface="Titillium Web"/>
              <a:cs typeface="Titillium Web"/>
              <a:sym typeface="Titillium Web"/>
            </a:endParaRPr>
          </a:p>
        </p:txBody>
      </p:sp>
      <p:sp>
        <p:nvSpPr>
          <p:cNvPr id="164" name="Google Shape;164;p25"/>
          <p:cNvSpPr txBox="1"/>
          <p:nvPr/>
        </p:nvSpPr>
        <p:spPr>
          <a:xfrm>
            <a:off x="313275" y="1688125"/>
            <a:ext cx="8472750" cy="240062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Operations Managers within organizations must balance forecasts, capacity and material availability with finance limits and space limitations.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Commonly used inventory control methods include:</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Just-in-Time(JIT)</a:t>
            </a:r>
            <a:r>
              <a:rPr lang="en" sz="1600" dirty="0">
                <a:solidFill>
                  <a:srgbClr val="1E1919"/>
                </a:solidFill>
                <a:latin typeface="Titillium Web"/>
                <a:ea typeface="Titillium Web"/>
                <a:cs typeface="Titillium Web"/>
                <a:sym typeface="Titillium Web"/>
              </a:rPr>
              <a:t> production, materials arrive just in time to enter the manufacturing </a:t>
            </a:r>
            <a:r>
              <a:rPr lang="en" sz="1600" b="1" dirty="0">
                <a:solidFill>
                  <a:srgbClr val="1E1919"/>
                </a:solidFill>
                <a:latin typeface="Titillium Web"/>
                <a:ea typeface="Titillium Web"/>
                <a:cs typeface="Titillium Web"/>
                <a:sym typeface="Titillium Web"/>
              </a:rPr>
              <a:t>process</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Material Requirements Planning(MRP)</a:t>
            </a:r>
            <a:r>
              <a:rPr lang="en" sz="1600" dirty="0">
                <a:solidFill>
                  <a:srgbClr val="1E1919"/>
                </a:solidFill>
                <a:latin typeface="Titillium Web"/>
                <a:ea typeface="Titillium Web"/>
                <a:cs typeface="Titillium Web"/>
                <a:sym typeface="Titillium Web"/>
              </a:rPr>
              <a:t>, a software tool to determine material needs.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It uses sales forecasts to anticipate materials that will be needed before ordering them</a:t>
            </a:r>
            <a:endParaRPr sz="1600" dirty="0">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grpSp>
        <p:nvGrpSpPr>
          <p:cNvPr id="170" name="Google Shape;170;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1" name="Google Shape;171;p2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 name="Google Shape;173;p2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Graphical Tools </a:t>
            </a:r>
            <a:endParaRPr sz="4000" b="1" dirty="0">
              <a:latin typeface="Titillium Web"/>
              <a:ea typeface="Titillium Web"/>
              <a:cs typeface="Titillium Web"/>
              <a:sym typeface="Titillium Web"/>
            </a:endParaRPr>
          </a:p>
        </p:txBody>
      </p:sp>
      <p:sp>
        <p:nvSpPr>
          <p:cNvPr id="174" name="Google Shape;174;p26"/>
          <p:cNvSpPr txBox="1"/>
          <p:nvPr/>
        </p:nvSpPr>
        <p:spPr>
          <a:xfrm>
            <a:off x="468640" y="1646721"/>
            <a:ext cx="8363659"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Gantt and PERT charts are two common tools used by operations managers.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Gantt chart</a:t>
            </a:r>
            <a:r>
              <a:rPr lang="en" sz="1600" dirty="0">
                <a:solidFill>
                  <a:srgbClr val="1E1919"/>
                </a:solidFill>
                <a:latin typeface="Titillium Web"/>
                <a:ea typeface="Titillium Web"/>
                <a:cs typeface="Titillium Web"/>
                <a:sym typeface="Titillium Web"/>
              </a:rPr>
              <a:t> helps operations managers determine the status of projects.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PERT charts </a:t>
            </a:r>
            <a:r>
              <a:rPr lang="en" sz="1600" dirty="0">
                <a:solidFill>
                  <a:srgbClr val="1E1919"/>
                </a:solidFill>
                <a:latin typeface="Titillium Web"/>
                <a:ea typeface="Titillium Web"/>
                <a:cs typeface="Titillium Web"/>
                <a:sym typeface="Titillium Web"/>
              </a:rPr>
              <a:t>diagram the activities and time required and identify the </a:t>
            </a:r>
            <a:r>
              <a:rPr lang="en" sz="1600" b="1" dirty="0">
                <a:solidFill>
                  <a:srgbClr val="1E1919"/>
                </a:solidFill>
                <a:latin typeface="Titillium Web"/>
                <a:ea typeface="Titillium Web"/>
                <a:cs typeface="Titillium Web"/>
                <a:sym typeface="Titillium Web"/>
              </a:rPr>
              <a:t>critical path</a:t>
            </a:r>
            <a:r>
              <a:rPr lang="en" sz="1600" dirty="0">
                <a:solidFill>
                  <a:srgbClr val="1E1919"/>
                </a:solidFill>
                <a:latin typeface="Titillium Web"/>
                <a:ea typeface="Titillium Web"/>
                <a:cs typeface="Titillium Web"/>
                <a:sym typeface="Titillium Web"/>
              </a:rPr>
              <a:t>—</a:t>
            </a:r>
            <a:r>
              <a:rPr lang="en" sz="1600" b="1" dirty="0">
                <a:solidFill>
                  <a:srgbClr val="1E1919"/>
                </a:solidFill>
                <a:latin typeface="Titillium Web"/>
                <a:ea typeface="Titillium Web"/>
                <a:cs typeface="Titillium Web"/>
                <a:sym typeface="Titillium Web"/>
              </a:rPr>
              <a:t>the sequence of activities that will require the greatest amount of time</a:t>
            </a:r>
            <a:endParaRPr sz="1600" b="1" dirty="0">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2" name="Title 1">
            <a:extLst>
              <a:ext uri="{FF2B5EF4-FFF2-40B4-BE49-F238E27FC236}">
                <a16:creationId xmlns:a16="http://schemas.microsoft.com/office/drawing/2014/main" id="{B438967F-DDDB-5271-9E3C-607A27536804}"/>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Hiking Bear Project</a:t>
            </a:r>
          </a:p>
        </p:txBody>
      </p:sp>
      <p:pic>
        <p:nvPicPr>
          <p:cNvPr id="179" name="Google Shape;179;p27" descr="A Gantt chart for Hiking Bear Project where activities are listed on left from top top botom: Cut Fur (Days 1-2), Sew and Stuff Fur (Days 3-8), Cut material (Days 1-2), Sew clothes (Days 3-4), Embroider t-shirt (Days 5-6), Cut accessories (Day 1), Sew accessories (Days 2-3), Dress bears (Days 9-11), Package bears (Day 12), Ship bears (Day 13). Dress bears, Package bears, and Ship bears are different colors indicating 'work to be completed' instead of all the other 'completed work'. Note in the bottom corner reads 'Lot size: 100 bears. All activities are scheduled to start at their earliest start time.'"/>
          <p:cNvPicPr preferRelativeResize="0"/>
          <p:nvPr/>
        </p:nvPicPr>
        <p:blipFill>
          <a:blip r:embed="rId3">
            <a:alphaModFix/>
          </a:blip>
          <a:stretch>
            <a:fillRect/>
          </a:stretch>
        </p:blipFill>
        <p:spPr>
          <a:xfrm>
            <a:off x="1705700" y="204117"/>
            <a:ext cx="5732599" cy="47352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grpSp>
        <p:nvGrpSpPr>
          <p:cNvPr id="142" name="Google Shape;142;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43" name="Google Shape;143;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 name="Google Shape;145;p2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PERT Chart </a:t>
            </a:r>
            <a:endParaRPr sz="4000" b="1" dirty="0">
              <a:latin typeface="Titillium Web"/>
              <a:ea typeface="Titillium Web"/>
              <a:cs typeface="Titillium Web"/>
              <a:sym typeface="Titillium Web"/>
            </a:endParaRPr>
          </a:p>
        </p:txBody>
      </p:sp>
      <p:pic>
        <p:nvPicPr>
          <p:cNvPr id="146" name="Google Shape;146;p23" descr=" A PERT chart outlining the activities for the production of teddy bears. A circle on the left labeled “Start” begins the PERT chart, and three different paths extend to the right, laid vertically. The top path contains three activities and times: cut material for clothes (10 minutes); sew clothes (10 minutes); and embroider t-shirt (10 minutes). After the third activity, the top path connects to the middle path. The middle path, labeled the Critical Path, contains two activities and times: cut fur (10 minutes) and sew fur and stuff (30 minutes). The bottom path contains two activities and times: cut accessories (5 minutes) and sew accessories (10 minutes). After the second activity, the bottom path connects to the middle path. After the point of connection between all three paths, the critical path contains three more activities: dress bear (15 minutes); package bear (5 minutes); and ship bear (5 minutes). "/>
          <p:cNvPicPr preferRelativeResize="0"/>
          <p:nvPr/>
        </p:nvPicPr>
        <p:blipFill>
          <a:blip r:embed="rId3">
            <a:alphaModFix/>
          </a:blip>
          <a:stretch>
            <a:fillRect/>
          </a:stretch>
        </p:blipFill>
        <p:spPr>
          <a:xfrm>
            <a:off x="832325" y="1481500"/>
            <a:ext cx="7256575" cy="29857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grpSp>
        <p:nvGrpSpPr>
          <p:cNvPr id="184" name="Google Shape;184;p2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5" name="Google Shape;185;p2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2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Quality Management </a:t>
            </a:r>
            <a:endParaRPr sz="4000" b="1" dirty="0">
              <a:latin typeface="Titillium Web"/>
              <a:ea typeface="Titillium Web"/>
              <a:cs typeface="Titillium Web"/>
              <a:sym typeface="Titillium Web"/>
            </a:endParaRPr>
          </a:p>
        </p:txBody>
      </p:sp>
      <p:sp>
        <p:nvSpPr>
          <p:cNvPr id="188" name="Google Shape;188;p28"/>
          <p:cNvSpPr txBox="1"/>
          <p:nvPr/>
        </p:nvSpPr>
        <p:spPr>
          <a:xfrm>
            <a:off x="419179" y="1477498"/>
            <a:ext cx="8294515" cy="338551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Total quality management</a:t>
            </a:r>
            <a:r>
              <a:rPr lang="en" sz="1600" dirty="0">
                <a:solidFill>
                  <a:srgbClr val="1E1919"/>
                </a:solidFill>
                <a:latin typeface="Titillium Web"/>
                <a:ea typeface="Titillium Web"/>
                <a:cs typeface="Titillium Web"/>
                <a:sym typeface="Titillium Web"/>
              </a:rPr>
              <a:t> (TQM), or quality assurance, includes all the steps that a company takes to ensure that its goods or services are of sufficiently high quality to meet customers’ needs.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TQM principles focuses on these three tasks: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Customer satisfaction</a:t>
            </a:r>
            <a:endParaRPr sz="1600" b="1"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Encourage customers to tell them how to improve.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Employee involvement</a:t>
            </a:r>
            <a:endParaRPr sz="1600" b="1"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Employees have to be properly trained not only to do their jobs but also to detect and correct quality problems.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Continuous improvement</a:t>
            </a:r>
            <a:endParaRPr sz="1600" b="1"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Commitment to making constant improvements in the design, production, and delivery of goods and services</a:t>
            </a:r>
            <a:endParaRPr sz="1600" dirty="0">
              <a:latin typeface="Titillium Web"/>
              <a:ea typeface="Titillium Web"/>
              <a:cs typeface="Titillium Web"/>
              <a:sym typeface="Titillium We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192"/>
        <p:cNvGrpSpPr/>
        <p:nvPr/>
      </p:nvGrpSpPr>
      <p:grpSpPr>
        <a:xfrm>
          <a:off x="0" y="0"/>
          <a:ext cx="0" cy="0"/>
          <a:chOff x="0" y="0"/>
          <a:chExt cx="0" cy="0"/>
        </a:xfrm>
      </p:grpSpPr>
      <p:sp>
        <p:nvSpPr>
          <p:cNvPr id="193" name="Google Shape;193;p29"/>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194" name="Google Shape;194;p29"/>
          <p:cNvSpPr txBox="1">
            <a:spLocks noGrp="1"/>
          </p:cNvSpPr>
          <p:nvPr>
            <p:ph type="body" idx="1"/>
          </p:nvPr>
        </p:nvSpPr>
        <p:spPr>
          <a:xfrm>
            <a:off x="545566" y="1177977"/>
            <a:ext cx="8052868" cy="36501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120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Operations management</a:t>
            </a:r>
            <a:r>
              <a:rPr lang="en" sz="1500" dirty="0">
                <a:solidFill>
                  <a:schemeClr val="lt1"/>
                </a:solidFill>
                <a:latin typeface="Titillium Web"/>
                <a:ea typeface="Titillium Web"/>
                <a:cs typeface="Titillium Web"/>
                <a:sym typeface="Titillium Web"/>
              </a:rPr>
              <a:t> oversees the process of transforming resources into goods and services.</a:t>
            </a:r>
            <a:endParaRPr sz="1500" dirty="0">
              <a:solidFill>
                <a:schemeClr val="lt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During</a:t>
            </a:r>
            <a:r>
              <a:rPr lang="en" sz="1500" b="1" dirty="0">
                <a:solidFill>
                  <a:schemeClr val="lt1"/>
                </a:solidFill>
                <a:latin typeface="Titillium Web"/>
                <a:ea typeface="Titillium Web"/>
                <a:cs typeface="Titillium Web"/>
                <a:sym typeface="Titillium Web"/>
              </a:rPr>
              <a:t> production planning, </a:t>
            </a:r>
            <a:r>
              <a:rPr lang="en" sz="1500" dirty="0">
                <a:solidFill>
                  <a:schemeClr val="lt1"/>
                </a:solidFill>
                <a:latin typeface="Titillium Web"/>
                <a:ea typeface="Titillium Web"/>
                <a:cs typeface="Titillium Web"/>
                <a:sym typeface="Titillium Web"/>
              </a:rPr>
              <a:t>managers determine how goods will be produced, where production will take place, and how manufacturing facilities will be laid out.</a:t>
            </a:r>
            <a:endParaRPr sz="1500" dirty="0">
              <a:solidFill>
                <a:schemeClr val="lt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In selecting the appropriate</a:t>
            </a:r>
            <a:r>
              <a:rPr lang="en" sz="1500" b="1" dirty="0">
                <a:solidFill>
                  <a:schemeClr val="lt1"/>
                </a:solidFill>
                <a:latin typeface="Titillium Web"/>
                <a:ea typeface="Titillium Web"/>
                <a:cs typeface="Titillium Web"/>
                <a:sym typeface="Titillium Web"/>
              </a:rPr>
              <a:t> production process,</a:t>
            </a:r>
            <a:r>
              <a:rPr lang="en" sz="1500" dirty="0">
                <a:solidFill>
                  <a:schemeClr val="lt1"/>
                </a:solidFill>
                <a:latin typeface="Titillium Web"/>
                <a:ea typeface="Titillium Web"/>
                <a:cs typeface="Titillium Web"/>
                <a:sym typeface="Titillium Web"/>
              </a:rPr>
              <a:t> managers consider three basic methods:</a:t>
            </a:r>
            <a:endParaRPr sz="1500" dirty="0">
              <a:solidFill>
                <a:schemeClr val="lt1"/>
              </a:solidFill>
              <a:latin typeface="Titillium Web"/>
              <a:ea typeface="Titillium Web"/>
              <a:cs typeface="Titillium Web"/>
              <a:sym typeface="Titillium Web"/>
            </a:endParaRPr>
          </a:p>
          <a:p>
            <a:pPr marL="914400" lvl="1" indent="-330200" algn="l" rtl="0">
              <a:lnSpc>
                <a:spcPct val="100000"/>
              </a:lnSpc>
              <a:spcBef>
                <a:spcPts val="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make-to-order</a:t>
            </a:r>
            <a:endParaRPr sz="1500" b="1" dirty="0">
              <a:solidFill>
                <a:schemeClr val="lt1"/>
              </a:solidFill>
              <a:latin typeface="Titillium Web"/>
              <a:ea typeface="Titillium Web"/>
              <a:cs typeface="Titillium Web"/>
              <a:sym typeface="Titillium Web"/>
            </a:endParaRPr>
          </a:p>
          <a:p>
            <a:pPr marL="914400" lvl="1" indent="-330200" algn="l" rtl="0">
              <a:lnSpc>
                <a:spcPct val="100000"/>
              </a:lnSpc>
              <a:spcBef>
                <a:spcPts val="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mass production</a:t>
            </a:r>
            <a:endParaRPr sz="1500" b="1" dirty="0">
              <a:solidFill>
                <a:schemeClr val="lt1"/>
              </a:solidFill>
              <a:latin typeface="Titillium Web"/>
              <a:ea typeface="Titillium Web"/>
              <a:cs typeface="Titillium Web"/>
              <a:sym typeface="Titillium Web"/>
            </a:endParaRPr>
          </a:p>
          <a:p>
            <a:pPr marL="914400" lvl="1" indent="-330200" algn="l" rtl="0">
              <a:lnSpc>
                <a:spcPct val="100000"/>
              </a:lnSpc>
              <a:spcBef>
                <a:spcPts val="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mass customization</a:t>
            </a:r>
            <a:endParaRPr sz="1500" b="1"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Commonly used inventory control methods include j</a:t>
            </a:r>
            <a:r>
              <a:rPr lang="en" sz="1500" b="1" dirty="0">
                <a:solidFill>
                  <a:schemeClr val="lt1"/>
                </a:solidFill>
                <a:latin typeface="Titillium Web"/>
                <a:ea typeface="Titillium Web"/>
                <a:cs typeface="Titillium Web"/>
                <a:sym typeface="Titillium Web"/>
              </a:rPr>
              <a:t>ust-in-time(JIT)</a:t>
            </a:r>
            <a:r>
              <a:rPr lang="en" sz="1500" dirty="0">
                <a:solidFill>
                  <a:schemeClr val="lt1"/>
                </a:solidFill>
                <a:latin typeface="Titillium Web"/>
                <a:ea typeface="Titillium Web"/>
                <a:cs typeface="Titillium Web"/>
                <a:sym typeface="Titillium Web"/>
              </a:rPr>
              <a:t> production, by which materials arrive just in time to enter the manufacturing process, and </a:t>
            </a:r>
            <a:r>
              <a:rPr lang="en" sz="1500" b="1" dirty="0">
                <a:solidFill>
                  <a:schemeClr val="lt1"/>
                </a:solidFill>
                <a:latin typeface="Titillium Web"/>
                <a:ea typeface="Titillium Web"/>
                <a:cs typeface="Titillium Web"/>
                <a:sym typeface="Titillium Web"/>
              </a:rPr>
              <a:t>material requirements planning(MRP</a:t>
            </a:r>
            <a:r>
              <a:rPr lang="en" sz="1500" dirty="0">
                <a:solidFill>
                  <a:schemeClr val="lt1"/>
                </a:solidFill>
                <a:latin typeface="Titillium Web"/>
                <a:ea typeface="Titillium Web"/>
                <a:cs typeface="Titillium Web"/>
                <a:sym typeface="Titillium Web"/>
              </a:rPr>
              <a:t>), a software tool to determine material needs.</a:t>
            </a:r>
            <a:endParaRPr sz="15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Outsourcing</a:t>
            </a:r>
            <a:r>
              <a:rPr lang="en" sz="1500" dirty="0">
                <a:solidFill>
                  <a:schemeClr val="lt1"/>
                </a:solidFill>
                <a:latin typeface="Titillium Web"/>
                <a:ea typeface="Titillium Web"/>
                <a:cs typeface="Titillium Web"/>
                <a:sym typeface="Titillium Web"/>
              </a:rPr>
              <a:t> can save companies money by using lower cost, specialized labor, located domestically or abroad.</a:t>
            </a:r>
            <a:endParaRPr sz="1500" dirty="0">
              <a:solidFill>
                <a:schemeClr val="lt1"/>
              </a:solidFill>
              <a:latin typeface="Titillium Web"/>
              <a:ea typeface="Titillium Web"/>
              <a:cs typeface="Titillium Web"/>
              <a:sym typeface="Titillium Web"/>
            </a:endParaRPr>
          </a:p>
          <a:p>
            <a:pPr marL="0" lvl="0" indent="0" algn="l" rtl="0">
              <a:lnSpc>
                <a:spcPct val="100000"/>
              </a:lnSpc>
              <a:spcBef>
                <a:spcPts val="2100"/>
              </a:spcBef>
              <a:spcAft>
                <a:spcPts val="0"/>
              </a:spcAft>
              <a:buNone/>
            </a:pPr>
            <a:endParaRPr sz="1500" dirty="0">
              <a:solidFill>
                <a:schemeClr val="lt1"/>
              </a:solidFill>
              <a:latin typeface="Lora"/>
              <a:ea typeface="Lora"/>
              <a:cs typeface="Lora"/>
              <a:sym typeface="Lora"/>
            </a:endParaRPr>
          </a:p>
          <a:p>
            <a:pPr marL="0" lvl="0" indent="0" algn="l" rtl="0">
              <a:lnSpc>
                <a:spcPct val="150000"/>
              </a:lnSpc>
              <a:spcBef>
                <a:spcPts val="2100"/>
              </a:spcBef>
              <a:spcAft>
                <a:spcPts val="1000"/>
              </a:spcAft>
              <a:buNone/>
            </a:pPr>
            <a:endParaRPr sz="1500" dirty="0">
              <a:solidFill>
                <a:schemeClr val="lt1"/>
              </a:solidFill>
              <a:latin typeface="Lora"/>
              <a:ea typeface="Lora"/>
              <a:cs typeface="Lora"/>
              <a:sym typeface="Lora"/>
            </a:endParaRPr>
          </a:p>
        </p:txBody>
      </p:sp>
      <p:grpSp>
        <p:nvGrpSpPr>
          <p:cNvPr id="195" name="Google Shape;195;p2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6" name="Google Shape;196;p29"/>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9"/>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201"/>
        <p:cNvGrpSpPr/>
        <p:nvPr/>
      </p:nvGrpSpPr>
      <p:grpSpPr>
        <a:xfrm>
          <a:off x="0" y="0"/>
          <a:ext cx="0" cy="0"/>
          <a:chOff x="0" y="0"/>
          <a:chExt cx="0" cy="0"/>
        </a:xfrm>
      </p:grpSpPr>
      <p:sp>
        <p:nvSpPr>
          <p:cNvPr id="202" name="Google Shape;202;p30"/>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203" name="Google Shape;203;p30"/>
          <p:cNvSpPr txBox="1">
            <a:spLocks noGrp="1"/>
          </p:cNvSpPr>
          <p:nvPr>
            <p:ph type="body" idx="1"/>
          </p:nvPr>
        </p:nvSpPr>
        <p:spPr>
          <a:xfrm>
            <a:off x="279803" y="1171025"/>
            <a:ext cx="8495363" cy="3650100"/>
          </a:xfrm>
          <a:prstGeom prst="rect">
            <a:avLst/>
          </a:prstGeom>
        </p:spPr>
        <p:txBody>
          <a:bodyPr spcFirstLastPara="1" wrap="square" lIns="91425" tIns="91425" rIns="91425" bIns="91425" anchor="t" anchorCtr="0">
            <a:noAutofit/>
          </a:bodyPr>
          <a:lstStyle/>
          <a:p>
            <a:pPr marL="457200" lvl="0" indent="-330200" algn="l" rtl="0">
              <a:lnSpc>
                <a:spcPct val="115000"/>
              </a:lnSpc>
              <a:spcBef>
                <a:spcPts val="1400"/>
              </a:spcBef>
              <a:spcAft>
                <a:spcPts val="0"/>
              </a:spcAft>
              <a:buClr>
                <a:srgbClr val="FFFFFF"/>
              </a:buClr>
              <a:buSzPts val="1600"/>
              <a:buFont typeface="Titillium Web"/>
              <a:buChar char="●"/>
            </a:pPr>
            <a:r>
              <a:rPr lang="en" sz="1500" dirty="0">
                <a:solidFill>
                  <a:srgbClr val="FFFFFF"/>
                </a:solidFill>
                <a:latin typeface="Titillium Web"/>
                <a:ea typeface="Titillium Web"/>
                <a:cs typeface="Titillium Web"/>
                <a:sym typeface="Titillium Web"/>
              </a:rPr>
              <a:t>Gantt and PERT charts are two common tools used by operations managers.</a:t>
            </a:r>
            <a:endParaRPr sz="1500" dirty="0">
              <a:solidFill>
                <a:srgbClr val="FFFFFF"/>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FFFFFF"/>
              </a:buClr>
              <a:buSzPts val="1600"/>
              <a:buFont typeface="Titillium Web"/>
              <a:buChar char="○"/>
            </a:pPr>
            <a:r>
              <a:rPr lang="en" sz="1500" dirty="0">
                <a:solidFill>
                  <a:srgbClr val="FFFFFF"/>
                </a:solidFill>
                <a:latin typeface="Titillium Web"/>
                <a:ea typeface="Titillium Web"/>
                <a:cs typeface="Titillium Web"/>
                <a:sym typeface="Titillium Web"/>
              </a:rPr>
              <a:t>A </a:t>
            </a:r>
            <a:r>
              <a:rPr lang="en" sz="1500" b="1" dirty="0">
                <a:solidFill>
                  <a:srgbClr val="FFFFFF"/>
                </a:solidFill>
                <a:latin typeface="Titillium Web"/>
                <a:ea typeface="Titillium Web"/>
                <a:cs typeface="Titillium Web"/>
                <a:sym typeface="Titillium Web"/>
              </a:rPr>
              <a:t>Gantt chart</a:t>
            </a:r>
            <a:r>
              <a:rPr lang="en" sz="1500" dirty="0">
                <a:solidFill>
                  <a:srgbClr val="FFFFFF"/>
                </a:solidFill>
                <a:latin typeface="Titillium Web"/>
                <a:ea typeface="Titillium Web"/>
                <a:cs typeface="Titillium Web"/>
                <a:sym typeface="Titillium Web"/>
              </a:rPr>
              <a:t> helps operations managers determine the status of projects.</a:t>
            </a:r>
            <a:endParaRPr sz="1500" dirty="0">
              <a:solidFill>
                <a:srgbClr val="FFFFFF"/>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FFFFFF"/>
              </a:buClr>
              <a:buSzPts val="1600"/>
              <a:buFont typeface="Titillium Web"/>
              <a:buChar char="○"/>
            </a:pPr>
            <a:r>
              <a:rPr lang="en" sz="1500" b="1" dirty="0">
                <a:solidFill>
                  <a:srgbClr val="FFFFFF"/>
                </a:solidFill>
                <a:latin typeface="Titillium Web"/>
                <a:ea typeface="Titillium Web"/>
                <a:cs typeface="Titillium Web"/>
                <a:sym typeface="Titillium Web"/>
              </a:rPr>
              <a:t>PERT charts </a:t>
            </a:r>
            <a:r>
              <a:rPr lang="en" sz="1500" dirty="0">
                <a:solidFill>
                  <a:srgbClr val="FFFFFF"/>
                </a:solidFill>
                <a:latin typeface="Titillium Web"/>
                <a:ea typeface="Titillium Web"/>
                <a:cs typeface="Titillium Web"/>
                <a:sym typeface="Titillium Web"/>
              </a:rPr>
              <a:t>diagram the activities and time required and identify the critical path—the </a:t>
            </a:r>
            <a:r>
              <a:rPr lang="en" sz="1500" dirty="0">
                <a:solidFill>
                  <a:schemeClr val="lt1"/>
                </a:solidFill>
                <a:latin typeface="Titillium Web"/>
                <a:ea typeface="Titillium Web"/>
                <a:cs typeface="Titillium Web"/>
                <a:sym typeface="Titillium Web"/>
              </a:rPr>
              <a:t>sequence of activities that will require the greatest amount of time.</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In </a:t>
            </a:r>
            <a:r>
              <a:rPr lang="en" sz="1500" b="1" dirty="0">
                <a:solidFill>
                  <a:schemeClr val="lt1"/>
                </a:solidFill>
                <a:latin typeface="Titillium Web"/>
                <a:ea typeface="Titillium Web"/>
                <a:cs typeface="Titillium Web"/>
                <a:sym typeface="Titillium Web"/>
              </a:rPr>
              <a:t>site selection </a:t>
            </a:r>
            <a:r>
              <a:rPr lang="en" sz="1500" dirty="0">
                <a:solidFill>
                  <a:schemeClr val="lt1"/>
                </a:solidFill>
                <a:latin typeface="Titillium Web"/>
                <a:ea typeface="Titillium Web"/>
                <a:cs typeface="Titillium Web"/>
                <a:sym typeface="Titillium Web"/>
              </a:rPr>
              <a:t>for a company’s manufacturing operations, managers look for locations that minimize shipping costs, have an ample supply of skilled workers, provide a favorable community for workers and their families, offer resources at low cost, and have a favorable business climate.</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500" b="1" dirty="0">
                <a:solidFill>
                  <a:schemeClr val="lt1"/>
                </a:solidFill>
                <a:latin typeface="Titillium Web"/>
                <a:ea typeface="Titillium Web"/>
                <a:cs typeface="Titillium Web"/>
                <a:sym typeface="Titillium Web"/>
              </a:rPr>
              <a:t>Service firms </a:t>
            </a:r>
            <a:r>
              <a:rPr lang="en" sz="1500" dirty="0">
                <a:solidFill>
                  <a:schemeClr val="lt1"/>
                </a:solidFill>
                <a:latin typeface="Titillium Web"/>
                <a:ea typeface="Titillium Web"/>
                <a:cs typeface="Titillium Web"/>
                <a:sym typeface="Titillium Web"/>
              </a:rPr>
              <a:t>provide </a:t>
            </a:r>
            <a:r>
              <a:rPr lang="en" sz="1500" b="1" dirty="0">
                <a:solidFill>
                  <a:schemeClr val="lt1"/>
                </a:solidFill>
                <a:latin typeface="Titillium Web"/>
                <a:ea typeface="Titillium Web"/>
                <a:cs typeface="Titillium Web"/>
                <a:sym typeface="Titillium Web"/>
              </a:rPr>
              <a:t>intangible</a:t>
            </a:r>
            <a:r>
              <a:rPr lang="en" sz="1500" dirty="0">
                <a:solidFill>
                  <a:schemeClr val="lt1"/>
                </a:solidFill>
                <a:latin typeface="Titillium Web"/>
                <a:ea typeface="Titillium Web"/>
                <a:cs typeface="Titillium Web"/>
                <a:sym typeface="Titillium Web"/>
              </a:rPr>
              <a:t> products that are often customized to satisfy specific needs. Unlike manufactured goods, many services are bought and consumed at the same time.</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Estimating </a:t>
            </a:r>
            <a:r>
              <a:rPr lang="en" sz="1500" b="1" dirty="0">
                <a:solidFill>
                  <a:schemeClr val="lt1"/>
                </a:solidFill>
                <a:latin typeface="Titillium Web"/>
                <a:ea typeface="Titillium Web"/>
                <a:cs typeface="Titillium Web"/>
                <a:sym typeface="Titillium Web"/>
              </a:rPr>
              <a:t>capacity</a:t>
            </a:r>
            <a:r>
              <a:rPr lang="en" sz="1500" dirty="0">
                <a:solidFill>
                  <a:schemeClr val="lt1"/>
                </a:solidFill>
                <a:latin typeface="Titillium Web"/>
                <a:ea typeface="Titillium Web"/>
                <a:cs typeface="Titillium Web"/>
                <a:sym typeface="Titillium Web"/>
              </a:rPr>
              <a:t> needs for a service business is more difficult than for a manufacturer because service providers can’t store their services for later use.</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Many companies deliver </a:t>
            </a:r>
            <a:r>
              <a:rPr lang="en" sz="1500" b="1" dirty="0">
                <a:solidFill>
                  <a:schemeClr val="lt1"/>
                </a:solidFill>
                <a:latin typeface="Titillium Web"/>
                <a:ea typeface="Titillium Web"/>
                <a:cs typeface="Titillium Web"/>
                <a:sym typeface="Titillium Web"/>
              </a:rPr>
              <a:t>quality</a:t>
            </a:r>
            <a:r>
              <a:rPr lang="en" sz="1500" dirty="0">
                <a:solidFill>
                  <a:schemeClr val="lt1"/>
                </a:solidFill>
                <a:latin typeface="Titillium Web"/>
                <a:ea typeface="Titillium Web"/>
                <a:cs typeface="Titillium Web"/>
                <a:sym typeface="Titillium Web"/>
              </a:rPr>
              <a:t> goods and services by adhering to principles of </a:t>
            </a:r>
            <a:r>
              <a:rPr lang="en" sz="1500" b="1" dirty="0">
                <a:solidFill>
                  <a:schemeClr val="lt1"/>
                </a:solidFill>
                <a:latin typeface="Titillium Web"/>
                <a:ea typeface="Titillium Web"/>
                <a:cs typeface="Titillium Web"/>
                <a:sym typeface="Titillium Web"/>
              </a:rPr>
              <a:t>total quality management (TQM).</a:t>
            </a:r>
            <a:endParaRPr sz="1500" b="1" dirty="0">
              <a:solidFill>
                <a:schemeClr val="lt1"/>
              </a:solidFill>
              <a:latin typeface="Lora"/>
              <a:ea typeface="Lora"/>
              <a:cs typeface="Lora"/>
              <a:sym typeface="Lora"/>
            </a:endParaRPr>
          </a:p>
          <a:p>
            <a:pPr marL="0" lvl="0" indent="0" algn="l" rtl="0">
              <a:lnSpc>
                <a:spcPct val="115000"/>
              </a:lnSpc>
              <a:spcBef>
                <a:spcPts val="2100"/>
              </a:spcBef>
              <a:spcAft>
                <a:spcPts val="1000"/>
              </a:spcAft>
              <a:buNone/>
            </a:pPr>
            <a:endParaRPr sz="1500" dirty="0">
              <a:solidFill>
                <a:schemeClr val="lt1"/>
              </a:solidFill>
              <a:latin typeface="Lora"/>
              <a:ea typeface="Lora"/>
              <a:cs typeface="Lora"/>
              <a:sym typeface="Lora"/>
            </a:endParaRPr>
          </a:p>
        </p:txBody>
      </p:sp>
      <p:grpSp>
        <p:nvGrpSpPr>
          <p:cNvPr id="204" name="Google Shape;204;p3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5" name="Google Shape;205;p30"/>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0"/>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10;"/>
          <p:cNvPicPr preferRelativeResize="0"/>
          <p:nvPr/>
        </p:nvPicPr>
        <p:blipFill rotWithShape="1">
          <a:blip r:embed="rId3">
            <a:alphaModFix/>
          </a:blip>
          <a:srcRect t="9496" b="6086"/>
          <a:stretch/>
        </p:blipFill>
        <p:spPr>
          <a:xfrm>
            <a:off x="0" y="8426"/>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1370188"/>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1456875"/>
            <a:ext cx="91440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10</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905738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806100" y="548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292522" y="934075"/>
            <a:ext cx="8558956" cy="4031400"/>
          </a:xfrm>
          <a:prstGeom prst="rect">
            <a:avLst/>
          </a:prstGeom>
        </p:spPr>
        <p:txBody>
          <a:bodyPr spcFirstLastPara="1" wrap="square" lIns="91425" tIns="91425" rIns="91425" bIns="91425" anchor="t" anchorCtr="0">
            <a:noAutofit/>
          </a:bodyPr>
          <a:lstStyle/>
          <a:p>
            <a:pPr marL="0" lvl="0" indent="0" algn="l" rtl="0">
              <a:lnSpc>
                <a:spcPct val="100000"/>
              </a:lnSpc>
              <a:spcBef>
                <a:spcPts val="1200"/>
              </a:spcBef>
              <a:spcAft>
                <a:spcPts val="0"/>
              </a:spcAft>
              <a:buNone/>
            </a:pPr>
            <a:r>
              <a:rPr lang="en" sz="1600" b="1" dirty="0">
                <a:solidFill>
                  <a:schemeClr val="lt1"/>
                </a:solidFill>
                <a:latin typeface="Titillium Web"/>
                <a:ea typeface="Titillium Web"/>
                <a:cs typeface="Titillium Web"/>
                <a:sym typeface="Titillium Web"/>
              </a:rPr>
              <a:t>Upon completing the learning activities associated with this lesson, class participants should be able to:</a:t>
            </a:r>
            <a:endParaRPr sz="1600" b="1" dirty="0">
              <a:solidFill>
                <a:schemeClr val="lt1"/>
              </a:solidFill>
              <a:latin typeface="Titillium Web"/>
              <a:ea typeface="Titillium Web"/>
              <a:cs typeface="Titillium Web"/>
              <a:sym typeface="Titillium Web"/>
            </a:endParaRPr>
          </a:p>
          <a:p>
            <a:pPr marL="457200" lvl="0" indent="-330200" algn="l" rtl="0">
              <a:lnSpc>
                <a:spcPct val="115000"/>
              </a:lnSpc>
              <a:spcBef>
                <a:spcPts val="120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 Define operations management and discuss the role of the operations manager in a manufacturing company.</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Describe the decisions and activities of the operations manager in overseeing the production process in a manufacturing company.</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Explain how to create and use both PERT and Gantt charts</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Explain how manufacturing companies use technology to produce and deliver goods in an efficient, cost-effective manner.</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Describe the decisions made in planning the product delivery process in a service company.</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List the characteristics that distinguish service operations from manufacturing operations and identify the activities undertaken to manage operations in a service organization.</a:t>
            </a:r>
            <a:endParaRPr sz="1500" dirty="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Wingdings" panose="05000000000000000000" pitchFamily="2" charset="2"/>
              <a:buChar char="§"/>
            </a:pPr>
            <a:r>
              <a:rPr lang="en" sz="1500" dirty="0">
                <a:solidFill>
                  <a:schemeClr val="lt1"/>
                </a:solidFill>
                <a:latin typeface="Titillium Web"/>
                <a:ea typeface="Titillium Web"/>
                <a:cs typeface="Titillium Web"/>
                <a:sym typeface="Titillium Web"/>
              </a:rPr>
              <a:t>Explain how manufacturing and service companies alike use total quality management and outsourcing to provide value to custom</a:t>
            </a:r>
            <a:endParaRPr sz="1500" dirty="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89265" y="273341"/>
            <a:ext cx="879248" cy="442235"/>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048275" y="118700"/>
            <a:ext cx="76893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Product Development– Business Growth</a:t>
            </a:r>
            <a:endParaRPr sz="4000" b="1" dirty="0">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grpSp>
        <p:nvGrpSpPr>
          <p:cNvPr id="79" name="Google Shape;79;p16">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80" name="Google Shape;80;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 name="Google Shape;82;p16"/>
          <p:cNvSpPr txBox="1">
            <a:spLocks noGrp="1"/>
          </p:cNvSpPr>
          <p:nvPr>
            <p:ph type="title"/>
          </p:nvPr>
        </p:nvSpPr>
        <p:spPr>
          <a:xfrm>
            <a:off x="918925" y="118700"/>
            <a:ext cx="8225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Operation Management in Manufacturing</a:t>
            </a:r>
            <a:endParaRPr sz="4000" b="1" dirty="0">
              <a:latin typeface="Titillium Web"/>
              <a:ea typeface="Titillium Web"/>
              <a:cs typeface="Titillium Web"/>
              <a:sym typeface="Titillium Web"/>
            </a:endParaRPr>
          </a:p>
        </p:txBody>
      </p:sp>
      <p:pic>
        <p:nvPicPr>
          <p:cNvPr id="83" name="Google Shape;83;p16" descr="A two tiered diagram of the transformation process. The first tier shows a circle with a businessman, labeled “Operations Manager.” Arrows point from the first tier to each part of the three parts in the second tier. The second tier features three horizontal boxes. The first box, labeled inputs, features 4 different inputs with associated clipart: materials, labor, money, and information. An arrow points from the first box to the second box, labeled “Transformation Processes.&quot; This box contains clipart of 2 people shaking hands and a factory. An arrow points from the second box to the third box, labeled “Outputs,” shows goods and services."/>
          <p:cNvPicPr preferRelativeResize="0"/>
          <p:nvPr/>
        </p:nvPicPr>
        <p:blipFill>
          <a:blip r:embed="rId3">
            <a:alphaModFix/>
          </a:blip>
          <a:stretch>
            <a:fillRect/>
          </a:stretch>
        </p:blipFill>
        <p:spPr>
          <a:xfrm>
            <a:off x="2650864" y="1400043"/>
            <a:ext cx="3842271" cy="3503707"/>
          </a:xfrm>
          <a:prstGeom prst="rect">
            <a:avLst/>
          </a:prstGeom>
          <a:noFill/>
          <a:ln>
            <a:noFill/>
          </a:ln>
        </p:spPr>
      </p:pic>
      <p:sp>
        <p:nvSpPr>
          <p:cNvPr id="3" name="TextBox 2">
            <a:extLst>
              <a:ext uri="{FF2B5EF4-FFF2-40B4-BE49-F238E27FC236}">
                <a16:creationId xmlns:a16="http://schemas.microsoft.com/office/drawing/2014/main" id="{A3F17FF4-36D4-5D16-C6DB-A24681FACFBB}"/>
              </a:ext>
            </a:extLst>
          </p:cNvPr>
          <p:cNvSpPr txBox="1"/>
          <p:nvPr/>
        </p:nvSpPr>
        <p:spPr>
          <a:xfrm>
            <a:off x="2743554" y="4903750"/>
            <a:ext cx="4575842" cy="261610"/>
          </a:xfrm>
          <a:prstGeom prst="rect">
            <a:avLst/>
          </a:prstGeom>
          <a:noFill/>
        </p:spPr>
        <p:txBody>
          <a:bodyPr wrap="square">
            <a:spAutoFit/>
          </a:bodyPr>
          <a:lstStyle/>
          <a:p>
            <a:r>
              <a:rPr lang="en-US" sz="1100" b="0" i="1" dirty="0">
                <a:solidFill>
                  <a:srgbClr val="373D3F"/>
                </a:solidFill>
                <a:effectLst/>
                <a:latin typeface="Lora" pitchFamily="2" charset="0"/>
              </a:rPr>
              <a:t>Figure 10.2: The transformation process.</a:t>
            </a:r>
            <a:endParaRPr lang="en-US"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89" name="Google Shape;89;p17">
            <a:extLst>
              <a:ext uri="{C183D7F6-B498-43B3-948B-1728B52AA6E4}">
                <adec:decorative xmlns:adec="http://schemas.microsoft.com/office/drawing/2017/decorative" val="1"/>
              </a:ext>
            </a:extLst>
          </p:cNvPr>
          <p:cNvGrpSpPr/>
          <p:nvPr/>
        </p:nvGrpSpPr>
        <p:grpSpPr>
          <a:xfrm rot="5400000">
            <a:off x="-23853" y="154669"/>
            <a:ext cx="1225349" cy="918932"/>
            <a:chOff x="3341100" y="508125"/>
            <a:chExt cx="2691300" cy="2063625"/>
          </a:xfrm>
        </p:grpSpPr>
        <p:sp>
          <p:nvSpPr>
            <p:cNvPr id="90" name="Google Shape;90;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7"/>
          <p:cNvSpPr txBox="1">
            <a:spLocks noGrp="1"/>
          </p:cNvSpPr>
          <p:nvPr>
            <p:ph type="title"/>
          </p:nvPr>
        </p:nvSpPr>
        <p:spPr>
          <a:xfrm>
            <a:off x="1230150" y="22217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Operations Management </a:t>
            </a:r>
            <a:endParaRPr sz="4000" b="1" dirty="0">
              <a:latin typeface="Titillium Web"/>
              <a:ea typeface="Titillium Web"/>
              <a:cs typeface="Titillium Web"/>
              <a:sym typeface="Titillium Web"/>
            </a:endParaRPr>
          </a:p>
        </p:txBody>
      </p:sp>
      <p:sp>
        <p:nvSpPr>
          <p:cNvPr id="93" name="Google Shape;93;p17"/>
          <p:cNvSpPr txBox="1"/>
          <p:nvPr/>
        </p:nvSpPr>
        <p:spPr>
          <a:xfrm>
            <a:off x="352187" y="1226810"/>
            <a:ext cx="8323172" cy="358248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dirty="0">
                <a:solidFill>
                  <a:srgbClr val="1E1919"/>
                </a:solidFill>
                <a:latin typeface="Titillium Web"/>
                <a:ea typeface="Titillium Web"/>
                <a:cs typeface="Titillium Web"/>
                <a:sym typeface="Titillium Web"/>
              </a:rPr>
              <a:t>Production Planning Process</a:t>
            </a:r>
            <a:endParaRPr sz="1600" b="1"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How goods will be produced </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Where production will take place</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How manufacturing facilities will be laid out</a:t>
            </a: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rgbClr val="1E1919"/>
                </a:solidFill>
                <a:latin typeface="Titillium Web"/>
                <a:ea typeface="Titillium Web"/>
                <a:cs typeface="Titillium Web"/>
                <a:sym typeface="Titillium Web"/>
              </a:rPr>
              <a:t>Production Control Process</a:t>
            </a:r>
            <a:endParaRPr sz="1600" b="1"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Continually schedule and monitor the activities that make up that process</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Must solicit and respond to feedback</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Make adjustments where needed</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Oversee the purchasing of raw materials and inventories</a:t>
            </a: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rgbClr val="1E1919"/>
                </a:solidFill>
                <a:latin typeface="Titillium Web"/>
                <a:ea typeface="Titillium Web"/>
                <a:cs typeface="Titillium Web"/>
                <a:sym typeface="Titillium Web"/>
              </a:rPr>
              <a:t>Quality Control Process</a:t>
            </a:r>
            <a:endParaRPr sz="1600" b="1"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Ensure that goods are produced according to specifications </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Quality standards are maintained</a:t>
            </a:r>
            <a:endParaRPr sz="1600" dirty="0">
              <a:latin typeface="Titillium Web"/>
              <a:ea typeface="Titillium Web"/>
              <a:cs typeface="Titillium Web"/>
              <a:sym typeface="Titillium We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grpSp>
        <p:nvGrpSpPr>
          <p:cNvPr id="98" name="Google Shape;98;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9" name="Google Shape;99;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Production Methods</a:t>
            </a:r>
            <a:endParaRPr sz="4000" b="1" dirty="0">
              <a:latin typeface="Titillium Web"/>
              <a:ea typeface="Titillium Web"/>
              <a:cs typeface="Titillium Web"/>
              <a:sym typeface="Titillium Web"/>
            </a:endParaRPr>
          </a:p>
        </p:txBody>
      </p:sp>
      <p:sp>
        <p:nvSpPr>
          <p:cNvPr id="102" name="Google Shape;102;p18"/>
          <p:cNvSpPr txBox="1"/>
          <p:nvPr/>
        </p:nvSpPr>
        <p:spPr>
          <a:xfrm>
            <a:off x="468641" y="1344060"/>
            <a:ext cx="8206718" cy="3724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dirty="0">
                <a:solidFill>
                  <a:srgbClr val="1E1919"/>
                </a:solidFill>
                <a:latin typeface="Titillium Web"/>
                <a:ea typeface="Titillium Web"/>
                <a:cs typeface="Titillium Web"/>
                <a:sym typeface="Titillium Web"/>
              </a:rPr>
              <a:t>Make-to-Order</a:t>
            </a:r>
            <a:endParaRPr sz="1800" b="1"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Products customized to meet the needs of the buyers.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Low-volume, high-variety goods according to customer specifications.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Often results in a longer production and delivery cycle than other approaches.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Commonly used by such businesses as print or sign shops.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8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800" b="1" dirty="0">
                <a:solidFill>
                  <a:srgbClr val="1E1919"/>
                </a:solidFill>
                <a:latin typeface="Titillium Web"/>
                <a:ea typeface="Titillium Web"/>
                <a:cs typeface="Titillium Web"/>
                <a:sym typeface="Titillium Web"/>
              </a:rPr>
              <a:t>Mass Production</a:t>
            </a:r>
            <a:endParaRPr sz="1800" b="1"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Practice of producing high volumes of identical goods at a cost low enough to price them for large numbers of customers.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Goods are made in anticipation of future demand (based on forecasts).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Kept in inventory for later sale.</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Shorter cycle times than a make-to-order process.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Appropriate for standardized goods ranging from processed foods to electronic appliance</a:t>
            </a:r>
            <a:endParaRPr sz="1600" dirty="0">
              <a:latin typeface="Titillium Web"/>
              <a:ea typeface="Titillium Web"/>
              <a:cs typeface="Titillium Web"/>
              <a:sym typeface="Titillium Web"/>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grpSp>
        <p:nvGrpSpPr>
          <p:cNvPr id="107" name="Google Shape;107;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8" name="Google Shape;108;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Production Methods (cont.)</a:t>
            </a:r>
            <a:endParaRPr sz="4000" b="1" dirty="0">
              <a:latin typeface="Titillium Web"/>
              <a:ea typeface="Titillium Web"/>
              <a:cs typeface="Titillium Web"/>
              <a:sym typeface="Titillium Web"/>
            </a:endParaRPr>
          </a:p>
        </p:txBody>
      </p:sp>
      <p:sp>
        <p:nvSpPr>
          <p:cNvPr id="111" name="Google Shape;111;p19"/>
          <p:cNvSpPr txBox="1"/>
          <p:nvPr/>
        </p:nvSpPr>
        <p:spPr>
          <a:xfrm>
            <a:off x="419179" y="1505525"/>
            <a:ext cx="8225359" cy="167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b="1" dirty="0">
                <a:solidFill>
                  <a:srgbClr val="1E1919"/>
                </a:solidFill>
                <a:latin typeface="Titillium Web"/>
                <a:ea typeface="Titillium Web"/>
                <a:cs typeface="Titillium Web"/>
                <a:sym typeface="Titillium Web"/>
              </a:rPr>
              <a:t>Mass Customization</a:t>
            </a:r>
            <a:endParaRPr sz="1700" b="1"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Combines the advantages of customized products with those of mass production.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Requires that a company interacts with the customer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Need to manufacture the good, using efficient production methods to hold down costs.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One efficient method is to mass-produce a product up to a certain cut-off point and then to customize it to satisfy different customers</a:t>
            </a:r>
            <a:endParaRPr sz="1600" dirty="0">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grpSp>
        <p:nvGrpSpPr>
          <p:cNvPr id="116" name="Google Shape;116;p20">
            <a:extLst>
              <a:ext uri="{C183D7F6-B498-43B3-948B-1728B52AA6E4}">
                <adec:decorative xmlns:adec="http://schemas.microsoft.com/office/drawing/2017/decorative" val="1"/>
              </a:ext>
            </a:extLst>
          </p:cNvPr>
          <p:cNvGrpSpPr/>
          <p:nvPr/>
        </p:nvGrpSpPr>
        <p:grpSpPr>
          <a:xfrm rot="5400000">
            <a:off x="-153203" y="153219"/>
            <a:ext cx="1225349" cy="918932"/>
            <a:chOff x="3341100" y="508125"/>
            <a:chExt cx="2691300" cy="2063625"/>
          </a:xfrm>
        </p:grpSpPr>
        <p:sp>
          <p:nvSpPr>
            <p:cNvPr id="117" name="Google Shape;117;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20"/>
          <p:cNvSpPr txBox="1">
            <a:spLocks noGrp="1"/>
          </p:cNvSpPr>
          <p:nvPr>
            <p:ph type="title"/>
          </p:nvPr>
        </p:nvSpPr>
        <p:spPr>
          <a:xfrm>
            <a:off x="918925" y="2207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Site Selection</a:t>
            </a:r>
            <a:endParaRPr sz="4000" b="1" dirty="0">
              <a:latin typeface="Titillium Web"/>
              <a:ea typeface="Titillium Web"/>
              <a:cs typeface="Titillium Web"/>
              <a:sym typeface="Titillium Web"/>
            </a:endParaRPr>
          </a:p>
        </p:txBody>
      </p:sp>
      <p:sp>
        <p:nvSpPr>
          <p:cNvPr id="120" name="Google Shape;120;p20"/>
          <p:cNvSpPr txBox="1"/>
          <p:nvPr/>
        </p:nvSpPr>
        <p:spPr>
          <a:xfrm>
            <a:off x="422621" y="1225350"/>
            <a:ext cx="8498542" cy="358248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dirty="0">
                <a:solidFill>
                  <a:srgbClr val="1E1919"/>
                </a:solidFill>
                <a:latin typeface="Titillium Web"/>
                <a:ea typeface="Titillium Web"/>
                <a:cs typeface="Titillium Web"/>
                <a:sym typeface="Titillium Web"/>
              </a:rPr>
              <a:t>In </a:t>
            </a:r>
            <a:r>
              <a:rPr lang="en" sz="1600" b="1" dirty="0">
                <a:solidFill>
                  <a:srgbClr val="1E1919"/>
                </a:solidFill>
                <a:latin typeface="Titillium Web"/>
                <a:ea typeface="Titillium Web"/>
                <a:cs typeface="Titillium Web"/>
                <a:sym typeface="Titillium Web"/>
              </a:rPr>
              <a:t>site selection </a:t>
            </a:r>
            <a:r>
              <a:rPr lang="en" sz="1600" dirty="0">
                <a:solidFill>
                  <a:srgbClr val="1E1919"/>
                </a:solidFill>
                <a:latin typeface="Titillium Web"/>
                <a:ea typeface="Titillium Web"/>
                <a:cs typeface="Titillium Web"/>
                <a:sym typeface="Titillium Web"/>
              </a:rPr>
              <a:t>(choosing a location for the business), managers must consider several factors:</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To minimize shipping costs, managers often want to locate plants close to suppliers, customers, or both.</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Locate in areas with ample numbers of skilled workers.</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Prefer locations where they and their families will enjoy living.</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Locations where costs for resources and other expenses—land, labor, construction, utilities, and taxes—are low.</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Locations with a favorable business climate </a:t>
            </a:r>
            <a:endParaRPr sz="16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Local governments might offer financial incentives (such as tax breaks) to entice them to do business in their locales. </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An enterprise zone is an area in which incentives are used to attract investments from private companies</a:t>
            </a:r>
            <a:endParaRPr sz="1600" dirty="0">
              <a:latin typeface="Titillium Web"/>
              <a:ea typeface="Titillium Web"/>
              <a:cs typeface="Titillium Web"/>
              <a:sym typeface="Titillium We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grpSp>
        <p:nvGrpSpPr>
          <p:cNvPr id="125" name="Google Shape;125;p2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6" name="Google Shape;126;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 name="Google Shape;128;p2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Site Selection – Amazon HQ2</a:t>
            </a:r>
            <a:endParaRPr sz="4000" b="1" dirty="0">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1222</Words>
  <Application>Microsoft Office PowerPoint</Application>
  <PresentationFormat>On-screen Show (16:9)</PresentationFormat>
  <Paragraphs>117</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Lora</vt:lpstr>
      <vt:lpstr>Wingdings</vt:lpstr>
      <vt:lpstr>Titillium Web</vt:lpstr>
      <vt:lpstr>Simple Light</vt:lpstr>
      <vt:lpstr>Chapter 10  Operations Management</vt:lpstr>
      <vt:lpstr>Objectives</vt:lpstr>
      <vt:lpstr>Product Development– Business Growth</vt:lpstr>
      <vt:lpstr>Operation Management in Manufacturing</vt:lpstr>
      <vt:lpstr>Operations Management </vt:lpstr>
      <vt:lpstr>Production Methods</vt:lpstr>
      <vt:lpstr>Production Methods (cont.)</vt:lpstr>
      <vt:lpstr>Site Selection</vt:lpstr>
      <vt:lpstr>Site Selection – Amazon HQ2</vt:lpstr>
      <vt:lpstr>Capacity Planning</vt:lpstr>
      <vt:lpstr>Purchasing and Supplier Selection</vt:lpstr>
      <vt:lpstr>Inventory Control</vt:lpstr>
      <vt:lpstr>Graphical Tools </vt:lpstr>
      <vt:lpstr>Hiking Bear Project</vt:lpstr>
      <vt:lpstr>PERT Chart </vt:lpstr>
      <vt:lpstr>Quality Management </vt:lpstr>
      <vt:lpstr>Takeaways</vt:lpstr>
      <vt:lpstr>Takeaways</vt:lpstr>
      <vt:lpstr>Chapter 10  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Blicher, Heather</cp:lastModifiedBy>
  <cp:revision>2</cp:revision>
  <dcterms:modified xsi:type="dcterms:W3CDTF">2023-08-08T17:02:31Z</dcterms:modified>
</cp:coreProperties>
</file>