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embeddedFontLst>
    <p:embeddedFont>
      <p:font typeface="Raleway"/>
      <p:regular r:id="rId30"/>
      <p:bold r:id="rId31"/>
      <p:italic r:id="rId32"/>
      <p:boldItalic r:id="rId33"/>
    </p:embeddedFont>
    <p:embeddedFont>
      <p:font typeface="Lato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aleway-bold.fntdata"/><Relationship Id="rId30" Type="http://schemas.openxmlformats.org/officeDocument/2006/relationships/font" Target="fonts/Raleway-regular.fntdata"/><Relationship Id="rId11" Type="http://schemas.openxmlformats.org/officeDocument/2006/relationships/slide" Target="slides/slide6.xml"/><Relationship Id="rId33" Type="http://schemas.openxmlformats.org/officeDocument/2006/relationships/font" Target="fonts/Raleway-boldItalic.fntdata"/><Relationship Id="rId10" Type="http://schemas.openxmlformats.org/officeDocument/2006/relationships/slide" Target="slides/slide5.xml"/><Relationship Id="rId32" Type="http://schemas.openxmlformats.org/officeDocument/2006/relationships/font" Target="fonts/Raleway-italic.fntdata"/><Relationship Id="rId13" Type="http://schemas.openxmlformats.org/officeDocument/2006/relationships/slide" Target="slides/slide8.xml"/><Relationship Id="rId35" Type="http://schemas.openxmlformats.org/officeDocument/2006/relationships/font" Target="fonts/Lato-bold.fntdata"/><Relationship Id="rId12" Type="http://schemas.openxmlformats.org/officeDocument/2006/relationships/slide" Target="slides/slide7.xml"/><Relationship Id="rId34" Type="http://schemas.openxmlformats.org/officeDocument/2006/relationships/font" Target="fonts/Lato-regular.fntdata"/><Relationship Id="rId15" Type="http://schemas.openxmlformats.org/officeDocument/2006/relationships/slide" Target="slides/slide10.xml"/><Relationship Id="rId37" Type="http://schemas.openxmlformats.org/officeDocument/2006/relationships/font" Target="fonts/Lato-boldItalic.fntdata"/><Relationship Id="rId14" Type="http://schemas.openxmlformats.org/officeDocument/2006/relationships/slide" Target="slides/slide9.xml"/><Relationship Id="rId36" Type="http://schemas.openxmlformats.org/officeDocument/2006/relationships/font" Target="fonts/Lato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9cabebf779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9cabebf779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9cabebf779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9cabebf779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9cabebf779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9cabebf779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9cabebf779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9cabebf779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9cabebf779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9cabebf779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9cabebf779_0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9cabebf779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9cabebf779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9cabebf779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9cabebf779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9cabebf779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9cabebf779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9cabebf779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9cabebf779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9cabebf779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9cabebf779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9cabebf779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9cabebf779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19cabebf779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9cabebf779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9cabebf779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9cabebf779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9cabebf779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9cabebf779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9cabebf779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9cabebf779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19cabebf779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9cabebf779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9cabebf779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9cabebf779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9cabebf779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9cabebf779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9cabebf779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9cabebf779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9cabebf779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9cabebf779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9cabebf779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9cabebf779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9cabebf779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9cabebf779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9cabebf779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/>
        </p:nvSpPr>
        <p:spPr>
          <a:xfrm>
            <a:off x="729450" y="1322450"/>
            <a:ext cx="7688100" cy="8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4400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Antibiotic Resistance</a:t>
            </a:r>
            <a:endParaRPr b="1" sz="44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7" name="Google Shape;87;p13"/>
          <p:cNvSpPr txBox="1"/>
          <p:nvPr/>
        </p:nvSpPr>
        <p:spPr>
          <a:xfrm>
            <a:off x="1006300" y="2158500"/>
            <a:ext cx="64338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" sz="2000">
                <a:solidFill>
                  <a:srgbClr val="1A1A1A"/>
                </a:solidFill>
              </a:rPr>
              <a:t>Seungchan Kweon</a:t>
            </a:r>
            <a:endParaRPr sz="20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" sz="2000"/>
              <a:t>CS 4624 Multimedia, Hypertext and Information Access</a:t>
            </a:r>
            <a:endParaRPr sz="20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" sz="2000"/>
              <a:t>Dr. Fox</a:t>
            </a:r>
            <a:endParaRPr sz="20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" sz="2000"/>
              <a:t>Virginia Tech, Blacksburg VA 24061</a:t>
            </a:r>
            <a:endParaRPr sz="20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" sz="2000"/>
              <a:t>11/29/2022</a:t>
            </a:r>
            <a:endParaRPr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Running DeepEventMine</a:t>
            </a:r>
            <a:endParaRPr/>
          </a:p>
        </p:txBody>
      </p:sp>
      <p:sp>
        <p:nvSpPr>
          <p:cNvPr id="146" name="Google Shape;146;p22"/>
          <p:cNvSpPr txBox="1"/>
          <p:nvPr>
            <p:ph idx="1" type="body"/>
          </p:nvPr>
        </p:nvSpPr>
        <p:spPr>
          <a:xfrm>
            <a:off x="729450" y="2078875"/>
            <a:ext cx="3842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~90 hours to </a:t>
            </a:r>
            <a:r>
              <a:rPr lang="ko" sz="1600"/>
              <a:t>complete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8900 .ann files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Done on a laptop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Lack of GPU</a:t>
            </a:r>
            <a:endParaRPr sz="1600"/>
          </a:p>
        </p:txBody>
      </p:sp>
      <p:pic>
        <p:nvPicPr>
          <p:cNvPr id="147" name="Google Shape;14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866400"/>
            <a:ext cx="2857500" cy="268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Running DeepEventMine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3"/>
          <p:cNvSpPr txBox="1"/>
          <p:nvPr>
            <p:ph idx="1" type="body"/>
          </p:nvPr>
        </p:nvSpPr>
        <p:spPr>
          <a:xfrm>
            <a:off x="729450" y="2078875"/>
            <a:ext cx="35475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.ann file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Proteins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Regulation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Gene expression</a:t>
            </a:r>
            <a:endParaRPr sz="1600"/>
          </a:p>
        </p:txBody>
      </p:sp>
      <p:pic>
        <p:nvPicPr>
          <p:cNvPr id="154" name="Google Shape;154;p23"/>
          <p:cNvPicPr preferRelativeResize="0"/>
          <p:nvPr/>
        </p:nvPicPr>
        <p:blipFill rotWithShape="1">
          <a:blip r:embed="rId3">
            <a:alphaModFix/>
          </a:blip>
          <a:srcRect b="0" l="0" r="15739" t="0"/>
          <a:stretch/>
        </p:blipFill>
        <p:spPr>
          <a:xfrm>
            <a:off x="4277075" y="2329150"/>
            <a:ext cx="4794000" cy="17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Running DeepEventMine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4"/>
          <p:cNvSpPr txBox="1"/>
          <p:nvPr>
            <p:ph idx="1" type="body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V</a:t>
            </a:r>
            <a:r>
              <a:rPr lang="ko" sz="1600"/>
              <a:t>isualized</a:t>
            </a:r>
            <a:r>
              <a:rPr lang="ko" sz="1600"/>
              <a:t> with brat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Easier to understand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Useful</a:t>
            </a:r>
            <a:r>
              <a:rPr lang="ko" sz="1600"/>
              <a:t> when reading</a:t>
            </a:r>
            <a:endParaRPr sz="1600"/>
          </a:p>
        </p:txBody>
      </p:sp>
      <p:pic>
        <p:nvPicPr>
          <p:cNvPr id="161" name="Google Shape;161;p24"/>
          <p:cNvPicPr preferRelativeResize="0"/>
          <p:nvPr/>
        </p:nvPicPr>
        <p:blipFill rotWithShape="1">
          <a:blip r:embed="rId3">
            <a:alphaModFix/>
          </a:blip>
          <a:srcRect b="44699" l="0" r="22468" t="0"/>
          <a:stretch/>
        </p:blipFill>
        <p:spPr>
          <a:xfrm>
            <a:off x="4372525" y="2188563"/>
            <a:ext cx="4640675" cy="204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Doing analysis</a:t>
            </a:r>
            <a:endParaRPr/>
          </a:p>
        </p:txBody>
      </p:sp>
      <p:sp>
        <p:nvSpPr>
          <p:cNvPr id="167" name="Google Shape;167;p25"/>
          <p:cNvSpPr txBox="1"/>
          <p:nvPr>
            <p:ph idx="1" type="body"/>
          </p:nvPr>
        </p:nvSpPr>
        <p:spPr>
          <a:xfrm>
            <a:off x="729450" y="2078875"/>
            <a:ext cx="3842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Combine .ann files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Gather the </a:t>
            </a:r>
            <a:r>
              <a:rPr lang="ko" sz="1600"/>
              <a:t>entity tokens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Parse the relations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Extract complete relations</a:t>
            </a:r>
            <a:endParaRPr sz="1600"/>
          </a:p>
        </p:txBody>
      </p:sp>
      <p:pic>
        <p:nvPicPr>
          <p:cNvPr id="168" name="Google Shape;16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853850"/>
            <a:ext cx="2435825" cy="302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Doing analysis</a:t>
            </a:r>
            <a:endParaRPr/>
          </a:p>
        </p:txBody>
      </p:sp>
      <p:sp>
        <p:nvSpPr>
          <p:cNvPr id="174" name="Google Shape;174;p26"/>
          <p:cNvSpPr txBox="1"/>
          <p:nvPr>
            <p:ph idx="1" type="body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41283 proteins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806 genes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2735 relations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98 </a:t>
            </a:r>
            <a:r>
              <a:rPr lang="ko" sz="1600"/>
              <a:t>gene relations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175" name="Google Shape;17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850" y="1853850"/>
            <a:ext cx="3188825" cy="274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Doing analysis</a:t>
            </a:r>
            <a:endParaRPr/>
          </a:p>
        </p:txBody>
      </p:sp>
      <p:sp>
        <p:nvSpPr>
          <p:cNvPr id="181" name="Google Shape;181;p27"/>
          <p:cNvSpPr txBox="1"/>
          <p:nvPr>
            <p:ph idx="1" type="body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Most common genes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Relations with genes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Genes that </a:t>
            </a:r>
            <a:r>
              <a:rPr lang="ko" sz="1600"/>
              <a:t>frequently appear together</a:t>
            </a:r>
            <a:endParaRPr sz="1600"/>
          </a:p>
        </p:txBody>
      </p:sp>
      <p:pic>
        <p:nvPicPr>
          <p:cNvPr id="182" name="Google Shape;18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150" y="1853850"/>
            <a:ext cx="1576950" cy="280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Doing analysis</a:t>
            </a:r>
            <a:endParaRPr/>
          </a:p>
        </p:txBody>
      </p:sp>
      <p:pic>
        <p:nvPicPr>
          <p:cNvPr id="188" name="Google Shape;18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450" y="1853850"/>
            <a:ext cx="3613100" cy="289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8"/>
          <p:cNvPicPr preferRelativeResize="0"/>
          <p:nvPr/>
        </p:nvPicPr>
        <p:blipFill rotWithShape="1">
          <a:blip r:embed="rId4">
            <a:alphaModFix/>
          </a:blip>
          <a:srcRect b="2562" l="0" r="0" t="0"/>
          <a:stretch/>
        </p:blipFill>
        <p:spPr>
          <a:xfrm>
            <a:off x="4572150" y="1853850"/>
            <a:ext cx="4385250" cy="267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Future Work</a:t>
            </a:r>
            <a:endParaRPr/>
          </a:p>
        </p:txBody>
      </p:sp>
      <p:sp>
        <p:nvSpPr>
          <p:cNvPr id="195" name="Google Shape;195;p2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Better data gathering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Further </a:t>
            </a:r>
            <a:r>
              <a:rPr lang="ko" sz="1600"/>
              <a:t>analysis</a:t>
            </a:r>
            <a:endParaRPr sz="1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Better Data Gathering</a:t>
            </a:r>
            <a:endParaRPr/>
          </a:p>
        </p:txBody>
      </p:sp>
      <p:sp>
        <p:nvSpPr>
          <p:cNvPr id="201" name="Google Shape;201;p30"/>
          <p:cNvSpPr txBox="1"/>
          <p:nvPr>
            <p:ph idx="1" type="body"/>
          </p:nvPr>
        </p:nvSpPr>
        <p:spPr>
          <a:xfrm>
            <a:off x="729450" y="2078875"/>
            <a:ext cx="3842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Check gene names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Protein with 4546 results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Combine similar names</a:t>
            </a:r>
            <a:endParaRPr sz="1600"/>
          </a:p>
        </p:txBody>
      </p:sp>
      <p:pic>
        <p:nvPicPr>
          <p:cNvPr id="202" name="Google Shape;202;p30"/>
          <p:cNvPicPr preferRelativeResize="0"/>
          <p:nvPr/>
        </p:nvPicPr>
        <p:blipFill rotWithShape="1">
          <a:blip r:embed="rId3">
            <a:alphaModFix/>
          </a:blip>
          <a:srcRect b="0" l="0" r="49949" t="0"/>
          <a:stretch/>
        </p:blipFill>
        <p:spPr>
          <a:xfrm>
            <a:off x="4571850" y="2044713"/>
            <a:ext cx="4271324" cy="232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Better Data Gathering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31"/>
          <p:cNvSpPr txBox="1"/>
          <p:nvPr>
            <p:ph idx="1" type="body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More use of advanced search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Search for resistance</a:t>
            </a:r>
            <a:endParaRPr sz="1600"/>
          </a:p>
        </p:txBody>
      </p:sp>
      <p:pic>
        <p:nvPicPr>
          <p:cNvPr id="209" name="Google Shape;20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853850"/>
            <a:ext cx="2984850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8976"/>
              <a:buFont typeface="Arial"/>
              <a:buNone/>
            </a:pPr>
            <a:r>
              <a:rPr lang="ko" sz="2540"/>
              <a:t>Outline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Overview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Work done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Work in progress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Future Work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Conclusion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Acknowledgements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References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Further analysis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32"/>
          <p:cNvSpPr txBox="1"/>
          <p:nvPr>
            <p:ph idx="1" type="body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Most </a:t>
            </a:r>
            <a:r>
              <a:rPr lang="ko" sz="1600"/>
              <a:t>relations</a:t>
            </a:r>
            <a:r>
              <a:rPr lang="ko" sz="1600"/>
              <a:t> are </a:t>
            </a:r>
            <a:r>
              <a:rPr lang="ko" sz="1600"/>
              <a:t>incomplete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Make use of it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Find a way to </a:t>
            </a:r>
            <a:r>
              <a:rPr lang="ko" sz="1600"/>
              <a:t>complete it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216" name="Google Shape;216;p32"/>
          <p:cNvPicPr preferRelativeResize="0"/>
          <p:nvPr/>
        </p:nvPicPr>
        <p:blipFill rotWithShape="1">
          <a:blip r:embed="rId3">
            <a:alphaModFix/>
          </a:blip>
          <a:srcRect b="0" l="6789" r="46158" t="0"/>
          <a:stretch/>
        </p:blipFill>
        <p:spPr>
          <a:xfrm>
            <a:off x="644850" y="3271400"/>
            <a:ext cx="7857900" cy="139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C</a:t>
            </a:r>
            <a:r>
              <a:rPr lang="ko"/>
              <a:t>onclusion</a:t>
            </a:r>
            <a:endParaRPr/>
          </a:p>
        </p:txBody>
      </p:sp>
      <p:sp>
        <p:nvSpPr>
          <p:cNvPr id="222" name="Google Shape;222;p33"/>
          <p:cNvSpPr txBox="1"/>
          <p:nvPr>
            <p:ph idx="1" type="body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Lot to be desired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Good code for data mining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Later steps could be changed</a:t>
            </a:r>
            <a:endParaRPr sz="1600"/>
          </a:p>
        </p:txBody>
      </p:sp>
      <p:pic>
        <p:nvPicPr>
          <p:cNvPr id="223" name="Google Shape;223;p33"/>
          <p:cNvPicPr preferRelativeResize="0"/>
          <p:nvPr/>
        </p:nvPicPr>
        <p:blipFill rotWithShape="1">
          <a:blip r:embed="rId3">
            <a:alphaModFix/>
          </a:blip>
          <a:srcRect b="5906" l="12540" r="13429" t="5800"/>
          <a:stretch/>
        </p:blipFill>
        <p:spPr>
          <a:xfrm>
            <a:off x="4572150" y="1870600"/>
            <a:ext cx="3371150" cy="267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/>
          <p:nvPr/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540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Acknowledgements</a:t>
            </a:r>
            <a:endParaRPr b="1" sz="26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9" name="Google Shape;229;p34"/>
          <p:cNvSpPr txBox="1"/>
          <p:nvPr/>
        </p:nvSpPr>
        <p:spPr>
          <a:xfrm>
            <a:off x="729450" y="2078875"/>
            <a:ext cx="3842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Clients: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Lato"/>
              <a:buChar char="●"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Lifu Huang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Lato"/>
              <a:buChar char="●"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Liqing Zhang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0" name="Google Shape;230;p34"/>
          <p:cNvSpPr txBox="1"/>
          <p:nvPr/>
        </p:nvSpPr>
        <p:spPr>
          <a:xfrm>
            <a:off x="4572000" y="2078875"/>
            <a:ext cx="3842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Instructor: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Lato"/>
              <a:buChar char="●"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Dr. Fox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5"/>
          <p:cNvSpPr txBox="1"/>
          <p:nvPr/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600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References</a:t>
            </a:r>
            <a:endParaRPr b="1" sz="26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6" name="Google Shape;236;p35"/>
          <p:cNvSpPr txBox="1"/>
          <p:nvPr/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https://card.mcmaster.ca/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https://bench.cs.vt.edu/argminer/#/home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https://pubmed.ncbi.nlm.nih.gov/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https://www.ncbi.nlm.nih.gov/research/bionlp/APIs/BioC-PMC/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https://github.com/aistairc/DeepEventMine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https://brat.nlplab.org/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References</a:t>
            </a:r>
            <a:endParaRPr/>
          </a:p>
        </p:txBody>
      </p:sp>
      <p:sp>
        <p:nvSpPr>
          <p:cNvPr id="242" name="Google Shape;242;p3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https://www.brightcarbon.com/blog/loop-sequence-of-powerpoint-animations/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ko"/>
              <a:t>https://www.scarm.info/blog/problems-and-solutions/cause-and-solution-for-out-of-memory-error-message/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ko"/>
              <a:t>https://www.computerhope.com/issues/ch000179.htm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ko"/>
              <a:t>https://www.flaticon.com/free-icon/search_2344542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ko"/>
              <a:t>https://www.istockphoto.com/photo/sticky-note-on-blackboard-final-thoughts-gm1149872843-311077824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Overview</a:t>
            </a:r>
            <a:endParaRPr/>
          </a:p>
        </p:txBody>
      </p:sp>
      <p:sp>
        <p:nvSpPr>
          <p:cNvPr id="99" name="Google Shape;99;p15"/>
          <p:cNvSpPr txBox="1"/>
          <p:nvPr/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Lato"/>
              <a:buChar char="●"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G</a:t>
            </a: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ather antibiotic resistance papers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Lato"/>
              <a:buChar char="●"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Analyze the papers using DeepEventMine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Lato"/>
              <a:buChar char="●"/>
            </a:pPr>
            <a:r>
              <a:rPr lang="ko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Analyze the output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Work Done</a:t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Gathering Data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Running DeepEventMine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Doing </a:t>
            </a:r>
            <a:r>
              <a:rPr lang="ko" sz="1600"/>
              <a:t>analysis</a:t>
            </a:r>
            <a:endParaRPr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Gathering Antibiotic Resistance Genes</a:t>
            </a:r>
            <a:endParaRPr/>
          </a:p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729450" y="2078875"/>
            <a:ext cx="3842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CARD database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ARGminer </a:t>
            </a:r>
            <a:r>
              <a:rPr lang="ko" sz="1600"/>
              <a:t>database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Done with Python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5334 Genes</a:t>
            </a:r>
            <a:endParaRPr sz="1600"/>
          </a:p>
        </p:txBody>
      </p:sp>
      <p:pic>
        <p:nvPicPr>
          <p:cNvPr id="112" name="Google Shape;112;p17"/>
          <p:cNvPicPr preferRelativeResize="0"/>
          <p:nvPr/>
        </p:nvPicPr>
        <p:blipFill rotWithShape="1">
          <a:blip r:embed="rId3">
            <a:alphaModFix/>
          </a:blip>
          <a:srcRect b="0" l="0" r="40430" t="0"/>
          <a:stretch/>
        </p:blipFill>
        <p:spPr>
          <a:xfrm>
            <a:off x="4572000" y="1853850"/>
            <a:ext cx="4300651" cy="2760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Gathering Papers</a:t>
            </a:r>
            <a:endParaRPr/>
          </a:p>
        </p:txBody>
      </p:sp>
      <p:sp>
        <p:nvSpPr>
          <p:cNvPr id="118" name="Google Shape;118;p18"/>
          <p:cNvSpPr txBox="1"/>
          <p:nvPr>
            <p:ph idx="1" type="body"/>
          </p:nvPr>
        </p:nvSpPr>
        <p:spPr>
          <a:xfrm>
            <a:off x="729450" y="2078875"/>
            <a:ext cx="3842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Gathered From PubMed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Done with Python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11487 abstracts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3784 full text</a:t>
            </a:r>
            <a:endParaRPr sz="1600"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3">
            <a:alphaModFix/>
          </a:blip>
          <a:srcRect b="27157" l="0" r="30400" t="8731"/>
          <a:stretch/>
        </p:blipFill>
        <p:spPr>
          <a:xfrm>
            <a:off x="4572000" y="1853850"/>
            <a:ext cx="3961801" cy="2795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Running DeepEventMine</a:t>
            </a:r>
            <a:endParaRPr/>
          </a:p>
        </p:txBody>
      </p:sp>
      <p:sp>
        <p:nvSpPr>
          <p:cNvPr id="125" name="Google Shape;125;p19"/>
          <p:cNvSpPr txBox="1"/>
          <p:nvPr>
            <p:ph idx="1" type="body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Input the papers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Run parsing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Set settings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Run the program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 b="0" l="0" r="20792" t="24248"/>
          <a:stretch/>
        </p:blipFill>
        <p:spPr>
          <a:xfrm>
            <a:off x="4572000" y="1853850"/>
            <a:ext cx="4122849" cy="289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Running DeepEventMine</a:t>
            </a:r>
            <a:endParaRPr/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729450" y="2078875"/>
            <a:ext cx="3842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I</a:t>
            </a:r>
            <a:r>
              <a:rPr lang="ko" sz="1600"/>
              <a:t>nfinite</a:t>
            </a:r>
            <a:r>
              <a:rPr lang="ko" sz="1600"/>
              <a:t> loop in </a:t>
            </a:r>
            <a:r>
              <a:rPr lang="ko" sz="1600"/>
              <a:t>parsing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Happens to specific papers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70 papers removed</a:t>
            </a:r>
            <a:endParaRPr sz="1600"/>
          </a:p>
        </p:txBody>
      </p:sp>
      <p:pic>
        <p:nvPicPr>
          <p:cNvPr id="133" name="Google Shape;133;p20"/>
          <p:cNvPicPr preferRelativeResize="0"/>
          <p:nvPr/>
        </p:nvPicPr>
        <p:blipFill rotWithShape="1">
          <a:blip r:embed="rId3">
            <a:alphaModFix/>
          </a:blip>
          <a:srcRect b="0" l="3671" r="3392" t="0"/>
          <a:stretch/>
        </p:blipFill>
        <p:spPr>
          <a:xfrm>
            <a:off x="4572000" y="1853850"/>
            <a:ext cx="3966174" cy="247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Running DeepEventMine</a:t>
            </a:r>
            <a:endParaRPr/>
          </a:p>
        </p:txBody>
      </p:sp>
      <p:sp>
        <p:nvSpPr>
          <p:cNvPr id="139" name="Google Shape;139;p21"/>
          <p:cNvSpPr txBox="1"/>
          <p:nvPr>
            <p:ph idx="1" type="body"/>
          </p:nvPr>
        </p:nvSpPr>
        <p:spPr>
          <a:xfrm>
            <a:off x="729450" y="2078875"/>
            <a:ext cx="3842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O</a:t>
            </a:r>
            <a:r>
              <a:rPr lang="ko" sz="1600"/>
              <a:t>ut of memory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Data divided into 70 batches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110 abstracts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ko" sz="1600"/>
              <a:t>54 full text</a:t>
            </a:r>
            <a:endParaRPr sz="1600"/>
          </a:p>
        </p:txBody>
      </p:sp>
      <p:pic>
        <p:nvPicPr>
          <p:cNvPr id="140" name="Google Shape;14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850" y="2078875"/>
            <a:ext cx="3032425" cy="256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