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4"/>
  </p:notesMasterIdLst>
  <p:sldIdLst>
    <p:sldId id="279" r:id="rId6"/>
    <p:sldId id="288" r:id="rId7"/>
    <p:sldId id="290" r:id="rId8"/>
    <p:sldId id="286" r:id="rId9"/>
    <p:sldId id="293" r:id="rId10"/>
    <p:sldId id="294" r:id="rId11"/>
    <p:sldId id="296" r:id="rId12"/>
    <p:sldId id="295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E3B"/>
    <a:srgbClr val="00467F"/>
    <a:srgbClr val="569F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40" autoAdjust="0"/>
  </p:normalViewPr>
  <p:slideViewPr>
    <p:cSldViewPr>
      <p:cViewPr varScale="1">
        <p:scale>
          <a:sx n="63" d="100"/>
          <a:sy n="63" d="100"/>
        </p:scale>
        <p:origin x="136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fld id="{E35949ED-AAF8-450F-8163-73F007198775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eorgia" pitchFamily="18" charset="0"/>
              </a:defRPr>
            </a:lvl1pPr>
          </a:lstStyle>
          <a:p>
            <a:pPr>
              <a:defRPr/>
            </a:pPr>
            <a:fld id="{0E8832A8-DB6E-4F01-9234-077F76911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69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580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92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64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29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27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82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04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8832A8-DB6E-4F01-9234-077F7691100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83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 userDrawn="1"/>
        </p:nvCxnSpPr>
        <p:spPr>
          <a:xfrm>
            <a:off x="762000" y="3810000"/>
            <a:ext cx="70866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Chaparral Pro" pitchFamily="18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</p:spPr>
        <p:txBody>
          <a:bodyPr/>
          <a:lstStyle>
            <a:lvl1pPr marL="0" indent="0" algn="l">
              <a:buNone/>
              <a:defRPr b="1">
                <a:solidFill>
                  <a:srgbClr val="FFAE3B"/>
                </a:solidFill>
                <a:latin typeface="TradeGothic CondEighteen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9EE0A-40D4-40EA-83D3-2FAB28B1BB7B}" type="datetimeFigureOut">
              <a:rPr lang="en-US"/>
              <a:pPr>
                <a:defRPr/>
              </a:pPr>
              <a:t>12/15/2022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63FD-2E2B-4809-AD5C-EC98CB047B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DBBE-6DF1-4B66-BB22-279CC9F83355}" type="datetimeFigureOut">
              <a:rPr lang="en-US"/>
              <a:pPr>
                <a:defRPr/>
              </a:pPr>
              <a:t>12/15/2022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BDEFE-EEE8-4329-98A5-C55821D7B1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9E41A-73FF-4D5A-A01D-F500FB26E1FA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7219-992A-4C55-BDB5-ED6509D8E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887FE-DB71-497E-9097-B03DF768CE81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7A0CB-1744-45EE-8320-4D9E2335C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080A8-5CF0-4E92-9028-EA59B1C456C0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4A1EF-E6D4-46A8-BD84-8ACBDC0CA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adeGothic CondEighteen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14189-2C7E-4A4F-8AAC-34E675D04B1C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D8D56-F920-45BE-A473-CA24AF86C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adeGothic CondEighteen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1D5A-A940-4BD4-ABFA-5EB22653F5C2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2C99-72CE-4C31-A3DC-50EC7C330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67FD6-0A6E-4461-B821-104FA3C50953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D4887-5200-414A-8E85-72353DF70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D1585-4795-4FC6-BD22-F38E473697DF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3929-58CF-46C2-AA78-E319634C9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TradeGothic CondEighteen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F623F-FD1C-43C4-83D7-8A6A4FC7E0E2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84D6F-55FE-4035-84DE-655BF33ECF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 userDrawn="1"/>
        </p:nvCxnSpPr>
        <p:spPr>
          <a:xfrm>
            <a:off x="533400" y="990600"/>
            <a:ext cx="81534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A844A-7514-4AD8-914C-F298CC5155B8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34B7E-EC52-4E1A-8C0C-D5E614680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0BE48-91BD-4C8A-AB35-6EDC7DE59D07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1D8BF-A9C0-430E-A4B1-B70DBB650A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57C0A-C4A5-492F-8E29-3E8362AE8029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E125D-A7EE-4182-8885-2E617F103C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16C68-CA06-4884-95B1-B91F8E9E4C92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558F1-311C-4128-812C-348715496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1969C-8234-40FA-A57A-29704AE79B46}" type="datetimeFigureOut">
              <a:rPr lang="en-US"/>
              <a:pPr>
                <a:defRPr/>
              </a:pPr>
              <a:t>12/15/2022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5F681-4311-488A-BD04-09B8936986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 userDrawn="1"/>
        </p:nvCxnSpPr>
        <p:spPr>
          <a:xfrm>
            <a:off x="533400" y="990600"/>
            <a:ext cx="81534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368A-CE7A-4BA3-9635-D9205A4DB143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6E30F-0BFE-4354-AA68-6C6FF208E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 userDrawn="1"/>
        </p:nvCxnSpPr>
        <p:spPr>
          <a:xfrm>
            <a:off x="533400" y="990600"/>
            <a:ext cx="81534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7159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041775" cy="7159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041775" cy="4144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63941-CF54-4C38-AE33-F4EA11ECCBDC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773B-28FF-4CDF-A881-69F6D3663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5"/>
          <p:cNvCxnSpPr/>
          <p:nvPr userDrawn="1"/>
        </p:nvCxnSpPr>
        <p:spPr>
          <a:xfrm>
            <a:off x="533400" y="990600"/>
            <a:ext cx="81534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FDE9D-6D2A-4080-BCA4-37B53FBE6EA3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1D74-9989-4E26-B274-669C4F21D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54877-D054-4C8B-8D58-571C002FA317}" type="datetimeFigureOut">
              <a:rPr lang="en-US"/>
              <a:pPr>
                <a:defRPr/>
              </a:pPr>
              <a:t>12/15/2022</a:t>
            </a:fld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ED166-397C-41EF-9EBC-7999B96CF8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0565-3E0C-4BC4-9ED6-89A33F7BD644}" type="datetimeFigureOut">
              <a:rPr lang="en-US"/>
              <a:pPr>
                <a:defRPr/>
              </a:pPr>
              <a:t>12/15/2022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0473-7D66-4F98-8742-780F0E0CB0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33401"/>
            <a:ext cx="5486400" cy="419417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9F9E6-A51B-4815-9581-E037F035A826}" type="datetimeFigureOut">
              <a:rPr lang="en-US"/>
              <a:pPr>
                <a:defRPr/>
              </a:pPr>
              <a:t>12/15/2022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DB2A0-B750-4D16-A7F7-2951920B4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53099A6-F87A-45E2-A87F-66952F380DD5}" type="datetimeFigureOut">
              <a:rPr lang="en-US"/>
              <a:pPr>
                <a:defRPr/>
              </a:pPr>
              <a:t>12/15/2022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704574B-4C31-4056-BEF0-CB9394CDC2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71" r:id="rId3"/>
    <p:sldLayoutId id="2147483685" r:id="rId4"/>
    <p:sldLayoutId id="2147483686" r:id="rId5"/>
    <p:sldLayoutId id="2147483687" r:id="rId6"/>
    <p:sldLayoutId id="2147483670" r:id="rId7"/>
    <p:sldLayoutId id="2147483669" r:id="rId8"/>
    <p:sldLayoutId id="2147483668" r:id="rId9"/>
    <p:sldLayoutId id="2147483667" r:id="rId10"/>
    <p:sldLayoutId id="21474836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467F"/>
          </a:solidFill>
          <a:latin typeface="TradeGothic CondEighteen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0467F"/>
          </a:solidFill>
          <a:latin typeface="TradeGothic CondEighteen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haparral Pro" pitchFamily="18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haparral Pro" pitchFamily="18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haparral Pro" pitchFamily="18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haparral Pro" pitchFamily="18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haparral Pro" pitchFamily="18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3F08E4-6DC3-4876-BA6C-7381C029F062}" type="datetimeFigureOut">
              <a:rPr lang="en-US"/>
              <a:pPr>
                <a:defRPr/>
              </a:pPr>
              <a:t>12/15/2022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4FEEF68-4942-4D99-9615-D1D0C2F28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TradeGothic CondEighteen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radeGothic CondEightee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haparral Pro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haparral Pro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haparral Pro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haparral Pro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haparral Pro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ctrTitle"/>
          </p:nvPr>
        </p:nvSpPr>
        <p:spPr>
          <a:xfrm>
            <a:off x="533400" y="1676401"/>
            <a:ext cx="7772400" cy="1447800"/>
          </a:xfrm>
        </p:spPr>
        <p:txBody>
          <a:bodyPr/>
          <a:lstStyle/>
          <a:p>
            <a:pPr algn="ctr" eaLnBrk="1" hangingPunct="1"/>
            <a:br>
              <a:rPr lang="en-US" sz="3200" i="1" dirty="0"/>
            </a:br>
            <a:r>
              <a:rPr lang="en-US" sz="3200" i="1" dirty="0"/>
              <a:t>Protecting teams through the pandemic </a:t>
            </a:r>
            <a:br>
              <a:rPr lang="en-US" sz="3200" dirty="0">
                <a:latin typeface="Chaparral Pro"/>
                <a:cs typeface="Arial" charset="0"/>
              </a:rPr>
            </a:br>
            <a:br>
              <a:rPr lang="en-US" sz="3800" dirty="0">
                <a:latin typeface="Chaparral Pro"/>
                <a:cs typeface="Arial" charset="0"/>
              </a:rPr>
            </a:br>
            <a:r>
              <a:rPr lang="en-US" sz="2800" dirty="0">
                <a:latin typeface="Chaparral Pro"/>
                <a:cs typeface="Arial" charset="0"/>
              </a:rPr>
              <a:t>Carilion Clinic </a:t>
            </a:r>
            <a:br>
              <a:rPr lang="en-US" sz="2800" dirty="0">
                <a:latin typeface="Chaparral Pro"/>
                <a:cs typeface="Arial" charset="0"/>
              </a:rPr>
            </a:br>
            <a:r>
              <a:rPr lang="en-US" sz="2800" dirty="0">
                <a:latin typeface="Chaparral Pro"/>
                <a:cs typeface="Arial" charset="0"/>
              </a:rPr>
              <a:t>Department of </a:t>
            </a:r>
            <a:br>
              <a:rPr lang="en-US" sz="2800" dirty="0">
                <a:latin typeface="Chaparral Pro"/>
                <a:cs typeface="Arial" charset="0"/>
              </a:rPr>
            </a:br>
            <a:r>
              <a:rPr lang="en-US" sz="2800" dirty="0">
                <a:latin typeface="Chaparral Pro"/>
                <a:cs typeface="Arial" charset="0"/>
              </a:rPr>
              <a:t>Family and Community Medicine  </a:t>
            </a:r>
          </a:p>
        </p:txBody>
      </p:sp>
      <p:sp>
        <p:nvSpPr>
          <p:cNvPr id="26626" name="Subtitle 2"/>
          <p:cNvSpPr>
            <a:spLocks noGrp="1"/>
          </p:cNvSpPr>
          <p:nvPr>
            <p:ph type="subTitle" idx="1"/>
          </p:nvPr>
        </p:nvSpPr>
        <p:spPr>
          <a:xfrm>
            <a:off x="228600" y="4038600"/>
            <a:ext cx="7086600" cy="1752600"/>
          </a:xfrm>
        </p:spPr>
        <p:txBody>
          <a:bodyPr/>
          <a:lstStyle/>
          <a:p>
            <a:pPr eaLnBrk="1" hangingPunct="1"/>
            <a:endParaRPr lang="en-US" sz="1600" dirty="0">
              <a:latin typeface="+mj-lt"/>
              <a:cs typeface="Arial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effectLst/>
                <a:latin typeface="Chaparral Pro"/>
                <a:ea typeface="Calibri" panose="020F0502020204030204" pitchFamily="34" charset="0"/>
              </a:rPr>
              <a:t>M. Colette Carver DNP, APRN, FNP-BC, NEA-BC</a:t>
            </a:r>
            <a:endParaRPr lang="en-US" sz="1700" dirty="0">
              <a:effectLst/>
              <a:latin typeface="Chaparral Pro"/>
              <a:ea typeface="Calibri" panose="020F0502020204030204" pitchFamily="34" charset="0"/>
              <a:cs typeface="Arial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latin typeface="Chaparral Pro"/>
                <a:cs typeface="Arial"/>
              </a:rPr>
              <a:t>Sr. Dir of Ambulatory Nursing Practice for Family and Community Medicine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700" dirty="0">
              <a:effectLst/>
              <a:latin typeface="Chaparral Pro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effectLst/>
                <a:latin typeface="Chaparral Pro"/>
                <a:ea typeface="Calibri" panose="020F0502020204030204" pitchFamily="34" charset="0"/>
              </a:rPr>
              <a:t>Tricia Frazier ADN, MHA, RN 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effectLst/>
                <a:latin typeface="Chaparral Pro"/>
                <a:ea typeface="Calibri" panose="020F0502020204030204" pitchFamily="34" charset="0"/>
              </a:rPr>
              <a:t>Sr. Dir of Operations for Family and Community Medicine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  <a:latin typeface="Chaparral Pro"/>
                <a:ea typeface="Calibri" panose="020F0502020204030204" pitchFamily="34" charset="0"/>
              </a:rPr>
              <a:t> </a:t>
            </a:r>
          </a:p>
          <a:p>
            <a:pPr eaLnBrk="1" hangingPunct="1"/>
            <a:endParaRPr lang="en-US" sz="2400" dirty="0">
              <a:latin typeface="TradeGothic CondEighteen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5B560-A474-48C4-88FD-5F085A398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BD347-54E3-4C12-805A-C69B47FD7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87962"/>
          </a:xfrm>
        </p:spPr>
        <p:txBody>
          <a:bodyPr/>
          <a:lstStyle/>
          <a:p>
            <a:r>
              <a:rPr lang="en-US" sz="2200" dirty="0"/>
              <a:t>Carilion Clinic is a not-for-profit, integrated healthcare organization composed of seven hospitals.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/>
              <a:t>The Department of Family and Community Medicine is the largest ambulatory division within Carilion</a:t>
            </a:r>
          </a:p>
          <a:p>
            <a:pPr lvl="1"/>
            <a:r>
              <a:rPr lang="en-US" sz="1800" dirty="0"/>
              <a:t>Over 1,100 employees</a:t>
            </a:r>
          </a:p>
          <a:p>
            <a:pPr lvl="1"/>
            <a:r>
              <a:rPr lang="en-US" sz="1800" dirty="0"/>
              <a:t>271 Clinicians serving over 200,000 patients across a 250-mile footprint</a:t>
            </a:r>
          </a:p>
          <a:p>
            <a:pPr lvl="1"/>
            <a:r>
              <a:rPr lang="en-US" sz="1800" dirty="0"/>
              <a:t>Velocity Care (Urgent Care) Service</a:t>
            </a:r>
          </a:p>
          <a:p>
            <a:pPr lvl="1"/>
            <a:r>
              <a:rPr lang="en-US" sz="1800" dirty="0"/>
              <a:t>Student Health Services</a:t>
            </a:r>
          </a:p>
          <a:p>
            <a:pPr lvl="1"/>
            <a:r>
              <a:rPr lang="en-US" sz="1800" dirty="0"/>
              <a:t>Family and Internal Medicine practices</a:t>
            </a:r>
          </a:p>
        </p:txBody>
      </p:sp>
    </p:spTree>
    <p:extLst>
      <p:ext uri="{BB962C8B-B14F-4D97-AF65-F5344CB8AC3E}">
        <p14:creationId xmlns:p14="http://schemas.microsoft.com/office/powerpoint/2010/main" val="444835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5B560-A474-48C4-88FD-5F085A398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r>
              <a:rPr lang="en-US" dirty="0"/>
              <a:t>Protecting teams through the pandemic </a:t>
            </a:r>
            <a:br>
              <a:rPr lang="en-US" dirty="0"/>
            </a:br>
            <a:r>
              <a:rPr lang="en-US" dirty="0"/>
              <a:t>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BD347-54E3-4C12-805A-C69B47FD7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 dirty="0">
                <a:latin typeface="Chaparral Pro"/>
                <a:ea typeface="Calibri" panose="020F0502020204030204" pitchFamily="34" charset="0"/>
              </a:rPr>
              <a:t>Like other health systems, there were </a:t>
            </a:r>
            <a:r>
              <a:rPr lang="en-US" sz="1800" i="1" dirty="0">
                <a:effectLst/>
                <a:latin typeface="Chaparral Pro"/>
                <a:ea typeface="Calibri" panose="020F0502020204030204" pitchFamily="34" charset="0"/>
              </a:rPr>
              <a:t>seismic shifts in </a:t>
            </a:r>
            <a:r>
              <a:rPr lang="en-US" sz="1800" i="1" dirty="0">
                <a:latin typeface="Chaparral Pro"/>
                <a:ea typeface="Calibri" panose="020F0502020204030204" pitchFamily="34" charset="0"/>
              </a:rPr>
              <a:t>the </a:t>
            </a:r>
            <a:r>
              <a:rPr lang="en-US" sz="1800" i="1" dirty="0">
                <a:effectLst/>
                <a:latin typeface="Chaparral Pro"/>
                <a:ea typeface="Calibri" panose="020F0502020204030204" pitchFamily="34" charset="0"/>
              </a:rPr>
              <a:t>experience of caring.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haparral Pro"/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Leading with </a:t>
            </a:r>
            <a:r>
              <a:rPr lang="en-US" sz="1800" b="1" dirty="0">
                <a:effectLst/>
                <a:latin typeface="Chaparral Pro"/>
                <a:ea typeface="Calibri" panose="020F0502020204030204" pitchFamily="34" charset="0"/>
              </a:rPr>
              <a:t>TEAM </a:t>
            </a: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- </a:t>
            </a:r>
            <a:r>
              <a:rPr lang="en-US" sz="1800" i="1" dirty="0">
                <a:latin typeface="Chaparral Pro"/>
                <a:ea typeface="Calibri" panose="020F0502020204030204" pitchFamily="34" charset="0"/>
              </a:rPr>
              <a:t>mantra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Chaparral Pro"/>
                <a:ea typeface="Calibri" panose="020F0502020204030204" pitchFamily="34" charset="0"/>
              </a:rPr>
              <a:t>P</a:t>
            </a:r>
            <a:r>
              <a:rPr lang="en-US" sz="1800" b="1" dirty="0">
                <a:effectLst/>
                <a:latin typeface="Chaparral Pro"/>
                <a:ea typeface="Calibri" panose="020F0502020204030204" pitchFamily="34" charset="0"/>
              </a:rPr>
              <a:t>rotect ou</a:t>
            </a:r>
            <a:r>
              <a:rPr lang="en-US" sz="1800" b="1" dirty="0">
                <a:latin typeface="Chaparral Pro"/>
                <a:ea typeface="Calibri" panose="020F0502020204030204" pitchFamily="34" charset="0"/>
              </a:rPr>
              <a:t>r team </a:t>
            </a:r>
            <a:r>
              <a:rPr lang="en-US" sz="1800" dirty="0">
                <a:latin typeface="Chaparral Pro"/>
                <a:ea typeface="Calibri" panose="020F0502020204030204" pitchFamily="34" charset="0"/>
              </a:rPr>
              <a:t>-</a:t>
            </a:r>
            <a:r>
              <a:rPr lang="en-US" sz="1800" b="1" dirty="0">
                <a:latin typeface="Chaparral Pro"/>
                <a:ea typeface="Calibri" panose="020F0502020204030204" pitchFamily="34" charset="0"/>
              </a:rPr>
              <a:t> </a:t>
            </a:r>
            <a:r>
              <a:rPr lang="en-US" sz="1800" dirty="0">
                <a:latin typeface="Chaparral Pro"/>
                <a:ea typeface="Calibri" panose="020F0502020204030204" pitchFamily="34" charset="0"/>
              </a:rPr>
              <a:t>Protect our patients - Protect our business </a:t>
            </a: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haparral Pro"/>
              <a:ea typeface="Calibri" panose="020F0502020204030204" pitchFamily="34" charset="0"/>
            </a:endParaRP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Consistent foundational support focused on the team  </a:t>
            </a: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     1.  </a:t>
            </a: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Wellbeing </a:t>
            </a: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     2.  Bidirectional communication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      3.  </a:t>
            </a: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Workforce planning and development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haparral Pro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FCM tailwinds going into pandemic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High functioning leadership team at all levels  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Well positioned clinics geographically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         	- Family Medicine, Internal Medicine, Urgent Care Centers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Serve as regional: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        COVID-19 vaccination hubs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        COVID-19 Testing and Infusion centers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 </a:t>
            </a:r>
            <a:br>
              <a:rPr lang="en-US" sz="1800" dirty="0">
                <a:effectLst/>
                <a:latin typeface="Chaparral Pro"/>
                <a:ea typeface="Calibri" panose="020F050202020403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6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5B560-A474-48C4-88FD-5F085A398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r>
              <a:rPr lang="en-US" dirty="0"/>
              <a:t>Protecting teams through the pandemic </a:t>
            </a:r>
            <a:br>
              <a:rPr lang="en-US" dirty="0"/>
            </a:br>
            <a:r>
              <a:rPr lang="en-US" dirty="0"/>
              <a:t>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BD347-54E3-4C12-805A-C69B47FD7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  </a:t>
            </a:r>
            <a:r>
              <a:rPr lang="en-US" sz="1800" b="1" i="1" dirty="0">
                <a:effectLst/>
                <a:latin typeface="Chaparral Pro"/>
                <a:ea typeface="Calibri" panose="020F0502020204030204" pitchFamily="34" charset="0"/>
              </a:rPr>
              <a:t>Wellbeing – Culture By Design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History of wellbeing in FCM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haparral Pro"/>
                <a:ea typeface="Calibri" panose="020F0502020204030204" pitchFamily="34" charset="0"/>
              </a:rPr>
              <a:t>Solid work for physicians/ACPs just started focus with all team members</a:t>
            </a:r>
            <a:endParaRPr lang="en-US" sz="1400" dirty="0">
              <a:effectLst/>
              <a:latin typeface="Chaparral Pro"/>
              <a:ea typeface="Calibri" panose="020F0502020204030204" pitchFamily="34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latin typeface="Chaparral Pro"/>
                <a:ea typeface="Calibri" panose="020F0502020204030204" pitchFamily="34" charset="0"/>
              </a:rPr>
              <a:t>AirForce</a:t>
            </a:r>
            <a:r>
              <a:rPr lang="en-US" sz="1400" dirty="0">
                <a:latin typeface="Chaparral Pro"/>
                <a:ea typeface="Calibri" panose="020F0502020204030204" pitchFamily="34" charset="0"/>
              </a:rPr>
              <a:t> for 3 years – transitioned to wellbeing committee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effectLst/>
                <a:latin typeface="Chaparral Pro"/>
                <a:ea typeface="Calibri" panose="020F0502020204030204" pitchFamily="34" charset="0"/>
              </a:rPr>
              <a:t>All job roles </a:t>
            </a:r>
            <a:r>
              <a:rPr lang="en-US" sz="1000" dirty="0">
                <a:latin typeface="Chaparral Pro"/>
                <a:ea typeface="Calibri" panose="020F0502020204030204" pitchFamily="34" charset="0"/>
              </a:rPr>
              <a:t>represented for full </a:t>
            </a:r>
            <a:r>
              <a:rPr lang="en-US" sz="1000" i="1" dirty="0">
                <a:latin typeface="Chaparral Pro"/>
                <a:ea typeface="Calibri" panose="020F0502020204030204" pitchFamily="34" charset="0"/>
              </a:rPr>
              <a:t>experience of caring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i="1" dirty="0">
                <a:effectLst/>
                <a:latin typeface="Chaparral Pro"/>
                <a:ea typeface="Calibri" panose="020F0502020204030204" pitchFamily="34" charset="0"/>
              </a:rPr>
              <a:t>Re</a:t>
            </a:r>
            <a:r>
              <a:rPr lang="en-US" sz="1000" i="1" dirty="0">
                <a:latin typeface="Chaparral Pro"/>
                <a:ea typeface="Calibri" panose="020F0502020204030204" pitchFamily="34" charset="0"/>
              </a:rPr>
              <a:t>cognition and Retention Committee reports up to wellbeing committee</a:t>
            </a:r>
            <a:endParaRPr lang="en-US" sz="1000" i="1" dirty="0">
              <a:effectLst/>
              <a:latin typeface="Chaparral Pro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Culture by Design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haparral Pro"/>
                <a:ea typeface="Calibri" panose="020F0502020204030204" pitchFamily="34" charset="0"/>
              </a:rPr>
              <a:t>Intentional and Deliberate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effectLst/>
                <a:latin typeface="Chaparral Pro"/>
                <a:ea typeface="Calibri" panose="020F0502020204030204" pitchFamily="34" charset="0"/>
              </a:rPr>
              <a:t>Safety – Blame Free Culture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haparral Pro"/>
              </a:rPr>
              <a:t>Leading agenda item “wellbeing” check at all meetings/huddles</a:t>
            </a:r>
            <a:endParaRPr lang="en-US" sz="1400" dirty="0">
              <a:effectLst/>
              <a:latin typeface="Chaparral Pro"/>
              <a:ea typeface="Calibri" panose="020F050202020403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Rapid 2 question with narrative option as “pulse check” </a:t>
            </a: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i="1" dirty="0">
                <a:latin typeface="Chaparral Pro"/>
              </a:rPr>
              <a:t>No one cares alone </a:t>
            </a:r>
            <a:r>
              <a:rPr lang="en-US" sz="1800" dirty="0">
                <a:latin typeface="Chaparral Pro"/>
              </a:rPr>
              <a:t>– signage to remind to assess emotional wellbeing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haparral Pro"/>
              </a:rPr>
              <a:t>Push don’t pull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haparral Pro"/>
              </a:rPr>
              <a:t>Content developed and sent to managers on wellbeing, self care, and resilience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haparral Pro"/>
              </a:rPr>
              <a:t>Celebration calendar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 err="1">
                <a:latin typeface="Chaparral Pro"/>
              </a:rPr>
              <a:t>FanDay</a:t>
            </a:r>
            <a:r>
              <a:rPr lang="en-US" sz="1400" dirty="0">
                <a:latin typeface="Chaparral Pro"/>
              </a:rPr>
              <a:t> Friday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Chaparral Pro"/>
              </a:rPr>
              <a:t>As you move throughout your day, before you start your day, as you leave</a:t>
            </a:r>
          </a:p>
          <a:p>
            <a:pPr lvl="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00" dirty="0">
                <a:latin typeface="Chaparral Pro"/>
              </a:rPr>
              <a:t>Posters in clinic to remind staff focus on self-care and supporting others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haparral Pro"/>
              </a:rPr>
              <a:t>Peer Rx program – buddy check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haparral Pro"/>
              </a:rPr>
              <a:t>1</a:t>
            </a:r>
            <a:r>
              <a:rPr lang="en-US" sz="1800" baseline="30000" dirty="0">
                <a:latin typeface="Chaparral Pro"/>
              </a:rPr>
              <a:t>st</a:t>
            </a:r>
            <a:r>
              <a:rPr lang="en-US" sz="1800" dirty="0">
                <a:latin typeface="Chaparral Pro"/>
              </a:rPr>
              <a:t> Annual FCM </a:t>
            </a:r>
            <a:r>
              <a:rPr lang="en-US" sz="1800" dirty="0" err="1">
                <a:latin typeface="Chaparral Pro"/>
              </a:rPr>
              <a:t>WellBeing</a:t>
            </a:r>
            <a:r>
              <a:rPr lang="en-US" sz="1800" dirty="0">
                <a:latin typeface="Chaparral Pro"/>
              </a:rPr>
              <a:t> Conference coming up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haparral Pro"/>
              </a:rPr>
              <a:t>All leader rounding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latin typeface="Chaparral Pro"/>
            </a:endParaRP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Chaparral Pro"/>
            </a:endParaRP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96134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5B560-A474-48C4-88FD-5F085A398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r>
              <a:rPr lang="en-US" dirty="0"/>
              <a:t>Protecting teams through the pandemic </a:t>
            </a:r>
            <a:br>
              <a:rPr lang="en-US" dirty="0"/>
            </a:br>
            <a:r>
              <a:rPr lang="en-US" dirty="0"/>
              <a:t> 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BD347-54E3-4C12-805A-C69B47FD7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410200"/>
          </a:xfrm>
        </p:spPr>
        <p:txBody>
          <a:bodyPr/>
          <a:lstStyle/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Chaparral Pro"/>
                <a:ea typeface="Calibri" panose="020F0502020204030204" pitchFamily="34" charset="0"/>
              </a:rPr>
              <a:t>  </a:t>
            </a: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effectLst/>
                <a:latin typeface="Chaparral Pro"/>
                <a:ea typeface="Calibri" panose="020F0502020204030204" pitchFamily="34" charset="0"/>
              </a:rPr>
              <a:t> </a:t>
            </a:r>
            <a:r>
              <a:rPr lang="en-US" sz="1800" b="1" i="1" dirty="0">
                <a:effectLst/>
                <a:latin typeface="Chaparral Pro"/>
                <a:ea typeface="Calibri" panose="020F0502020204030204" pitchFamily="34" charset="0"/>
              </a:rPr>
              <a:t>Bidirectional communication</a:t>
            </a:r>
          </a:p>
          <a:p>
            <a:pPr lvl="2"/>
            <a:r>
              <a:rPr lang="en-US" sz="1800" dirty="0"/>
              <a:t>Departmental and each dyad level    </a:t>
            </a:r>
          </a:p>
          <a:p>
            <a:pPr lvl="3"/>
            <a:r>
              <a:rPr lang="en-US" sz="1400" dirty="0"/>
              <a:t>Intentional check ins with site leadership</a:t>
            </a:r>
          </a:p>
          <a:p>
            <a:pPr lvl="3"/>
            <a:r>
              <a:rPr lang="en-US" sz="1400" dirty="0"/>
              <a:t>Stay questions built into all orientation plans</a:t>
            </a:r>
          </a:p>
          <a:p>
            <a:pPr lvl="3"/>
            <a:r>
              <a:rPr lang="en-US" sz="1400" dirty="0"/>
              <a:t>Manager formal and informal rounding tool developed </a:t>
            </a:r>
            <a:r>
              <a:rPr lang="en-US" sz="1400"/>
              <a:t>and implemented</a:t>
            </a:r>
            <a:endParaRPr lang="en-US" sz="1400" dirty="0"/>
          </a:p>
          <a:p>
            <a:pPr lvl="2"/>
            <a:r>
              <a:rPr lang="en-US" sz="1800" dirty="0"/>
              <a:t>Focused on priority topics for our team members </a:t>
            </a:r>
          </a:p>
          <a:p>
            <a:pPr lvl="2"/>
            <a:r>
              <a:rPr lang="en-US" sz="1800" dirty="0"/>
              <a:t>Leadership calls</a:t>
            </a:r>
          </a:p>
          <a:p>
            <a:pPr lvl="3"/>
            <a:r>
              <a:rPr lang="en-US" sz="1800" dirty="0"/>
              <a:t>Realtime information sharing – values individual experience of caring  </a:t>
            </a:r>
          </a:p>
          <a:p>
            <a:pPr lvl="3"/>
            <a:r>
              <a:rPr lang="en-US" sz="1800" dirty="0"/>
              <a:t>Concise notes –  email and posted on Teams </a:t>
            </a:r>
          </a:p>
          <a:p>
            <a:pPr lvl="3"/>
            <a:r>
              <a:rPr lang="en-US" sz="1800" dirty="0"/>
              <a:t>Call frequency – 1-3 times a week  </a:t>
            </a:r>
          </a:p>
          <a:p>
            <a:pPr lvl="3"/>
            <a:r>
              <a:rPr lang="en-US" sz="1800" dirty="0"/>
              <a:t>Connected to each other at all levels – collective caring experience   </a:t>
            </a:r>
            <a:r>
              <a:rPr lang="en-US" sz="1800" i="1" dirty="0">
                <a:solidFill>
                  <a:srgbClr val="FF0000"/>
                </a:solidFill>
              </a:rPr>
              <a:t> </a:t>
            </a:r>
          </a:p>
          <a:p>
            <a:pPr marL="1371600" lvl="3" indent="0">
              <a:buNone/>
            </a:pPr>
            <a:r>
              <a:rPr lang="en-US" sz="1800" i="1" dirty="0">
                <a:solidFill>
                  <a:srgbClr val="FF0000"/>
                </a:solidFill>
              </a:rPr>
              <a:t>		Brevity – Clarity – Repetition</a:t>
            </a:r>
          </a:p>
        </p:txBody>
      </p:sp>
    </p:spTree>
    <p:extLst>
      <p:ext uri="{BB962C8B-B14F-4D97-AF65-F5344CB8AC3E}">
        <p14:creationId xmlns:p14="http://schemas.microsoft.com/office/powerpoint/2010/main" val="450209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5B560-A474-48C4-88FD-5F085A398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r>
              <a:rPr lang="en-US" dirty="0"/>
              <a:t>Protecting teams through the pandemic 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BD347-54E3-4C12-805A-C69B47FD7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09" y="1600200"/>
            <a:ext cx="8424062" cy="5364162"/>
          </a:xfrm>
        </p:spPr>
        <p:txBody>
          <a:bodyPr/>
          <a:lstStyle/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dirty="0">
                <a:effectLst/>
                <a:latin typeface="Chaparral Pro"/>
                <a:ea typeface="Calibri" panose="020F0502020204030204" pitchFamily="34" charset="0"/>
              </a:rPr>
              <a:t>Workforce planning and development </a:t>
            </a:r>
          </a:p>
          <a:p>
            <a:pPr lvl="2" eaLnBrk="1" hangingPunct="1"/>
            <a:r>
              <a:rPr lang="en-US" sz="1800" dirty="0">
                <a:latin typeface="Chaparral Pro"/>
                <a:cs typeface="Arial" charset="0"/>
              </a:rPr>
              <a:t>Flexed staffing in ~50 locations daily due to exposures  </a:t>
            </a:r>
          </a:p>
          <a:p>
            <a:pPr lvl="3" eaLnBrk="1" hangingPunct="1"/>
            <a:r>
              <a:rPr lang="en-US" sz="1400" dirty="0">
                <a:latin typeface="Chaparral Pro"/>
                <a:cs typeface="Arial" charset="0"/>
              </a:rPr>
              <a:t>Removed “brick and mortar” barriers </a:t>
            </a:r>
          </a:p>
          <a:p>
            <a:pPr lvl="2" eaLnBrk="1" hangingPunct="1"/>
            <a:r>
              <a:rPr lang="en-US" sz="1800" dirty="0">
                <a:latin typeface="Chaparral Pro"/>
                <a:cs typeface="Arial" charset="0"/>
              </a:rPr>
              <a:t>Professional development journey</a:t>
            </a:r>
          </a:p>
          <a:p>
            <a:pPr lvl="3" eaLnBrk="1" hangingPunct="1"/>
            <a:r>
              <a:rPr lang="en-US" sz="1400" dirty="0">
                <a:latin typeface="Chaparral Pro"/>
                <a:cs typeface="Arial" charset="0"/>
              </a:rPr>
              <a:t>Trained a total of 22 new clinical preceptors in FCM Department </a:t>
            </a:r>
          </a:p>
          <a:p>
            <a:pPr lvl="3" eaLnBrk="1" hangingPunct="1"/>
            <a:r>
              <a:rPr lang="en-US" sz="1400" dirty="0">
                <a:latin typeface="Chaparral Pro"/>
                <a:cs typeface="Arial" charset="0"/>
              </a:rPr>
              <a:t>Designed and implemented a new Medical Assistant Practicum program to prepare new graduates for transition into ambulatory setting    </a:t>
            </a:r>
          </a:p>
          <a:p>
            <a:pPr lvl="3" eaLnBrk="1" hangingPunct="1"/>
            <a:r>
              <a:rPr lang="en-US" sz="1400" dirty="0">
                <a:latin typeface="Chaparral Pro"/>
                <a:cs typeface="Arial" charset="0"/>
              </a:rPr>
              <a:t>Standardization of workflows to reduce inconsistency in employee experience and decrease potential for errors</a:t>
            </a:r>
          </a:p>
          <a:p>
            <a:pPr lvl="4" eaLnBrk="1" hangingPunct="1"/>
            <a:r>
              <a:rPr lang="en-US" sz="1400" dirty="0">
                <a:latin typeface="Chaparral Pro"/>
                <a:cs typeface="Arial" charset="0"/>
              </a:rPr>
              <a:t>Designed and implemented comprehensive orientation and professional onboarding</a:t>
            </a:r>
          </a:p>
          <a:p>
            <a:pPr lvl="5"/>
            <a:r>
              <a:rPr lang="en-US" sz="1400" dirty="0">
                <a:latin typeface="Chaparral Pro"/>
                <a:cs typeface="Arial" charset="0"/>
              </a:rPr>
              <a:t>Physicians, ACP, Managers, Clinical and non-clinical staff</a:t>
            </a:r>
          </a:p>
          <a:p>
            <a:pPr lvl="4" eaLnBrk="1" hangingPunct="1"/>
            <a:r>
              <a:rPr lang="en-US" sz="1400" dirty="0">
                <a:latin typeface="Chaparral Pro"/>
                <a:cs typeface="Arial" charset="0"/>
              </a:rPr>
              <a:t>ACP Liaison job role developed to mentor and develop ACPs</a:t>
            </a:r>
          </a:p>
          <a:p>
            <a:pPr lvl="4" eaLnBrk="1" hangingPunct="1"/>
            <a:r>
              <a:rPr lang="en-US" sz="1400" dirty="0">
                <a:latin typeface="Chaparral Pro"/>
                <a:cs typeface="Arial" charset="0"/>
              </a:rPr>
              <a:t>Prescription refills including Epic smart phrase</a:t>
            </a:r>
          </a:p>
          <a:p>
            <a:pPr lvl="4" eaLnBrk="1" hangingPunct="1"/>
            <a:r>
              <a:rPr lang="en-US" sz="1400" dirty="0">
                <a:latin typeface="Chaparral Pro"/>
                <a:cs typeface="Arial" charset="0"/>
              </a:rPr>
              <a:t>NP and PA practice agreements</a:t>
            </a:r>
          </a:p>
          <a:p>
            <a:pPr lvl="2" eaLnBrk="1" hangingPunct="1"/>
            <a:r>
              <a:rPr lang="en-US" sz="1800" dirty="0">
                <a:latin typeface="Chaparral Pro"/>
                <a:cs typeface="Arial" charset="0"/>
              </a:rPr>
              <a:t>Shift incentives for working in vaccine or testing centers </a:t>
            </a:r>
          </a:p>
          <a:p>
            <a:pPr lvl="2" eaLnBrk="1" hangingPunct="1"/>
            <a:r>
              <a:rPr lang="en-US" sz="1800" dirty="0">
                <a:latin typeface="Chaparral Pro"/>
                <a:cs typeface="Arial" charset="0"/>
              </a:rPr>
              <a:t>Established central practice support – refills and message management </a:t>
            </a:r>
          </a:p>
          <a:p>
            <a:pPr lvl="3" eaLnBrk="1" hangingPunct="1"/>
            <a:r>
              <a:rPr lang="en-US" sz="1400" dirty="0">
                <a:latin typeface="Chaparral Pro"/>
                <a:cs typeface="Arial" charset="0"/>
              </a:rPr>
              <a:t>Identified through our “pulse check” wellbeing survey </a:t>
            </a:r>
          </a:p>
          <a:p>
            <a:pPr marL="1371600" lvl="3" indent="0" eaLnBrk="1" hangingPunct="1">
              <a:buNone/>
            </a:pPr>
            <a:endParaRPr lang="en-US" sz="1800" i="1" dirty="0">
              <a:latin typeface="Chaparral Pro"/>
              <a:cs typeface="Arial" charset="0"/>
            </a:endParaRPr>
          </a:p>
          <a:p>
            <a:pPr lvl="2" eaLnBrk="1" hangingPunct="1"/>
            <a:endParaRPr lang="en-US" sz="1800" dirty="0">
              <a:latin typeface="Chaparral Pro"/>
              <a:cs typeface="Arial" charset="0"/>
            </a:endParaRP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i="1" dirty="0">
              <a:effectLst/>
              <a:latin typeface="Chaparral Pro"/>
              <a:ea typeface="Calibri" panose="020F0502020204030204" pitchFamily="34" charset="0"/>
            </a:endParaRP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i="1" dirty="0">
              <a:latin typeface="Chaparral Pro"/>
            </a:endParaRPr>
          </a:p>
        </p:txBody>
      </p:sp>
    </p:spTree>
    <p:extLst>
      <p:ext uri="{BB962C8B-B14F-4D97-AF65-F5344CB8AC3E}">
        <p14:creationId xmlns:p14="http://schemas.microsoft.com/office/powerpoint/2010/main" val="1426468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F1A62-2DD4-4160-B103-9BE6C776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1B34F-DBB8-4CBC-B147-BF3942EB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i="1" dirty="0">
                <a:latin typeface="Chaparral Pro"/>
                <a:ea typeface="Calibri" panose="020F0502020204030204" pitchFamily="34" charset="0"/>
              </a:rPr>
              <a:t>While changes in a workforce impact organizational knowledge and culture, caring for our caregivers in these ways will allow teams to share in the experience of collective caring.    </a:t>
            </a:r>
            <a:endParaRPr lang="en-US" sz="3200" dirty="0">
              <a:latin typeface="Chaparral Pro"/>
              <a:ea typeface="Calibri" panose="020F0502020204030204" pitchFamily="34" charset="0"/>
            </a:endParaRP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Chaparral Pro"/>
                <a:ea typeface="Calibri" panose="020F0502020204030204" pitchFamily="34" charset="0"/>
              </a:rPr>
              <a:t>     </a:t>
            </a: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haparral Pro"/>
                <a:ea typeface="Calibri" panose="020F0502020204030204" pitchFamily="34" charset="0"/>
              </a:rPr>
              <a:t>     </a:t>
            </a:r>
            <a:r>
              <a:rPr lang="en-US" sz="3200" dirty="0">
                <a:latin typeface="Chaparral Pro"/>
                <a:ea typeface="Calibri" panose="020F0502020204030204" pitchFamily="34" charset="0"/>
              </a:rPr>
              <a:t>1.  </a:t>
            </a:r>
            <a:r>
              <a:rPr lang="en-US" sz="3200" dirty="0">
                <a:effectLst/>
                <a:latin typeface="Chaparral Pro"/>
                <a:ea typeface="Calibri" panose="020F0502020204030204" pitchFamily="34" charset="0"/>
              </a:rPr>
              <a:t>Wellbeing </a:t>
            </a:r>
          </a:p>
          <a:p>
            <a:pPr marL="571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Chaparral Pro"/>
                <a:ea typeface="Calibri" panose="020F0502020204030204" pitchFamily="34" charset="0"/>
              </a:rPr>
              <a:t>     2.  Bidirectional communication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Chaparral Pro"/>
                <a:ea typeface="Calibri" panose="020F0502020204030204" pitchFamily="34" charset="0"/>
              </a:rPr>
              <a:t>      3.  </a:t>
            </a:r>
            <a:r>
              <a:rPr lang="en-US" sz="3200" dirty="0">
                <a:effectLst/>
                <a:latin typeface="Chaparral Pro"/>
                <a:ea typeface="Calibri" panose="020F0502020204030204" pitchFamily="34" charset="0"/>
              </a:rPr>
              <a:t>Workforce planning and development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A562B-DD0D-4C4E-BB93-5DB23731C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74136">
            <a:off x="6804273" y="3097750"/>
            <a:ext cx="1465744" cy="1111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4284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F1A62-2DD4-4160-B103-9BE6C776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1B34F-DBB8-4CBC-B147-BF3942EB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Thank you for allowing us to share our story.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8800" dirty="0">
                <a:solidFill>
                  <a:srgbClr val="00B0F0"/>
                </a:solidFill>
              </a:rPr>
              <a:t>THANK YOU!</a:t>
            </a:r>
          </a:p>
          <a:p>
            <a:pPr marL="0" indent="0" algn="ctr">
              <a:buNone/>
            </a:pPr>
            <a:r>
              <a:rPr lang="en-US" sz="1400" i="1" dirty="0">
                <a:solidFill>
                  <a:srgbClr val="00B0F0"/>
                </a:solidFill>
              </a:rPr>
              <a:t>Colette and Trish</a:t>
            </a:r>
          </a:p>
        </p:txBody>
      </p:sp>
    </p:spTree>
    <p:extLst>
      <p:ext uri="{BB962C8B-B14F-4D97-AF65-F5344CB8AC3E}">
        <p14:creationId xmlns:p14="http://schemas.microsoft.com/office/powerpoint/2010/main" val="1542358694"/>
      </p:ext>
    </p:extLst>
  </p:cSld>
  <p:clrMapOvr>
    <a:masterClrMapping/>
  </p:clrMapOvr>
</p:sld>
</file>

<file path=ppt/theme/theme1.xml><?xml version="1.0" encoding="utf-8"?>
<a:theme xmlns:a="http://schemas.openxmlformats.org/drawingml/2006/main" name="CCLightwithLogoAll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D2B19FD1D25459464647790A28C4E" ma:contentTypeVersion="9" ma:contentTypeDescription="Create a new document." ma:contentTypeScope="" ma:versionID="0037309fd7cc9db48c1871fb0da0a199">
  <xsd:schema xmlns:xsd="http://www.w3.org/2001/XMLSchema" xmlns:xs="http://www.w3.org/2001/XMLSchema" xmlns:p="http://schemas.microsoft.com/office/2006/metadata/properties" xmlns:ns2="9b78445d-ad59-4536-be5b-51ea00b18ead" xmlns:ns3="1f5b5521-33f5-48d1-836f-92366f2d217d" targetNamespace="http://schemas.microsoft.com/office/2006/metadata/properties" ma:root="true" ma:fieldsID="56229655c76e6593a9a116ede63a74f2" ns2:_="" ns3:_="">
    <xsd:import namespace="9b78445d-ad59-4536-be5b-51ea00b18ead"/>
    <xsd:import namespace="1f5b5521-33f5-48d1-836f-92366f2d21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78445d-ad59-4536-be5b-51ea00b18e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b5521-33f5-48d1-836f-92366f2d217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215230-4A44-4887-BBBA-D1535EEE43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78445d-ad59-4536-be5b-51ea00b18ead"/>
    <ds:schemaRef ds:uri="1f5b5521-33f5-48d1-836f-92366f2d21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95EFCA-9CC5-4BCE-BAB5-C3838D8030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AAA08A-B60B-4760-9ACA-2F2B4B68137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9b78445d-ad59-4536-be5b-51ea00b18ead"/>
    <ds:schemaRef ds:uri="1f5b5521-33f5-48d1-836f-92366f2d217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CCLightwithLogoAllSlides</Template>
  <TotalTime>4662</TotalTime>
  <Words>694</Words>
  <Application>Microsoft Office PowerPoint</Application>
  <PresentationFormat>On-screen Show (4:3)</PresentationFormat>
  <Paragraphs>110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Chaparral Pro</vt:lpstr>
      <vt:lpstr>Georgia</vt:lpstr>
      <vt:lpstr>TradeGothic CondEighteen</vt:lpstr>
      <vt:lpstr>Wingdings</vt:lpstr>
      <vt:lpstr>CCLightwithLogoAllSlides</vt:lpstr>
      <vt:lpstr>Custom Design</vt:lpstr>
      <vt:lpstr> Protecting teams through the pandemic   Carilion Clinic  Department of  Family and Community Medicine  </vt:lpstr>
      <vt:lpstr>Background </vt:lpstr>
      <vt:lpstr>Protecting teams through the pandemic      </vt:lpstr>
      <vt:lpstr>Protecting teams through the pandemic      </vt:lpstr>
      <vt:lpstr>Protecting teams through the pandemic      </vt:lpstr>
      <vt:lpstr>Protecting teams through the pandemic   </vt:lpstr>
      <vt:lpstr>Summary </vt:lpstr>
      <vt:lpstr>Questions? </vt:lpstr>
    </vt:vector>
  </TitlesOfParts>
  <Company>Carilion Clinic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L. Dame</dc:creator>
  <cp:lastModifiedBy>Carver, Mary C. (Colette)</cp:lastModifiedBy>
  <cp:revision>133</cp:revision>
  <cp:lastPrinted>2022-04-08T19:49:47Z</cp:lastPrinted>
  <dcterms:created xsi:type="dcterms:W3CDTF">2014-08-13T21:49:41Z</dcterms:created>
  <dcterms:modified xsi:type="dcterms:W3CDTF">2022-12-15T23:14:04Z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0x010100EECD2B19FD1D25459464647790A28C4E</vt:lpwstr>
  </property>
</Properties>
</file>