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71" r:id="rId8"/>
    <p:sldId id="263" r:id="rId9"/>
    <p:sldId id="264" r:id="rId10"/>
    <p:sldId id="265" r:id="rId11"/>
    <p:sldId id="259" r:id="rId12"/>
    <p:sldId id="267" r:id="rId13"/>
    <p:sldId id="268" r:id="rId14"/>
    <p:sldId id="270" r:id="rId15"/>
    <p:sldId id="269" r:id="rId16"/>
    <p:sldId id="266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-112" y="-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3/20/13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019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3/20/13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498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3/20/13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941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3/20/13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3/20/13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952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3/20/13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301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3/20/13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940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3/20/13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067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3/20/13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128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3/20/13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116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3/20/13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574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ECD78-3C8E-49F2-8FAB-59489D168ABB}" type="datetimeFigureOut">
              <a:rPr lang="en-US" smtClean="0"/>
              <a:t>3/20/13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4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jpeg"/><Relationship Id="rId3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jpeg"/><Relationship Id="rId3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5.jpeg"/><Relationship Id="rId5" Type="http://schemas.openxmlformats.org/officeDocument/2006/relationships/image" Target="../media/image6.jpeg"/><Relationship Id="rId6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Relationship Id="rId3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Relationship Id="rId3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4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6773"/>
            <a:ext cx="7772400" cy="1470025"/>
          </a:xfrm>
        </p:spPr>
        <p:txBody>
          <a:bodyPr>
            <a:noAutofit/>
          </a:bodyPr>
          <a:lstStyle/>
          <a:p>
            <a:r>
              <a:rPr lang="en-US" sz="3200" b="1" dirty="0">
                <a:solidFill>
                  <a:srgbClr val="FFFF66"/>
                </a:solidFill>
              </a:rPr>
              <a:t>Maintenance of soil quality and sustainable production through implementation of Conservation Agriculture Production Systems (CAPS) in </a:t>
            </a:r>
            <a:r>
              <a:rPr lang="en-US" sz="3200" b="1" dirty="0" err="1">
                <a:solidFill>
                  <a:srgbClr val="FFFF66"/>
                </a:solidFill>
              </a:rPr>
              <a:t>rainfed</a:t>
            </a:r>
            <a:r>
              <a:rPr lang="en-US" sz="3200" b="1" dirty="0">
                <a:solidFill>
                  <a:srgbClr val="FFFF66"/>
                </a:solidFill>
              </a:rPr>
              <a:t>, sloping land farming of the mid-</a:t>
            </a:r>
            <a:r>
              <a:rPr lang="en-US" sz="3200" b="1" dirty="0" smtClean="0">
                <a:solidFill>
                  <a:srgbClr val="FFFF66"/>
                </a:solidFill>
              </a:rPr>
              <a:t>hills </a:t>
            </a:r>
            <a:r>
              <a:rPr lang="en-US" sz="3200" b="1" dirty="0">
                <a:solidFill>
                  <a:srgbClr val="FFFF66"/>
                </a:solidFill>
              </a:rPr>
              <a:t>region of Nepal</a:t>
            </a:r>
            <a:br>
              <a:rPr lang="en-US" sz="3200" b="1" dirty="0">
                <a:solidFill>
                  <a:srgbClr val="FFFF66"/>
                </a:solidFill>
              </a:rPr>
            </a:br>
            <a:endParaRPr lang="en-US" sz="3200" b="1" dirty="0">
              <a:solidFill>
                <a:srgbClr val="FFFF66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4295" y="3514536"/>
            <a:ext cx="8342529" cy="17526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BB </a:t>
            </a:r>
            <a:r>
              <a:rPr lang="en-US" sz="2800" dirty="0" err="1" smtClean="0"/>
              <a:t>Tamang</a:t>
            </a:r>
            <a:endParaRPr lang="en-US" sz="2800" dirty="0" smtClean="0"/>
          </a:p>
          <a:p>
            <a:r>
              <a:rPr lang="en-US" sz="2800" dirty="0" smtClean="0"/>
              <a:t>Susan Crow, </a:t>
            </a:r>
            <a:r>
              <a:rPr lang="en-US" sz="2800" dirty="0"/>
              <a:t>Theodore </a:t>
            </a:r>
            <a:r>
              <a:rPr lang="en-US" sz="2800" dirty="0" err="1" smtClean="0"/>
              <a:t>Radovich</a:t>
            </a:r>
            <a:r>
              <a:rPr lang="en-US" sz="2800" dirty="0" smtClean="0"/>
              <a:t>,</a:t>
            </a:r>
            <a:r>
              <a:rPr lang="en-US" sz="2800" dirty="0"/>
              <a:t> </a:t>
            </a:r>
            <a:r>
              <a:rPr lang="en-US" sz="2800" dirty="0" err="1"/>
              <a:t>Puspa</a:t>
            </a:r>
            <a:r>
              <a:rPr lang="en-US" sz="2800" dirty="0"/>
              <a:t> </a:t>
            </a:r>
            <a:r>
              <a:rPr lang="en-US" sz="2800" dirty="0" err="1" smtClean="0"/>
              <a:t>Poudyal</a:t>
            </a:r>
            <a:r>
              <a:rPr lang="en-US" sz="2800" dirty="0" smtClean="0"/>
              <a:t>, </a:t>
            </a:r>
            <a:r>
              <a:rPr lang="en-US" sz="2800" dirty="0" err="1"/>
              <a:t>Bikash</a:t>
            </a:r>
            <a:r>
              <a:rPr lang="en-US" sz="2800" dirty="0"/>
              <a:t> </a:t>
            </a:r>
            <a:r>
              <a:rPr lang="en-US" sz="2800" dirty="0" err="1" smtClean="0"/>
              <a:t>Paudel</a:t>
            </a:r>
            <a:r>
              <a:rPr lang="en-US" sz="2800" dirty="0" smtClean="0"/>
              <a:t>, </a:t>
            </a:r>
            <a:r>
              <a:rPr lang="en-US" sz="2800" dirty="0"/>
              <a:t>Jacqueline </a:t>
            </a:r>
            <a:r>
              <a:rPr lang="en-US" sz="2800" dirty="0" err="1" smtClean="0"/>
              <a:t>Halbrendt</a:t>
            </a:r>
            <a:r>
              <a:rPr lang="en-US" sz="2800" dirty="0" smtClean="0"/>
              <a:t>, </a:t>
            </a:r>
            <a:r>
              <a:rPr lang="en-US" sz="2800" dirty="0" err="1"/>
              <a:t>Keshab</a:t>
            </a:r>
            <a:r>
              <a:rPr lang="en-US" sz="2800" dirty="0"/>
              <a:t> </a:t>
            </a:r>
            <a:r>
              <a:rPr lang="en-US" sz="2800" dirty="0" err="1" smtClean="0"/>
              <a:t>Thapa</a:t>
            </a:r>
            <a:endParaRPr lang="en-US" sz="2800" dirty="0"/>
          </a:p>
          <a:p>
            <a:endParaRPr lang="en-US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2250" y="5440380"/>
            <a:ext cx="1252379" cy="125237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75575" y="5447159"/>
            <a:ext cx="1503708" cy="123882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15523" y="5443979"/>
            <a:ext cx="775023" cy="1245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30370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538"/>
            <a:ext cx="8229600" cy="1143000"/>
          </a:xfrm>
        </p:spPr>
        <p:txBody>
          <a:bodyPr/>
          <a:lstStyle/>
          <a:p>
            <a:r>
              <a:rPr lang="en-US" dirty="0"/>
              <a:t>Multivariate Analysis - </a:t>
            </a:r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1099846"/>
            <a:ext cx="811199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The first three axes of the PCA explained a total of 71.7% of the variation in soil physical and chemical properties</a:t>
            </a:r>
          </a:p>
          <a:p>
            <a:pPr marL="342900" indent="-342900" algn="ctr">
              <a:buFontTx/>
              <a:buChar char="-"/>
            </a:pPr>
            <a:endParaRPr lang="en-US" sz="2000" dirty="0"/>
          </a:p>
          <a:p>
            <a:pPr marL="342900" indent="-342900" algn="ctr">
              <a:buFontTx/>
              <a:buChar char="-"/>
            </a:pPr>
            <a:endParaRPr lang="en-US" sz="2000" dirty="0" smtClean="0"/>
          </a:p>
          <a:p>
            <a:pPr algn="ctr"/>
            <a:endParaRPr lang="en-US" sz="2000" dirty="0"/>
          </a:p>
        </p:txBody>
      </p:sp>
      <p:pic>
        <p:nvPicPr>
          <p:cNvPr id="5" name="Picture 4" descr="IMG_2708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18182" y="2350516"/>
            <a:ext cx="2058362" cy="200546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Picture 5" descr="SMARTS_KG_trial3_Halbrendt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56799" y="2350516"/>
            <a:ext cx="1883181" cy="200546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Picture 6" descr="SMARTS_Hyakrang harvest3_Halbrendt.jp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9911" y="2350516"/>
            <a:ext cx="1812029" cy="198880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406921" y="2007099"/>
            <a:ext cx="9711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u="sng" dirty="0" err="1" smtClean="0"/>
              <a:t>Hyakrang</a:t>
            </a:r>
            <a:endParaRPr lang="en-US" sz="1600" u="sng" dirty="0"/>
          </a:p>
        </p:txBody>
      </p:sp>
      <p:sp>
        <p:nvSpPr>
          <p:cNvPr id="9" name="TextBox 8"/>
          <p:cNvSpPr txBox="1"/>
          <p:nvPr/>
        </p:nvSpPr>
        <p:spPr>
          <a:xfrm>
            <a:off x="3415993" y="1992501"/>
            <a:ext cx="8557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u="sng" dirty="0" err="1" smtClean="0"/>
              <a:t>Thumka</a:t>
            </a:r>
            <a:endParaRPr lang="en-US" sz="1600" u="sng" dirty="0"/>
          </a:p>
        </p:txBody>
      </p:sp>
      <p:sp>
        <p:nvSpPr>
          <p:cNvPr id="10" name="TextBox 9"/>
          <p:cNvSpPr txBox="1"/>
          <p:nvPr/>
        </p:nvSpPr>
        <p:spPr>
          <a:xfrm>
            <a:off x="6656799" y="2007099"/>
            <a:ext cx="10631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u="sng" dirty="0" err="1" smtClean="0"/>
              <a:t>Kholagaun</a:t>
            </a:r>
            <a:endParaRPr lang="en-US" sz="1600" u="sng" dirty="0"/>
          </a:p>
        </p:txBody>
      </p:sp>
      <p:sp>
        <p:nvSpPr>
          <p:cNvPr id="11" name="TextBox 10"/>
          <p:cNvSpPr txBox="1"/>
          <p:nvPr/>
        </p:nvSpPr>
        <p:spPr>
          <a:xfrm>
            <a:off x="7206266" y="4294300"/>
            <a:ext cx="13901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Photo: J. </a:t>
            </a:r>
            <a:r>
              <a:rPr lang="en-US" sz="1200" dirty="0" err="1" smtClean="0"/>
              <a:t>Halbrendt</a:t>
            </a:r>
            <a:endParaRPr lang="en-US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972808" y="4276879"/>
            <a:ext cx="13901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Photo: J. </a:t>
            </a:r>
            <a:r>
              <a:rPr lang="en-US" sz="1200" dirty="0" err="1" smtClean="0"/>
              <a:t>Halbrendt</a:t>
            </a:r>
            <a:endParaRPr lang="en-US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4507579" y="4276879"/>
            <a:ext cx="11060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Photo: S. Crow</a:t>
            </a:r>
            <a:endParaRPr lang="en-US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3415993" y="4806368"/>
            <a:ext cx="255711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 smtClean="0"/>
              <a:t>Greater % silt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Greater Mg saturation</a:t>
            </a:r>
          </a:p>
          <a:p>
            <a:pPr marL="285750" indent="-285750">
              <a:buFontTx/>
              <a:buChar char="-"/>
            </a:pPr>
            <a:r>
              <a:rPr lang="en-US" dirty="0" err="1" smtClean="0"/>
              <a:t>Mn</a:t>
            </a:r>
            <a:r>
              <a:rPr lang="en-US" dirty="0" smtClean="0"/>
              <a:t> concentration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46343" y="4806368"/>
            <a:ext cx="237757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 smtClean="0"/>
              <a:t>High </a:t>
            </a:r>
            <a:r>
              <a:rPr lang="en-US" dirty="0" err="1" smtClean="0"/>
              <a:t>Ca</a:t>
            </a:r>
            <a:r>
              <a:rPr lang="en-US" dirty="0" smtClean="0"/>
              <a:t> saturation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Greater bulk density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Lower porosity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High % clay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239879" y="4806368"/>
            <a:ext cx="290335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 smtClean="0"/>
              <a:t>Greater % sand, stoniness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Greater K saturation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High OM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High % N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High ECEC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44444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538"/>
            <a:ext cx="8229600" cy="1143000"/>
          </a:xfrm>
        </p:spPr>
        <p:txBody>
          <a:bodyPr/>
          <a:lstStyle/>
          <a:p>
            <a:r>
              <a:rPr lang="en-US" dirty="0" smtClean="0"/>
              <a:t>CAPS Treatments</a:t>
            </a:r>
            <a:endParaRPr lang="en-US" dirty="0"/>
          </a:p>
        </p:txBody>
      </p:sp>
      <p:pic>
        <p:nvPicPr>
          <p:cNvPr id="3" name="Picture 2" descr="IMG_2913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39542" y="3907985"/>
            <a:ext cx="4255790" cy="220817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158740" y="1166540"/>
            <a:ext cx="8809986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At each village, nine fields were planted in maize followed by four experimental treatments:</a:t>
            </a:r>
          </a:p>
          <a:p>
            <a:pPr algn="ctr"/>
            <a:endParaRPr lang="en-US" sz="2400" dirty="0" smtClean="0"/>
          </a:p>
          <a:p>
            <a:pPr marL="342900" indent="-342900" algn="ctr">
              <a:buAutoNum type="arabicPeriod"/>
            </a:pPr>
            <a:r>
              <a:rPr lang="en-US" sz="2000" dirty="0" smtClean="0"/>
              <a:t>Control – Current farmer’s practice;  millet </a:t>
            </a:r>
            <a:r>
              <a:rPr lang="en-US" sz="2000" dirty="0" err="1" smtClean="0"/>
              <a:t>monocrop</a:t>
            </a:r>
            <a:r>
              <a:rPr lang="en-US" sz="2000" dirty="0" smtClean="0"/>
              <a:t> with conventional tillage</a:t>
            </a:r>
          </a:p>
          <a:p>
            <a:pPr marL="342900" indent="-342900" algn="ctr">
              <a:buAutoNum type="arabicPeriod"/>
            </a:pPr>
            <a:r>
              <a:rPr lang="en-US" sz="2000" dirty="0" smtClean="0"/>
              <a:t>Legume </a:t>
            </a:r>
            <a:r>
              <a:rPr lang="en-US" sz="2000" dirty="0" err="1" smtClean="0"/>
              <a:t>monocrop</a:t>
            </a:r>
            <a:r>
              <a:rPr lang="en-US" sz="2000" dirty="0" smtClean="0"/>
              <a:t> with conventional tillage</a:t>
            </a:r>
          </a:p>
          <a:p>
            <a:pPr marL="342900" indent="-342900" algn="ctr">
              <a:buAutoNum type="arabicPeriod"/>
            </a:pPr>
            <a:r>
              <a:rPr lang="en-US" sz="2000" dirty="0" smtClean="0"/>
              <a:t>Millet-legume intercrop with conventional tillage</a:t>
            </a:r>
          </a:p>
          <a:p>
            <a:pPr marL="342900" indent="-342900" algn="ctr">
              <a:buAutoNum type="arabicPeriod"/>
            </a:pPr>
            <a:r>
              <a:rPr lang="en-US" sz="2000" dirty="0" smtClean="0"/>
              <a:t>Millet-legume intercrop with conservation (strip) tillage</a:t>
            </a:r>
          </a:p>
        </p:txBody>
      </p:sp>
    </p:spTree>
    <p:extLst>
      <p:ext uri="{BB962C8B-B14F-4D97-AF65-F5344CB8AC3E}">
        <p14:creationId xmlns:p14="http://schemas.microsoft.com/office/powerpoint/2010/main" val="15544444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538"/>
            <a:ext cx="8229600" cy="1143000"/>
          </a:xfrm>
        </p:spPr>
        <p:txBody>
          <a:bodyPr/>
          <a:lstStyle/>
          <a:p>
            <a:r>
              <a:rPr lang="en-US" dirty="0" smtClean="0"/>
              <a:t>CAPS Hypotheses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1167126"/>
            <a:ext cx="82296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We </a:t>
            </a:r>
            <a:r>
              <a:rPr lang="en-US" sz="2400" dirty="0" smtClean="0"/>
              <a:t>expect that CAPS will improve productivity and economic returns through multiple paths: </a:t>
            </a:r>
          </a:p>
          <a:p>
            <a:endParaRPr lang="en-US" sz="2400" dirty="0"/>
          </a:p>
          <a:p>
            <a:r>
              <a:rPr lang="en-US" sz="2400" dirty="0" smtClean="0"/>
              <a:t>1) Inclusion of legumes in crop rotation as a </a:t>
            </a:r>
            <a:r>
              <a:rPr lang="en-US" sz="2400" dirty="0" err="1" smtClean="0"/>
              <a:t>monocrop</a:t>
            </a:r>
            <a:r>
              <a:rPr lang="en-US" sz="2400" dirty="0" smtClean="0"/>
              <a:t> or intercrop with millet will increase  plant available N</a:t>
            </a:r>
          </a:p>
          <a:p>
            <a:endParaRPr lang="en-US" sz="2400" dirty="0" smtClean="0"/>
          </a:p>
          <a:p>
            <a:r>
              <a:rPr lang="en-US" sz="2400" dirty="0" smtClean="0"/>
              <a:t>and </a:t>
            </a:r>
          </a:p>
          <a:p>
            <a:endParaRPr lang="en-US" sz="2400" dirty="0"/>
          </a:p>
          <a:p>
            <a:r>
              <a:rPr lang="en-US" sz="2400" dirty="0" smtClean="0"/>
              <a:t>2</a:t>
            </a:r>
            <a:r>
              <a:rPr lang="en-US" sz="2400" dirty="0"/>
              <a:t>) </a:t>
            </a:r>
            <a:r>
              <a:rPr lang="en-US" sz="2400" dirty="0" smtClean="0"/>
              <a:t>Soil quality indices and aggregate structure will improve from </a:t>
            </a:r>
            <a:r>
              <a:rPr lang="en-US" sz="2400" dirty="0"/>
              <a:t>organic matter accumulation under reduced </a:t>
            </a:r>
            <a:r>
              <a:rPr lang="en-US" sz="2400" dirty="0" smtClean="0"/>
              <a:t>tillage</a:t>
            </a:r>
          </a:p>
          <a:p>
            <a:endParaRPr lang="en-US" sz="2400" dirty="0"/>
          </a:p>
          <a:p>
            <a:r>
              <a:rPr lang="en-US" sz="2400" dirty="0" smtClean="0"/>
              <a:t>* although </a:t>
            </a:r>
            <a:r>
              <a:rPr lang="en-US" sz="2400" dirty="0"/>
              <a:t>CAPS may take several years to have direct benefits on </a:t>
            </a:r>
            <a:r>
              <a:rPr lang="en-US" sz="2400" dirty="0" smtClean="0"/>
              <a:t>production </a:t>
            </a:r>
            <a:endParaRPr lang="en-US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544444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538"/>
            <a:ext cx="8229600" cy="1143000"/>
          </a:xfrm>
        </p:spPr>
        <p:txBody>
          <a:bodyPr/>
          <a:lstStyle/>
          <a:p>
            <a:r>
              <a:rPr lang="en-US" dirty="0" smtClean="0"/>
              <a:t>Maize Yields – Year 2 of CAPS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209984" y="1159538"/>
            <a:ext cx="5657416" cy="5424726"/>
            <a:chOff x="209984" y="1159538"/>
            <a:chExt cx="5657416" cy="5424726"/>
          </a:xfrm>
        </p:grpSpPr>
        <p:sp>
          <p:nvSpPr>
            <p:cNvPr id="6" name="Rectangle 5"/>
            <p:cNvSpPr/>
            <p:nvPr/>
          </p:nvSpPr>
          <p:spPr>
            <a:xfrm>
              <a:off x="209984" y="1159538"/>
              <a:ext cx="5657416" cy="542472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" name="Picture 3" descr="SMARTS_SAS_maize yields 2012_TRT.JPG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09984" y="1159538"/>
              <a:ext cx="5657416" cy="4111257"/>
            </a:xfrm>
            <a:prstGeom prst="rect">
              <a:avLst/>
            </a:prstGeom>
          </p:spPr>
        </p:pic>
        <p:pic>
          <p:nvPicPr>
            <p:cNvPr id="5" name="Picture 4" descr="SMARTS_SAS_maize yields 2012_VILLAGE by TRT.JP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489025" y="5434071"/>
              <a:ext cx="3900324" cy="1025133"/>
            </a:xfrm>
            <a:prstGeom prst="rect">
              <a:avLst/>
            </a:prstGeom>
          </p:spPr>
        </p:pic>
      </p:grpSp>
      <p:sp>
        <p:nvSpPr>
          <p:cNvPr id="8" name="TextBox 7"/>
          <p:cNvSpPr txBox="1"/>
          <p:nvPr/>
        </p:nvSpPr>
        <p:spPr>
          <a:xfrm>
            <a:off x="5900310" y="1436919"/>
            <a:ext cx="309223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 smtClean="0"/>
              <a:t>Analyzed with block design (village as the block)</a:t>
            </a:r>
          </a:p>
          <a:p>
            <a:pPr marL="285750" indent="-285750">
              <a:buFontTx/>
              <a:buChar char="-"/>
            </a:pPr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 smtClean="0"/>
              <a:t>After 2 years of CAPS in the on-farm trials, no significant differences in yield among the CAPS treatments</a:t>
            </a:r>
          </a:p>
          <a:p>
            <a:pPr marL="285750" indent="-285750">
              <a:buFontTx/>
              <a:buChar char="-"/>
            </a:pPr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 smtClean="0"/>
              <a:t>However, the differences are greater than seen in year 1, suggesting that more time is needed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944104" y="5169066"/>
            <a:ext cx="30922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pPr marL="285750" indent="-285750">
              <a:buFontTx/>
              <a:buChar char="-"/>
            </a:pPr>
            <a:r>
              <a:rPr lang="en-US" dirty="0" smtClean="0"/>
              <a:t>If you look at the means by village and treatment…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44444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538"/>
            <a:ext cx="8229600" cy="1143000"/>
          </a:xfrm>
        </p:spPr>
        <p:txBody>
          <a:bodyPr/>
          <a:lstStyle/>
          <a:p>
            <a:r>
              <a:rPr lang="en-US" dirty="0" smtClean="0"/>
              <a:t>Maize Yields </a:t>
            </a:r>
            <a:r>
              <a:rPr lang="en-US" dirty="0"/>
              <a:t>– </a:t>
            </a:r>
            <a:r>
              <a:rPr lang="en-US" dirty="0" smtClean="0"/>
              <a:t>Year 2 of CAPS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209984" y="1159538"/>
            <a:ext cx="5657416" cy="5424726"/>
            <a:chOff x="209984" y="1159538"/>
            <a:chExt cx="5657416" cy="5424726"/>
          </a:xfrm>
        </p:grpSpPr>
        <p:sp>
          <p:nvSpPr>
            <p:cNvPr id="7" name="Rectangle 6"/>
            <p:cNvSpPr/>
            <p:nvPr/>
          </p:nvSpPr>
          <p:spPr>
            <a:xfrm>
              <a:off x="209984" y="1159538"/>
              <a:ext cx="5657416" cy="542472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" name="Picture 3" descr="SMARTS_SAS_maize yields 2012_VILLAGE by TRT.JPG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03180" y="5080535"/>
              <a:ext cx="4919059" cy="1313938"/>
            </a:xfrm>
            <a:prstGeom prst="rect">
              <a:avLst/>
            </a:prstGeom>
          </p:spPr>
        </p:pic>
        <p:grpSp>
          <p:nvGrpSpPr>
            <p:cNvPr id="6" name="Group 5"/>
            <p:cNvGrpSpPr/>
            <p:nvPr/>
          </p:nvGrpSpPr>
          <p:grpSpPr>
            <a:xfrm>
              <a:off x="264689" y="1167933"/>
              <a:ext cx="5462338" cy="3927201"/>
              <a:chOff x="104111" y="1021943"/>
              <a:chExt cx="5462338" cy="3927201"/>
            </a:xfrm>
          </p:grpSpPr>
          <p:pic>
            <p:nvPicPr>
              <p:cNvPr id="3" name="Picture 2" descr="SMARTS_SAS_maize yields 2012_VILLAGE by TRT.JPG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04111" y="1021943"/>
                <a:ext cx="5462338" cy="3927201"/>
              </a:xfrm>
              <a:prstGeom prst="rect">
                <a:avLst/>
              </a:prstGeom>
            </p:spPr>
          </p:pic>
          <p:sp>
            <p:nvSpPr>
              <p:cNvPr id="5" name="Rectangle 4"/>
              <p:cNvSpPr/>
              <p:nvPr/>
            </p:nvSpPr>
            <p:spPr>
              <a:xfrm>
                <a:off x="2262734" y="1188736"/>
                <a:ext cx="3113525" cy="431781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9" name="TextBox 8"/>
          <p:cNvSpPr txBox="1"/>
          <p:nvPr/>
        </p:nvSpPr>
        <p:spPr>
          <a:xfrm>
            <a:off x="5900310" y="1568310"/>
            <a:ext cx="30922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 smtClean="0"/>
              <a:t>Generally see a consistent pattern among treatments in each village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4325745" y="2061846"/>
            <a:ext cx="4666798" cy="3222724"/>
            <a:chOff x="4325745" y="2061846"/>
            <a:chExt cx="4666798" cy="3222724"/>
          </a:xfrm>
        </p:grpSpPr>
        <p:sp>
          <p:nvSpPr>
            <p:cNvPr id="10" name="TextBox 9"/>
            <p:cNvSpPr txBox="1"/>
            <p:nvPr/>
          </p:nvSpPr>
          <p:spPr>
            <a:xfrm>
              <a:off x="5900310" y="2976246"/>
              <a:ext cx="3092233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Tx/>
                <a:buChar char="-"/>
              </a:pPr>
              <a:r>
                <a:rPr lang="en-US" dirty="0" smtClean="0"/>
                <a:t>Except in </a:t>
              </a:r>
              <a:r>
                <a:rPr lang="en-US" dirty="0" err="1" smtClean="0"/>
                <a:t>Thumka</a:t>
              </a:r>
              <a:r>
                <a:rPr lang="en-US" dirty="0" smtClean="0"/>
                <a:t>, yield under  T2 is highly variable and lower than in the other village</a:t>
              </a:r>
            </a:p>
            <a:p>
              <a:pPr marL="285750" indent="-285750">
                <a:buFontTx/>
                <a:buChar char="-"/>
              </a:pPr>
              <a:endParaRPr lang="en-US" dirty="0"/>
            </a:p>
            <a:p>
              <a:pPr marL="285750" indent="-285750">
                <a:buFontTx/>
                <a:buChar char="-"/>
              </a:pPr>
              <a:r>
                <a:rPr lang="en-US" dirty="0" smtClean="0"/>
                <a:t>May help explain the lack of a significant treatment effect in year 2</a:t>
              </a:r>
            </a:p>
          </p:txBody>
        </p:sp>
        <p:sp>
          <p:nvSpPr>
            <p:cNvPr id="11" name="Oval 10"/>
            <p:cNvSpPr/>
            <p:nvPr/>
          </p:nvSpPr>
          <p:spPr>
            <a:xfrm>
              <a:off x="4325745" y="2061846"/>
              <a:ext cx="914400" cy="914400"/>
            </a:xfrm>
            <a:prstGeom prst="ellipse">
              <a:avLst/>
            </a:prstGeom>
            <a:noFill/>
            <a:ln w="25400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544444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538"/>
            <a:ext cx="8229600" cy="1143000"/>
          </a:xfrm>
        </p:spPr>
        <p:txBody>
          <a:bodyPr/>
          <a:lstStyle/>
          <a:p>
            <a:r>
              <a:rPr lang="en-US" dirty="0" smtClean="0"/>
              <a:t>Maize Yields – Villages</a:t>
            </a:r>
            <a:endParaRPr lang="en-US" dirty="0"/>
          </a:p>
        </p:txBody>
      </p:sp>
      <p:pic>
        <p:nvPicPr>
          <p:cNvPr id="3" name="Picture 2" descr="SMARTS_SAS_maize yields 2012_VILLAGE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5754" y="998966"/>
            <a:ext cx="5088431" cy="371991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4744912"/>
            <a:ext cx="9144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000" dirty="0"/>
          </a:p>
          <a:p>
            <a:pPr marL="342900" indent="-342900" algn="ctr">
              <a:buFontTx/>
              <a:buChar char="-"/>
            </a:pPr>
            <a:r>
              <a:rPr lang="en-US" sz="2000" dirty="0" smtClean="0"/>
              <a:t>Inherent soil and climate differences among villages contributes to yield potential  and the farmers’ perceptions of the role that soil properties play in productivity</a:t>
            </a:r>
          </a:p>
          <a:p>
            <a:pPr marL="342900" indent="-342900" algn="ctr">
              <a:buFontTx/>
              <a:buChar char="-"/>
            </a:pPr>
            <a:endParaRPr lang="en-US" sz="2000" dirty="0"/>
          </a:p>
          <a:p>
            <a:pPr marL="342900" indent="-342900" algn="ctr">
              <a:buFontTx/>
              <a:buChar char="-"/>
            </a:pPr>
            <a:r>
              <a:rPr lang="en-US" sz="2000" dirty="0"/>
              <a:t>S</a:t>
            </a:r>
            <a:r>
              <a:rPr lang="en-US" sz="2000" dirty="0" smtClean="0"/>
              <a:t>ocio-economic, environmental, and soil factors must be considered simultaneously to determine the true potential success of CAPS</a:t>
            </a:r>
          </a:p>
        </p:txBody>
      </p:sp>
    </p:spTree>
    <p:extLst>
      <p:ext uri="{BB962C8B-B14F-4D97-AF65-F5344CB8AC3E}">
        <p14:creationId xmlns:p14="http://schemas.microsoft.com/office/powerpoint/2010/main" val="15544444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538"/>
            <a:ext cx="8229600" cy="1143000"/>
          </a:xfrm>
        </p:spPr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41329" y="1305528"/>
            <a:ext cx="885121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1. We expect CAPS will affect soil quality through improvements in nitrogen availability and accumulation of organic matter over time.</a:t>
            </a:r>
          </a:p>
          <a:p>
            <a:endParaRPr lang="en-US" sz="2000" dirty="0"/>
          </a:p>
          <a:p>
            <a:r>
              <a:rPr lang="en-US" sz="2000" dirty="0" smtClean="0"/>
              <a:t>Currently, water stable aggregate analysis is being conducted on fields following the 2</a:t>
            </a:r>
            <a:r>
              <a:rPr lang="en-US" sz="2000" baseline="30000" dirty="0" smtClean="0"/>
              <a:t>nd</a:t>
            </a:r>
            <a:r>
              <a:rPr lang="en-US" sz="2000" dirty="0" smtClean="0"/>
              <a:t> year of CAPS implementation in addition to reanalysis of all soil chemical properties. </a:t>
            </a:r>
            <a:endParaRPr lang="en-US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141329" y="3720814"/>
            <a:ext cx="885121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2. Further, </a:t>
            </a:r>
            <a:r>
              <a:rPr lang="en-US" sz="2000" dirty="0"/>
              <a:t>we expect that CAPS will work indirectly through increased household wealth (via diversification of marketable crops) leading to more livestock and compost for soil amendment.  </a:t>
            </a:r>
            <a:endParaRPr lang="en-US" sz="2000" dirty="0" smtClean="0"/>
          </a:p>
          <a:p>
            <a:endParaRPr lang="en-US" sz="2000" dirty="0"/>
          </a:p>
          <a:p>
            <a:r>
              <a:rPr lang="en-US" sz="2000" dirty="0" smtClean="0"/>
              <a:t>For </a:t>
            </a:r>
            <a:r>
              <a:rPr lang="en-US" sz="2000" dirty="0"/>
              <a:t>sustainability, these practices should be paired with agroforestry to improve access to fodder, reduce erosion, and reinforce traditional linkages of communities to forest resources. </a:t>
            </a:r>
          </a:p>
        </p:txBody>
      </p:sp>
    </p:spTree>
    <p:extLst>
      <p:ext uri="{BB962C8B-B14F-4D97-AF65-F5344CB8AC3E}">
        <p14:creationId xmlns:p14="http://schemas.microsoft.com/office/powerpoint/2010/main" val="15544444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>
          <a:xfrm>
            <a:off x="457200" y="15875"/>
            <a:ext cx="8229600" cy="1143000"/>
          </a:xfrm>
        </p:spPr>
        <p:txBody>
          <a:bodyPr/>
          <a:lstStyle/>
          <a:p>
            <a:r>
              <a:rPr lang="en-US">
                <a:latin typeface="Calibri" charset="0"/>
              </a:rPr>
              <a:t>Acknowledgements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41288" y="1304925"/>
            <a:ext cx="8851900" cy="31702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sz="2000" dirty="0">
                <a:latin typeface="+mn-lt"/>
                <a:ea typeface="+mn-ea"/>
                <a:cs typeface="+mn-cs"/>
              </a:rPr>
              <a:t>US-AID Grant number: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sz="2000" dirty="0">
                <a:latin typeface="+mn-lt"/>
                <a:ea typeface="+mn-ea"/>
                <a:cs typeface="+mn-cs"/>
              </a:rPr>
              <a:t>SANREM CRSP and Virginia Tech</a:t>
            </a: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sz="2000" dirty="0">
                <a:latin typeface="+mn-lt"/>
                <a:ea typeface="+mn-ea"/>
                <a:cs typeface="+mn-cs"/>
              </a:rPr>
              <a:t>Mike </a:t>
            </a:r>
            <a:r>
              <a:rPr lang="en-US" sz="2000" dirty="0" err="1">
                <a:latin typeface="+mn-lt"/>
                <a:ea typeface="+mn-ea"/>
                <a:cs typeface="+mn-cs"/>
              </a:rPr>
              <a:t>Mulvaney</a:t>
            </a:r>
            <a:endParaRPr lang="en-US" sz="2000" dirty="0">
              <a:latin typeface="+mn-lt"/>
              <a:ea typeface="+mn-ea"/>
              <a:cs typeface="+mn-cs"/>
            </a:endParaRP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sz="2000" dirty="0">
                <a:latin typeface="+mn-lt"/>
                <a:ea typeface="+mn-ea"/>
                <a:cs typeface="+mn-cs"/>
              </a:rPr>
              <a:t>Mike Graham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sz="2000" dirty="0">
                <a:latin typeface="+mn-lt"/>
                <a:ea typeface="+mn-ea"/>
                <a:cs typeface="+mn-cs"/>
              </a:rPr>
              <a:t>University of Hawaii Soil Ecology and Biogeochemistry Lab</a:t>
            </a: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sz="2000" dirty="0">
                <a:latin typeface="+mn-lt"/>
                <a:ea typeface="+mn-ea"/>
                <a:cs typeface="+mn-cs"/>
              </a:rPr>
              <a:t>Mariko </a:t>
            </a:r>
            <a:r>
              <a:rPr lang="en-US" sz="2000" dirty="0" err="1">
                <a:latin typeface="+mn-lt"/>
                <a:ea typeface="+mn-ea"/>
                <a:cs typeface="+mn-cs"/>
              </a:rPr>
              <a:t>Panzella</a:t>
            </a:r>
            <a:endParaRPr lang="en-US" sz="2000" dirty="0">
              <a:latin typeface="+mn-lt"/>
              <a:ea typeface="+mn-ea"/>
              <a:cs typeface="+mn-cs"/>
            </a:endParaRP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sz="2000" dirty="0">
                <a:latin typeface="+mn-lt"/>
                <a:ea typeface="+mn-ea"/>
                <a:cs typeface="+mn-cs"/>
              </a:rPr>
              <a:t>Jon Wells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dirty="0">
              <a:latin typeface="+mn-lt"/>
              <a:ea typeface="+mn-ea"/>
              <a:cs typeface="+mn-cs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en-US" sz="2000" dirty="0">
              <a:latin typeface="+mn-lt"/>
              <a:ea typeface="+mn-ea"/>
              <a:cs typeface="+mn-cs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dirty="0"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811403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538"/>
            <a:ext cx="8229600" cy="1143000"/>
          </a:xfrm>
        </p:spPr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27590" y="1235248"/>
            <a:ext cx="758555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To meets the needs of a growing  population in a changing world, the </a:t>
            </a:r>
          </a:p>
          <a:p>
            <a:pPr algn="ctr"/>
            <a:r>
              <a:rPr lang="en-US" sz="2000" i="1" dirty="0" smtClean="0"/>
              <a:t>sustainable intensification </a:t>
            </a:r>
          </a:p>
          <a:p>
            <a:pPr algn="ctr"/>
            <a:r>
              <a:rPr lang="en-US" sz="2000" dirty="0" smtClean="0"/>
              <a:t>of agricultural production systems is required.   </a:t>
            </a:r>
            <a:endParaRPr lang="en-US" sz="2000" dirty="0"/>
          </a:p>
        </p:txBody>
      </p:sp>
      <p:pic>
        <p:nvPicPr>
          <p:cNvPr id="8" name="Picture 7" descr="IMG_2865.jpg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250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4306" y="2611731"/>
            <a:ext cx="2777924" cy="373857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3618827" y="2678551"/>
            <a:ext cx="534957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To determine the effect of Conservation Agricultural Production Systems (CAPS) on soil quality and crop productivity in the mid-hills region of Nepal.</a:t>
            </a:r>
          </a:p>
          <a:p>
            <a:pPr algn="ctr"/>
            <a:endParaRPr lang="en-US" sz="2400" dirty="0"/>
          </a:p>
          <a:p>
            <a:pPr algn="ctr"/>
            <a:endParaRPr lang="en-US" sz="2400" dirty="0"/>
          </a:p>
        </p:txBody>
      </p:sp>
      <p:pic>
        <p:nvPicPr>
          <p:cNvPr id="10" name="Picture 9" descr="SMARTS_hyakrang harvest2_halbrendt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3651" y="4543769"/>
            <a:ext cx="2408717" cy="180653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" name="Picture 10" descr="SMARTS_Hyakrang harvest4_Halbrendt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29667" y="4529170"/>
            <a:ext cx="1386267" cy="184835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2" name="Picture 11" descr="SMARTS_KG2_Halbrendt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55711" y="4543769"/>
            <a:ext cx="1354904" cy="180653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3" name="TextBox 12"/>
          <p:cNvSpPr txBox="1"/>
          <p:nvPr/>
        </p:nvSpPr>
        <p:spPr>
          <a:xfrm>
            <a:off x="7483628" y="6411155"/>
            <a:ext cx="14469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Photos: J. </a:t>
            </a:r>
            <a:r>
              <a:rPr lang="en-US" sz="1200" dirty="0" err="1" smtClean="0"/>
              <a:t>Halbrendt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56737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0" y="5578261"/>
            <a:ext cx="914400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Monitoring </a:t>
            </a:r>
            <a:r>
              <a:rPr lang="en-US" sz="2400" dirty="0"/>
              <a:t>weather and environmental </a:t>
            </a:r>
            <a:r>
              <a:rPr lang="en-US" sz="2400" dirty="0" smtClean="0"/>
              <a:t>conditions, determined baseline soil physical and chemical properties and crop yields for each village. </a:t>
            </a:r>
            <a:endParaRPr 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538"/>
            <a:ext cx="8229600" cy="1143000"/>
          </a:xfrm>
        </p:spPr>
        <p:txBody>
          <a:bodyPr/>
          <a:lstStyle/>
          <a:p>
            <a:r>
              <a:rPr lang="en-US" dirty="0" smtClean="0"/>
              <a:t>Approach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1038430"/>
            <a:ext cx="914400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Replicated on-farm trials at three villages (</a:t>
            </a:r>
            <a:r>
              <a:rPr lang="en-US" sz="2400" dirty="0" err="1" smtClean="0"/>
              <a:t>Thumka</a:t>
            </a:r>
            <a:r>
              <a:rPr lang="en-US" sz="2400" dirty="0"/>
              <a:t>, </a:t>
            </a:r>
            <a:r>
              <a:rPr lang="en-US" sz="2400" dirty="0" err="1"/>
              <a:t>Hyakrang</a:t>
            </a:r>
            <a:r>
              <a:rPr lang="en-US" sz="2400" dirty="0"/>
              <a:t>, </a:t>
            </a:r>
            <a:r>
              <a:rPr lang="en-US" sz="2400" dirty="0" err="1" smtClean="0"/>
              <a:t>Kholagaun</a:t>
            </a:r>
            <a:r>
              <a:rPr lang="en-US" sz="2400" dirty="0"/>
              <a:t>)</a:t>
            </a:r>
            <a:r>
              <a:rPr lang="en-US" sz="2400" dirty="0" smtClean="0"/>
              <a:t> in the </a:t>
            </a:r>
            <a:r>
              <a:rPr lang="en-US" sz="2400" dirty="0" err="1" smtClean="0"/>
              <a:t>Trishuli</a:t>
            </a:r>
            <a:r>
              <a:rPr lang="en-US" sz="2400" dirty="0" smtClean="0"/>
              <a:t> River watershed area in the central mid-hills region of Nepal </a:t>
            </a:r>
            <a:endParaRPr lang="en-US" sz="2400" dirty="0"/>
          </a:p>
        </p:txBody>
      </p:sp>
      <p:grpSp>
        <p:nvGrpSpPr>
          <p:cNvPr id="16" name="Group 15"/>
          <p:cNvGrpSpPr/>
          <p:nvPr/>
        </p:nvGrpSpPr>
        <p:grpSpPr>
          <a:xfrm>
            <a:off x="4556750" y="2249104"/>
            <a:ext cx="4452014" cy="3247386"/>
            <a:chOff x="4556750" y="2236146"/>
            <a:chExt cx="4452014" cy="3247386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 cstate="print">
              <a:lum contrast="3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56750" y="2298611"/>
              <a:ext cx="4409737" cy="3184921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7" name="TextBox 6"/>
            <p:cNvSpPr txBox="1"/>
            <p:nvPr/>
          </p:nvSpPr>
          <p:spPr>
            <a:xfrm>
              <a:off x="7292253" y="2236146"/>
              <a:ext cx="17165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Mike </a:t>
              </a:r>
              <a:r>
                <a:rPr lang="en-US" sz="1400" dirty="0" err="1" smtClean="0"/>
                <a:t>Mulvaney</a:t>
              </a:r>
              <a:r>
                <a:rPr lang="en-US" sz="1400" dirty="0" smtClean="0"/>
                <a:t> 2011</a:t>
              </a:r>
              <a:endParaRPr lang="en-US" sz="1400" dirty="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0127" y="2301159"/>
            <a:ext cx="4442368" cy="3194274"/>
            <a:chOff x="50127" y="2288201"/>
            <a:chExt cx="4442368" cy="3194274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0127" y="2288201"/>
              <a:ext cx="4442368" cy="3194274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91276" y="2340256"/>
              <a:ext cx="794308" cy="400110"/>
            </a:xfrm>
            <a:prstGeom prst="rect">
              <a:avLst/>
            </a:prstGeom>
            <a:solidFill>
              <a:schemeClr val="bg1">
                <a:alpha val="67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solidFill>
                    <a:srgbClr val="FFFF00"/>
                  </a:solidFill>
                </a:rPr>
                <a:t>Nepal</a:t>
              </a:r>
              <a:endParaRPr lang="en-US" sz="2000" dirty="0">
                <a:solidFill>
                  <a:srgbClr val="FFFF00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2154896" y="3435507"/>
              <a:ext cx="218613" cy="208213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57200" y="4137761"/>
              <a:ext cx="2126604" cy="338554"/>
            </a:xfrm>
            <a:prstGeom prst="rect">
              <a:avLst/>
            </a:prstGeom>
            <a:solidFill>
              <a:schemeClr val="bg1">
                <a:alpha val="67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FFFF00"/>
                  </a:solidFill>
                </a:rPr>
                <a:t>Central mid-hills region</a:t>
              </a:r>
              <a:endParaRPr lang="en-US" sz="1600" dirty="0">
                <a:solidFill>
                  <a:srgbClr val="FFFF00"/>
                </a:solidFill>
              </a:endParaRPr>
            </a:p>
          </p:txBody>
        </p:sp>
        <p:cxnSp>
          <p:nvCxnSpPr>
            <p:cNvPr id="13" name="Straight Connector 12"/>
            <p:cNvCxnSpPr>
              <a:endCxn id="10" idx="2"/>
            </p:cNvCxnSpPr>
            <p:nvPr/>
          </p:nvCxnSpPr>
          <p:spPr>
            <a:xfrm flipV="1">
              <a:off x="1499059" y="3643720"/>
              <a:ext cx="765144" cy="494041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544444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538"/>
            <a:ext cx="8229600" cy="1143000"/>
          </a:xfrm>
        </p:spPr>
        <p:txBody>
          <a:bodyPr/>
          <a:lstStyle/>
          <a:p>
            <a:r>
              <a:rPr lang="en-US" dirty="0" smtClean="0"/>
              <a:t>Weather Stations</a:t>
            </a:r>
            <a:endParaRPr lang="en-US" dirty="0"/>
          </a:p>
        </p:txBody>
      </p:sp>
      <p:pic>
        <p:nvPicPr>
          <p:cNvPr id="3" name="Picture 2" descr="IMG_295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9206" y="1436920"/>
            <a:ext cx="2770281" cy="207771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" name="Picture 3" descr="SMARTS_Hyakrang_weather station2_Halbrendt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56522" y="1436919"/>
            <a:ext cx="1558283" cy="207771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1849206" y="1067588"/>
            <a:ext cx="12304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Installation</a:t>
            </a:r>
            <a:endParaRPr lang="en-US" u="sng" dirty="0"/>
          </a:p>
        </p:txBody>
      </p:sp>
      <p:sp>
        <p:nvSpPr>
          <p:cNvPr id="6" name="TextBox 5"/>
          <p:cNvSpPr txBox="1"/>
          <p:nvPr/>
        </p:nvSpPr>
        <p:spPr>
          <a:xfrm>
            <a:off x="5479000" y="1067588"/>
            <a:ext cx="12404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Monitoring</a:t>
            </a:r>
            <a:endParaRPr lang="en-US" u="sng" dirty="0"/>
          </a:p>
        </p:txBody>
      </p:sp>
      <p:sp>
        <p:nvSpPr>
          <p:cNvPr id="7" name="TextBox 6"/>
          <p:cNvSpPr txBox="1"/>
          <p:nvPr/>
        </p:nvSpPr>
        <p:spPr>
          <a:xfrm>
            <a:off x="580829" y="2127423"/>
            <a:ext cx="939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Thumka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58740" y="3872380"/>
            <a:ext cx="880998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buFontTx/>
              <a:buChar char="-"/>
            </a:pPr>
            <a:r>
              <a:rPr lang="en-US" sz="2000" dirty="0" err="1" smtClean="0"/>
              <a:t>Photosynthetically</a:t>
            </a:r>
            <a:r>
              <a:rPr lang="en-US" sz="2000" dirty="0" smtClean="0"/>
              <a:t> active radiation (PAR)</a:t>
            </a:r>
          </a:p>
          <a:p>
            <a:pPr marL="342900" indent="-342900" algn="ctr">
              <a:buFontTx/>
              <a:buChar char="-"/>
            </a:pPr>
            <a:r>
              <a:rPr lang="en-US" sz="2000" dirty="0" smtClean="0"/>
              <a:t>Rainfall</a:t>
            </a:r>
          </a:p>
          <a:p>
            <a:pPr marL="342900" indent="-342900" algn="ctr">
              <a:buFontTx/>
              <a:buChar char="-"/>
            </a:pPr>
            <a:r>
              <a:rPr lang="en-US" sz="2000" dirty="0" smtClean="0"/>
              <a:t>Air Temperature</a:t>
            </a:r>
          </a:p>
          <a:p>
            <a:pPr marL="342900" indent="-342900" algn="ctr">
              <a:buFontTx/>
              <a:buChar char="-"/>
            </a:pPr>
            <a:r>
              <a:rPr lang="en-US" sz="2000" dirty="0" smtClean="0"/>
              <a:t>Relative humidity</a:t>
            </a:r>
          </a:p>
          <a:p>
            <a:pPr marL="342900" indent="-342900" algn="ctr">
              <a:buFontTx/>
              <a:buChar char="-"/>
            </a:pPr>
            <a:r>
              <a:rPr lang="en-US" sz="2000" dirty="0" smtClean="0"/>
              <a:t>Soil temperature</a:t>
            </a:r>
          </a:p>
          <a:p>
            <a:pPr marL="342900" indent="-342900" algn="ctr">
              <a:buFontTx/>
              <a:buChar char="-"/>
            </a:pPr>
            <a:r>
              <a:rPr lang="en-US" sz="2000" dirty="0" smtClean="0"/>
              <a:t>Soil moisture</a:t>
            </a:r>
          </a:p>
          <a:p>
            <a:pPr marL="342900" indent="-342900" algn="ctr">
              <a:buFontTx/>
              <a:buChar char="-"/>
            </a:pPr>
            <a:endParaRPr lang="en-US" sz="2000" dirty="0"/>
          </a:p>
          <a:p>
            <a:pPr algn="ctr"/>
            <a:r>
              <a:rPr lang="en-US" sz="2000" dirty="0" smtClean="0"/>
              <a:t>E.g., total PAR, rainfall, air temperature affect productivity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513445" y="3537107"/>
            <a:ext cx="11060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Photo: S. Crow</a:t>
            </a:r>
            <a:endParaRPr lang="en-US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5624681" y="3513890"/>
            <a:ext cx="13901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Photo: J. </a:t>
            </a:r>
            <a:r>
              <a:rPr lang="en-US" sz="1200" dirty="0" err="1" smtClean="0"/>
              <a:t>Halbrendt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5544444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538"/>
            <a:ext cx="8229600" cy="1143000"/>
          </a:xfrm>
        </p:spPr>
        <p:txBody>
          <a:bodyPr/>
          <a:lstStyle/>
          <a:p>
            <a:r>
              <a:rPr lang="en-US" dirty="0" smtClean="0"/>
              <a:t>Weather </a:t>
            </a:r>
            <a:r>
              <a:rPr lang="en-US" dirty="0"/>
              <a:t>S</a:t>
            </a:r>
            <a:r>
              <a:rPr lang="en-US" dirty="0" smtClean="0"/>
              <a:t>tation Data</a:t>
            </a:r>
            <a:endParaRPr lang="en-US" dirty="0"/>
          </a:p>
        </p:txBody>
      </p:sp>
      <p:pic>
        <p:nvPicPr>
          <p:cNvPr id="3" name="Picture 2" descr="SMARTS_Hyakrang biweekly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1546" y="1146277"/>
            <a:ext cx="4449850" cy="4531729"/>
          </a:xfrm>
          <a:prstGeom prst="rect">
            <a:avLst/>
          </a:prstGeom>
        </p:spPr>
      </p:pic>
      <p:pic>
        <p:nvPicPr>
          <p:cNvPr id="4" name="Picture 3" descr="SMARTS_KG biweekly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461" y="1146278"/>
            <a:ext cx="4451000" cy="4532900"/>
          </a:xfrm>
          <a:prstGeom prst="rect">
            <a:avLst/>
          </a:prstGeom>
        </p:spPr>
      </p:pic>
      <p:grpSp>
        <p:nvGrpSpPr>
          <p:cNvPr id="20" name="Group 19"/>
          <p:cNvGrpSpPr/>
          <p:nvPr/>
        </p:nvGrpSpPr>
        <p:grpSpPr>
          <a:xfrm>
            <a:off x="1595880" y="5818411"/>
            <a:ext cx="719270" cy="646331"/>
            <a:chOff x="1595880" y="5818411"/>
            <a:chExt cx="719270" cy="646331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1595880" y="5845137"/>
              <a:ext cx="719270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1629597" y="5818411"/>
              <a:ext cx="64633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Early </a:t>
              </a:r>
            </a:p>
            <a:p>
              <a:pPr algn="ctr"/>
              <a:r>
                <a:rPr lang="en-US" dirty="0" smtClean="0"/>
                <a:t>rains</a:t>
              </a:r>
              <a:endParaRPr lang="en-US" dirty="0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2374951" y="5818411"/>
            <a:ext cx="1109010" cy="646331"/>
            <a:chOff x="2374951" y="5818411"/>
            <a:chExt cx="1109010" cy="646331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2467550" y="5845137"/>
              <a:ext cx="915266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2374951" y="5818411"/>
              <a:ext cx="110901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Monsoon</a:t>
              </a:r>
            </a:p>
            <a:p>
              <a:pPr algn="ctr"/>
              <a:r>
                <a:rPr lang="en-US" dirty="0" smtClean="0"/>
                <a:t>rains</a:t>
              </a:r>
              <a:endParaRPr lang="en-US" dirty="0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3431451" y="5845137"/>
            <a:ext cx="1109010" cy="481105"/>
            <a:chOff x="3431451" y="5845137"/>
            <a:chExt cx="1109010" cy="481105"/>
          </a:xfrm>
        </p:grpSpPr>
        <p:sp>
          <p:nvSpPr>
            <p:cNvPr id="16" name="TextBox 15"/>
            <p:cNvSpPr txBox="1"/>
            <p:nvPr/>
          </p:nvSpPr>
          <p:spPr>
            <a:xfrm>
              <a:off x="3431451" y="5956910"/>
              <a:ext cx="110901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Drought</a:t>
              </a:r>
              <a:endParaRPr lang="en-US" dirty="0"/>
            </a:p>
          </p:txBody>
        </p:sp>
        <p:cxnSp>
          <p:nvCxnSpPr>
            <p:cNvPr id="18" name="Straight Arrow Connector 17"/>
            <p:cNvCxnSpPr/>
            <p:nvPr/>
          </p:nvCxnSpPr>
          <p:spPr>
            <a:xfrm>
              <a:off x="3517678" y="5845137"/>
              <a:ext cx="494501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TextBox 18"/>
          <p:cNvSpPr txBox="1"/>
          <p:nvPr/>
        </p:nvSpPr>
        <p:spPr>
          <a:xfrm>
            <a:off x="5079486" y="5777577"/>
            <a:ext cx="37524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With monsoon: RH increases, PAR decreases, rainfall accumulates and soil moisture increases…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44444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538"/>
            <a:ext cx="8229600" cy="1143000"/>
          </a:xfrm>
        </p:spPr>
        <p:txBody>
          <a:bodyPr/>
          <a:lstStyle/>
          <a:p>
            <a:r>
              <a:rPr lang="en-US" dirty="0" smtClean="0"/>
              <a:t>Baseline Soils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58740" y="939257"/>
            <a:ext cx="880998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buFontTx/>
              <a:buChar char="-"/>
            </a:pPr>
            <a:r>
              <a:rPr lang="en-US" sz="2000" dirty="0" smtClean="0"/>
              <a:t>Texture (% sand, % silt, % clay; stoniness)</a:t>
            </a:r>
          </a:p>
          <a:p>
            <a:pPr marL="342900" indent="-342900" algn="ctr">
              <a:buFontTx/>
              <a:buChar char="-"/>
            </a:pPr>
            <a:r>
              <a:rPr lang="en-US" sz="2000" dirty="0" smtClean="0"/>
              <a:t>Porosity, bulk density</a:t>
            </a:r>
          </a:p>
          <a:p>
            <a:pPr marL="342900" indent="-342900" algn="ctr">
              <a:buFontTx/>
              <a:buChar char="-"/>
            </a:pPr>
            <a:r>
              <a:rPr lang="en-US" sz="2000" dirty="0" smtClean="0"/>
              <a:t>Total % C (</a:t>
            </a:r>
            <a:r>
              <a:rPr lang="en-US" sz="2000" dirty="0" err="1" smtClean="0"/>
              <a:t>Walkley</a:t>
            </a:r>
            <a:r>
              <a:rPr lang="en-US" sz="2000" dirty="0" smtClean="0"/>
              <a:t> Black) and % N (</a:t>
            </a:r>
            <a:r>
              <a:rPr lang="en-US" sz="2000" dirty="0" err="1" smtClean="0"/>
              <a:t>Kjeldahl</a:t>
            </a:r>
            <a:r>
              <a:rPr lang="en-US" sz="2000" dirty="0" smtClean="0"/>
              <a:t> titration)</a:t>
            </a:r>
          </a:p>
          <a:p>
            <a:pPr marL="342900" indent="-342900" algn="ctr">
              <a:buFontTx/>
              <a:buChar char="-"/>
            </a:pPr>
            <a:r>
              <a:rPr lang="en-US" sz="2000" dirty="0" smtClean="0"/>
              <a:t>Available P and K; pH</a:t>
            </a:r>
          </a:p>
          <a:p>
            <a:pPr marL="342900" indent="-342900" algn="ctr">
              <a:buFontTx/>
              <a:buChar char="-"/>
            </a:pPr>
            <a:r>
              <a:rPr lang="en-US" sz="2000" dirty="0" smtClean="0"/>
              <a:t>Total concentration in soil of P, K, </a:t>
            </a:r>
            <a:r>
              <a:rPr lang="en-US" sz="2000" dirty="0" err="1" smtClean="0"/>
              <a:t>Ca</a:t>
            </a:r>
            <a:r>
              <a:rPr lang="en-US" sz="2000" dirty="0" smtClean="0"/>
              <a:t>, Mg, Zn, </a:t>
            </a:r>
            <a:r>
              <a:rPr lang="en-US" sz="2000" dirty="0" err="1" smtClean="0"/>
              <a:t>Mn</a:t>
            </a:r>
            <a:r>
              <a:rPr lang="en-US" sz="2000" dirty="0" smtClean="0"/>
              <a:t>, Cu, Fe, and B (Mehlich-1)</a:t>
            </a:r>
          </a:p>
          <a:p>
            <a:pPr marL="342900" indent="-342900" algn="ctr">
              <a:buFontTx/>
              <a:buChar char="-"/>
            </a:pPr>
            <a:r>
              <a:rPr lang="en-US" sz="2000" dirty="0" smtClean="0"/>
              <a:t>Effective </a:t>
            </a:r>
            <a:r>
              <a:rPr lang="en-US" sz="2000" dirty="0" err="1" smtClean="0"/>
              <a:t>cation</a:t>
            </a:r>
            <a:r>
              <a:rPr lang="en-US" sz="2000" dirty="0" smtClean="0"/>
              <a:t> exchange capacity (ECEC); base saturation and </a:t>
            </a:r>
            <a:r>
              <a:rPr lang="en-US" sz="2000" dirty="0" err="1" smtClean="0"/>
              <a:t>Ca</a:t>
            </a:r>
            <a:r>
              <a:rPr lang="en-US" sz="2000" dirty="0" smtClean="0"/>
              <a:t>, K, Mg saturation of exchange sites</a:t>
            </a:r>
          </a:p>
          <a:p>
            <a:pPr marL="342900" indent="-342900" algn="ctr">
              <a:buFontTx/>
              <a:buChar char="-"/>
            </a:pPr>
            <a:endParaRPr lang="en-US" sz="2000" dirty="0" smtClean="0"/>
          </a:p>
          <a:p>
            <a:pPr marL="342900" indent="-342900" algn="ctr">
              <a:buFontTx/>
              <a:buChar char="-"/>
            </a:pPr>
            <a:endParaRPr lang="en-US" sz="2000" dirty="0"/>
          </a:p>
          <a:p>
            <a:pPr algn="ctr"/>
            <a:r>
              <a:rPr lang="en-US" sz="2000" dirty="0" smtClean="0"/>
              <a:t>Inherent differences among villages will underlie the success or failure of CAPS. </a:t>
            </a:r>
          </a:p>
        </p:txBody>
      </p:sp>
      <p:pic>
        <p:nvPicPr>
          <p:cNvPr id="6" name="Picture 5" descr="IMG_2708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34259" y="4467371"/>
            <a:ext cx="2394119" cy="200546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Picture 6" descr="SMARTS_KG_trial3_Halbrendt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53909" y="4467371"/>
            <a:ext cx="2911801" cy="200546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Picture 7" descr="SMARTS_Hyakrang harvest3_Halbrendt.jp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9911" y="4467371"/>
            <a:ext cx="1812029" cy="198880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406921" y="4123954"/>
            <a:ext cx="9711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u="sng" dirty="0" err="1" smtClean="0"/>
              <a:t>Hyakrang</a:t>
            </a:r>
            <a:endParaRPr lang="en-US" sz="1600" u="sng" dirty="0"/>
          </a:p>
        </p:txBody>
      </p:sp>
      <p:sp>
        <p:nvSpPr>
          <p:cNvPr id="10" name="TextBox 9"/>
          <p:cNvSpPr txBox="1"/>
          <p:nvPr/>
        </p:nvSpPr>
        <p:spPr>
          <a:xfrm>
            <a:off x="2934259" y="4109356"/>
            <a:ext cx="8557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u="sng" dirty="0" err="1" smtClean="0"/>
              <a:t>Thumka</a:t>
            </a:r>
            <a:endParaRPr lang="en-US" sz="1600" u="sng" dirty="0"/>
          </a:p>
        </p:txBody>
      </p:sp>
      <p:sp>
        <p:nvSpPr>
          <p:cNvPr id="11" name="TextBox 10"/>
          <p:cNvSpPr txBox="1"/>
          <p:nvPr/>
        </p:nvSpPr>
        <p:spPr>
          <a:xfrm>
            <a:off x="5853909" y="4123954"/>
            <a:ext cx="10631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u="sng" dirty="0" err="1" smtClean="0"/>
              <a:t>Kholagaun</a:t>
            </a:r>
            <a:endParaRPr lang="en-US" sz="1600" u="sng" dirty="0"/>
          </a:p>
        </p:txBody>
      </p:sp>
      <p:sp>
        <p:nvSpPr>
          <p:cNvPr id="12" name="TextBox 11"/>
          <p:cNvSpPr txBox="1"/>
          <p:nvPr/>
        </p:nvSpPr>
        <p:spPr>
          <a:xfrm>
            <a:off x="7483628" y="6411155"/>
            <a:ext cx="13901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Photo: J. </a:t>
            </a:r>
            <a:r>
              <a:rPr lang="en-US" sz="1200" dirty="0" err="1" smtClean="0"/>
              <a:t>Halbrendt</a:t>
            </a:r>
            <a:endParaRPr lang="en-US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972808" y="6393734"/>
            <a:ext cx="13901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Photo: J. </a:t>
            </a:r>
            <a:r>
              <a:rPr lang="en-US" sz="1200" dirty="0" err="1" smtClean="0"/>
              <a:t>Halbrendt</a:t>
            </a:r>
            <a:endParaRPr lang="en-US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4142629" y="6393734"/>
            <a:ext cx="11060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Photo: S. Crow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5544444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538"/>
            <a:ext cx="8229600" cy="1143000"/>
          </a:xfrm>
        </p:spPr>
        <p:txBody>
          <a:bodyPr/>
          <a:lstStyle/>
          <a:p>
            <a:r>
              <a:rPr lang="en-US" dirty="0" smtClean="0"/>
              <a:t>Multivariate Analysis of Soil Data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1523217"/>
            <a:ext cx="811199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buFontTx/>
              <a:buChar char="-"/>
            </a:pPr>
            <a:r>
              <a:rPr lang="en-US" sz="2000" dirty="0" smtClean="0"/>
              <a:t>Characterizes samples based on commonalities among multiple, co-varying parameters </a:t>
            </a:r>
          </a:p>
          <a:p>
            <a:pPr marL="342900" indent="-342900" algn="ctr">
              <a:buFontTx/>
              <a:buChar char="-"/>
            </a:pPr>
            <a:endParaRPr lang="en-US" sz="2000" dirty="0"/>
          </a:p>
          <a:p>
            <a:pPr marL="342900" indent="-342900" algn="ctr">
              <a:buFontTx/>
              <a:buChar char="-"/>
            </a:pPr>
            <a:r>
              <a:rPr lang="en-US" sz="2000" dirty="0" smtClean="0"/>
              <a:t>For every field, analyze all soil physical and chemical properties measured simultaneously</a:t>
            </a:r>
          </a:p>
          <a:p>
            <a:pPr marL="342900" indent="-342900" algn="ctr">
              <a:buFontTx/>
              <a:buChar char="-"/>
            </a:pPr>
            <a:endParaRPr lang="en-US" sz="2000" dirty="0"/>
          </a:p>
          <a:p>
            <a:pPr marL="342900" indent="-342900" algn="ctr">
              <a:buFontTx/>
              <a:buChar char="-"/>
            </a:pPr>
            <a:r>
              <a:rPr lang="en-US" sz="2000" dirty="0"/>
              <a:t>Data are presented in 2-D, unit-less space that ideally clusters similar fields </a:t>
            </a:r>
            <a:r>
              <a:rPr lang="en-US" sz="2000" dirty="0" smtClean="0"/>
              <a:t>together,</a:t>
            </a:r>
            <a:r>
              <a:rPr lang="en-US" sz="2000" dirty="0"/>
              <a:t> </a:t>
            </a:r>
            <a:r>
              <a:rPr lang="en-US" sz="2000" dirty="0" smtClean="0"/>
              <a:t>but multiple dimensions may interpreted</a:t>
            </a:r>
            <a:endParaRPr lang="en-US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4533774"/>
            <a:ext cx="811199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000" dirty="0"/>
          </a:p>
          <a:p>
            <a:pPr marL="342900" indent="-342900" algn="ctr">
              <a:buFontTx/>
              <a:buChar char="-"/>
            </a:pPr>
            <a:r>
              <a:rPr lang="en-US" sz="2000" dirty="0" smtClean="0"/>
              <a:t>A successful output is a “suite” of properties that characterizes a village and differentiates the villages from one another</a:t>
            </a:r>
          </a:p>
          <a:p>
            <a:pPr algn="ctr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4492734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538"/>
            <a:ext cx="8229600" cy="1143000"/>
          </a:xfrm>
        </p:spPr>
        <p:txBody>
          <a:bodyPr/>
          <a:lstStyle/>
          <a:p>
            <a:r>
              <a:rPr lang="en-US" dirty="0" smtClean="0"/>
              <a:t>Multivariate Analysis of Soil Data</a:t>
            </a:r>
            <a:endParaRPr lang="en-US" dirty="0"/>
          </a:p>
        </p:txBody>
      </p:sp>
      <p:pic>
        <p:nvPicPr>
          <p:cNvPr id="3" name="Picture 2" descr="Baseline soils_axes 1 2.em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8054" y="1086543"/>
            <a:ext cx="5805464" cy="436141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447959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buFontTx/>
              <a:buChar char="-"/>
            </a:pPr>
            <a:r>
              <a:rPr lang="en-US" sz="2000" dirty="0" smtClean="0"/>
              <a:t>Samples from each village cluster</a:t>
            </a:r>
          </a:p>
          <a:p>
            <a:pPr marL="342900" indent="-342900" algn="ctr">
              <a:buFontTx/>
              <a:buChar char="-"/>
            </a:pPr>
            <a:r>
              <a:rPr lang="en-US" sz="2000" dirty="0" smtClean="0"/>
              <a:t>Axis 1 separates the village centroids nicely, suggests variables correlated with Axis 1 contribute to differences among villages</a:t>
            </a:r>
          </a:p>
          <a:p>
            <a:pPr marL="342900" indent="-342900" algn="ctr">
              <a:buFontTx/>
              <a:buChar char="-"/>
            </a:pPr>
            <a:r>
              <a:rPr lang="en-US" sz="2000" dirty="0" smtClean="0"/>
              <a:t>Axis 2 does not separate village centroids, and does not help explain differences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5544444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538"/>
            <a:ext cx="8229600" cy="1143000"/>
          </a:xfrm>
        </p:spPr>
        <p:txBody>
          <a:bodyPr/>
          <a:lstStyle/>
          <a:p>
            <a:r>
              <a:rPr lang="en-US" dirty="0"/>
              <a:t>Multivariate Analysis </a:t>
            </a:r>
            <a:r>
              <a:rPr lang="en-US" dirty="0" smtClean="0"/>
              <a:t>- Results</a:t>
            </a:r>
            <a:endParaRPr lang="en-US" dirty="0"/>
          </a:p>
        </p:txBody>
      </p:sp>
      <p:pic>
        <p:nvPicPr>
          <p:cNvPr id="3" name="Picture 2" descr="Baseline soils_axes 1 3.em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18226" y="992749"/>
            <a:ext cx="6010048" cy="445521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535553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buFontTx/>
              <a:buChar char="-"/>
            </a:pPr>
            <a:r>
              <a:rPr lang="en-US" sz="2000" dirty="0" smtClean="0"/>
              <a:t>2-D figure of Axis 1 and 3 gives the best separation of villages</a:t>
            </a:r>
          </a:p>
          <a:p>
            <a:pPr marL="342900" indent="-342900" algn="ctr">
              <a:buFontTx/>
              <a:buChar char="-"/>
            </a:pPr>
            <a:r>
              <a:rPr lang="en-US" sz="2000" dirty="0" smtClean="0"/>
              <a:t>Allows us to assess which “suite” of variables best characterized differences among villages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5544444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 Black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 Black .thmx</Template>
  <TotalTime>2990</TotalTime>
  <Words>967</Words>
  <Application>Microsoft Macintosh PowerPoint</Application>
  <PresentationFormat>On-screen Show (4:3)</PresentationFormat>
  <Paragraphs>139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 Black </vt:lpstr>
      <vt:lpstr>Maintenance of soil quality and sustainable production through implementation of Conservation Agriculture Production Systems (CAPS) in rainfed, sloping land farming of the mid-hills region of Nepal </vt:lpstr>
      <vt:lpstr>Objectives</vt:lpstr>
      <vt:lpstr>Approach</vt:lpstr>
      <vt:lpstr>Weather Stations</vt:lpstr>
      <vt:lpstr>Weather Station Data</vt:lpstr>
      <vt:lpstr>Baseline Soils</vt:lpstr>
      <vt:lpstr>Multivariate Analysis of Soil Data</vt:lpstr>
      <vt:lpstr>Multivariate Analysis of Soil Data</vt:lpstr>
      <vt:lpstr>Multivariate Analysis - Results</vt:lpstr>
      <vt:lpstr>Multivariate Analysis - Summary</vt:lpstr>
      <vt:lpstr>CAPS Treatments</vt:lpstr>
      <vt:lpstr>CAPS Hypotheses</vt:lpstr>
      <vt:lpstr>Maize Yields – Year 2 of CAPS</vt:lpstr>
      <vt:lpstr>Maize Yields – Year 2 of CAPS</vt:lpstr>
      <vt:lpstr>Maize Yields – Villages</vt:lpstr>
      <vt:lpstr>Summary</vt:lpstr>
      <vt:lpstr>Acknowledgements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Maintenance of soil quality and sustainable production through implementation of Conservation Agriculture Production Systems (CAPS) in rainfed, sloping land farming of the mid-hill region of Nepal </dc:title>
  <dc:creator>Susan Crow</dc:creator>
  <cp:lastModifiedBy>Susan Crow</cp:lastModifiedBy>
  <cp:revision>34</cp:revision>
  <dcterms:created xsi:type="dcterms:W3CDTF">2013-03-18T21:14:49Z</dcterms:created>
  <dcterms:modified xsi:type="dcterms:W3CDTF">2013-03-20T23:24:54Z</dcterms:modified>
</cp:coreProperties>
</file>