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4"/>
  </p:normalViewPr>
  <p:slideViewPr>
    <p:cSldViewPr snapToGrid="0" snapToObjects="1">
      <p:cViewPr varScale="1">
        <p:scale>
          <a:sx n="162" d="100"/>
          <a:sy n="162" d="100"/>
        </p:scale>
        <p:origin x="2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Top image: geographical locations, sandy hook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Bottom image: heat map, sandy hook</a:t>
            </a: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name="adj" fmla="val 0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Shape 11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Shape 1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name="adj" fmla="val 58774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Shape 106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Shape 107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Shape 112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Shape 120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Shape 122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Shape 12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" name="Shape 125"/>
          <p:cNvSpPr txBox="1">
            <a:spLocks noGrp="1"/>
          </p:cNvSpPr>
          <p:nvPr>
            <p:ph type="title" hasCustomPrompt="1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Shape 2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Shape 42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Shape 43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Shape 4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Shape 50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2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Shape 5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Shape 58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Shape 63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Shape 6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Shape 71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name="adj" fmla="val 49469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name="adj" fmla="val 0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Shape 92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Shape 93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ubTitle" idx="1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2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Shape 10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Shape 101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name="adj" fmla="val 50000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focus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Visualizations of School Shootings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35" name="Shape 135"/>
          <p:cNvSpPr txBox="1">
            <a:spLocks noGrp="1"/>
          </p:cNvSpPr>
          <p:nvPr>
            <p:ph type="subTitle" idx="1"/>
          </p:nvPr>
        </p:nvSpPr>
        <p:spPr>
          <a:xfrm>
            <a:off x="3193650" y="3085525"/>
            <a:ext cx="5361000" cy="36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Economica"/>
                <a:ea typeface="Economica"/>
                <a:cs typeface="Economica"/>
                <a:sym typeface="Economica"/>
              </a:rPr>
              <a:t>Gabriel Simmons, Tianna Woodson, Evan Keys, Tomy Doan, Peter Park</a:t>
            </a:r>
            <a:endParaRPr sz="180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Economica"/>
              <a:ea typeface="Economica"/>
              <a:cs typeface="Economica"/>
              <a:sym typeface="Economica"/>
            </a:endParaRPr>
          </a:p>
        </p:txBody>
      </p:sp>
      <p:sp>
        <p:nvSpPr>
          <p:cNvPr id="136" name="Shape 136"/>
          <p:cNvSpPr txBox="1"/>
          <p:nvPr/>
        </p:nvSpPr>
        <p:spPr>
          <a:xfrm>
            <a:off x="5376300" y="3831850"/>
            <a:ext cx="3767700" cy="13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Economica"/>
                <a:ea typeface="Economica"/>
                <a:cs typeface="Economica"/>
                <a:sym typeface="Economica"/>
              </a:rPr>
              <a:t>CS 4624 Multimedia, Hypertext, and Information Access</a:t>
            </a:r>
            <a:endParaRPr sz="1600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Economica"/>
                <a:ea typeface="Economica"/>
                <a:cs typeface="Economica"/>
                <a:sym typeface="Economica"/>
              </a:rPr>
              <a:t>Dr. Fox</a:t>
            </a:r>
            <a:endParaRPr sz="1600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Economica"/>
                <a:ea typeface="Economica"/>
                <a:cs typeface="Economica"/>
                <a:sym typeface="Economica"/>
              </a:rPr>
              <a:t>Virginia Tech</a:t>
            </a:r>
            <a:endParaRPr sz="1600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Economica"/>
                <a:ea typeface="Economica"/>
                <a:cs typeface="Economica"/>
                <a:sym typeface="Economica"/>
              </a:rPr>
              <a:t>Blacksburg VA 24061</a:t>
            </a:r>
            <a:endParaRPr sz="1600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Economica"/>
                <a:ea typeface="Economica"/>
                <a:cs typeface="Economica"/>
                <a:sym typeface="Economica"/>
              </a:rPr>
              <a:t>May </a:t>
            </a:r>
            <a:r>
              <a:rPr lang="en" sz="1600" dirty="0" smtClean="0">
                <a:latin typeface="Economica"/>
                <a:ea typeface="Economica"/>
                <a:cs typeface="Economica"/>
                <a:sym typeface="Economica"/>
              </a:rPr>
              <a:t>1</a:t>
            </a:r>
            <a:r>
              <a:rPr lang="en-US" sz="1600" dirty="0" smtClean="0">
                <a:latin typeface="Economica"/>
                <a:ea typeface="Economica"/>
                <a:cs typeface="Economica"/>
                <a:sym typeface="Economica"/>
              </a:rPr>
              <a:t>,</a:t>
            </a:r>
            <a:r>
              <a:rPr lang="en" sz="1600" dirty="0" smtClean="0">
                <a:latin typeface="Economica"/>
                <a:ea typeface="Economica"/>
                <a:cs typeface="Economica"/>
                <a:sym typeface="Economica"/>
              </a:rPr>
              <a:t> </a:t>
            </a:r>
            <a:r>
              <a:rPr lang="en" sz="1600" dirty="0">
                <a:latin typeface="Economica"/>
                <a:ea typeface="Economica"/>
                <a:cs typeface="Economica"/>
                <a:sym typeface="Economica"/>
              </a:rPr>
              <a:t>2018</a:t>
            </a:r>
            <a:endParaRPr sz="1600"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Economica"/>
              <a:ea typeface="Economica"/>
              <a:cs typeface="Economica"/>
              <a:sym typeface="Economica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Sentiment Analysis Virginia Tech Tweet 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1297500" y="15877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Most Positive:	0.9622</a:t>
            </a:r>
            <a:r>
              <a:rPr lang="en" sz="1800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endParaRPr sz="1800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“Congratulations, @chronicle reporter @</a:t>
            </a:r>
            <a:r>
              <a:rPr lang="en" sz="1800" dirty="0" err="1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erichoov</a:t>
            </a:r>
            <a:r>
              <a:rPr lang="en" sz="1800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 ! His incredibly thoughtful piece, The Arc of Her Survival, has won the 2018 Eugene S. Pulliam National Journalism Writing Award. Read the thoughtful profile of a Virginia Tech shooting survivor here: https://www. </a:t>
            </a:r>
            <a:r>
              <a:rPr lang="en" sz="1800" dirty="0" err="1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chronicle.com</a:t>
            </a:r>
            <a:r>
              <a:rPr lang="en" sz="1800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/article/The-</a:t>
            </a:r>
            <a:r>
              <a:rPr lang="en" sz="1800" dirty="0" err="1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Ar</a:t>
            </a:r>
            <a:r>
              <a:rPr lang="en" sz="1800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 c-of-Her-Survival/239744/#.WqfJzc1rUQM.twitter”</a:t>
            </a:r>
            <a:endParaRPr sz="1800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200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Sentiment Analysis Virginia Tech Tweet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1297500" y="15877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Most Negative:	-0.9877</a:t>
            </a:r>
            <a:endParaRPr sz="1800" b="1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“Texas church shooting: 26 killed Las Vegas shooting: 58 killed Virginia Tech shooting :32 killed Newton shooting:27 killed Sandy Hook: 27 killed Orlando Nightclub:49 killed Stoneman Douglas High: more than 17 killed All and many more shootings have one thing in common: The AR-15 pic.twitter.com/pc8R65Tvs7”</a:t>
            </a:r>
            <a:endParaRPr sz="18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Sentiment Analysis Virginia </a:t>
            </a:r>
            <a:r>
              <a:rPr lang="en" dirty="0" smtClean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Tech </a:t>
            </a:r>
            <a:r>
              <a:rPr lang="en-US" dirty="0" smtClean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Webpage</a:t>
            </a:r>
            <a:br>
              <a:rPr lang="en-US" dirty="0" smtClean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</a:br>
            <a:endParaRPr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1297500" y="194686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Most Positive:	0.9723</a:t>
            </a:r>
            <a:endParaRPr sz="1800" b="1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“...aspects of safety measures including access control video surveillance mass notifications and security staff practices. Take advantage of a free subscription to Campus Safety today and add its practical insights product updates and know-how to your toolkit. Lawsuits School Shooting Virginia Tech Comments…”</a:t>
            </a:r>
            <a:endParaRPr sz="1800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200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85033"/>
              </p:ext>
            </p:extLst>
          </p:nvPr>
        </p:nvGraphicFramePr>
        <p:xfrm>
          <a:off x="1297500" y="1194983"/>
          <a:ext cx="4984750" cy="554990"/>
        </p:xfrm>
        <a:graphic>
          <a:graphicData uri="http://schemas.openxmlformats.org/drawingml/2006/table">
            <a:tbl>
              <a:tblPr/>
              <a:tblGrid>
                <a:gridCol w="4984750"/>
              </a:tblGrid>
              <a:tr h="5280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URL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: http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://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www.campussafetymagazine.com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/Channel/University-Security/News/2010/11/23/Court-Ruling-Allows-Virginia-Tech-Officials-to-Be-Sued-Over-Shooting.aspx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Sentiment Analysis Virginia Tech </a:t>
            </a:r>
            <a:r>
              <a:rPr lang="en-US" dirty="0" smtClean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Webpage</a:t>
            </a:r>
            <a:endParaRPr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1297500" y="1824233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Most Negative:	-0.9999</a:t>
            </a:r>
            <a:endParaRPr sz="1800" b="1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“...This does nothing of course to ease the pain and suffering of all those in Virginia. But gun violence of a certain type has come about and that is largely copy catting from the movies. Add to that the immediate celebrity of any shooter adds glamour to the deranged minds…”</a:t>
            </a:r>
            <a:endParaRPr sz="1800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rtl="0">
              <a:spcBef>
                <a:spcPts val="1600"/>
              </a:spcBef>
              <a:spcAft>
                <a:spcPts val="1600"/>
              </a:spcAft>
              <a:buNone/>
            </a:pPr>
            <a:endParaRPr sz="2200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97500" y="120642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dirty="0" smtClean="0">
                <a:latin typeface="Calibri" charset="0"/>
                <a:ea typeface="Calibri" charset="0"/>
                <a:cs typeface="Calibri" charset="0"/>
              </a:rPr>
              <a:t>URL</a:t>
            </a:r>
            <a:r>
              <a:rPr lang="en-US" sz="1200" dirty="0" smtClean="0">
                <a:latin typeface="Calibri" charset="0"/>
                <a:ea typeface="Calibri" charset="0"/>
                <a:cs typeface="Calibri" charset="0"/>
              </a:rPr>
              <a:t>: https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://</a:t>
            </a:r>
            <a:r>
              <a:rPr lang="en-US" sz="1200" dirty="0" err="1">
                <a:latin typeface="Calibri" charset="0"/>
                <a:ea typeface="Calibri" charset="0"/>
                <a:cs typeface="Calibri" charset="0"/>
              </a:rPr>
              <a:t>thelede.blogs.nytimes.com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/2007/04/16/shooting-at-</a:t>
            </a:r>
            <a:r>
              <a:rPr lang="en-US" sz="1200" dirty="0" err="1">
                <a:latin typeface="Calibri" charset="0"/>
                <a:ea typeface="Calibri" charset="0"/>
                <a:cs typeface="Calibri" charset="0"/>
              </a:rPr>
              <a:t>virginia</a:t>
            </a:r>
            <a:r>
              <a:rPr lang="en-US" sz="1200" dirty="0">
                <a:latin typeface="Calibri" charset="0"/>
                <a:ea typeface="Calibri" charset="0"/>
                <a:cs typeface="Calibri" charset="0"/>
              </a:rPr>
              <a:t>-tech/comment-page-72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VT Visuals - Keyword Pie Chart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221" name="Shape 221"/>
          <p:cNvPicPr preferRelativeResize="0"/>
          <p:nvPr/>
        </p:nvPicPr>
        <p:blipFill rotWithShape="1">
          <a:blip r:embed="rId3">
            <a:alphaModFix/>
          </a:blip>
          <a:srcRect l="17555" t="5842" r="16197" b="3577"/>
          <a:stretch/>
        </p:blipFill>
        <p:spPr>
          <a:xfrm>
            <a:off x="1926575" y="918525"/>
            <a:ext cx="5092200" cy="4175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VT Visuals - Tweet Word Cloud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227" name="Shape 2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1362" y="969525"/>
            <a:ext cx="5786374" cy="4097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VT Visuals - URL Word Cloud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233" name="Shape 2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3162" y="872925"/>
            <a:ext cx="6947577" cy="421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VT Visuals - Tweets Over Time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239" name="Shape 2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9500" y="886750"/>
            <a:ext cx="6794901" cy="4050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Lessons Learned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Data validation and cleaning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Managing large sums of data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Creating meaningful visuals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Acknowledgements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51" name="Shape 251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2200"/>
              <a:buFont typeface="Roboto Slab"/>
              <a:buChar char="●"/>
            </a:pPr>
            <a:r>
              <a:rPr lang="en" sz="2200" dirty="0" smtClean="0">
                <a:solidFill>
                  <a:srgbClr val="424242"/>
                </a:solidFill>
                <a:latin typeface="Roboto Slab"/>
                <a:ea typeface="Roboto Slab"/>
                <a:cs typeface="Roboto Slab"/>
                <a:sym typeface="Roboto Slab"/>
              </a:rPr>
              <a:t>Dr. </a:t>
            </a:r>
            <a:r>
              <a:rPr lang="en" sz="2200" dirty="0">
                <a:solidFill>
                  <a:srgbClr val="424242"/>
                </a:solidFill>
                <a:latin typeface="Roboto Slab"/>
                <a:ea typeface="Roboto Slab"/>
                <a:cs typeface="Roboto Slab"/>
                <a:sym typeface="Roboto Slab"/>
              </a:rPr>
              <a:t>Shoemaker</a:t>
            </a:r>
            <a:endParaRPr sz="2200" dirty="0">
              <a:solidFill>
                <a:srgbClr val="424242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2200"/>
              <a:buFont typeface="Roboto Slab"/>
              <a:buChar char="●"/>
            </a:pPr>
            <a:r>
              <a:rPr lang="en" sz="2200" dirty="0">
                <a:solidFill>
                  <a:srgbClr val="424242"/>
                </a:solidFill>
                <a:latin typeface="Roboto Slab"/>
                <a:ea typeface="Roboto Slab"/>
                <a:cs typeface="Roboto Slab"/>
                <a:sym typeface="Roboto Slab"/>
              </a:rPr>
              <a:t>Jason Callahan</a:t>
            </a:r>
            <a:endParaRPr sz="2200" dirty="0">
              <a:solidFill>
                <a:srgbClr val="424242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2200"/>
              <a:buFont typeface="Roboto Slab"/>
              <a:buChar char="●"/>
            </a:pPr>
            <a:r>
              <a:rPr lang="en" sz="2200" smtClean="0">
                <a:solidFill>
                  <a:srgbClr val="424242"/>
                </a:solidFill>
                <a:latin typeface="Roboto Slab"/>
                <a:ea typeface="Roboto Slab"/>
                <a:cs typeface="Roboto Slab"/>
                <a:sym typeface="Roboto Slab"/>
              </a:rPr>
              <a:t>Ziqian</a:t>
            </a:r>
            <a:r>
              <a:rPr lang="en" sz="2200" dirty="0" smtClean="0">
                <a:solidFill>
                  <a:srgbClr val="424242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r>
              <a:rPr lang="en" sz="2200" dirty="0">
                <a:solidFill>
                  <a:srgbClr val="424242"/>
                </a:solidFill>
                <a:latin typeface="Roboto Slab"/>
                <a:ea typeface="Roboto Slab"/>
                <a:cs typeface="Roboto Slab"/>
                <a:sym typeface="Roboto Slab"/>
              </a:rPr>
              <a:t>Song</a:t>
            </a:r>
            <a:endParaRPr sz="2200" dirty="0">
              <a:solidFill>
                <a:srgbClr val="424242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2200"/>
              <a:buFont typeface="Roboto Slab"/>
              <a:buChar char="●"/>
            </a:pPr>
            <a:r>
              <a:rPr lang="en" sz="2200" dirty="0">
                <a:solidFill>
                  <a:srgbClr val="424242"/>
                </a:solidFill>
                <a:latin typeface="Roboto Slab"/>
                <a:ea typeface="Roboto Slab"/>
                <a:cs typeface="Roboto Slab"/>
                <a:sym typeface="Roboto Slab"/>
              </a:rPr>
              <a:t>GETAR</a:t>
            </a:r>
            <a:endParaRPr sz="2200" dirty="0">
              <a:solidFill>
                <a:srgbClr val="424242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2200"/>
              <a:buFont typeface="Roboto Slab"/>
              <a:buChar char="●"/>
            </a:pPr>
            <a:r>
              <a:rPr lang="en" sz="2200" dirty="0">
                <a:solidFill>
                  <a:srgbClr val="424242"/>
                </a:solidFill>
                <a:latin typeface="Roboto Slab"/>
                <a:ea typeface="Roboto Slab"/>
                <a:cs typeface="Roboto Slab"/>
                <a:sym typeface="Roboto Slab"/>
              </a:rPr>
              <a:t>The NSF for funding GETAR through grant IIS-1619028</a:t>
            </a:r>
            <a:endParaRPr sz="2200" dirty="0">
              <a:solidFill>
                <a:srgbClr val="424242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2200"/>
              <a:buFont typeface="Roboto Slab"/>
              <a:buChar char="●"/>
            </a:pPr>
            <a:r>
              <a:rPr lang="en" sz="2200" dirty="0">
                <a:solidFill>
                  <a:srgbClr val="424242"/>
                </a:solidFill>
                <a:latin typeface="Roboto Slab"/>
                <a:ea typeface="Roboto Slab"/>
                <a:cs typeface="Roboto Slab"/>
                <a:sym typeface="Roboto Slab"/>
              </a:rPr>
              <a:t>Dr. Fox</a:t>
            </a:r>
            <a:endParaRPr sz="2200" dirty="0">
              <a:solidFill>
                <a:srgbClr val="424242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Outline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1297500" y="1307850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Project Recap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Data Collection, Cleaning and Hydration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Sentiment Analysis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Visuals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Lessons Learned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Acknowledgements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Project Recap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1297500" y="1253925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This project was developed in an effort to understand and track emerging trends among incidents of school violence in the United States.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GETAR (Global Event and Trend Archive Research)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Databases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○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URLs and Tweets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Our Project - Data visualizations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49" name="Shape 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31587" y="3914301"/>
            <a:ext cx="1042030" cy="846128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5761200" y="4805700"/>
            <a:ext cx="3382800" cy="33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Figure: https://logos-download.com/169-twitter-logo-download.html</a:t>
            </a:r>
            <a:endParaRPr sz="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Data Collection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17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Why did we need new data?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○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Custom search filters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GetOldTweets Python script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○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Bypasses Twitter API limitations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Data Cleaning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23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Subject matter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○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Basketball references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○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Irrelevant URLs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Repetition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Retweets	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Data Hydration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1297500" y="1567550"/>
            <a:ext cx="7038900" cy="17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Hydrator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Python &amp; Google Maps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○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GPS locations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○"/>
            </a:pPr>
            <a:r>
              <a:rPr lang="en" sz="220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Extracting states</a:t>
            </a:r>
            <a:endParaRPr sz="220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11150" y="3551425"/>
            <a:ext cx="2431600" cy="121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Shape 1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32950" y="3369275"/>
            <a:ext cx="1397949" cy="1397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Shape 17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97499" y="3369276"/>
            <a:ext cx="847241" cy="139795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/>
          <p:nvPr/>
        </p:nvSpPr>
        <p:spPr>
          <a:xfrm>
            <a:off x="2464225" y="3996525"/>
            <a:ext cx="1118100" cy="1971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5448250" y="3996525"/>
            <a:ext cx="1118100" cy="1971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Sandy Hook Visuals - User Locations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79" name="Shape 1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994675"/>
            <a:ext cx="7264102" cy="3871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Sandy Hook Visuals - Heat Map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pic>
        <p:nvPicPr>
          <p:cNvPr id="185" name="Shape 1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1029325"/>
            <a:ext cx="7201623" cy="382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Sentiment Analysis</a:t>
            </a:r>
            <a:endParaRPr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1297500" y="1264575"/>
            <a:ext cx="7038900" cy="29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Natural Language Toolkit (NLTK)</a:t>
            </a:r>
            <a:endParaRPr sz="2200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Python</a:t>
            </a:r>
            <a:endParaRPr sz="2200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VT Tweets </a:t>
            </a:r>
            <a:endParaRPr sz="2200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○"/>
            </a:pPr>
            <a:r>
              <a:rPr lang="en" sz="2200" dirty="0" err="1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Avg</a:t>
            </a:r>
            <a:r>
              <a:rPr lang="en" sz="2200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: -0.151</a:t>
            </a:r>
            <a:endParaRPr sz="2200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○"/>
            </a:pPr>
            <a:r>
              <a:rPr lang="en" sz="2200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Range: -0.9877 to 0.9622</a:t>
            </a:r>
            <a:endParaRPr sz="2200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●"/>
            </a:pPr>
            <a:r>
              <a:rPr lang="en" sz="2200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 VT </a:t>
            </a:r>
            <a:r>
              <a:rPr lang="en-US" sz="2200" dirty="0" smtClean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Webpages</a:t>
            </a:r>
            <a:endParaRPr sz="2200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○"/>
            </a:pPr>
            <a:r>
              <a:rPr lang="en" sz="2200" dirty="0" err="1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Avg</a:t>
            </a:r>
            <a:r>
              <a:rPr lang="en" sz="2200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: -0.8419</a:t>
            </a:r>
            <a:endParaRPr sz="2200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683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Roboto Slab"/>
              <a:buChar char="○"/>
            </a:pPr>
            <a:r>
              <a:rPr lang="en" sz="2200" dirty="0">
                <a:solidFill>
                  <a:srgbClr val="000000"/>
                </a:solidFill>
                <a:latin typeface="Roboto Slab"/>
                <a:ea typeface="Roboto Slab"/>
                <a:cs typeface="Roboto Slab"/>
                <a:sym typeface="Roboto Slab"/>
              </a:rPr>
              <a:t>Range: -0.9999 to 0.9723</a:t>
            </a:r>
            <a:endParaRPr sz="2200" dirty="0">
              <a:solidFill>
                <a:srgbClr val="000000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304</Words>
  <Application>Microsoft Macintosh PowerPoint</Application>
  <PresentationFormat>On-screen Show (16:9)</PresentationFormat>
  <Paragraphs>79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Calibri</vt:lpstr>
      <vt:lpstr>Economica</vt:lpstr>
      <vt:lpstr>Lato</vt:lpstr>
      <vt:lpstr>Montserrat</vt:lpstr>
      <vt:lpstr>Roboto Slab</vt:lpstr>
      <vt:lpstr>Arial</vt:lpstr>
      <vt:lpstr>Focus</vt:lpstr>
      <vt:lpstr>Visualizations of School Shootings</vt:lpstr>
      <vt:lpstr>Outline</vt:lpstr>
      <vt:lpstr>Project Recap</vt:lpstr>
      <vt:lpstr>Data Collection</vt:lpstr>
      <vt:lpstr>Data Cleaning</vt:lpstr>
      <vt:lpstr>Data Hydration</vt:lpstr>
      <vt:lpstr>Sandy Hook Visuals - User Locations</vt:lpstr>
      <vt:lpstr>Sandy Hook Visuals - Heat Map</vt:lpstr>
      <vt:lpstr>Sentiment Analysis</vt:lpstr>
      <vt:lpstr>Sentiment Analysis Virginia Tech Tweet </vt:lpstr>
      <vt:lpstr>Sentiment Analysis Virginia Tech Tweet</vt:lpstr>
      <vt:lpstr>Sentiment Analysis Virginia Tech Webpage </vt:lpstr>
      <vt:lpstr>Sentiment Analysis Virginia Tech Webpage</vt:lpstr>
      <vt:lpstr>VT Visuals - Keyword Pie Chart</vt:lpstr>
      <vt:lpstr>VT Visuals - Tweet Word Cloud</vt:lpstr>
      <vt:lpstr>VT Visuals - URL Word Cloud</vt:lpstr>
      <vt:lpstr>VT Visuals - Tweets Over Time</vt:lpstr>
      <vt:lpstr>Lessons Learned</vt:lpstr>
      <vt:lpstr>Acknowledgements</vt:lpstr>
    </vt:vector>
  </TitlesOfParts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Visualizations of School Shootings</dc:title>
  <cp:lastModifiedBy>Simmons, Gabriel</cp:lastModifiedBy>
  <cp:revision>3</cp:revision>
  <dcterms:modified xsi:type="dcterms:W3CDTF">2018-05-10T18:34:01Z</dcterms:modified>
</cp:coreProperties>
</file>