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  <p:sldMasterId id="2147483683" r:id="rId2"/>
    <p:sldMasterId id="2147483684" r:id="rId3"/>
  </p:sldMasterIdLst>
  <p:notesMasterIdLst>
    <p:notesMasterId r:id="rId8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86"/>
      <p:bold r:id="rId87"/>
      <p:italic r:id="rId88"/>
      <p:boldItalic r:id="rId89"/>
    </p:embeddedFont>
    <p:embeddedFont>
      <p:font typeface="Open Sans" panose="020B0604020202020204" charset="0"/>
      <p:regular r:id="rId90"/>
      <p:bold r:id="rId91"/>
      <p:italic r:id="rId92"/>
      <p:boldItalic r:id="rId93"/>
    </p:embeddedFont>
    <p:embeddedFont>
      <p:font typeface="Georgia" panose="02040502050405020303" pitchFamily="18" charset="0"/>
      <p:regular r:id="rId94"/>
      <p:bold r:id="rId95"/>
      <p:italic r:id="rId96"/>
      <p:boldItalic r:id="rId97"/>
    </p:embeddedFont>
    <p:embeddedFont>
      <p:font typeface="PT Sans Narrow" panose="020B0604020202020204" charset="0"/>
      <p:regular r:id="rId98"/>
      <p:bold r:id="rId99"/>
    </p:embeddedFont>
    <p:embeddedFont>
      <p:font typeface="Roboto" panose="020B0604020202020204" charset="0"/>
      <p:regular r:id="rId100"/>
      <p:bold r:id="rId101"/>
      <p:italic r:id="rId102"/>
      <p:boldItalic r:id="rId103"/>
    </p:embeddedFont>
    <p:embeddedFont>
      <p:font typeface="Questrial" panose="020B0604020202020204" charset="0"/>
      <p:regular r:id="rId10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8BDB1E2-3BC4-44BC-8261-FD3DAD15DD42}">
  <a:tblStyle styleId="{A8BDB1E2-3BC4-44BC-8261-FD3DAD15DD4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72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font" Target="fonts/font4.fntdata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07" Type="http://schemas.openxmlformats.org/officeDocument/2006/relationships/theme" Target="theme/theme1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font" Target="fonts/font2.fntdata"/><Relationship Id="rId102" Type="http://schemas.openxmlformats.org/officeDocument/2006/relationships/font" Target="fonts/font17.fntdata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font" Target="fonts/font5.fntdata"/><Relationship Id="rId95" Type="http://schemas.openxmlformats.org/officeDocument/2006/relationships/font" Target="fonts/font10.fntdata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100" Type="http://schemas.openxmlformats.org/officeDocument/2006/relationships/font" Target="fonts/font15.fntdata"/><Relationship Id="rId105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notesMaster" Target="notesMasters/notesMaster1.xml"/><Relationship Id="rId93" Type="http://schemas.openxmlformats.org/officeDocument/2006/relationships/font" Target="fonts/font8.fntdata"/><Relationship Id="rId98" Type="http://schemas.openxmlformats.org/officeDocument/2006/relationships/font" Target="fonts/font13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openxmlformats.org/officeDocument/2006/relationships/font" Target="fonts/font18.fntdata"/><Relationship Id="rId108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font" Target="fonts/font3.fntdata"/><Relationship Id="rId91" Type="http://schemas.openxmlformats.org/officeDocument/2006/relationships/font" Target="fonts/font6.fntdata"/><Relationship Id="rId96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6" Type="http://schemas.openxmlformats.org/officeDocument/2006/relationships/viewProps" Target="view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font" Target="fonts/font1.fntdata"/><Relationship Id="rId94" Type="http://schemas.openxmlformats.org/officeDocument/2006/relationships/font" Target="fonts/font9.fntdata"/><Relationship Id="rId99" Type="http://schemas.openxmlformats.org/officeDocument/2006/relationships/font" Target="fonts/font14.fntdata"/><Relationship Id="rId101" Type="http://schemas.openxmlformats.org/officeDocument/2006/relationships/font" Target="fonts/font16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font" Target="fonts/font12.fntdata"/><Relationship Id="rId104" Type="http://schemas.openxmlformats.org/officeDocument/2006/relationships/font" Target="fonts/font1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Philosophy = values behind XYZ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8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8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Shape 3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Shape 3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Shape 3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Shape 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Shape 3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Shape 3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Shape 3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Shape 4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Shape 4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Shape 4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Shape 4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Shape 4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Shape 4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Shape 4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 I give rather than what can I get . . . </a:t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Shape 4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Shape 4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Shape 4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Shape 4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Shape 4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Shape 4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Shape 5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Shape 5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Shape 5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Shape 5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Shape 5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Shape 5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Shape 5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Shape 5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Shape 5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" name="Shape 5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Shape 5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Shape 5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Shape 5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3" name="Shape 5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Shape 5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Shape 5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5" name="Shape 5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Shape 5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Shape 5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Shape 6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Shape 6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Shape 6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9" name="Shape 6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Shape 6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Shape 6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hape 6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8" name="Shape 6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Shape 6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Shape 6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Shape 6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Shape 6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Shape 6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8" name="Shape 6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Shape 6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Shape 6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Shape 6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0" name="Shape 6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6" name="Shape 6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hape 6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2" name="Shape 6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Shape 6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Shape 6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None/>
              <a:defRPr sz="4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•"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406400" algn="l" rtl="0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Char char="–"/>
              <a:defRPr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estrial"/>
              <a:buChar char="•"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–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Shape 106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7" name="Shape 107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08" name="Shape 108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09" name="Shape 109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0" name="Shape 110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11" name="Shape 111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12" name="Shape 11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3" name="Shape 113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14" name="Shape 114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3" name="Shape 1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2.0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youtube.com/t/creative_commons" TargetMode="External"/><Relationship Id="rId4" Type="http://schemas.openxmlformats.org/officeDocument/2006/relationships/hyperlink" Target="https://youtu.be/SX0K0hb_xKE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-sa/4.0/" TargetMode="External"/><Relationship Id="rId13" Type="http://schemas.openxmlformats.org/officeDocument/2006/relationships/hyperlink" Target="https://flic.kr/p/dWAhx5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commons.wikimedia.org/wiki/File:Hong_Kong_Skyscrapers.jpg" TargetMode="External"/><Relationship Id="rId12" Type="http://schemas.openxmlformats.org/officeDocument/2006/relationships/hyperlink" Target="https://pixabay.com/photo-1350511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vtechworks.lib.vt.edu/handle/10919/70959" TargetMode="External"/><Relationship Id="rId11" Type="http://schemas.openxmlformats.org/officeDocument/2006/relationships/hyperlink" Target="https://pixabay.com/photo-1335477/" TargetMode="External"/><Relationship Id="rId5" Type="http://schemas.openxmlformats.org/officeDocument/2006/relationships/image" Target="../media/image18.jpg"/><Relationship Id="rId10" Type="http://schemas.openxmlformats.org/officeDocument/2006/relationships/hyperlink" Target="http://creativecommons.org/licenses/by/3.0/" TargetMode="External"/><Relationship Id="rId4" Type="http://schemas.openxmlformats.org/officeDocument/2006/relationships/hyperlink" Target="http://hdl.handle.net/10919/78735" TargetMode="External"/><Relationship Id="rId9" Type="http://schemas.openxmlformats.org/officeDocument/2006/relationships/hyperlink" Target="https://commons.wikimedia.org/wiki/File:Paris_vue_d'ensemble_tour_Eiffel.jpg" TargetMode="External"/><Relationship Id="rId14" Type="http://schemas.openxmlformats.org/officeDocument/2006/relationships/hyperlink" Target="https://creativecommons.org/licenses/by-sa/2.0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opencontent.org/definition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robinderosa.net/uncategorized/my-open-textbook-pedagogy-and-practice" TargetMode="External"/><Relationship Id="rId4" Type="http://schemas.openxmlformats.org/officeDocument/2006/relationships/hyperlink" Target="https://openamlit.pressbooks.com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openpedagogy.org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openedadvocates.pressbooks.com/chapter/definition-of-open-education" TargetMode="External"/><Relationship Id="rId4" Type="http://schemas.openxmlformats.org/officeDocument/2006/relationships/image" Target="../media/image3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thenounproject.com/term/lever/4927" TargetMode="Externa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flic.kr/p/64rz9n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.vt.edu/oer" TargetMode="Externa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reativecommons.org/licenses/by/4.0/" TargetMode="External"/><Relationship Id="rId5" Type="http://schemas.openxmlformats.org/officeDocument/2006/relationships/hyperlink" Target="https://thenounproject.com/corpusdelicti" TargetMode="External"/><Relationship Id="rId4" Type="http://schemas.openxmlformats.org/officeDocument/2006/relationships/hyperlink" Target="https://thenounproject.com/search/?q=group&amp;i=861104" TargetMode="Externa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guides.lib.vt.edu/oer/lib-toolbox" TargetMode="Externa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919/50612" TargetMode="Externa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robinderosa.net/uncategorized/my-open-textbook-pedagogy-and-practice" TargetMode="Externa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4us.org/find-oer" TargetMode="Externa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hyperlink" Target="http://guides.lib.vt.edu/oer" TargetMode="External"/><Relationship Id="rId4" Type="http://schemas.openxmlformats.org/officeDocument/2006/relationships/hyperlink" Target="https://guides.lib.vt.edu/oer/images" TargetMode="Externa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creativecommons.org/wiki/Best_practices_for_attribution" TargetMode="Externa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asleader.org/searching-for-open-materials" TargetMode="Externa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reativecommons.org/licenses/by/4.0" TargetMode="External"/><Relationship Id="rId4" Type="http://schemas.openxmlformats.org/officeDocument/2006/relationships/image" Target="../media/image44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hyperlink" Target="https://crln.acrl.org/index.php/crlnews/article/view/8077/8077" TargetMode="Externa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dl.handle.net/10919/50583" TargetMode="External"/><Relationship Id="rId5" Type="http://schemas.openxmlformats.org/officeDocument/2006/relationships/hyperlink" Target="https://creativecommons.org/about/videos/get-creative" TargetMode="External"/><Relationship Id="rId4" Type="http://schemas.openxmlformats.org/officeDocument/2006/relationships/hyperlink" Target="https://libres.uncg.edu/ir/uncg/f/B_Williams_Intro_2010.pptx" TargetMode="Externa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UaiGuQYAYiZlN9Dg4yFbD73SS_gL8esbJWdDoStJjyw/edit?usp=sharing" TargetMode="Externa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cs.google.com/presentation/d/18jUn-EyuozYk_z73QOIe_XwzDXp2EHjr-f-hswCmYnY/edit?usp=sharing" TargetMode="External"/><Relationship Id="rId5" Type="http://schemas.openxmlformats.org/officeDocument/2006/relationships/hyperlink" Target="https://open.bccampus.ca/bcoer-librarians" TargetMode="External"/><Relationship Id="rId4" Type="http://schemas.openxmlformats.org/officeDocument/2006/relationships/hyperlink" Target="http://hdl.handle.net/10919/51599" TargetMode="Externa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OERScenario1" TargetMode="External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bit.ly/OERScenario4" TargetMode="External"/><Relationship Id="rId5" Type="http://schemas.openxmlformats.org/officeDocument/2006/relationships/hyperlink" Target="http://bit.ly/OERScenario3" TargetMode="External"/><Relationship Id="rId4" Type="http://schemas.openxmlformats.org/officeDocument/2006/relationships/hyperlink" Target="http://bit.ly/OERScenario2" TargetMode="Externa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.vt.edu/oer/authors" TargetMode="Externa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mailto:arwalz@vt.edu" TargetMode="External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ctrTitle"/>
          </p:nvPr>
        </p:nvSpPr>
        <p:spPr>
          <a:xfrm>
            <a:off x="0" y="744575"/>
            <a:ext cx="9144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9900"/>
                </a:solidFill>
              </a:rPr>
              <a:t>WELCOME!</a:t>
            </a:r>
            <a:endParaRPr sz="6000">
              <a:solidFill>
                <a:srgbClr val="FF99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000000"/>
                </a:solidFill>
              </a:rPr>
              <a:t>Pre-Conference on OER &amp; Open Education</a:t>
            </a:r>
            <a:endParaRPr sz="3000">
              <a:solidFill>
                <a:srgbClr val="000000"/>
              </a:solidFill>
            </a:endParaRPr>
          </a:p>
        </p:txBody>
      </p:sp>
      <p:sp>
        <p:nvSpPr>
          <p:cNvPr id="163" name="Shape 163"/>
          <p:cNvSpPr txBox="1">
            <a:spLocks noGrp="1"/>
          </p:cNvSpPr>
          <p:nvPr>
            <p:ph type="subTitle" idx="1"/>
          </p:nvPr>
        </p:nvSpPr>
        <p:spPr>
          <a:xfrm>
            <a:off x="311700" y="37267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</a:rPr>
              <a:t>Anita Walz, University Libraries, Virginia Tech @arwalz</a:t>
            </a:r>
            <a:endParaRPr sz="1800">
              <a:solidFill>
                <a:srgbClr val="666666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</a:rPr>
              <a:t>June 11, 2018 ~ Association of Christian Librarians, Wilmore, KY</a:t>
            </a:r>
            <a:endParaRPr sz="1800">
              <a:solidFill>
                <a:srgbClr val="666666"/>
              </a:solidFill>
            </a:endParaRPr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3175" y="4623850"/>
            <a:ext cx="1017650" cy="35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ctrTitle"/>
          </p:nvPr>
        </p:nvSpPr>
        <p:spPr>
          <a:xfrm>
            <a:off x="311708" y="1545450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F99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F99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F99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9900"/>
                </a:solidFill>
              </a:rPr>
              <a:t> Philosophy, Practices &amp; Potential of Open Education &amp; OER </a:t>
            </a:r>
            <a:endParaRPr sz="480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Open Education?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ctrTitle"/>
          </p:nvPr>
        </p:nvSpPr>
        <p:spPr>
          <a:xfrm>
            <a:off x="355958" y="1994500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Open education encompasses </a:t>
            </a:r>
            <a:r>
              <a:rPr lang="en" sz="3600" b="1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resources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" sz="3600" b="1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tools 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and </a:t>
            </a:r>
            <a:r>
              <a:rPr lang="en" sz="3600" b="1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practices 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that employ a framework of </a:t>
            </a:r>
            <a:r>
              <a:rPr lang="en" sz="3600">
                <a:solidFill>
                  <a:srgbClr val="990000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open sharing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 to improve </a:t>
            </a:r>
            <a:r>
              <a:rPr lang="en" sz="3600">
                <a:solidFill>
                  <a:srgbClr val="A61C00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educational access and effectiveness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 worldwide.</a:t>
            </a:r>
            <a:endParaRPr sz="3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Shape 2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640100"/>
            <a:ext cx="9143999" cy="609597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Shape 243"/>
          <p:cNvSpPr txBox="1"/>
          <p:nvPr/>
        </p:nvSpPr>
        <p:spPr>
          <a:xfrm>
            <a:off x="0" y="4929300"/>
            <a:ext cx="5330700" cy="2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© Enoch </a:t>
            </a:r>
            <a:r>
              <a:rPr lang="en"/>
              <a:t>Lai “Sharing is Caring”  </a:t>
            </a:r>
            <a:r>
              <a:rPr lang="en" u="sng">
                <a:solidFill>
                  <a:schemeClr val="hlink"/>
                </a:solidFill>
                <a:hlinkClick r:id="rId4"/>
              </a:rPr>
              <a:t>CC BY NC ND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ctrTitle"/>
          </p:nvPr>
        </p:nvSpPr>
        <p:spPr>
          <a:xfrm>
            <a:off x="444458" y="201002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Knowledge sharing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Collaboration</a:t>
            </a:r>
            <a:endParaRPr/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service of learning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Shape 2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1550" y="152400"/>
            <a:ext cx="3057790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Shape 254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Educational Resources</a:t>
            </a: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Pedagogy</a:t>
            </a: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value framework</a:t>
            </a:r>
            <a:endParaRPr sz="3600"/>
          </a:p>
        </p:txBody>
      </p:sp>
      <p:sp>
        <p:nvSpPr>
          <p:cNvPr id="255" name="Shape 255"/>
          <p:cNvSpPr txBox="1"/>
          <p:nvPr/>
        </p:nvSpPr>
        <p:spPr>
          <a:xfrm>
            <a:off x="5894300" y="4673400"/>
            <a:ext cx="23532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[Public domain image]</a:t>
            </a:r>
            <a:endParaRPr sz="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Educational Resources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/>
        </p:nvSpPr>
        <p:spPr>
          <a:xfrm>
            <a:off x="138300" y="58200"/>
            <a:ext cx="88674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OER are teaching, learning, and research resources that reside in the </a:t>
            </a:r>
            <a:r>
              <a:rPr lang="en" sz="3000" b="1"/>
              <a:t>public domain </a:t>
            </a:r>
            <a:r>
              <a:rPr lang="en" sz="3000"/>
              <a:t>or</a:t>
            </a:r>
            <a:r>
              <a:rPr lang="en" sz="3000" b="1"/>
              <a:t> have been released under an intellectual property license</a:t>
            </a:r>
            <a:r>
              <a:rPr lang="en" sz="3000"/>
              <a:t> that permits their </a:t>
            </a:r>
            <a:r>
              <a:rPr lang="en" sz="3000" u="sng"/>
              <a:t>free use and re-purposing</a:t>
            </a:r>
            <a:r>
              <a:rPr lang="en" sz="3000"/>
              <a:t> by others. </a:t>
            </a:r>
            <a:endParaRPr sz="3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. . . including full courses, course materials, modules, textbooks, streaming videos, tests, software, and any other tools, materials, or techniques used to support access to knowledge. </a:t>
            </a:r>
            <a:endParaRPr sz="3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-Hewlett Foundation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Shape 270" descr="o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75" y="278038"/>
            <a:ext cx="9321600" cy="458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Shape 271"/>
          <p:cNvSpPr txBox="1"/>
          <p:nvPr/>
        </p:nvSpPr>
        <p:spPr>
          <a:xfrm>
            <a:off x="47475" y="4895550"/>
            <a:ext cx="9597900" cy="37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Screenshot from “</a:t>
            </a:r>
            <a:r>
              <a:rPr lang="en" sz="800">
                <a:solidFill>
                  <a:schemeClr val="dk1"/>
                </a:solidFill>
                <a:highlight>
                  <a:srgbClr val="FFFFFF"/>
                </a:highlight>
              </a:rPr>
              <a:t>A Review of the Effectiveness &amp; Perceptions of Open Educational Resources As Compared to Textbooks”</a:t>
            </a:r>
            <a:r>
              <a:rPr lang="en" sz="1100">
                <a:solidFill>
                  <a:schemeClr val="dk1"/>
                </a:solidFill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4"/>
              </a:rPr>
              <a:t>https://youtu.be/SX0K0hb_xKE</a:t>
            </a:r>
            <a:r>
              <a:rPr lang="en" sz="800">
                <a:solidFill>
                  <a:schemeClr val="dk1"/>
                </a:solidFill>
              </a:rPr>
              <a:t> © Open Education Research Group. </a:t>
            </a:r>
            <a:r>
              <a:rPr lang="en" sz="800" u="sng">
                <a:solidFill>
                  <a:schemeClr val="accent5"/>
                </a:solidFill>
                <a:hlinkClick r:id="rId5"/>
              </a:rPr>
              <a:t>CC BY 4.0</a:t>
            </a:r>
            <a:r>
              <a:rPr lang="en"/>
              <a:t>c</a:t>
            </a:r>
            <a:endParaRPr/>
          </a:p>
        </p:txBody>
      </p:sp>
      <p:pic>
        <p:nvPicPr>
          <p:cNvPr id="272" name="Shape 272" descr="o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000" y="278038"/>
            <a:ext cx="9321600" cy="458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Shape 273"/>
          <p:cNvSpPr txBox="1"/>
          <p:nvPr/>
        </p:nvSpPr>
        <p:spPr>
          <a:xfrm>
            <a:off x="-44150" y="4895550"/>
            <a:ext cx="9597900" cy="37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Screenshot from “</a:t>
            </a:r>
            <a:r>
              <a:rPr lang="en" sz="800">
                <a:solidFill>
                  <a:schemeClr val="dk1"/>
                </a:solidFill>
                <a:highlight>
                  <a:srgbClr val="FFFFFF"/>
                </a:highlight>
              </a:rPr>
              <a:t>A Review of the Effectiveness &amp; Perceptions of Open Educational Resources As Compared to Textbooks”</a:t>
            </a:r>
            <a:r>
              <a:rPr lang="en" sz="1100">
                <a:solidFill>
                  <a:schemeClr val="dk1"/>
                </a:solidFill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4"/>
              </a:rPr>
              <a:t>https://youtu.be/SX0K0hb_xKE</a:t>
            </a:r>
            <a:r>
              <a:rPr lang="en" sz="800">
                <a:solidFill>
                  <a:schemeClr val="dk1"/>
                </a:solidFill>
              </a:rPr>
              <a:t> © Open Education Research Group. </a:t>
            </a:r>
            <a:r>
              <a:rPr lang="en" sz="800" u="sng">
                <a:solidFill>
                  <a:schemeClr val="accent5"/>
                </a:solidFill>
                <a:hlinkClick r:id="rId5"/>
              </a:rPr>
              <a:t>CC BY 4.0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3775" y="97438"/>
            <a:ext cx="5399074" cy="494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Shape 2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325" y="2361750"/>
            <a:ext cx="3707875" cy="195907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Shape 280"/>
          <p:cNvSpPr txBox="1"/>
          <p:nvPr/>
        </p:nvSpPr>
        <p:spPr>
          <a:xfrm>
            <a:off x="519325" y="4320825"/>
            <a:ext cx="2506200" cy="1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[Used under Fair Use]</a:t>
            </a:r>
            <a:endParaRPr sz="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/>
        </p:nvSpPr>
        <p:spPr>
          <a:xfrm>
            <a:off x="1034675" y="1071750"/>
            <a:ext cx="66558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9900"/>
                </a:solidFill>
              </a:rPr>
              <a:t>PRE-CONFERENCE AGENDA</a:t>
            </a:r>
            <a:endParaRPr sz="1100">
              <a:solidFill>
                <a:srgbClr val="FF99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8:00 - 8:20 	Survey results, introductions &amp; review agenda for the morning (20 minutes)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8:20 - 9:20 	Interactive presentation: Philosophy, Practices &amp; Potential (60 minutes, incl Q&amp;A)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9:20 - 9:30	Break (10 minutes)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9:30 - 9:50	Advancing Open Education on campus</a:t>
            </a:r>
            <a:endParaRPr sz="1100">
              <a:solidFill>
                <a:schemeClr val="dk1"/>
              </a:solidFill>
            </a:endParaRPr>
          </a:p>
          <a:p>
            <a:pPr marL="457200" lvl="0" indent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Institutional goals &amp; stakeholders (5 minutes)</a:t>
            </a:r>
            <a:endParaRPr sz="1100">
              <a:solidFill>
                <a:schemeClr val="dk1"/>
              </a:solidFill>
            </a:endParaRPr>
          </a:p>
          <a:p>
            <a:pPr marL="457200" lvl="0" indent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Activity: Connecting with Your Community (10 minutes)</a:t>
            </a:r>
            <a:endParaRPr sz="1100">
              <a:solidFill>
                <a:schemeClr val="dk1"/>
              </a:solidFill>
            </a:endParaRPr>
          </a:p>
          <a:p>
            <a:pPr marL="457200" lvl="0" indent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Discussion (5 minutes)</a:t>
            </a:r>
            <a:endParaRPr sz="1100">
              <a:solidFill>
                <a:schemeClr val="dk1"/>
              </a:solidFill>
            </a:endParaRPr>
          </a:p>
          <a:p>
            <a:pPr marL="457200" lvl="0" indent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9:50 - 10:10	Hands on Practice: Finding OER (including discussion) (20 minutes)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10:10 - 10:30 	Videos: Reference interviews for instructional content (20 minutes)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10:30 - 10:40 	Tour of teaching materials: Teaching about OER and Creative Commons (10 min)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10:40 - 10:45	What kind of support to offer? </a:t>
            </a:r>
            <a:endParaRPr sz="1100">
              <a:solidFill>
                <a:schemeClr val="dk1"/>
              </a:solidFill>
            </a:endParaRPr>
          </a:p>
          <a:p>
            <a:pPr marL="457200" lvl="0" indent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Being realistic &amp; setting boundaries. Open Education alignment rubric (5 mins)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10:45 - 10:55	Reflection and planning (10 minutes)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10:55 - 11:00 	Sharing “next steps” (5 minutes)</a:t>
            </a: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11:00 		Adjourn and off to lunch!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Shape 2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325" y="665300"/>
            <a:ext cx="8405724" cy="365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Shape 2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975" y="762000"/>
            <a:ext cx="2800975" cy="3579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Shape 291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7550" y="310975"/>
            <a:ext cx="2926750" cy="3658424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Shape 292"/>
          <p:cNvSpPr txBox="1"/>
          <p:nvPr/>
        </p:nvSpPr>
        <p:spPr>
          <a:xfrm>
            <a:off x="545550" y="135850"/>
            <a:ext cx="41055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Textbooks at Virginia Tech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https://vtechworks.lib.vt.edu/handle/10919/70959</a:t>
            </a:r>
            <a:r>
              <a:rPr lang="en"/>
              <a:t> </a:t>
            </a:r>
            <a:endParaRPr/>
          </a:p>
        </p:txBody>
      </p:sp>
      <p:sp>
        <p:nvSpPr>
          <p:cNvPr id="293" name="Shape 293"/>
          <p:cNvSpPr txBox="1"/>
          <p:nvPr/>
        </p:nvSpPr>
        <p:spPr>
          <a:xfrm>
            <a:off x="148750" y="4300550"/>
            <a:ext cx="3889200" cy="6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Cover design: Trevor Finney. “</a:t>
            </a:r>
            <a:r>
              <a:rPr lang="en" sz="800" u="sng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7"/>
              </a:rPr>
              <a:t>Hong Kong Skyscrapers</a:t>
            </a:r>
            <a:r>
              <a:rPr lang="en" sz="80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” by Estial, cropped and modified by Trevor Finney </a:t>
            </a:r>
            <a:r>
              <a:rPr lang="en" sz="800" u="sng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8"/>
              </a:rPr>
              <a:t>CC BY-SA 4.0</a:t>
            </a:r>
            <a:r>
              <a:rPr lang="en" sz="80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; “</a:t>
            </a:r>
            <a:r>
              <a:rPr lang="en" sz="800" u="sng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9"/>
              </a:rPr>
              <a:t>Paris vue d’ensemble tour Eiffel</a:t>
            </a:r>
            <a:r>
              <a:rPr lang="en" sz="80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” by Taxiarchos228, cropped and modified by Poke2001 and Trevor Finney </a:t>
            </a:r>
            <a:r>
              <a:rPr lang="en" sz="800" u="sng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10"/>
              </a:rPr>
              <a:t>CC BY 3.0</a:t>
            </a:r>
            <a:r>
              <a:rPr lang="en" sz="80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; “</a:t>
            </a:r>
            <a:r>
              <a:rPr lang="en" sz="800" u="sng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11"/>
              </a:rPr>
              <a:t>London Bridge</a:t>
            </a:r>
            <a:r>
              <a:rPr lang="en" sz="80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” by Skitterphoto, cropped and modified by Trevor Finney, Public Domain; “</a:t>
            </a:r>
            <a:r>
              <a:rPr lang="en" sz="800" u="sng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12"/>
              </a:rPr>
              <a:t>New York</a:t>
            </a:r>
            <a:r>
              <a:rPr lang="en" sz="80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” by Mscamilaalmeida, cropped and modified by Trevor Finney, Public Domain.</a:t>
            </a:r>
            <a:endParaRPr sz="800"/>
          </a:p>
        </p:txBody>
      </p:sp>
      <p:sp>
        <p:nvSpPr>
          <p:cNvPr id="294" name="Shape 294"/>
          <p:cNvSpPr txBox="1"/>
          <p:nvPr/>
        </p:nvSpPr>
        <p:spPr>
          <a:xfrm>
            <a:off x="5387550" y="3969400"/>
            <a:ext cx="3084600" cy="6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Cover design: Robert Browder </a:t>
            </a:r>
            <a:endParaRPr sz="8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Cover image: (c) Michelle Yost. </a:t>
            </a:r>
            <a:r>
              <a:rPr lang="en" sz="800" u="sng">
                <a:solidFill>
                  <a:srgbClr val="1155CC"/>
                </a:solidFill>
                <a:hlinkClick r:id="rId13"/>
              </a:rPr>
              <a:t>Total Internal Reflection</a:t>
            </a:r>
            <a:r>
              <a:rPr lang="en" sz="800">
                <a:solidFill>
                  <a:schemeClr val="dk1"/>
                </a:solidFill>
              </a:rPr>
              <a:t> (cropped by Robert Browder) is licensed with a </a:t>
            </a:r>
            <a:r>
              <a:rPr lang="en" sz="800" u="sng">
                <a:solidFill>
                  <a:srgbClr val="1155CC"/>
                </a:solidFill>
                <a:hlinkClick r:id="rId14"/>
              </a:rPr>
              <a:t>Creative Commons Attribution-ShareAlike 2.0 license</a:t>
            </a:r>
            <a:r>
              <a:rPr lang="en" sz="800">
                <a:solidFill>
                  <a:schemeClr val="dk1"/>
                </a:solidFill>
              </a:rPr>
              <a:t>. </a:t>
            </a:r>
            <a:endParaRPr sz="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Shape 2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800" y="63150"/>
            <a:ext cx="5811607" cy="508034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00" name="Shape 3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3950" y="1456875"/>
            <a:ext cx="6390675" cy="38415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01" name="Shape 30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2975" y="1314425"/>
            <a:ext cx="7457124" cy="457467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Shape 302"/>
          <p:cNvSpPr/>
          <p:nvPr/>
        </p:nvSpPr>
        <p:spPr>
          <a:xfrm>
            <a:off x="5119300" y="3784000"/>
            <a:ext cx="2105700" cy="774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Shape 3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900" y="1439400"/>
            <a:ext cx="1074475" cy="3069925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Shape 308"/>
          <p:cNvSpPr txBox="1"/>
          <p:nvPr/>
        </p:nvSpPr>
        <p:spPr>
          <a:xfrm>
            <a:off x="641575" y="292975"/>
            <a:ext cx="62055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Creative Commons </a:t>
            </a:r>
            <a:endParaRPr sz="3000" b="1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            Licenses</a:t>
            </a:r>
            <a:endParaRPr sz="3000" b="1"/>
          </a:p>
        </p:txBody>
      </p:sp>
      <p:sp>
        <p:nvSpPr>
          <p:cNvPr id="309" name="Shape 309"/>
          <p:cNvSpPr txBox="1"/>
          <p:nvPr/>
        </p:nvSpPr>
        <p:spPr>
          <a:xfrm>
            <a:off x="5331525" y="1045125"/>
            <a:ext cx="3373800" cy="9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5 R permissions</a:t>
            </a:r>
            <a:endParaRPr sz="3000" b="1"/>
          </a:p>
        </p:txBody>
      </p:sp>
      <p:sp>
        <p:nvSpPr>
          <p:cNvPr id="310" name="Shape 310"/>
          <p:cNvSpPr txBox="1"/>
          <p:nvPr/>
        </p:nvSpPr>
        <p:spPr>
          <a:xfrm>
            <a:off x="5331525" y="1387213"/>
            <a:ext cx="3201900" cy="31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Can anyone . . . </a:t>
            </a:r>
            <a:endParaRPr sz="240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Retain </a:t>
            </a:r>
            <a:r>
              <a:rPr lang="en" sz="2400"/>
              <a:t>it?</a:t>
            </a:r>
            <a:endParaRPr sz="240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Reuse </a:t>
            </a:r>
            <a:r>
              <a:rPr lang="en" sz="2400"/>
              <a:t>it?</a:t>
            </a:r>
            <a:endParaRPr sz="240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Revise </a:t>
            </a:r>
            <a:r>
              <a:rPr lang="en" sz="2400"/>
              <a:t>it?</a:t>
            </a:r>
            <a:endParaRPr sz="240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Remix </a:t>
            </a:r>
            <a:r>
              <a:rPr lang="en" sz="2400"/>
              <a:t>it?</a:t>
            </a:r>
            <a:endParaRPr sz="240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Redistribute </a:t>
            </a:r>
            <a:r>
              <a:rPr lang="en" sz="2400"/>
              <a:t>it?</a:t>
            </a:r>
            <a:endParaRPr sz="240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0000FF"/>
                </a:solidFill>
                <a:hlinkClick r:id="rId4"/>
              </a:rPr>
              <a:t>http://opencontent.org/definition</a:t>
            </a:r>
            <a:endParaRPr>
              <a:solidFill>
                <a:srgbClr val="0000FF"/>
              </a:solidFill>
            </a:endParaRPr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11" name="Shape 311"/>
          <p:cNvCxnSpPr/>
          <p:nvPr/>
        </p:nvCxnSpPr>
        <p:spPr>
          <a:xfrm>
            <a:off x="4468875" y="1177875"/>
            <a:ext cx="22200" cy="3451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Shape 3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590" y="1600642"/>
            <a:ext cx="9094800" cy="194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Shape 3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475" y="1245500"/>
            <a:ext cx="1123950" cy="370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Shape 3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6425" y="310625"/>
            <a:ext cx="7602774" cy="4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Shape 3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3575" y="827617"/>
            <a:ext cx="860100" cy="302953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Shape 324"/>
          <p:cNvSpPr/>
          <p:nvPr/>
        </p:nvSpPr>
        <p:spPr>
          <a:xfrm>
            <a:off x="31725" y="827625"/>
            <a:ext cx="239100" cy="39444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Shape 325"/>
          <p:cNvSpPr txBox="1"/>
          <p:nvPr/>
        </p:nvSpPr>
        <p:spPr>
          <a:xfrm>
            <a:off x="1012525" y="-532650"/>
            <a:ext cx="6075000" cy="7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Shape 326"/>
          <p:cNvSpPr txBox="1"/>
          <p:nvPr/>
        </p:nvSpPr>
        <p:spPr>
          <a:xfrm>
            <a:off x="0" y="409700"/>
            <a:ext cx="1339500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Most open</a:t>
            </a:r>
            <a:endParaRPr/>
          </a:p>
        </p:txBody>
      </p:sp>
      <p:sp>
        <p:nvSpPr>
          <p:cNvPr id="327" name="Shape 327"/>
          <p:cNvSpPr txBox="1"/>
          <p:nvPr/>
        </p:nvSpPr>
        <p:spPr>
          <a:xfrm>
            <a:off x="168250" y="4624725"/>
            <a:ext cx="1339500" cy="2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Least open</a:t>
            </a:r>
            <a:endParaRPr/>
          </a:p>
        </p:txBody>
      </p:sp>
      <p:cxnSp>
        <p:nvCxnSpPr>
          <p:cNvPr id="328" name="Shape 328"/>
          <p:cNvCxnSpPr/>
          <p:nvPr/>
        </p:nvCxnSpPr>
        <p:spPr>
          <a:xfrm>
            <a:off x="164425" y="3393625"/>
            <a:ext cx="1315200" cy="1581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9" name="Shape 329"/>
          <p:cNvCxnSpPr/>
          <p:nvPr/>
        </p:nvCxnSpPr>
        <p:spPr>
          <a:xfrm flipH="1">
            <a:off x="164425" y="3409075"/>
            <a:ext cx="1466100" cy="1550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the potential here?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 txBox="1"/>
          <p:nvPr/>
        </p:nvSpPr>
        <p:spPr>
          <a:xfrm>
            <a:off x="589850" y="658000"/>
            <a:ext cx="7676700" cy="36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Anyone can create, adapt &amp; share if they:</a:t>
            </a:r>
            <a:r>
              <a:rPr lang="en" sz="2400"/>
              <a:t> 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Understand the licenses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Can extract content 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Create in a format others can use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Attribute 3rd party works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/>
        </p:nvSpPr>
        <p:spPr>
          <a:xfrm>
            <a:off x="589850" y="658000"/>
            <a:ext cx="7676700" cy="36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CC0000"/>
                </a:solidFill>
              </a:rPr>
              <a:t>Potential areas of growth:</a:t>
            </a:r>
            <a:r>
              <a:rPr lang="en" sz="2400"/>
              <a:t>  </a:t>
            </a:r>
            <a:r>
              <a:rPr lang="en" sz="1800">
                <a:solidFill>
                  <a:srgbClr val="CC0000"/>
                </a:solidFill>
              </a:rPr>
              <a:t>critical thinking, communication</a:t>
            </a:r>
            <a:endParaRPr sz="1800">
              <a:solidFill>
                <a:srgbClr val="CC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B7B7B7"/>
                </a:solidFill>
              </a:rPr>
              <a:t>Understand the licenses</a:t>
            </a:r>
            <a:endParaRPr sz="2400">
              <a:solidFill>
                <a:srgbClr val="B7B7B7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 -- understanding of copyright, information ethics</a:t>
            </a:r>
            <a:endParaRPr sz="2400">
              <a:solidFill>
                <a:srgbClr val="CC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B7B7B7"/>
                </a:solidFill>
              </a:rPr>
              <a:t>Can extract content </a:t>
            </a:r>
            <a:endParaRPr sz="2400">
              <a:solidFill>
                <a:srgbClr val="B7B7B7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 -- digital literacy / technical / software skills</a:t>
            </a:r>
            <a:endParaRPr sz="2400">
              <a:solidFill>
                <a:srgbClr val="CC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B7B7B7"/>
                </a:solidFill>
              </a:rPr>
              <a:t>Create in a format others can use</a:t>
            </a:r>
            <a:endParaRPr sz="2400">
              <a:solidFill>
                <a:srgbClr val="B7B7B7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-- reflection regarding barriers others may face</a:t>
            </a:r>
            <a:endParaRPr sz="2400">
              <a:solidFill>
                <a:srgbClr val="CC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B7B7B7"/>
                </a:solidFill>
              </a:rPr>
              <a:t>Attribute 3rd party works</a:t>
            </a:r>
            <a:endParaRPr sz="2400">
              <a:solidFill>
                <a:srgbClr val="B7B7B7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-- give credit                           </a:t>
            </a:r>
            <a:endParaRPr sz="2400">
              <a:solidFill>
                <a:srgbClr val="CC0000"/>
              </a:solidFill>
            </a:endParaRPr>
          </a:p>
          <a:p>
            <a:pPr marL="228600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 → Leverages the power of the web</a:t>
            </a:r>
            <a:endParaRPr sz="2400">
              <a:solidFill>
                <a:srgbClr val="CC0000"/>
              </a:solidFill>
            </a:endParaRPr>
          </a:p>
          <a:p>
            <a:pPr marL="2286000" lvl="0" indent="45720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 → Enormous creative potential</a:t>
            </a:r>
            <a:endParaRPr sz="2400">
              <a:solidFill>
                <a:srgbClr val="CC0000"/>
              </a:solidFill>
            </a:endParaRPr>
          </a:p>
          <a:p>
            <a:pPr marL="1828800" lvl="0" indent="45720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CC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ctrTitle"/>
          </p:nvPr>
        </p:nvSpPr>
        <p:spPr>
          <a:xfrm>
            <a:off x="0" y="941100"/>
            <a:ext cx="9144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What problems could this solve?</a:t>
            </a:r>
            <a:endParaRPr sz="4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200" y="552925"/>
            <a:ext cx="3163325" cy="421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Shape 1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7975" y="2394600"/>
            <a:ext cx="3661726" cy="205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/>
          <p:nvPr/>
        </p:nvSpPr>
        <p:spPr>
          <a:xfrm>
            <a:off x="4887925" y="4454325"/>
            <a:ext cx="3661800" cy="5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~34,000 (full time equivalent) students</a:t>
            </a:r>
            <a:endParaRPr/>
          </a:p>
        </p:txBody>
      </p:sp>
      <p:sp>
        <p:nvSpPr>
          <p:cNvPr id="177" name="Shape 177"/>
          <p:cNvSpPr txBox="1"/>
          <p:nvPr/>
        </p:nvSpPr>
        <p:spPr>
          <a:xfrm>
            <a:off x="4887975" y="1474450"/>
            <a:ext cx="3805200" cy="7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Traditional library services</a:t>
            </a:r>
            <a:endParaRPr b="1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+"/>
            </a:pPr>
            <a:r>
              <a:rPr lang="en" b="1"/>
              <a:t>Expanded focus on “making”</a:t>
            </a:r>
            <a:endParaRPr/>
          </a:p>
        </p:txBody>
      </p:sp>
      <p:pic>
        <p:nvPicPr>
          <p:cNvPr id="178" name="Shape 1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52025" y="153425"/>
            <a:ext cx="1855150" cy="117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Shape 179"/>
          <p:cNvSpPr txBox="1"/>
          <p:nvPr/>
        </p:nvSpPr>
        <p:spPr>
          <a:xfrm>
            <a:off x="560325" y="4774250"/>
            <a:ext cx="3148800" cy="1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© Anita Walz CC BY 4.0</a:t>
            </a:r>
            <a:endParaRPr sz="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Shape 3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1550" y="152400"/>
            <a:ext cx="3057790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Shape 359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Educational Resources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Pedagogy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value framework</a:t>
            </a:r>
            <a:endParaRPr sz="3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Pedagogy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Shape 3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000" y="0"/>
            <a:ext cx="7776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Shape 370"/>
          <p:cNvSpPr txBox="1"/>
          <p:nvPr/>
        </p:nvSpPr>
        <p:spPr>
          <a:xfrm>
            <a:off x="3086100" y="257150"/>
            <a:ext cx="7278000" cy="13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Non-disposable assignment</a:t>
            </a:r>
            <a:endParaRPr sz="3000"/>
          </a:p>
        </p:txBody>
      </p:sp>
      <p:sp>
        <p:nvSpPr>
          <p:cNvPr id="371" name="Shape 371"/>
          <p:cNvSpPr txBox="1"/>
          <p:nvPr/>
        </p:nvSpPr>
        <p:spPr>
          <a:xfrm>
            <a:off x="784450" y="4897500"/>
            <a:ext cx="23532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[Public domain image]</a:t>
            </a:r>
            <a:endParaRPr sz="8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>
            <a:spLocks noGrp="1"/>
          </p:cNvSpPr>
          <p:nvPr>
            <p:ph type="body" idx="1"/>
          </p:nvPr>
        </p:nvSpPr>
        <p:spPr>
          <a:xfrm>
            <a:off x="4989200" y="290925"/>
            <a:ext cx="3986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Create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Adapt or 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Modify with the intent of sharing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Student agency / choice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Valuing access by others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Instructor as “coach”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 b="1"/>
              <a:t>Themes: </a:t>
            </a:r>
            <a:endParaRPr b="1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/>
              <a:t>autonomy and interdependence; freedom and responsibility; democracy and participation</a:t>
            </a:r>
            <a:endParaRPr b="1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77" name="Shape 3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58225"/>
            <a:ext cx="4908974" cy="3272641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Shape 378"/>
          <p:cNvSpPr txBox="1"/>
          <p:nvPr/>
        </p:nvSpPr>
        <p:spPr>
          <a:xfrm>
            <a:off x="283750" y="113875"/>
            <a:ext cx="4632900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Aspects of Open Pedagogy</a:t>
            </a:r>
            <a:endParaRPr b="1"/>
          </a:p>
        </p:txBody>
      </p:sp>
      <p:sp>
        <p:nvSpPr>
          <p:cNvPr id="379" name="Shape 379"/>
          <p:cNvSpPr txBox="1"/>
          <p:nvPr/>
        </p:nvSpPr>
        <p:spPr>
          <a:xfrm>
            <a:off x="0" y="4430875"/>
            <a:ext cx="23532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[Public domain image]</a:t>
            </a:r>
            <a:endParaRPr sz="8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Shape 3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838701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Shape 385"/>
          <p:cNvSpPr txBox="1"/>
          <p:nvPr/>
        </p:nvSpPr>
        <p:spPr>
          <a:xfrm>
            <a:off x="5194925" y="1800225"/>
            <a:ext cx="3857700" cy="6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Student engagement &amp; motivation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Deeper learning approaches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Real world connections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Produces value for the real world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Shape 386"/>
          <p:cNvSpPr txBox="1"/>
          <p:nvPr/>
        </p:nvSpPr>
        <p:spPr>
          <a:xfrm>
            <a:off x="152400" y="4991100"/>
            <a:ext cx="23532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[Public domain image]</a:t>
            </a:r>
            <a:endParaRPr sz="8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195975" y="1623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Baeten, M., Kyndt, E., Struyven,. K., Dochy, F., (2010) Using student-centred learning environments to stimulate deep approaches to learning: Factors encouraging or discouraging their effectiveness. </a:t>
            </a:r>
            <a:r>
              <a:rPr lang="en" sz="1600" i="1"/>
              <a:t>Educational Research Review, 5</a:t>
            </a:r>
            <a:r>
              <a:rPr lang="en" sz="1600"/>
              <a:t>(3), 243-260. doi.org/10.1016/j.edurev.2010.06.001</a:t>
            </a:r>
            <a:endParaRPr sz="16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DeRosa, R., and Jhangiani, R. (2017) Open Pedagogy. In Mays, E. (2017) </a:t>
            </a:r>
            <a:r>
              <a:rPr lang="en" sz="1600" i="1"/>
              <a:t>A Guide to Making Open Textbooks with Students.</a:t>
            </a:r>
            <a:r>
              <a:rPr lang="en" sz="1600"/>
              <a:t> Retrieved from https://press.rebus.community/makingopentextbookswithstudents/chapter/open-pedagogy</a:t>
            </a:r>
            <a:endParaRPr sz="160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/>
              <a:t>Hendricks, C. (2015) Non-disposable assignments in intro to philosophy [Blog post]. Retrieved from http://blogs.ubc.ca/chendricks/2015/08/18/non-disposable-assignments-intro-philosophy</a:t>
            </a:r>
            <a:br>
              <a:rPr lang="en" sz="1600"/>
            </a:br>
            <a:r>
              <a:rPr lang="en" sz="1600"/>
              <a:t/>
            </a:r>
            <a:br>
              <a:rPr lang="en" sz="1600"/>
            </a:br>
            <a:r>
              <a:rPr lang="en" sz="1600"/>
              <a:t>Morgan, T. (2016, December 21). Open pedagogy and a very brief history of the concept. [Blog post]. Retrieved from https://homonym.ca/uncategorized/open-pedagogy-and-a-very-brief-history-of-the-concept</a:t>
            </a:r>
            <a:r>
              <a:rPr lang="en"/>
              <a:t/>
            </a:r>
            <a:br>
              <a:rPr lang="en"/>
            </a:b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Shape 3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3613" y="-28575"/>
            <a:ext cx="5229225" cy="520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Shape 4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92475"/>
            <a:ext cx="8839201" cy="3542351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Shape 402"/>
          <p:cNvSpPr txBox="1"/>
          <p:nvPr/>
        </p:nvSpPr>
        <p:spPr>
          <a:xfrm>
            <a:off x="231450" y="4320550"/>
            <a:ext cx="6969600" cy="3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https://openamlit.pressbooks.com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http://robinderosa.net/uncategorized/my-open-textbook-pedagogy-and-practice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the potential here?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4000" y="1573350"/>
            <a:ext cx="2372925" cy="28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/>
        </p:nvSpPr>
        <p:spPr>
          <a:xfrm>
            <a:off x="607575" y="1573350"/>
            <a:ext cx="4988700" cy="19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-"/>
            </a:pPr>
            <a:r>
              <a:rPr lang="en" sz="3000">
                <a:solidFill>
                  <a:schemeClr val="dk1"/>
                </a:solidFill>
              </a:rPr>
              <a:t>Open Education</a:t>
            </a:r>
            <a:endParaRPr sz="3000">
              <a:solidFill>
                <a:schemeClr val="dk1"/>
              </a:solidFill>
            </a:endParaRPr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-"/>
            </a:pPr>
            <a:r>
              <a:rPr lang="en" sz="3000">
                <a:solidFill>
                  <a:schemeClr val="dk1"/>
                </a:solidFill>
              </a:rPr>
              <a:t>Copyright / Open Access</a:t>
            </a:r>
            <a:endParaRPr sz="3000">
              <a:solidFill>
                <a:schemeClr val="dk1"/>
              </a:solidFill>
            </a:endParaRPr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-"/>
            </a:pPr>
            <a:r>
              <a:rPr lang="en" sz="3000">
                <a:solidFill>
                  <a:schemeClr val="dk1"/>
                </a:solidFill>
              </a:rPr>
              <a:t>Publishing</a:t>
            </a:r>
            <a:endParaRPr sz="3000">
              <a:solidFill>
                <a:schemeClr val="dk1"/>
              </a:solidFill>
            </a:endParaRPr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Liaison: Economics, Math </a:t>
            </a:r>
            <a:endParaRPr sz="3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            + legal studies</a:t>
            </a:r>
            <a:endParaRPr/>
          </a:p>
        </p:txBody>
      </p:sp>
      <p:sp>
        <p:nvSpPr>
          <p:cNvPr id="186" name="Shape 186"/>
          <p:cNvSpPr txBox="1"/>
          <p:nvPr/>
        </p:nvSpPr>
        <p:spPr>
          <a:xfrm>
            <a:off x="244500" y="460700"/>
            <a:ext cx="85392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666666"/>
                </a:solidFill>
              </a:rPr>
              <a:t>Librarian since 2001 - government, international, school +</a:t>
            </a:r>
            <a:endParaRPr sz="1800">
              <a:solidFill>
                <a:srgbClr val="666666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666666"/>
                </a:solidFill>
              </a:rPr>
              <a:t>Academic libraries, since 2013</a:t>
            </a:r>
            <a:endParaRPr sz="1800">
              <a:solidFill>
                <a:srgbClr val="666666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666666"/>
                </a:solidFill>
              </a:rPr>
              <a:t>Working in Open Education, since 2013</a:t>
            </a:r>
            <a:endParaRPr sz="1800">
              <a:solidFill>
                <a:srgbClr val="666666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666666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666666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/>
          </a:p>
        </p:txBody>
      </p:sp>
      <p:sp>
        <p:nvSpPr>
          <p:cNvPr id="187" name="Shape 187"/>
          <p:cNvSpPr txBox="1"/>
          <p:nvPr/>
        </p:nvSpPr>
        <p:spPr>
          <a:xfrm>
            <a:off x="6096025" y="4415650"/>
            <a:ext cx="23532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[Public domain image]</a:t>
            </a:r>
            <a:endParaRPr sz="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Allows learners to . . .        Allows instructors to . . . </a:t>
            </a:r>
            <a:endParaRPr/>
          </a:p>
        </p:txBody>
      </p:sp>
      <p:sp>
        <p:nvSpPr>
          <p:cNvPr id="413" name="Shape 4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124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Connect with people and ideas in the real world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Get feedback beyond the instructor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Explore areas of interest in a supportive context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Explore developing their digital persona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414" name="Shape 414"/>
          <p:cNvSpPr txBox="1"/>
          <p:nvPr/>
        </p:nvSpPr>
        <p:spPr>
          <a:xfrm>
            <a:off x="4590600" y="1152475"/>
            <a:ext cx="4436400" cy="23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Learn, alongside students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Develop skill in coaching and authentic assessment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Include students in research programs 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Obtain meaningful feedback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11430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For more examples of open pedagogy see: </a:t>
            </a:r>
            <a:endParaRPr sz="2800">
              <a:solidFill>
                <a:schemeClr val="dk1"/>
              </a:solidFill>
            </a:endParaRPr>
          </a:p>
          <a:p>
            <a:pPr marL="0" lvl="0" indent="114300">
              <a:spcBef>
                <a:spcPts val="160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</a:endParaRPr>
          </a:p>
          <a:p>
            <a:pPr marL="0" lvl="0" indent="1143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800" i="1">
                <a:solidFill>
                  <a:schemeClr val="dk1"/>
                </a:solidFill>
              </a:rPr>
              <a:t>The Open Pedagogy Notebook</a:t>
            </a:r>
            <a:endParaRPr sz="2800" i="1">
              <a:solidFill>
                <a:schemeClr val="dk1"/>
              </a:solidFill>
            </a:endParaRPr>
          </a:p>
          <a:p>
            <a:pPr marL="0" lvl="0" indent="1143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chemeClr val="hlink"/>
                </a:solidFill>
                <a:hlinkClick r:id="rId3"/>
              </a:rPr>
              <a:t>http://openpedagogy.org</a:t>
            </a:r>
            <a:r>
              <a:rPr lang="en" sz="2800">
                <a:solidFill>
                  <a:schemeClr val="dk1"/>
                </a:solidFill>
              </a:rPr>
              <a:t> 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Shape 4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1550" y="152400"/>
            <a:ext cx="3057790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Shape 425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Educational Resources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Pedagogy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value framework</a:t>
            </a:r>
            <a:endParaRPr sz="3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value framework</a:t>
            </a:r>
            <a:endParaRPr sz="36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Education Is:</a:t>
            </a:r>
            <a:endParaRPr/>
          </a:p>
        </p:txBody>
      </p:sp>
      <p:sp>
        <p:nvSpPr>
          <p:cNvPr id="436" name="Shape 4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" sz="2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movement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" sz="2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philosophy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" sz="2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broad, expanding set of value-driven practices</a:t>
            </a: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37" name="Shape 4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43" name="Shape 4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Shape 444"/>
          <p:cNvSpPr txBox="1">
            <a:spLocks noGrp="1"/>
          </p:cNvSpPr>
          <p:nvPr>
            <p:ph type="title"/>
          </p:nvPr>
        </p:nvSpPr>
        <p:spPr>
          <a:xfrm>
            <a:off x="3585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</a:rPr>
              <a:t>Outward facing</a:t>
            </a:r>
            <a:endParaRPr sz="5000"/>
          </a:p>
        </p:txBody>
      </p:sp>
      <p:sp>
        <p:nvSpPr>
          <p:cNvPr id="445" name="Shape 445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 txBox="1">
            <a:spLocks noGrp="1"/>
          </p:cNvSpPr>
          <p:nvPr>
            <p:ph type="title"/>
          </p:nvPr>
        </p:nvSpPr>
        <p:spPr>
          <a:xfrm>
            <a:off x="311700" y="39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chemeClr val="dk2"/>
                </a:solidFill>
              </a:rPr>
              <a:t>Expand</a:t>
            </a:r>
            <a:endParaRPr sz="4800" b="1">
              <a:solidFill>
                <a:schemeClr val="dk2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chemeClr val="dk2"/>
                </a:solidFill>
              </a:rPr>
              <a:t>possibilities:</a:t>
            </a:r>
            <a:endParaRPr sz="4800"/>
          </a:p>
        </p:txBody>
      </p:sp>
      <p:sp>
        <p:nvSpPr>
          <p:cNvPr id="451" name="Shape 45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39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7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rtl="0">
              <a:spcBef>
                <a:spcPts val="7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rtl="0">
              <a:spcBef>
                <a:spcPts val="7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" b="1"/>
              <a:t>Reducing</a:t>
            </a:r>
            <a:r>
              <a:rPr lang="en"/>
              <a:t> all sorts of </a:t>
            </a:r>
            <a:r>
              <a:rPr lang="en" b="1"/>
              <a:t>barriers and expand possibilities . . . 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452" name="Shape 4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5975" y="4087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Shape 453"/>
          <p:cNvSpPr txBox="1"/>
          <p:nvPr/>
        </p:nvSpPr>
        <p:spPr>
          <a:xfrm>
            <a:off x="381375" y="4709875"/>
            <a:ext cx="8283900" cy="3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Shape 454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60" name="Shape 4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Shape 461"/>
          <p:cNvSpPr txBox="1">
            <a:spLocks noGrp="1"/>
          </p:cNvSpPr>
          <p:nvPr>
            <p:ph type="title"/>
          </p:nvPr>
        </p:nvSpPr>
        <p:spPr>
          <a:xfrm>
            <a:off x="3585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</a:rPr>
              <a:t>Open Licenses</a:t>
            </a:r>
            <a:endParaRPr sz="5000"/>
          </a:p>
        </p:txBody>
      </p:sp>
      <p:pic>
        <p:nvPicPr>
          <p:cNvPr id="462" name="Shape 4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901" y="1309175"/>
            <a:ext cx="3588175" cy="3103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Shape 463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5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5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>
            <a:spLocks noGrp="1"/>
          </p:cNvSpPr>
          <p:nvPr>
            <p:ph type="title"/>
          </p:nvPr>
        </p:nvSpPr>
        <p:spPr>
          <a:xfrm>
            <a:off x="52075" y="555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2"/>
                </a:solidFill>
              </a:rPr>
              <a:t>Feedback:</a:t>
            </a:r>
            <a:endParaRPr sz="6000"/>
          </a:p>
        </p:txBody>
      </p:sp>
      <p:sp>
        <p:nvSpPr>
          <p:cNvPr id="469" name="Shape 46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39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457200" algn="l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" b="1"/>
              <a:t>&amp; Collaboration</a:t>
            </a:r>
            <a:endParaRPr b="1"/>
          </a:p>
          <a:p>
            <a:pPr marL="0" lvl="0" indent="0" algn="l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" b="1"/>
              <a:t> 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470" name="Shape 4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Shape 471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 . . about teaching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. . . about research</a:t>
            </a:r>
            <a:endParaRPr/>
          </a:p>
        </p:txBody>
      </p:sp>
      <p:pic>
        <p:nvPicPr>
          <p:cNvPr id="477" name="Shape 4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Shape 478"/>
          <p:cNvSpPr txBox="1">
            <a:spLocks noGrp="1"/>
          </p:cNvSpPr>
          <p:nvPr>
            <p:ph type="title"/>
          </p:nvPr>
        </p:nvSpPr>
        <p:spPr>
          <a:xfrm>
            <a:off x="52075" y="555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2"/>
                </a:solidFill>
              </a:rPr>
              <a:t>New Ideas</a:t>
            </a:r>
            <a:endParaRPr sz="6000"/>
          </a:p>
        </p:txBody>
      </p:sp>
      <p:sp>
        <p:nvSpPr>
          <p:cNvPr id="479" name="Shape 479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0650" y="1260400"/>
            <a:ext cx="4861301" cy="3645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5825" y="3753844"/>
            <a:ext cx="1856600" cy="64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7575" y="540575"/>
            <a:ext cx="2645900" cy="268447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6293225" y="201750"/>
            <a:ext cx="25779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Spring 2014</a:t>
            </a:r>
            <a:endParaRPr sz="3000" b="1"/>
          </a:p>
        </p:txBody>
      </p:sp>
      <p:sp>
        <p:nvSpPr>
          <p:cNvPr id="196" name="Shape 196"/>
          <p:cNvSpPr txBox="1"/>
          <p:nvPr/>
        </p:nvSpPr>
        <p:spPr>
          <a:xfrm>
            <a:off x="7422075" y="4861550"/>
            <a:ext cx="1378200" cy="2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[Public domain image]</a:t>
            </a:r>
            <a:endParaRPr sz="800"/>
          </a:p>
        </p:txBody>
      </p:sp>
      <p:sp>
        <p:nvSpPr>
          <p:cNvPr id="197" name="Shape 197"/>
          <p:cNvSpPr txBox="1"/>
          <p:nvPr/>
        </p:nvSpPr>
        <p:spPr>
          <a:xfrm>
            <a:off x="527575" y="3113075"/>
            <a:ext cx="2506200" cy="1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[Used under Fair Use]</a:t>
            </a:r>
            <a:endParaRPr sz="8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85" name="Shape 4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Shape 486"/>
          <p:cNvSpPr txBox="1">
            <a:spLocks noGrp="1"/>
          </p:cNvSpPr>
          <p:nvPr>
            <p:ph type="title"/>
          </p:nvPr>
        </p:nvSpPr>
        <p:spPr>
          <a:xfrm>
            <a:off x="3585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</a:rPr>
              <a:t>Giving Credit</a:t>
            </a:r>
            <a:endParaRPr sz="5000"/>
          </a:p>
        </p:txBody>
      </p:sp>
      <p:sp>
        <p:nvSpPr>
          <p:cNvPr id="487" name="Shape 487"/>
          <p:cNvSpPr/>
          <p:nvPr/>
        </p:nvSpPr>
        <p:spPr>
          <a:xfrm>
            <a:off x="1606525" y="2868075"/>
            <a:ext cx="1906800" cy="446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8" name="Shape 488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Shape 4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3550" y="634675"/>
            <a:ext cx="375285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Shape 494"/>
          <p:cNvSpPr txBox="1">
            <a:spLocks noGrp="1"/>
          </p:cNvSpPr>
          <p:nvPr>
            <p:ph type="title"/>
          </p:nvPr>
        </p:nvSpPr>
        <p:spPr>
          <a:xfrm>
            <a:off x="3585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</a:rPr>
              <a:t>   Lever</a:t>
            </a:r>
            <a:endParaRPr sz="5000"/>
          </a:p>
        </p:txBody>
      </p:sp>
      <p:sp>
        <p:nvSpPr>
          <p:cNvPr id="495" name="Shape 495"/>
          <p:cNvSpPr txBox="1"/>
          <p:nvPr/>
        </p:nvSpPr>
        <p:spPr>
          <a:xfrm>
            <a:off x="365150" y="4709875"/>
            <a:ext cx="5160300" cy="2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Public domain. By Jakob Ukrop.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https://thenounproject.com/term/lever/4927</a:t>
            </a:r>
            <a:r>
              <a:rPr lang="en" sz="800"/>
              <a:t> </a:t>
            </a:r>
            <a:endParaRPr sz="8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Shape 501"/>
          <p:cNvSpPr txBox="1">
            <a:spLocks noGrp="1"/>
          </p:cNvSpPr>
          <p:nvPr>
            <p:ph type="body" idx="1"/>
          </p:nvPr>
        </p:nvSpPr>
        <p:spPr>
          <a:xfrm>
            <a:off x="0" y="646050"/>
            <a:ext cx="914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4800"/>
              <a:t>What can I do </a:t>
            </a:r>
            <a:endParaRPr sz="48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4800"/>
              <a:t>to make what I do </a:t>
            </a:r>
            <a:endParaRPr sz="4800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4800"/>
              <a:t>more OPEN?</a:t>
            </a:r>
            <a:endParaRPr sz="48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Shape 5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340757"/>
            <a:ext cx="8991600" cy="6008308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Shape 507"/>
          <p:cNvSpPr txBox="1"/>
          <p:nvPr/>
        </p:nvSpPr>
        <p:spPr>
          <a:xfrm>
            <a:off x="0" y="4750400"/>
            <a:ext cx="4494900" cy="5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90000"/>
                </a:solidFill>
              </a:rPr>
              <a:t>© Enoch Lai </a:t>
            </a:r>
            <a:r>
              <a:rPr lang="en" u="sng">
                <a:solidFill>
                  <a:srgbClr val="990000"/>
                </a:solidFill>
                <a:hlinkClick r:id="rId4"/>
              </a:rPr>
              <a:t>https://flic.kr/p/64rz9n</a:t>
            </a:r>
            <a:r>
              <a:rPr lang="en">
                <a:solidFill>
                  <a:srgbClr val="990000"/>
                </a:solidFill>
              </a:rPr>
              <a:t> </a:t>
            </a:r>
            <a:r>
              <a:rPr lang="en" u="sng">
                <a:solidFill>
                  <a:srgbClr val="990000"/>
                </a:solidFill>
                <a:hlinkClick r:id="rId4"/>
              </a:rPr>
              <a:t>CC BY NC ND</a:t>
            </a:r>
            <a:endParaRPr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Shape 513"/>
          <p:cNvSpPr txBox="1">
            <a:spLocks noGrp="1"/>
          </p:cNvSpPr>
          <p:nvPr>
            <p:ph type="body" idx="1"/>
          </p:nvPr>
        </p:nvSpPr>
        <p:spPr>
          <a:xfrm>
            <a:off x="0" y="646050"/>
            <a:ext cx="914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If I choose to, </a:t>
            </a:r>
            <a:endParaRPr sz="24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4800"/>
              <a:t>how do I convey this </a:t>
            </a:r>
            <a:endParaRPr sz="4800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4800"/>
              <a:t>Information to others?</a:t>
            </a:r>
            <a:endParaRPr sz="48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" name="Shape 5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624475"/>
            <a:ext cx="9302650" cy="6831624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Shape 519"/>
          <p:cNvSpPr txBox="1"/>
          <p:nvPr/>
        </p:nvSpPr>
        <p:spPr>
          <a:xfrm>
            <a:off x="453625" y="482350"/>
            <a:ext cx="8550300" cy="13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Discussion </a:t>
            </a:r>
            <a:endParaRPr sz="30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Shall we take a break? </a:t>
            </a:r>
            <a:endParaRPr/>
          </a:p>
        </p:txBody>
      </p:sp>
      <p:pic>
        <p:nvPicPr>
          <p:cNvPr id="525" name="Shape 5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6575" y="1090050"/>
            <a:ext cx="6043056" cy="3820974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Shape 526"/>
          <p:cNvSpPr txBox="1"/>
          <p:nvPr/>
        </p:nvSpPr>
        <p:spPr>
          <a:xfrm>
            <a:off x="1896575" y="4911025"/>
            <a:ext cx="23532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[Public domain image]</a:t>
            </a:r>
            <a:endParaRPr sz="8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 531"/>
          <p:cNvSpPr txBox="1">
            <a:spLocks noGrp="1"/>
          </p:cNvSpPr>
          <p:nvPr>
            <p:ph type="ctrTitle"/>
          </p:nvPr>
        </p:nvSpPr>
        <p:spPr>
          <a:xfrm>
            <a:off x="311708" y="1545450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F99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F99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F99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9900"/>
                </a:solidFill>
              </a:rPr>
              <a:t>Advancing Open Education on Campus</a:t>
            </a:r>
            <a:endParaRPr sz="3600">
              <a:solidFill>
                <a:srgbClr val="FF99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https://guides.lib.vt.edu/oer</a:t>
            </a:r>
            <a:r>
              <a:rPr lang="en"/>
              <a:t> </a:t>
            </a:r>
            <a:endParaRPr/>
          </a:p>
        </p:txBody>
      </p:sp>
      <p:pic>
        <p:nvPicPr>
          <p:cNvPr id="537" name="Shape 5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012454"/>
            <a:ext cx="9144000" cy="6562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 txBox="1"/>
          <p:nvPr/>
        </p:nvSpPr>
        <p:spPr>
          <a:xfrm>
            <a:off x="0" y="637150"/>
            <a:ext cx="9144000" cy="43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 </a:t>
            </a: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Q: What should my campus offer?</a:t>
            </a: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502920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… it depends </a:t>
            </a: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Shape 2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624475"/>
            <a:ext cx="9302650" cy="683162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/>
          <p:nvPr/>
        </p:nvSpPr>
        <p:spPr>
          <a:xfrm>
            <a:off x="453625" y="482350"/>
            <a:ext cx="8550300" cy="13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Getting to know each other</a:t>
            </a:r>
            <a:endParaRPr sz="3000"/>
          </a:p>
        </p:txBody>
      </p:sp>
      <p:sp>
        <p:nvSpPr>
          <p:cNvPr id="204" name="Shape 204"/>
          <p:cNvSpPr txBox="1"/>
          <p:nvPr/>
        </p:nvSpPr>
        <p:spPr>
          <a:xfrm>
            <a:off x="7422075" y="4861550"/>
            <a:ext cx="1378200" cy="2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[Public domain image]</a:t>
            </a:r>
            <a:endParaRPr sz="8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/>
          <p:nvPr/>
        </p:nvSpPr>
        <p:spPr>
          <a:xfrm>
            <a:off x="258200" y="209100"/>
            <a:ext cx="8613900" cy="47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MY INSTITUTION</a:t>
            </a:r>
            <a:endParaRPr sz="2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 </a:t>
            </a:r>
            <a:endParaRPr sz="2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Institutional Goals</a:t>
            </a:r>
            <a:endParaRPr sz="2400" b="1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Institution name:</a:t>
            </a:r>
            <a:endParaRPr sz="2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My institution aims to ________________________________________________</a:t>
            </a:r>
            <a:endParaRPr sz="2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By providing __,___,__,__&amp;__ to [whom]________________.</a:t>
            </a:r>
            <a:endParaRPr sz="2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Institutional Characteristics</a:t>
            </a:r>
            <a:endParaRPr sz="2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# faculty, # students, levels &amp; types of degrees offered, </a:t>
            </a:r>
            <a:endParaRPr sz="2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delivery formats (online, in person etc.), # of locations, etc...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hape 552"/>
          <p:cNvSpPr txBox="1">
            <a:spLocks noGrp="1"/>
          </p:cNvSpPr>
          <p:nvPr>
            <p:ph type="title"/>
          </p:nvPr>
        </p:nvSpPr>
        <p:spPr>
          <a:xfrm>
            <a:off x="311700" y="462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Steakholders</a:t>
            </a:r>
            <a:endParaRPr/>
          </a:p>
        </p:txBody>
      </p:sp>
      <p:pic>
        <p:nvPicPr>
          <p:cNvPr id="553" name="Shape 5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5875" y="1258000"/>
            <a:ext cx="5704764" cy="380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Shape 5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100" y="1526625"/>
            <a:ext cx="2971075" cy="3265915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Shape 555"/>
          <p:cNvSpPr txBox="1"/>
          <p:nvPr/>
        </p:nvSpPr>
        <p:spPr>
          <a:xfrm>
            <a:off x="139275" y="4825575"/>
            <a:ext cx="3024300" cy="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[Public domain images]</a:t>
            </a:r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 txBox="1">
            <a:spLocks noGrp="1"/>
          </p:cNvSpPr>
          <p:nvPr>
            <p:ph type="title"/>
          </p:nvPr>
        </p:nvSpPr>
        <p:spPr>
          <a:xfrm>
            <a:off x="311700" y="462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Stakeholders</a:t>
            </a:r>
            <a:endParaRPr b="1"/>
          </a:p>
        </p:txBody>
      </p:sp>
      <p:sp>
        <p:nvSpPr>
          <p:cNvPr id="561" name="Shape 56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 b="1"/>
              <a:t>Stakeholder </a:t>
            </a:r>
            <a:r>
              <a:rPr lang="en" sz="3000"/>
              <a:t>- A person, group or organization that has </a:t>
            </a:r>
            <a:r>
              <a:rPr lang="en" sz="3000" b="1"/>
              <a:t>interest or concern</a:t>
            </a:r>
            <a:r>
              <a:rPr lang="en" sz="3000"/>
              <a:t> in an organization or process. Stakeholders can affect or be affected by the organization's actions, objectives and policies.</a:t>
            </a:r>
            <a:endParaRPr sz="300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/>
            </a:r>
            <a:br>
              <a:rPr lang="en"/>
            </a:br>
            <a:endParaRPr/>
          </a:p>
        </p:txBody>
      </p:sp>
      <p:pic>
        <p:nvPicPr>
          <p:cNvPr id="562" name="Shape 5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0598" y="133873"/>
            <a:ext cx="1831376" cy="1548650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Shape 563"/>
          <p:cNvSpPr txBox="1"/>
          <p:nvPr/>
        </p:nvSpPr>
        <p:spPr>
          <a:xfrm>
            <a:off x="5936400" y="4780575"/>
            <a:ext cx="3207600" cy="2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© “</a:t>
            </a:r>
            <a:r>
              <a:rPr lang="en" u="sng">
                <a:solidFill>
                  <a:schemeClr val="hlink"/>
                </a:solidFill>
                <a:hlinkClick r:id="rId4"/>
              </a:rPr>
              <a:t>Group</a:t>
            </a:r>
            <a:r>
              <a:rPr lang="en"/>
              <a:t>” by </a:t>
            </a:r>
            <a:r>
              <a:rPr lang="en" sz="1350" u="sng">
                <a:solidFill>
                  <a:schemeClr val="dk1"/>
                </a:solidFill>
                <a:highlight>
                  <a:srgbClr val="FFFFFF"/>
                </a:highlight>
                <a:hlinkClick r:id="rId5"/>
              </a:rPr>
              <a:t>corpus delicti</a:t>
            </a:r>
            <a:r>
              <a:rPr lang="en"/>
              <a:t> </a:t>
            </a:r>
            <a:r>
              <a:rPr lang="en" u="sng">
                <a:solidFill>
                  <a:schemeClr val="hlink"/>
                </a:solidFill>
                <a:hlinkClick r:id="rId6"/>
              </a:rPr>
              <a:t>CC BY 4.0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Shape 568"/>
          <p:cNvSpPr txBox="1">
            <a:spLocks noGrp="1"/>
          </p:cNvSpPr>
          <p:nvPr>
            <p:ph type="title"/>
          </p:nvPr>
        </p:nvSpPr>
        <p:spPr>
          <a:xfrm>
            <a:off x="311700" y="462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Stakeholders</a:t>
            </a:r>
            <a:endParaRPr b="1"/>
          </a:p>
        </p:txBody>
      </p:sp>
      <p:sp>
        <p:nvSpPr>
          <p:cNvPr id="569" name="Shape 569"/>
          <p:cNvSpPr txBox="1">
            <a:spLocks noGrp="1"/>
          </p:cNvSpPr>
          <p:nvPr>
            <p:ph type="body" idx="1"/>
          </p:nvPr>
        </p:nvSpPr>
        <p:spPr>
          <a:xfrm>
            <a:off x="311700" y="1035525"/>
            <a:ext cx="3964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Stakeholders in higher education:</a:t>
            </a:r>
            <a:endParaRPr b="1"/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Instructors (of all types)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Students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Administrators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Librarians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Board members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Alumni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Parents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Student Services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Staff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Denominational regions 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Accrediting bodies </a:t>
            </a:r>
            <a:endParaRPr/>
          </a:p>
        </p:txBody>
      </p:sp>
      <p:sp>
        <p:nvSpPr>
          <p:cNvPr id="570" name="Shape 570"/>
          <p:cNvSpPr txBox="1"/>
          <p:nvPr/>
        </p:nvSpPr>
        <p:spPr>
          <a:xfrm>
            <a:off x="4546325" y="1017150"/>
            <a:ext cx="4045500" cy="39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IT people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Instructional designers</a:t>
            </a:r>
            <a:endParaRPr/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" name="Shape 5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3911" y="0"/>
            <a:ext cx="419637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Shape 576"/>
          <p:cNvSpPr txBox="1"/>
          <p:nvPr/>
        </p:nvSpPr>
        <p:spPr>
          <a:xfrm>
            <a:off x="282775" y="318650"/>
            <a:ext cx="4711500" cy="28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Exercise: </a:t>
            </a:r>
            <a:endParaRPr sz="2000"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Connecting with your Community</a:t>
            </a:r>
            <a:endParaRPr sz="2000"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000"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Part 1</a:t>
            </a:r>
            <a:r>
              <a:rPr lang="en" sz="2000"/>
              <a:t> </a:t>
            </a:r>
            <a:r>
              <a:rPr lang="en" sz="2000" b="1"/>
              <a:t>only</a:t>
            </a:r>
            <a:endParaRPr sz="2000"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You do not have to share unless you want to</a:t>
            </a:r>
            <a:endParaRPr sz="20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Anita’s example</a:t>
            </a:r>
            <a:endParaRPr/>
          </a:p>
        </p:txBody>
      </p:sp>
      <p:sp>
        <p:nvSpPr>
          <p:cNvPr id="582" name="Shape 58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Institutional </a:t>
            </a:r>
            <a:r>
              <a:rPr lang="en">
                <a:solidFill>
                  <a:srgbClr val="000000"/>
                </a:solidFill>
              </a:rPr>
              <a:t>Roles in Open Education</a:t>
            </a:r>
            <a:endParaRPr>
              <a:solidFill>
                <a:srgbClr val="000000"/>
              </a:solidFill>
            </a:endParaRPr>
          </a:p>
        </p:txBody>
      </p:sp>
      <p:graphicFrame>
        <p:nvGraphicFramePr>
          <p:cNvPr id="588" name="Shape 588"/>
          <p:cNvGraphicFramePr/>
          <p:nvPr/>
        </p:nvGraphicFramePr>
        <p:xfrm>
          <a:off x="902750" y="1136175"/>
          <a:ext cx="7239000" cy="3566100"/>
        </p:xfrm>
        <a:graphic>
          <a:graphicData uri="http://schemas.openxmlformats.org/drawingml/2006/table">
            <a:tbl>
              <a:tblPr>
                <a:noFill/>
                <a:tableStyleId>{A8BDB1E2-3BC4-44BC-8261-FD3DAD15DD42}</a:tableStyleId>
              </a:tblPr>
              <a:tblGrid>
                <a:gridCol w="361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Functions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Which stakeholders do these things?</a:t>
                      </a:r>
                      <a:endParaRPr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-"/>
                      </a:pPr>
                      <a:r>
                        <a:rPr lang="en" sz="1800">
                          <a:solidFill>
                            <a:schemeClr val="dk2"/>
                          </a:solidFill>
                        </a:rPr>
                        <a:t>Instructors</a:t>
                      </a:r>
                      <a:endParaRPr sz="180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-"/>
                      </a:pPr>
                      <a:r>
                        <a:rPr lang="en" sz="1800">
                          <a:solidFill>
                            <a:schemeClr val="dk2"/>
                          </a:solidFill>
                        </a:rPr>
                        <a:t>Students</a:t>
                      </a:r>
                      <a:endParaRPr sz="180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-"/>
                      </a:pPr>
                      <a:r>
                        <a:rPr lang="en" sz="1800">
                          <a:solidFill>
                            <a:schemeClr val="dk2"/>
                          </a:solidFill>
                        </a:rPr>
                        <a:t>Administrators</a:t>
                      </a:r>
                      <a:endParaRPr sz="180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-"/>
                      </a:pPr>
                      <a:r>
                        <a:rPr lang="en" sz="1800">
                          <a:solidFill>
                            <a:schemeClr val="dk2"/>
                          </a:solidFill>
                        </a:rPr>
                        <a:t>Librarians</a:t>
                      </a:r>
                      <a:endParaRPr sz="180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34290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-"/>
                      </a:pPr>
                      <a:r>
                        <a:rPr lang="en" sz="1800">
                          <a:solidFill>
                            <a:schemeClr val="dk2"/>
                          </a:solidFill>
                        </a:rPr>
                        <a:t>[add other stakeholders here]</a:t>
                      </a:r>
                      <a:endParaRPr sz="180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rtl="0">
                        <a:spcBef>
                          <a:spcPts val="160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Shape 5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832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tools for Stakeholder analysis at your Institution</a:t>
            </a:r>
            <a:endParaRPr/>
          </a:p>
        </p:txBody>
      </p:sp>
      <p:pic>
        <p:nvPicPr>
          <p:cNvPr id="594" name="Shape 5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9075" y="1097525"/>
            <a:ext cx="2588850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595" name="Shape 595"/>
          <p:cNvSpPr/>
          <p:nvPr/>
        </p:nvSpPr>
        <p:spPr>
          <a:xfrm>
            <a:off x="5034575" y="2815825"/>
            <a:ext cx="2892600" cy="10407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6" name="Shape 596"/>
          <p:cNvSpPr txBox="1"/>
          <p:nvPr/>
        </p:nvSpPr>
        <p:spPr>
          <a:xfrm>
            <a:off x="423600" y="4110775"/>
            <a:ext cx="4272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https://guides.lib.vt.edu/oer/lib-toolbox</a:t>
            </a:r>
            <a:r>
              <a:rPr lang="en"/>
              <a:t> (RH column) </a:t>
            </a:r>
            <a:endParaRPr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 txBox="1"/>
          <p:nvPr/>
        </p:nvSpPr>
        <p:spPr>
          <a:xfrm>
            <a:off x="0" y="637150"/>
            <a:ext cx="9144000" cy="43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Q: What services should my </a:t>
            </a:r>
            <a:r>
              <a:rPr lang="en" sz="3600">
                <a:solidFill>
                  <a:srgbClr val="FF9900"/>
                </a:solidFill>
              </a:rPr>
              <a:t>library </a:t>
            </a:r>
            <a:r>
              <a:rPr lang="en" sz="3600"/>
              <a:t>offer? 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Connect Open education &amp; OER with what you </a:t>
            </a:r>
            <a:r>
              <a:rPr lang="en" sz="2400" i="1">
                <a:solidFill>
                  <a:schemeClr val="dk1"/>
                </a:solidFill>
              </a:rPr>
              <a:t>already</a:t>
            </a:r>
            <a:r>
              <a:rPr lang="en" sz="2400">
                <a:solidFill>
                  <a:schemeClr val="dk1"/>
                </a:solidFill>
              </a:rPr>
              <a:t> do.</a:t>
            </a:r>
            <a:endParaRPr sz="240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Shape 2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925" y="1246752"/>
            <a:ext cx="7176249" cy="33564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Shape 210"/>
          <p:cNvSpPr txBox="1"/>
          <p:nvPr/>
        </p:nvSpPr>
        <p:spPr>
          <a:xfrm>
            <a:off x="453625" y="482350"/>
            <a:ext cx="8550300" cy="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Thank you (also) for taking the survey!</a:t>
            </a:r>
            <a:endParaRPr sz="30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Shape 6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Stories of “getting started”</a:t>
            </a:r>
            <a:endParaRPr b="1"/>
          </a:p>
        </p:txBody>
      </p:sp>
      <p:sp>
        <p:nvSpPr>
          <p:cNvPr id="612" name="Shape 61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Librarian story (Anita’s)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chemeClr val="dk1"/>
                </a:solidFill>
              </a:rPr>
              <a:t>To Boldly Go: First-year exploration of OER Initiatives</a:t>
            </a:r>
            <a:r>
              <a:rPr lang="en">
                <a:solidFill>
                  <a:schemeClr val="dk1"/>
                </a:solidFill>
              </a:rPr>
              <a:t> (2014)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0000FF"/>
                </a:solidFill>
                <a:highlight>
                  <a:srgbClr val="FFFFFF"/>
                </a:highlight>
                <a:hlinkClick r:id="rId3"/>
              </a:rPr>
              <a:t>http://hdl.handle.net/10919/50612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000000"/>
                </a:solidFill>
              </a:rPr>
              <a:t>Faculty story</a:t>
            </a:r>
            <a:endParaRPr sz="2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000000"/>
                </a:solidFill>
              </a:rPr>
              <a:t>My Open Textbook: Pedagogy and Practice</a:t>
            </a:r>
            <a:endParaRPr i="1">
              <a:solidFill>
                <a:srgbClr val="000000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rgbClr val="0000FF"/>
                </a:solidFill>
                <a:hlinkClick r:id="rId4"/>
              </a:rPr>
              <a:t>https://robinderosa.net/uncategorized/my-open-textbook-pedagogy-and-practice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Shape 617"/>
          <p:cNvSpPr txBox="1">
            <a:spLocks noGrp="1"/>
          </p:cNvSpPr>
          <p:nvPr>
            <p:ph type="body" idx="1"/>
          </p:nvPr>
        </p:nvSpPr>
        <p:spPr>
          <a:xfrm>
            <a:off x="311700" y="1024175"/>
            <a:ext cx="8520600" cy="35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Hosting</a:t>
            </a:r>
            <a:r>
              <a:rPr lang="en" sz="1400">
                <a:solidFill>
                  <a:schemeClr val="dk1"/>
                </a:solidFill>
              </a:rPr>
              <a:t> and making open educational resources </a:t>
            </a:r>
            <a:r>
              <a:rPr lang="en" sz="1400" b="1">
                <a:solidFill>
                  <a:schemeClr val="dk1"/>
                </a:solidFill>
              </a:rPr>
              <a:t>findable</a:t>
            </a:r>
            <a:endParaRPr sz="1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Connecting / Awareness / Education / Building collaborations</a:t>
            </a:r>
            <a:endParaRPr sz="1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Learning opportunities</a:t>
            </a:r>
            <a:r>
              <a:rPr lang="en" sz="1400">
                <a:solidFill>
                  <a:schemeClr val="dk1"/>
                </a:solidFill>
              </a:rPr>
              <a:t> </a:t>
            </a: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“Open Education Week” events &amp; recordings, Open Textbook Adoption Workshop, Teaching Inquiry/Discussion Group</a:t>
            </a: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Consultations</a:t>
            </a:r>
            <a:r>
              <a:rPr lang="en" sz="1400">
                <a:solidFill>
                  <a:schemeClr val="dk1"/>
                </a:solidFill>
              </a:rPr>
              <a:t>: Copyright, Creative Commons, Publishing (broadly defined), Technology, </a:t>
            </a:r>
            <a:r>
              <a:rPr lang="en" sz="1400" b="1">
                <a:solidFill>
                  <a:schemeClr val="dk1"/>
                </a:solidFill>
              </a:rPr>
              <a:t>Collaborations</a:t>
            </a: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Find/locate OER </a:t>
            </a:r>
            <a:r>
              <a:rPr lang="en" sz="1400">
                <a:solidFill>
                  <a:schemeClr val="dk1"/>
                </a:solidFill>
              </a:rPr>
              <a:t>LibG</a:t>
            </a:r>
            <a:r>
              <a:rPr lang="en" sz="1400">
                <a:solidFill>
                  <a:srgbClr val="000000"/>
                </a:solidFill>
              </a:rPr>
              <a:t>uide</a:t>
            </a: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Run Listservs </a:t>
            </a:r>
            <a:r>
              <a:rPr lang="en" sz="1400">
                <a:solidFill>
                  <a:schemeClr val="dk1"/>
                </a:solidFill>
              </a:rPr>
              <a:t>OpenVT (&amp; OpenVA)</a:t>
            </a:r>
            <a:endParaRPr sz="1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Administer grants &amp; provide technical support</a:t>
            </a:r>
            <a:r>
              <a:rPr lang="en" sz="1400">
                <a:solidFill>
                  <a:schemeClr val="dk1"/>
                </a:solidFill>
              </a:rPr>
              <a:t> for creating (publishing) and adapting OER</a:t>
            </a: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And more </a:t>
            </a:r>
            <a:r>
              <a:rPr lang="en" sz="1400" b="1">
                <a:solidFill>
                  <a:schemeClr val="dk1"/>
                </a:solidFill>
              </a:rPr>
              <a:t>marketing/persuasion. . . </a:t>
            </a:r>
            <a:endParaRPr sz="1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</a:rPr>
              <a:t>Awareness / Crowdfunding </a:t>
            </a:r>
            <a:r>
              <a:rPr lang="en" sz="1400">
                <a:solidFill>
                  <a:schemeClr val="dk1"/>
                </a:solidFill>
              </a:rPr>
              <a:t>campaign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618" name="Shape 618"/>
          <p:cNvSpPr txBox="1"/>
          <p:nvPr/>
        </p:nvSpPr>
        <p:spPr>
          <a:xfrm>
            <a:off x="382425" y="436775"/>
            <a:ext cx="7853400" cy="6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Nearly 5 years later at Virginia Tech</a:t>
            </a:r>
            <a:endParaRPr sz="2400" b="1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Library Roles in Open Education</a:t>
            </a:r>
            <a:endParaRPr>
              <a:solidFill>
                <a:srgbClr val="000000"/>
              </a:solidFill>
            </a:endParaRPr>
          </a:p>
        </p:txBody>
      </p:sp>
      <p:graphicFrame>
        <p:nvGraphicFramePr>
          <p:cNvPr id="624" name="Shape 624"/>
          <p:cNvGraphicFramePr/>
          <p:nvPr/>
        </p:nvGraphicFramePr>
        <p:xfrm>
          <a:off x="902750" y="1136175"/>
          <a:ext cx="7239000" cy="4206180"/>
        </p:xfrm>
        <a:graphic>
          <a:graphicData uri="http://schemas.openxmlformats.org/drawingml/2006/table">
            <a:tbl>
              <a:tblPr>
                <a:noFill/>
                <a:tableStyleId>{A8BDB1E2-3BC4-44BC-8261-FD3DAD15DD42}</a:tableStyleId>
              </a:tblPr>
              <a:tblGrid>
                <a:gridCol w="451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1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Core functions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Additional functions</a:t>
                      </a:r>
                      <a:endParaRPr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Find OER</a:t>
                      </a: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Reference interview for OER</a:t>
                      </a:r>
                      <a:endParaRPr b="1"/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Teach about Creative Commons</a:t>
                      </a:r>
                      <a:endParaRPr b="1"/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Strategize ways to advance Open Ed</a:t>
                      </a:r>
                      <a:endParaRPr b="1"/>
                    </a:p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Encourage OER adoption</a:t>
                      </a: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Assist faculty OER creators in finding information </a:t>
                      </a: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Host / publish OER</a:t>
                      </a:r>
                      <a:endParaRPr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25" name="Shape 625"/>
          <p:cNvSpPr txBox="1"/>
          <p:nvPr/>
        </p:nvSpPr>
        <p:spPr>
          <a:xfrm>
            <a:off x="902750" y="4714775"/>
            <a:ext cx="8376900" cy="3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Think: Connecting Open education &amp; OER with what you </a:t>
            </a:r>
            <a:r>
              <a:rPr lang="en" i="1"/>
              <a:t>already</a:t>
            </a:r>
            <a:r>
              <a:rPr lang="en"/>
              <a:t> do.</a:t>
            </a:r>
            <a:endParaRPr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Shape 6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and how to </a:t>
            </a:r>
            <a:r>
              <a:rPr lang="en" b="1"/>
              <a:t>find OER</a:t>
            </a:r>
            <a:endParaRPr b="1"/>
          </a:p>
        </p:txBody>
      </p:sp>
      <p:sp>
        <p:nvSpPr>
          <p:cNvPr id="631" name="Shape 6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Curated lists: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https://open4us.org/find-oer</a:t>
            </a:r>
            <a:r>
              <a:rPr lang="en"/>
              <a:t> 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Search engines (Google Advanced search - Filter by rights) </a:t>
            </a:r>
            <a:r>
              <a:rPr lang="en" u="sng">
                <a:solidFill>
                  <a:schemeClr val="hlink"/>
                </a:solidFill>
                <a:hlinkClick r:id="rId4"/>
              </a:rPr>
              <a:t>example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Indexed collections (OER Commons, MERLOT, Open Textbook Library, BCOpen Campus)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Find links to ALL OF THESE and more at: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http://guides.lib.vt.edu/oer</a:t>
            </a:r>
            <a:r>
              <a:rPr lang="en"/>
              <a:t> </a:t>
            </a:r>
            <a:endParaRPr/>
          </a:p>
        </p:txBody>
      </p:sp>
      <p:pic>
        <p:nvPicPr>
          <p:cNvPr id="632" name="Shape 6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700" y="4012154"/>
            <a:ext cx="9144000" cy="6562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Shape 6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Hands on Practice (in groups)</a:t>
            </a:r>
            <a:endParaRPr/>
          </a:p>
        </p:txBody>
      </p:sp>
      <p:sp>
        <p:nvSpPr>
          <p:cNvPr id="638" name="Shape 6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a scenario,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you find a 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relevant:</a:t>
            </a:r>
            <a:endParaRPr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"/>
              <a:t>CC/PD image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"/>
              <a:t>CC/PD text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"/>
              <a:t>© text (fair use)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20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*Don’t forget to cite everything and to provide attribution for CC-licensed works: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https://wiki.creativecommons.org/wiki/Best_practices_for_attribution</a:t>
            </a:r>
            <a:r>
              <a:rPr lang="en" sz="1200"/>
              <a:t> </a:t>
            </a:r>
            <a:endParaRPr sz="1200"/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39" name="Shape 6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3475" y="975400"/>
            <a:ext cx="6670525" cy="371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Shape 644"/>
          <p:cNvSpPr txBox="1">
            <a:spLocks noGrp="1"/>
          </p:cNvSpPr>
          <p:nvPr>
            <p:ph type="body" idx="1"/>
          </p:nvPr>
        </p:nvSpPr>
        <p:spPr>
          <a:xfrm>
            <a:off x="441025" y="2073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dk1"/>
                </a:solidFill>
              </a:rPr>
              <a:t>Reference interview process</a:t>
            </a:r>
            <a:r>
              <a:rPr lang="en" sz="3000" dirty="0">
                <a:solidFill>
                  <a:schemeClr val="dk1"/>
                </a:solidFill>
              </a:rPr>
              <a:t> </a:t>
            </a:r>
            <a:endParaRPr sz="30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dk1"/>
                </a:solidFill>
              </a:rPr>
              <a:t>                            for instructional content</a:t>
            </a:r>
            <a:endParaRPr sz="30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 dirty="0">
                <a:solidFill>
                  <a:schemeClr val="hlink"/>
                </a:solidFill>
                <a:hlinkClick r:id="rId3"/>
              </a:rPr>
              <a:t>https://libraryasleader.org/searching-for-open-materials</a:t>
            </a:r>
            <a:endParaRPr sz="14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Three videos + templates</a:t>
            </a:r>
            <a:endParaRPr sz="14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</p:txBody>
      </p:sp>
      <p:pic>
        <p:nvPicPr>
          <p:cNvPr id="645" name="Shape 6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9803" y="1873575"/>
            <a:ext cx="4614000" cy="29217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919803" y="4876800"/>
            <a:ext cx="48396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Quill West </a:t>
            </a:r>
            <a:r>
              <a:rPr lang="en-US" sz="800" dirty="0" smtClean="0">
                <a:hlinkClick r:id="rId5"/>
              </a:rPr>
              <a:t>CC BY 4.0 </a:t>
            </a:r>
            <a:endParaRPr lang="en-US" sz="800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Shape 6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Teaching about Creative Commons</a:t>
            </a:r>
            <a:endParaRPr/>
          </a:p>
        </p:txBody>
      </p:sp>
      <p:sp>
        <p:nvSpPr>
          <p:cNvPr id="651" name="Shape 65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Article: </a:t>
            </a:r>
            <a:r>
              <a:rPr lang="en" i="1"/>
              <a:t>The Beauty of Some Rights Reserved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https://crln.acrl.org/index.php/crlnews/article/view/8077/8077</a:t>
            </a:r>
            <a:r>
              <a:rPr lang="en"/>
              <a:t> 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Slides: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https://libres.uncg.edu/ir/uncg/f/B_Williams_Intro_2010.pptx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Video: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https://creativecommons.org/about/videos/get-creative</a:t>
            </a:r>
            <a:r>
              <a:rPr lang="en"/>
              <a:t> 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_ _ _ _ _ 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PPT: </a:t>
            </a:r>
            <a:r>
              <a:rPr lang="en" i="1"/>
              <a:t>Get Creative (and Stay Legal): Copyright Compliance with Creative Commons and Open Educational Resources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http://hdl.handle.net/10919/50583</a:t>
            </a:r>
            <a:r>
              <a:rPr lang="en"/>
              <a:t> 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Shape 65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Textbook Adoption focus</a:t>
            </a:r>
            <a:endParaRPr/>
          </a:p>
        </p:txBody>
      </p:sp>
      <p:sp>
        <p:nvSpPr>
          <p:cNvPr id="657" name="Shape 65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textbook “adopt to adapt” workshop (Walz/Guimont)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https://docs.google.com/presentation/d/1UaiGuQYAYiZlN9Dg4yFbD73SS_gL8esbJWdDoStJjyw/edit?usp=sharing</a:t>
            </a:r>
            <a:r>
              <a:rPr lang="en"/>
              <a:t> 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Textbook Network ($1,500/year + first year fee) (slides are a member benefit); Video: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http://hdl.handle.net/10919/51599</a:t>
            </a:r>
            <a:r>
              <a:rPr lang="en"/>
              <a:t> (2015)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BCOER Librarians group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https://open.bccampus.ca/bcoer-librarians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Adopting workshop slides (with Canadian data/currency):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https://docs.google.com/presentation/d/18jUn-EyuozYk_z73QOIe_XwzDXp2EHjr-f-hswCmYnY/edit?usp=sharing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for teaching how to search for OER</a:t>
            </a:r>
            <a:endParaRPr/>
          </a:p>
        </p:txBody>
      </p:sp>
      <p:sp>
        <p:nvSpPr>
          <p:cNvPr id="663" name="Shape 66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Introductory presentation about OER + Creative Commons</a:t>
            </a:r>
            <a:endParaRPr/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Char char="+"/>
            </a:pPr>
            <a:r>
              <a:rPr lang="en"/>
              <a:t>Resource list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+"/>
            </a:pPr>
            <a:r>
              <a:rPr lang="en"/>
              <a:t>Exercises: 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http://bit.ly/OERScenario1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http://bit.ly/OERScenario2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http://bit.ly/OERScenario3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http://bit.ly/OERScenario4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Contact: Melissa Cantrell, University of Colorado, Boulder </a:t>
            </a:r>
            <a:r>
              <a:rPr lang="en" sz="1100">
                <a:solidFill>
                  <a:srgbClr val="0000FF"/>
                </a:solidFill>
                <a:highlight>
                  <a:srgbClr val="FFFFFF"/>
                </a:highlight>
              </a:rPr>
              <a:t>melissa.cantrell@colorado.edu</a:t>
            </a:r>
            <a:endParaRPr>
              <a:solidFill>
                <a:srgbClr val="0000FF"/>
              </a:solidFill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Shape 6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And finally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and resources for open textbook creation </a:t>
            </a:r>
            <a:endParaRPr/>
          </a:p>
        </p:txBody>
      </p:sp>
      <p:sp>
        <p:nvSpPr>
          <p:cNvPr id="669" name="Shape 669"/>
          <p:cNvSpPr txBox="1">
            <a:spLocks noGrp="1"/>
          </p:cNvSpPr>
          <p:nvPr>
            <p:ph type="body" idx="1"/>
          </p:nvPr>
        </p:nvSpPr>
        <p:spPr>
          <a:xfrm>
            <a:off x="361450" y="19284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https://guides.lib.vt.edu/oer/authors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subTitle" idx="1"/>
          </p:nvPr>
        </p:nvSpPr>
        <p:spPr>
          <a:xfrm>
            <a:off x="372775" y="1829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What you said: What you want to learn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16" name="Shape 216"/>
          <p:cNvSpPr txBox="1"/>
          <p:nvPr/>
        </p:nvSpPr>
        <p:spPr>
          <a:xfrm>
            <a:off x="513175" y="901750"/>
            <a:ext cx="8380200" cy="36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#1 This is a new topic!!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#2 Be able to </a:t>
            </a:r>
            <a:r>
              <a:rPr lang="en" sz="2400" b="1">
                <a:solidFill>
                  <a:schemeClr val="dk1"/>
                </a:solidFill>
              </a:rPr>
              <a:t>find </a:t>
            </a:r>
            <a:r>
              <a:rPr lang="en" sz="2400">
                <a:solidFill>
                  <a:schemeClr val="dk1"/>
                </a:solidFill>
              </a:rPr>
              <a:t>useful OER</a:t>
            </a:r>
            <a:endParaRPr sz="240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#3 How to </a:t>
            </a:r>
            <a:r>
              <a:rPr lang="en" sz="2400" b="1"/>
              <a:t>educate faculty</a:t>
            </a:r>
            <a:r>
              <a:rPr lang="en" sz="2400"/>
              <a:t> about OER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#4 Understand what the library’s </a:t>
            </a:r>
            <a:r>
              <a:rPr lang="en" sz="2400" b="1"/>
              <a:t>role </a:t>
            </a:r>
            <a:r>
              <a:rPr lang="en" sz="2400"/>
              <a:t>could be / </a:t>
            </a:r>
            <a:r>
              <a:rPr lang="en" sz="2400" b="1"/>
              <a:t>Develop a </a:t>
            </a:r>
            <a:endParaRPr sz="2400" b="1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program</a:t>
            </a:r>
            <a:r>
              <a:rPr lang="en" sz="2400"/>
              <a:t> at my institution</a:t>
            </a:r>
            <a:endParaRPr sz="2400"/>
          </a:p>
          <a:p>
            <a:pPr marL="0" lvl="0" indent="45720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#5 </a:t>
            </a:r>
            <a:r>
              <a:rPr lang="en" sz="2400" b="1"/>
              <a:t>Adopting, authoring, sharing, creating</a:t>
            </a:r>
            <a:r>
              <a:rPr lang="en" sz="2400"/>
              <a:t> open textbooks and/or OER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7" name="Shape 2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7300" y="806850"/>
            <a:ext cx="3316075" cy="153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The Open Education Alignment Rubric </a:t>
            </a:r>
            <a:endParaRPr b="1"/>
          </a:p>
        </p:txBody>
      </p:sp>
      <p:pic>
        <p:nvPicPr>
          <p:cNvPr id="675" name="Shape 6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0300" y="1017725"/>
            <a:ext cx="3617522" cy="4125776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Shape 676"/>
          <p:cNvSpPr txBox="1"/>
          <p:nvPr/>
        </p:nvSpPr>
        <p:spPr>
          <a:xfrm>
            <a:off x="586975" y="1323625"/>
            <a:ext cx="3213600" cy="28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we know if a project fits our scope?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we </a:t>
            </a:r>
            <a:r>
              <a:rPr lang="en" b="1"/>
              <a:t>say yes</a:t>
            </a:r>
            <a:r>
              <a:rPr lang="en"/>
              <a:t> or should we </a:t>
            </a:r>
            <a:r>
              <a:rPr lang="en" b="1"/>
              <a:t>say no</a:t>
            </a:r>
            <a:r>
              <a:rPr lang="en"/>
              <a:t> to a proposed project?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we </a:t>
            </a:r>
            <a:r>
              <a:rPr lang="en" b="1"/>
              <a:t>communicate our limits</a:t>
            </a:r>
            <a:r>
              <a:rPr lang="en"/>
              <a:t> in a way that is fair to all requesters?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</a:t>
            </a:r>
            <a:r>
              <a:rPr lang="en" b="1"/>
              <a:t>evidence </a:t>
            </a:r>
            <a:r>
              <a:rPr lang="en"/>
              <a:t>can we provide that we need more funding or staff in order to meet possible project needs? 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Shape 68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will you take home?</a:t>
            </a:r>
            <a:endParaRPr b="1"/>
          </a:p>
        </p:txBody>
      </p:sp>
      <p:sp>
        <p:nvSpPr>
          <p:cNvPr id="682" name="Shape 68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What are your next steps?  (10 minutes on your own or at your table)</a:t>
            </a:r>
            <a:endParaRPr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Sharing (if you wish) (5 minutes large group)</a:t>
            </a:r>
            <a:endParaRPr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9900"/>
                </a:solidFill>
              </a:rPr>
              <a:t>THANK YOU for your time and attention!</a:t>
            </a:r>
            <a:endParaRPr>
              <a:solidFill>
                <a:srgbClr val="FF9900"/>
              </a:solidFill>
            </a:endParaRPr>
          </a:p>
          <a:p>
            <a:pPr marL="5943600" lvl="0" indent="457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Anita Walz</a:t>
            </a:r>
            <a:endParaRPr/>
          </a:p>
          <a:p>
            <a:pPr marL="5943600" lvl="0" indent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arwalz@vt.edu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/>
        </p:nvSpPr>
        <p:spPr>
          <a:xfrm>
            <a:off x="242050" y="274325"/>
            <a:ext cx="8725800" cy="465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9900"/>
                </a:solidFill>
              </a:rPr>
              <a:t>LEARNING OBJECTIVES</a:t>
            </a:r>
            <a:endParaRPr sz="2400" b="1">
              <a:solidFill>
                <a:srgbClr val="FF99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 b="1"/>
              <a:t>Articulate</a:t>
            </a:r>
            <a:r>
              <a:rPr lang="en" sz="1800"/>
              <a:t> what open education and OER are</a:t>
            </a:r>
            <a:endParaRPr sz="18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Use several different methods to </a:t>
            </a:r>
            <a:r>
              <a:rPr lang="en" sz="1800" b="1"/>
              <a:t>find </a:t>
            </a:r>
            <a:r>
              <a:rPr lang="en" sz="1800"/>
              <a:t>openly licensed content</a:t>
            </a:r>
            <a:endParaRPr sz="18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Analyze</a:t>
            </a:r>
            <a:r>
              <a:rPr lang="en" sz="1800" b="1"/>
              <a:t> motivations</a:t>
            </a:r>
            <a:r>
              <a:rPr lang="en" sz="1800"/>
              <a:t> of various campus actors as relevant to OER</a:t>
            </a:r>
            <a:endParaRPr sz="18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Use a </a:t>
            </a:r>
            <a:r>
              <a:rPr lang="en" sz="1800" b="1">
                <a:solidFill>
                  <a:schemeClr val="dk1"/>
                </a:solidFill>
              </a:rPr>
              <a:t>rubric</a:t>
            </a:r>
            <a:r>
              <a:rPr lang="en" sz="1800">
                <a:solidFill>
                  <a:schemeClr val="dk1"/>
                </a:solidFill>
              </a:rPr>
              <a:t> to evaluate projects and </a:t>
            </a:r>
            <a:r>
              <a:rPr lang="en" sz="1800"/>
              <a:t>conduct a </a:t>
            </a:r>
            <a:r>
              <a:rPr lang="en" sz="1800" b="1"/>
              <a:t>reference interview</a:t>
            </a:r>
            <a:r>
              <a:rPr lang="en" sz="1800"/>
              <a:t> for OER</a:t>
            </a:r>
            <a:endParaRPr sz="18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 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Create a DRAFT plan of what to </a:t>
            </a:r>
            <a:r>
              <a:rPr lang="en" sz="1800" b="1">
                <a:solidFill>
                  <a:schemeClr val="dk1"/>
                </a:solidFill>
              </a:rPr>
              <a:t>do next</a:t>
            </a:r>
            <a:r>
              <a:rPr lang="en" sz="1800">
                <a:solidFill>
                  <a:schemeClr val="dk1"/>
                </a:solidFill>
              </a:rPr>
              <a:t>, </a:t>
            </a:r>
            <a:r>
              <a:rPr lang="en" sz="1800" b="1">
                <a:solidFill>
                  <a:schemeClr val="dk1"/>
                </a:solidFill>
              </a:rPr>
              <a:t>investigate next</a:t>
            </a:r>
            <a:r>
              <a:rPr lang="en" sz="1800">
                <a:solidFill>
                  <a:schemeClr val="dk1"/>
                </a:solidFill>
              </a:rPr>
              <a:t>, or </a:t>
            </a:r>
            <a:r>
              <a:rPr lang="en" sz="1800" b="1">
                <a:solidFill>
                  <a:schemeClr val="dk1"/>
                </a:solidFill>
              </a:rPr>
              <a:t>learn next</a:t>
            </a:r>
            <a:endParaRPr sz="18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Know </a:t>
            </a:r>
            <a:r>
              <a:rPr lang="en" sz="1800" b="1">
                <a:solidFill>
                  <a:schemeClr val="dk1"/>
                </a:solidFill>
              </a:rPr>
              <a:t>where to find more information</a:t>
            </a:r>
            <a:r>
              <a:rPr lang="en" sz="1800">
                <a:solidFill>
                  <a:schemeClr val="dk1"/>
                </a:solidFill>
              </a:rPr>
              <a:t> (for building expertise, about sources, documents helpful for planning, resources for adapting/publishing, and communities to join)</a:t>
            </a:r>
            <a:endParaRPr sz="18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2195</Words>
  <Application>Microsoft Office PowerPoint</Application>
  <PresentationFormat>On-screen Show (16:9)</PresentationFormat>
  <Paragraphs>463</Paragraphs>
  <Slides>81</Slides>
  <Notes>81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81</vt:i4>
      </vt:variant>
    </vt:vector>
  </HeadingPairs>
  <TitlesOfParts>
    <vt:vector size="92" baseType="lpstr">
      <vt:lpstr>Calibri</vt:lpstr>
      <vt:lpstr>Open Sans</vt:lpstr>
      <vt:lpstr>Arial</vt:lpstr>
      <vt:lpstr>Times New Roman</vt:lpstr>
      <vt:lpstr>Georgia</vt:lpstr>
      <vt:lpstr>PT Sans Narrow</vt:lpstr>
      <vt:lpstr>Roboto</vt:lpstr>
      <vt:lpstr>Questrial</vt:lpstr>
      <vt:lpstr>Simple Light</vt:lpstr>
      <vt:lpstr>Simple Light</vt:lpstr>
      <vt:lpstr>Tropic</vt:lpstr>
      <vt:lpstr>WELCOME! Pre-Conference on OER &amp; Open Education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Philosophy, Practices &amp; Potential of Open Education &amp; OER </vt:lpstr>
      <vt:lpstr>What is Open Education?</vt:lpstr>
      <vt:lpstr>Open education encompasses resources, tools and practices that employ a framework of open sharing to improve educational access and effectiveness worldwide.</vt:lpstr>
      <vt:lpstr>PowerPoint Presentation</vt:lpstr>
      <vt:lpstr>  Knowledge sharing Technology Collaboration in service of learning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the potential here?</vt:lpstr>
      <vt:lpstr>PowerPoint Presentation</vt:lpstr>
      <vt:lpstr>PowerPoint Presentation</vt:lpstr>
      <vt:lpstr>  What problems could this solve?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the potential here?</vt:lpstr>
      <vt:lpstr>Allows learners to . . .        Allows instructors to . . . </vt:lpstr>
      <vt:lpstr>PowerPoint Presentation</vt:lpstr>
      <vt:lpstr>PowerPoint Presentation</vt:lpstr>
      <vt:lpstr>PowerPoint Presentation</vt:lpstr>
      <vt:lpstr>Open Education Is:</vt:lpstr>
      <vt:lpstr>Outward facing</vt:lpstr>
      <vt:lpstr>Expand possibilities:</vt:lpstr>
      <vt:lpstr>Open Licenses</vt:lpstr>
      <vt:lpstr>Feedback:</vt:lpstr>
      <vt:lpstr>New Ideas</vt:lpstr>
      <vt:lpstr>Giving Credit</vt:lpstr>
      <vt:lpstr>   Lever</vt:lpstr>
      <vt:lpstr>PowerPoint Presentation</vt:lpstr>
      <vt:lpstr>PowerPoint Presentation</vt:lpstr>
      <vt:lpstr>PowerPoint Presentation</vt:lpstr>
      <vt:lpstr>PowerPoint Presentation</vt:lpstr>
      <vt:lpstr>Shall we take a break? </vt:lpstr>
      <vt:lpstr>   Advancing Open Education on Campus </vt:lpstr>
      <vt:lpstr>PowerPoint Presentation</vt:lpstr>
      <vt:lpstr>PowerPoint Presentation</vt:lpstr>
      <vt:lpstr>PowerPoint Presentation</vt:lpstr>
      <vt:lpstr>Steakholders</vt:lpstr>
      <vt:lpstr>Stakeholders</vt:lpstr>
      <vt:lpstr>Stakeholders</vt:lpstr>
      <vt:lpstr>PowerPoint Presentation</vt:lpstr>
      <vt:lpstr>Anita’s example</vt:lpstr>
      <vt:lpstr>Institutional Roles in Open Education</vt:lpstr>
      <vt:lpstr>More tools for Stakeholder analysis at your Institution</vt:lpstr>
      <vt:lpstr>PowerPoint Presentation</vt:lpstr>
      <vt:lpstr>PowerPoint Presentation</vt:lpstr>
      <vt:lpstr>Stories of “getting started”</vt:lpstr>
      <vt:lpstr>PowerPoint Presentation</vt:lpstr>
      <vt:lpstr>Library Roles in Open Education</vt:lpstr>
      <vt:lpstr>Where and how to find OER</vt:lpstr>
      <vt:lpstr>Hands on Practice (in groups)</vt:lpstr>
      <vt:lpstr>PowerPoint Presentation</vt:lpstr>
      <vt:lpstr>Teaching about Creative Commons</vt:lpstr>
      <vt:lpstr>Open Textbook Adoption focus</vt:lpstr>
      <vt:lpstr>Tools for teaching how to search for OER</vt:lpstr>
      <vt:lpstr>And finally  Tools and resources for open textbook creation </vt:lpstr>
      <vt:lpstr>The Open Education Alignment Rubric </vt:lpstr>
      <vt:lpstr>What will you take home?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 Pre-Conference on OER &amp; Open Education</dc:title>
  <dc:creator>Walz, Anita</dc:creator>
  <cp:lastModifiedBy>Walz, Anita</cp:lastModifiedBy>
  <cp:revision>2</cp:revision>
  <dcterms:modified xsi:type="dcterms:W3CDTF">2018-06-13T16:06:49Z</dcterms:modified>
</cp:coreProperties>
</file>