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Helvetica Neue"/>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44">
          <p15:clr>
            <a:srgbClr val="A4A3A4"/>
          </p15:clr>
        </p15:guide>
        <p15:guide id="2" orient="horz" pos="2898">
          <p15:clr>
            <a:srgbClr val="A4A3A4"/>
          </p15:clr>
        </p15:guide>
        <p15:guide id="3" orient="horz" pos="2412">
          <p15:clr>
            <a:srgbClr val="A4A3A4"/>
          </p15:clr>
        </p15:guide>
        <p15:guide id="4" orient="horz" pos="3196">
          <p15:clr>
            <a:srgbClr val="A4A3A4"/>
          </p15:clr>
        </p15:guide>
        <p15:guide id="5" orient="horz" pos="1350">
          <p15:clr>
            <a:srgbClr val="A4A3A4"/>
          </p15:clr>
        </p15:guide>
        <p15:guide id="6" orient="horz" pos="1378">
          <p15:clr>
            <a:srgbClr val="A4A3A4"/>
          </p15:clr>
        </p15:guide>
        <p15:guide id="7" orient="horz" pos="2078">
          <p15:clr>
            <a:srgbClr val="A4A3A4"/>
          </p15:clr>
        </p15:guide>
        <p15:guide id="8" orient="horz" pos="125">
          <p15:clr>
            <a:srgbClr val="A4A3A4"/>
          </p15:clr>
        </p15:guide>
        <p15:guide id="9" orient="horz" pos="2106">
          <p15:clr>
            <a:srgbClr val="A4A3A4"/>
          </p15:clr>
        </p15:guide>
        <p15:guide id="10" orient="horz" pos="2859">
          <p15:clr>
            <a:srgbClr val="A4A3A4"/>
          </p15:clr>
        </p15:guide>
        <p15:guide id="11" pos="960">
          <p15:clr>
            <a:srgbClr val="A4A3A4"/>
          </p15:clr>
        </p15:guide>
        <p15:guide id="12" pos="1755">
          <p15:clr>
            <a:srgbClr val="A4A3A4"/>
          </p15:clr>
        </p15:guide>
        <p15:guide id="13" pos="2883">
          <p15:clr>
            <a:srgbClr val="A4A3A4"/>
          </p15:clr>
        </p15:guide>
        <p15:guide id="14" pos="2519">
          <p15:clr>
            <a:srgbClr val="A4A3A4"/>
          </p15:clr>
        </p15:guide>
        <p15:guide id="15" pos="4790">
          <p15:clr>
            <a:srgbClr val="A4A3A4"/>
          </p15:clr>
        </p15:guide>
        <p15:guide id="16" pos="2487">
          <p15:clr>
            <a:srgbClr val="A4A3A4"/>
          </p15:clr>
        </p15:guide>
        <p15:guide id="17" pos="1722">
          <p15:clr>
            <a:srgbClr val="A4A3A4"/>
          </p15:clr>
        </p15:guide>
        <p15:guide id="18" pos="987">
          <p15:clr>
            <a:srgbClr val="A4A3A4"/>
          </p15:clr>
        </p15:guide>
        <p15:guide id="19" pos="4818">
          <p15:clr>
            <a:srgbClr val="A4A3A4"/>
          </p15:clr>
        </p15:guide>
        <p15:guide id="20" pos="3257">
          <p15:clr>
            <a:srgbClr val="A4A3A4"/>
          </p15:clr>
        </p15:guide>
        <p15:guide id="21">
          <p15:clr>
            <a:srgbClr val="A4A3A4"/>
          </p15:clr>
        </p15:guide>
        <p15:guide id="22" pos="3285">
          <p15:clr>
            <a:srgbClr val="A4A3A4"/>
          </p15:clr>
        </p15:guide>
        <p15:guide id="23" pos="4022">
          <p15:clr>
            <a:srgbClr val="A4A3A4"/>
          </p15:clr>
        </p15:guide>
        <p15:guide id="24" pos="4053">
          <p15:clr>
            <a:srgbClr val="A4A3A4"/>
          </p15:clr>
        </p15:guide>
        <p15:guide id="25" pos="5544">
          <p15:clr>
            <a:srgbClr val="A4A3A4"/>
          </p15:clr>
        </p15:guide>
        <p15:guide id="26" pos="220">
          <p15:clr>
            <a:srgbClr val="A4A3A4"/>
          </p15:clr>
        </p15:guide>
        <p15:guide id="27" pos="3485">
          <p15:clr>
            <a:srgbClr val="A4A3A4"/>
          </p15:clr>
        </p15:guide>
      </p15:sldGuideLst>
    </p:ext>
    <p:ext uri="http://customooxmlschemas.google.com/">
      <go:slidesCustomData xmlns:go="http://customooxmlschemas.google.com/" r:id="rId39" roundtripDataSignature="AMtx7mjxkMOe6f2/zBvQCQwz6ztHef5Ev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644" orient="horz"/>
        <p:guide pos="2898" orient="horz"/>
        <p:guide pos="2412" orient="horz"/>
        <p:guide pos="3196" orient="horz"/>
        <p:guide pos="1350" orient="horz"/>
        <p:guide pos="1378" orient="horz"/>
        <p:guide pos="2078" orient="horz"/>
        <p:guide pos="125" orient="horz"/>
        <p:guide pos="2106" orient="horz"/>
        <p:guide pos="2859" orient="horz"/>
        <p:guide pos="960"/>
        <p:guide pos="1755"/>
        <p:guide pos="2883"/>
        <p:guide pos="2519"/>
        <p:guide pos="4790"/>
        <p:guide pos="2487"/>
        <p:guide pos="1722"/>
        <p:guide pos="987"/>
        <p:guide pos="4818"/>
        <p:guide pos="3257"/>
        <p:guide/>
        <p:guide pos="3285"/>
        <p:guide pos="4022"/>
        <p:guide pos="4053"/>
        <p:guide pos="5544"/>
        <p:guide pos="220"/>
        <p:guide pos="3485"/>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HelveticaNeue-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HelveticaNeue-italic.fntdata"/><Relationship Id="rId14" Type="http://schemas.openxmlformats.org/officeDocument/2006/relationships/slide" Target="slides/slide9.xml"/><Relationship Id="rId36" Type="http://schemas.openxmlformats.org/officeDocument/2006/relationships/font" Target="fonts/HelveticaNeue-bold.fntdata"/><Relationship Id="rId17" Type="http://schemas.openxmlformats.org/officeDocument/2006/relationships/slide" Target="slides/slide12.xml"/><Relationship Id="rId39" Type="http://customschemas.google.com/relationships/presentationmetadata" Target="metadata"/><Relationship Id="rId16" Type="http://schemas.openxmlformats.org/officeDocument/2006/relationships/slide" Target="slides/slide11.xml"/><Relationship Id="rId38" Type="http://schemas.openxmlformats.org/officeDocument/2006/relationships/font" Target="fonts/HelveticaNeue-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ws.amazon.com/getting-started/projects/set-up-ci-cd-pipeline/"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vtechworks.lib.vt.edu/handle/10919/89953"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dpconline.org/handbook/institutional-strategies/standards-and-best-practice"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uraspace.org/fedora/" TargetMode="External"/><Relationship Id="rId3" Type="http://schemas.openxmlformats.org/officeDocument/2006/relationships/hyperlink" Target="https://samvera.org/" TargetMode="External"/><Relationship Id="rId4" Type="http://schemas.openxmlformats.org/officeDocument/2006/relationships/hyperlink" Target="https://omeka.org/"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Unix_philosophy#Do_One_Thing_and_Do_It_Well" TargetMode="External"/><Relationship Id="rId3" Type="http://schemas.openxmlformats.org/officeDocument/2006/relationships/hyperlink" Target="https://en.wikipedia.org/wiki/Unix_philosophy#Do_One_Thing_and_Do_It_Well"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 name="Google Shape;55;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Presented to the Virginia Tech IT Council Symposium on January 8, 2020.</a:t>
            </a:r>
            <a:endParaRPr/>
          </a:p>
        </p:txBody>
      </p:sp>
      <p:sp>
        <p:nvSpPr>
          <p:cNvPr id="56" name="Google Shape;56;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lang="en-US" u="sng">
                <a:solidFill>
                  <a:schemeClr val="hlink"/>
                </a:solidFill>
                <a:hlinkClick r:id="rId2"/>
              </a:rPr>
              <a:t>https://aws.amazon.com/getting-started/projects/set-up-ci-cd-pipeline/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36" name="Google Shape;136;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Form more information see </a:t>
            </a:r>
            <a:r>
              <a:rPr lang="en-US" u="sng">
                <a:solidFill>
                  <a:schemeClr val="hlink"/>
                </a:solidFill>
                <a:hlinkClick r:id="rId2"/>
              </a:rPr>
              <a:t>A Multi-Tenancy Cloud-Native Digital Library Platform</a:t>
            </a:r>
            <a:r>
              <a:rPr lang="en-US"/>
              <a:t>, our presentation to Open Repositories 2019.</a:t>
            </a:r>
            <a:endParaRPr/>
          </a:p>
        </p:txBody>
      </p:sp>
      <p:sp>
        <p:nvSpPr>
          <p:cNvPr id="172" name="Google Shape;172;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Iawa – 2016</a:t>
            </a:r>
            <a:endParaRPr/>
          </a:p>
          <a:p>
            <a:pPr indent="0" lvl="0" marL="0" rtl="0" algn="l">
              <a:spcBef>
                <a:spcPts val="0"/>
              </a:spcBef>
              <a:spcAft>
                <a:spcPts val="0"/>
              </a:spcAft>
              <a:buNone/>
            </a:pPr>
            <a:r>
              <a:rPr lang="en-US"/>
              <a:t>Iawa v2 - oct</a:t>
            </a:r>
            <a:endParaRPr/>
          </a:p>
        </p:txBody>
      </p:sp>
      <p:sp>
        <p:nvSpPr>
          <p:cNvPr id="184" name="Google Shape;184;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1" name="Google Shape;231;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2" name="Google Shape;232;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 name="Google Shape;271;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Multi-tenant application,  not multiple instances.  More shared infrastructure means:</a:t>
            </a:r>
            <a:endParaRPr/>
          </a:p>
          <a:p>
            <a:pPr indent="-317500" lvl="0" marL="457200" rtl="0" algn="l">
              <a:spcBef>
                <a:spcPts val="0"/>
              </a:spcBef>
              <a:spcAft>
                <a:spcPts val="0"/>
              </a:spcAft>
              <a:buSzPts val="1400"/>
              <a:buChar char="●"/>
            </a:pPr>
            <a:r>
              <a:rPr lang="en-US"/>
              <a:t>Less infrastructure to maintain, patch, update, etc.</a:t>
            </a:r>
            <a:endParaRPr/>
          </a:p>
          <a:p>
            <a:pPr indent="-317500" lvl="0" marL="457200" rtl="0" algn="l">
              <a:spcBef>
                <a:spcPts val="0"/>
              </a:spcBef>
              <a:spcAft>
                <a:spcPts val="0"/>
              </a:spcAft>
              <a:buSzPts val="1400"/>
              <a:buChar char="●"/>
            </a:pPr>
            <a:r>
              <a:rPr lang="en-US"/>
              <a:t>Features added for one application are instantly available to the others</a:t>
            </a:r>
            <a:endParaRPr/>
          </a:p>
          <a:p>
            <a:pPr indent="-317500" lvl="0" marL="457200" rtl="0" algn="l">
              <a:spcBef>
                <a:spcPts val="0"/>
              </a:spcBef>
              <a:spcAft>
                <a:spcPts val="0"/>
              </a:spcAft>
              <a:buSzPts val="1400"/>
              <a:buChar char="●"/>
            </a:pPr>
            <a:r>
              <a:rPr lang="en-US"/>
              <a:t>Cross-site work, like modifying the shared theme, is a simple process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Add a react package</a:t>
            </a:r>
            <a:endParaRPr/>
          </a:p>
          <a:p>
            <a:pPr indent="0" lvl="0" marL="0" rtl="0" algn="l">
              <a:spcBef>
                <a:spcPts val="0"/>
              </a:spcBef>
              <a:spcAft>
                <a:spcPts val="0"/>
              </a:spcAft>
              <a:buNone/>
            </a:pPr>
            <a:r>
              <a:t/>
            </a:r>
            <a:endParaRPr/>
          </a:p>
        </p:txBody>
      </p:sp>
      <p:sp>
        <p:nvSpPr>
          <p:cNvPr id="272" name="Google Shape;272;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Google Shape;29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5" name="Google Shape;295;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 name="Google Shape;296;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9" name="Shape 329"/>
        <p:cNvGrpSpPr/>
        <p:nvPr/>
      </p:nvGrpSpPr>
      <p:grpSpPr>
        <a:xfrm>
          <a:off x="0" y="0"/>
          <a:ext cx="0" cy="0"/>
          <a:chOff x="0" y="0"/>
          <a:chExt cx="0" cy="0"/>
        </a:xfrm>
      </p:grpSpPr>
      <p:sp>
        <p:nvSpPr>
          <p:cNvPr id="330" name="Google Shape;330;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1" name="Google Shape;331;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7" name="Google Shape;337;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1" name="Shape 341"/>
        <p:cNvGrpSpPr/>
        <p:nvPr/>
      </p:nvGrpSpPr>
      <p:grpSpPr>
        <a:xfrm>
          <a:off x="0" y="0"/>
          <a:ext cx="0" cy="0"/>
          <a:chOff x="0" y="0"/>
          <a:chExt cx="0" cy="0"/>
        </a:xfrm>
      </p:grpSpPr>
      <p:sp>
        <p:nvSpPr>
          <p:cNvPr id="342" name="Google Shape;342;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Google Shape;349;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0" name="Google Shape;350;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1" name="Google Shape;351;p2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 name="Google Shape;6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4" name="Shape 394"/>
        <p:cNvGrpSpPr/>
        <p:nvPr/>
      </p:nvGrpSpPr>
      <p:grpSpPr>
        <a:xfrm>
          <a:off x="0" y="0"/>
          <a:ext cx="0" cy="0"/>
          <a:chOff x="0" y="0"/>
          <a:chExt cx="0" cy="0"/>
        </a:xfrm>
      </p:grpSpPr>
      <p:sp>
        <p:nvSpPr>
          <p:cNvPr id="395" name="Google Shape;395;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6" name="Google Shape;396;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5" name="Shape 415"/>
        <p:cNvGrpSpPr/>
        <p:nvPr/>
      </p:nvGrpSpPr>
      <p:grpSpPr>
        <a:xfrm>
          <a:off x="0" y="0"/>
          <a:ext cx="0" cy="0"/>
          <a:chOff x="0" y="0"/>
          <a:chExt cx="0" cy="0"/>
        </a:xfrm>
      </p:grpSpPr>
      <p:sp>
        <p:nvSpPr>
          <p:cNvPr id="416" name="Google Shape;416;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Using AWS Batch.  </a:t>
            </a:r>
            <a:endParaRPr/>
          </a:p>
        </p:txBody>
      </p:sp>
      <p:sp>
        <p:nvSpPr>
          <p:cNvPr id="417" name="Google Shape;417;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1" name="Shape 421"/>
        <p:cNvGrpSpPr/>
        <p:nvPr/>
      </p:nvGrpSpPr>
      <p:grpSpPr>
        <a:xfrm>
          <a:off x="0" y="0"/>
          <a:ext cx="0" cy="0"/>
          <a:chOff x="0" y="0"/>
          <a:chExt cx="0" cy="0"/>
        </a:xfrm>
      </p:grpSpPr>
      <p:sp>
        <p:nvSpPr>
          <p:cNvPr id="422" name="Google Shape;422;g6d55cfe052_0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3" name="Google Shape;423;g6d55cfe052_0_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Dr. Chen wrote these two. First moves our data to the DB. Second moves data to ElasticSearch. They use Lambda to apply these functions.</a:t>
            </a:r>
            <a:endParaRPr/>
          </a:p>
        </p:txBody>
      </p:sp>
      <p:sp>
        <p:nvSpPr>
          <p:cNvPr id="424" name="Google Shape;424;g6d55cfe052_0_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9" name="Shape 429"/>
        <p:cNvGrpSpPr/>
        <p:nvPr/>
      </p:nvGrpSpPr>
      <p:grpSpPr>
        <a:xfrm>
          <a:off x="0" y="0"/>
          <a:ext cx="0" cy="0"/>
          <a:chOff x="0" y="0"/>
          <a:chExt cx="0" cy="0"/>
        </a:xfrm>
      </p:grpSpPr>
      <p:sp>
        <p:nvSpPr>
          <p:cNvPr id="430" name="Google Shape;430;g6d55cfe052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We convert delimited text-based metadata into JSON for storage in AWS DynamoDB </a:t>
            </a:r>
            <a:r>
              <a:rPr lang="en-US"/>
              <a:t>and indexing with ElasticSearch.</a:t>
            </a:r>
            <a:endParaRPr/>
          </a:p>
        </p:txBody>
      </p:sp>
      <p:sp>
        <p:nvSpPr>
          <p:cNvPr id="431" name="Google Shape;431;g6d55cfe052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7" name="Shape 437"/>
        <p:cNvGrpSpPr/>
        <p:nvPr/>
      </p:nvGrpSpPr>
      <p:grpSpPr>
        <a:xfrm>
          <a:off x="0" y="0"/>
          <a:ext cx="0" cy="0"/>
          <a:chOff x="0" y="0"/>
          <a:chExt cx="0" cy="0"/>
        </a:xfrm>
      </p:grpSpPr>
      <p:sp>
        <p:nvSpPr>
          <p:cNvPr id="438" name="Google Shape;438;g6d53a27dc2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6d53a27dc2_0_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Hiring- we’ve been able to hire 1 developer and are working up position descriptions for another developer and a devOps position.  The skills and </a:t>
            </a:r>
            <a:r>
              <a:rPr lang="en-US"/>
              <a:t>experience</a:t>
            </a:r>
            <a:r>
              <a:rPr lang="en-US"/>
              <a:t> we’re advertising for are much more common than our previous positions.  We can also offer more desirable experience and training to candidates like AWS Certifications and training in React and Amplify rather than Rails and Java used in the legacy stack.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This infrastructure makes it much easier for us to automate </a:t>
            </a:r>
            <a:r>
              <a:rPr lang="en-US" u="sng">
                <a:solidFill>
                  <a:schemeClr val="hlink"/>
                </a:solidFill>
                <a:hlinkClick r:id="rId2"/>
              </a:rPr>
              <a:t>Digital Preservation Best Practices</a:t>
            </a:r>
            <a:r>
              <a:rPr lang="en-US"/>
              <a:t> like keeping three copies of data in 3 seperate locations in geographically distributed locations.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We’re excited to be able to take advantage of tiered storage since libraries keep everything forever so Glacier is quite useful to us.</a:t>
            </a:r>
            <a:endParaRPr/>
          </a:p>
        </p:txBody>
      </p:sp>
      <p:sp>
        <p:nvSpPr>
          <p:cNvPr id="440" name="Google Shape;440;g6d53a27dc2_0_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4" name="Shape 444"/>
        <p:cNvGrpSpPr/>
        <p:nvPr/>
      </p:nvGrpSpPr>
      <p:grpSpPr>
        <a:xfrm>
          <a:off x="0" y="0"/>
          <a:ext cx="0" cy="0"/>
          <a:chOff x="0" y="0"/>
          <a:chExt cx="0" cy="0"/>
        </a:xfrm>
      </p:grpSpPr>
      <p:sp>
        <p:nvSpPr>
          <p:cNvPr id="445" name="Google Shape;445;g6d53a27dc2_0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6" name="Google Shape;446;g6d53a27dc2_0_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This is an apples-to-apples comparison of our first production application where v1 is our legacy application stack at VTUL and v2 is the same application refactored in AWS.  The performance improvements are actually much more dramatic than this table indicates as the v1 legacy application was </a:t>
            </a:r>
            <a:r>
              <a:rPr lang="en-US"/>
              <a:t>necessarily</a:t>
            </a:r>
            <a:r>
              <a:rPr lang="en-US"/>
              <a:t> refactored to use AWS S3 and Lambda, which was done to address 20 minute page load times.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447" name="Google Shape;447;g6d53a27dc2_0_7: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1" name="Shape 451"/>
        <p:cNvGrpSpPr/>
        <p:nvPr/>
      </p:nvGrpSpPr>
      <p:grpSpPr>
        <a:xfrm>
          <a:off x="0" y="0"/>
          <a:ext cx="0" cy="0"/>
          <a:chOff x="0" y="0"/>
          <a:chExt cx="0" cy="0"/>
        </a:xfrm>
      </p:grpSpPr>
      <p:sp>
        <p:nvSpPr>
          <p:cNvPr id="452" name="Google Shape;452;g6d55cfe052_0_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6d55cfe052_0_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The new site is probably ~40% faster across the board without any optimization in AWS and significant optimization in the local stack.</a:t>
            </a:r>
            <a:endParaRPr/>
          </a:p>
        </p:txBody>
      </p:sp>
      <p:sp>
        <p:nvSpPr>
          <p:cNvPr id="454" name="Google Shape;454;g6d55cfe052_0_14: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1" name="Shape 461"/>
        <p:cNvGrpSpPr/>
        <p:nvPr/>
      </p:nvGrpSpPr>
      <p:grpSpPr>
        <a:xfrm>
          <a:off x="0" y="0"/>
          <a:ext cx="0" cy="0"/>
          <a:chOff x="0" y="0"/>
          <a:chExt cx="0" cy="0"/>
        </a:xfrm>
      </p:grpSpPr>
      <p:sp>
        <p:nvSpPr>
          <p:cNvPr id="462" name="Google Shape;462;g6d55cfe052_0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6d55cfe052_0_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The development site is only accessible from the Virginia Tech network.</a:t>
            </a:r>
            <a:endParaRPr/>
          </a:p>
        </p:txBody>
      </p:sp>
      <p:sp>
        <p:nvSpPr>
          <p:cNvPr id="464" name="Google Shape;464;g6d55cfe052_0_26: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8" name="Shape 468"/>
        <p:cNvGrpSpPr/>
        <p:nvPr/>
      </p:nvGrpSpPr>
      <p:grpSpPr>
        <a:xfrm>
          <a:off x="0" y="0"/>
          <a:ext cx="0" cy="0"/>
          <a:chOff x="0" y="0"/>
          <a:chExt cx="0" cy="0"/>
        </a:xfrm>
      </p:grpSpPr>
      <p:sp>
        <p:nvSpPr>
          <p:cNvPr id="469" name="Google Shape;469;g6d53a27dc2_0_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6d53a27dc2_0_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We want to work on containerization to allow us to make more </a:t>
            </a:r>
            <a:r>
              <a:rPr lang="en-US"/>
              <a:t>reproducible</a:t>
            </a:r>
            <a:r>
              <a:rPr lang="en-US"/>
              <a:t> builds that we can fail over and migrate between cloud and local.</a:t>
            </a:r>
            <a:endParaRPr/>
          </a:p>
          <a:p>
            <a:pPr indent="0" lvl="0" marL="0" rtl="0" algn="l">
              <a:spcBef>
                <a:spcPts val="0"/>
              </a:spcBef>
              <a:spcAft>
                <a:spcPts val="0"/>
              </a:spcAft>
              <a:buNone/>
            </a:pPr>
            <a:r>
              <a:rPr lang="en-US"/>
              <a:t>We’re at a decision point in our local infrastructure planning and would like to be able to take advantage of ETF while still enjoying the benefits of the cloud.</a:t>
            </a:r>
            <a:endParaRPr/>
          </a:p>
          <a:p>
            <a:pPr indent="0" lvl="0" marL="0" rtl="0" algn="l">
              <a:spcBef>
                <a:spcPts val="0"/>
              </a:spcBef>
              <a:spcAft>
                <a:spcPts val="0"/>
              </a:spcAft>
              <a:buNone/>
            </a:pPr>
            <a:r>
              <a:rPr lang="en-US"/>
              <a:t>We’ve been working on benchmarking processes to determine the most cost-efficient way to accomplish tasks and have published results for the benefit of other libraries who might be interested in this approach.</a:t>
            </a:r>
            <a:endParaRPr/>
          </a:p>
          <a:p>
            <a:pPr indent="0" lvl="0" marL="0" rtl="0" algn="l">
              <a:spcBef>
                <a:spcPts val="0"/>
              </a:spcBef>
              <a:spcAft>
                <a:spcPts val="0"/>
              </a:spcAft>
              <a:buNone/>
            </a:pPr>
            <a:r>
              <a:rPr lang="en-US"/>
              <a:t>Our plans are to migrate as many of our legacy applications to AWS as possible to create resource deployment templates for each application.</a:t>
            </a:r>
            <a:endParaRPr/>
          </a:p>
        </p:txBody>
      </p:sp>
      <p:sp>
        <p:nvSpPr>
          <p:cNvPr id="471" name="Google Shape;471;g6d53a27dc2_0_14: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5" name="Shape 475"/>
        <p:cNvGrpSpPr/>
        <p:nvPr/>
      </p:nvGrpSpPr>
      <p:grpSpPr>
        <a:xfrm>
          <a:off x="0" y="0"/>
          <a:ext cx="0" cy="0"/>
          <a:chOff x="0" y="0"/>
          <a:chExt cx="0" cy="0"/>
        </a:xfrm>
      </p:grpSpPr>
      <p:sp>
        <p:nvSpPr>
          <p:cNvPr id="476" name="Google Shape;476;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7" name="Google Shape;477;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478" name="Google Shape;478;p2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g6d3da15ff2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6d3da15ff2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The Libraries has developed and managed many instances of similar software stacks to run different services.  The maintenance burden of all of these applications has been overwhelming.  Even simple things like updating the university theme are difficult to keep up with.  </a:t>
            </a:r>
            <a:br>
              <a:rPr lang="en-US"/>
            </a:br>
            <a:r>
              <a:rPr lang="en-US"/>
              <a:t>We’ve had very limited capacity to target individual applications for improvements to performance, </a:t>
            </a:r>
            <a:r>
              <a:rPr lang="en-US"/>
              <a:t>resilience</a:t>
            </a:r>
            <a:r>
              <a:rPr lang="en-US"/>
              <a:t>, and scaling as we’re spread so thin.  We also have little time for process improvement like ensuring </a:t>
            </a:r>
            <a:r>
              <a:rPr lang="en-US"/>
              <a:t>reproducible</a:t>
            </a:r>
            <a:r>
              <a:rPr lang="en-US"/>
              <a:t> builds and other devops concerns.</a:t>
            </a:r>
            <a:br>
              <a:rPr lang="en-US"/>
            </a:br>
            <a:r>
              <a:rPr lang="en-US"/>
              <a:t>Libraries are a pretty niche market and the software we use is largely Open Source, but built on very specific and usually uncommon technologies which means that we often have to compete for developers with other libraries.  </a:t>
            </a:r>
            <a:endParaRPr/>
          </a:p>
        </p:txBody>
      </p:sp>
      <p:sp>
        <p:nvSpPr>
          <p:cNvPr id="69" name="Google Shape;69;g6d3da15ff2_0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We maintain a lot of applications locally developed by Digital Libraries Development (DLD).  Each of these represents a significant maintenance burden.  Many of these applications are built on similar software stacks- </a:t>
            </a:r>
            <a:r>
              <a:rPr lang="en-US" u="sng">
                <a:solidFill>
                  <a:schemeClr val="hlink"/>
                </a:solidFill>
                <a:hlinkClick r:id="rId2"/>
              </a:rPr>
              <a:t>FEDORA</a:t>
            </a:r>
            <a:r>
              <a:rPr lang="en-US"/>
              <a:t>/</a:t>
            </a:r>
            <a:r>
              <a:rPr lang="en-US" u="sng">
                <a:solidFill>
                  <a:schemeClr val="hlink"/>
                </a:solidFill>
                <a:hlinkClick r:id="rId3"/>
              </a:rPr>
              <a:t>Samvera</a:t>
            </a:r>
            <a:r>
              <a:rPr lang="en-US"/>
              <a:t> and </a:t>
            </a:r>
            <a:r>
              <a:rPr lang="en-US" u="sng">
                <a:solidFill>
                  <a:schemeClr val="hlink"/>
                </a:solidFill>
                <a:hlinkClick r:id="rId4"/>
              </a:rPr>
              <a:t>Omeka</a:t>
            </a:r>
            <a:r>
              <a:rPr lang="en-US"/>
              <a:t>, mostly.</a:t>
            </a:r>
            <a:endParaRPr/>
          </a:p>
          <a:p>
            <a:pPr indent="0" lvl="0" marL="0" rtl="0" algn="l">
              <a:spcBef>
                <a:spcPts val="0"/>
              </a:spcBef>
              <a:spcAft>
                <a:spcPts val="0"/>
              </a:spcAft>
              <a:buNone/>
            </a:pPr>
            <a:br>
              <a:rPr lang="en-US"/>
            </a:br>
            <a:r>
              <a:rPr lang="en-US"/>
              <a:t>Refactoring these applications to share the same software stack combined with managed cloud services mean that we can reduce that maintenance burden significantly.  </a:t>
            </a:r>
            <a:endParaRPr/>
          </a:p>
        </p:txBody>
      </p:sp>
      <p:sp>
        <p:nvSpPr>
          <p:cNvPr id="75" name="Google Shape;75;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Use some technique provided by the cloud, not build everything by ourselves. Security, backup, scaling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Cloud ecosystem.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Service is hosted in the cloud, integrated in the cloud.</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7" name="Google Shape;87;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Segment application into microservices.  The left illustration </a:t>
            </a:r>
            <a:r>
              <a:rPr lang="en-US"/>
              <a:t>demonstrates</a:t>
            </a:r>
            <a:r>
              <a:rPr lang="en-US"/>
              <a:t> the </a:t>
            </a:r>
            <a:r>
              <a:rPr lang="en-US"/>
              <a:t>unused</a:t>
            </a:r>
            <a:r>
              <a:rPr lang="en-US"/>
              <a:t> resources (in blue) that are idle in a typical virtual machine deployment.  The right illustration describes the dynamic resource allocation in AWS managed services that scale up and down as needed.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Pay as you go</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Utilize cloud services to help you understand your application and keep evolving</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4" name="Google Shape;94;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Besides microservice, we want to be serverless (i.e., we don’t have to manage a machine or its OS or base software). </a:t>
            </a:r>
            <a:endParaRPr/>
          </a:p>
          <a:p>
            <a:pPr indent="0" lvl="0" marL="0" rtl="0" algn="l">
              <a:spcBef>
                <a:spcPts val="0"/>
              </a:spcBef>
              <a:spcAft>
                <a:spcPts val="0"/>
              </a:spcAft>
              <a:buNone/>
            </a:pPr>
            <a:r>
              <a:rPr b="0" i="0" lang="en-US" sz="1200">
                <a:solidFill>
                  <a:schemeClr val="dk1"/>
                </a:solidFill>
                <a:latin typeface="Arial"/>
                <a:ea typeface="Arial"/>
                <a:cs typeface="Arial"/>
                <a:sym typeface="Arial"/>
              </a:rPr>
              <a:t>Based on our settings, it then dynamically manages the allocation of machine resources.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Not only reduces our work on maintenance, but also helps reduce human errors</a:t>
            </a:r>
            <a:endParaRPr/>
          </a:p>
          <a:p>
            <a:pPr indent="0" lvl="0" marL="0" rtl="0" algn="l">
              <a:spcBef>
                <a:spcPts val="0"/>
              </a:spcBef>
              <a:spcAft>
                <a:spcPts val="0"/>
              </a:spcAft>
              <a:buNone/>
            </a:pPr>
            <a:r>
              <a:rPr lang="en-US"/>
              <a:t>Problems like server down or auto-restart, do not require user intervention </a:t>
            </a:r>
            <a:endParaRPr/>
          </a:p>
          <a:p>
            <a:pPr indent="0" lvl="0" marL="0" rtl="0" algn="l">
              <a:spcBef>
                <a:spcPts val="0"/>
              </a:spcBef>
              <a:spcAft>
                <a:spcPts val="0"/>
              </a:spcAft>
              <a:buNone/>
            </a:pPr>
            <a:r>
              <a:t/>
            </a:r>
            <a:endParaRPr/>
          </a:p>
        </p:txBody>
      </p:sp>
      <p:sp>
        <p:nvSpPr>
          <p:cNvPr id="114" name="Google Shape;114;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See the </a:t>
            </a:r>
            <a:r>
              <a:rPr lang="en-US" u="sng">
                <a:solidFill>
                  <a:schemeClr val="hlink"/>
                </a:solidFill>
                <a:hlinkClick r:id="rId2"/>
              </a:rPr>
              <a:t>Unix </a:t>
            </a:r>
            <a:r>
              <a:rPr lang="en-US" u="sng">
                <a:solidFill>
                  <a:schemeClr val="hlink"/>
                </a:solidFill>
                <a:hlinkClick r:id="rId3"/>
              </a:rPr>
              <a:t>Philosophy</a:t>
            </a:r>
            <a:r>
              <a:rPr lang="en-US"/>
              <a:t> to learn more about small applications that do one thing well.</a:t>
            </a:r>
            <a:endParaRPr/>
          </a:p>
          <a:p>
            <a:pPr indent="0" lvl="0" marL="0" rtl="0" algn="l">
              <a:spcBef>
                <a:spcPts val="0"/>
              </a:spcBef>
              <a:spcAft>
                <a:spcPts val="0"/>
              </a:spcAft>
              <a:buNone/>
            </a:pPr>
            <a:r>
              <a:t/>
            </a:r>
            <a:endParaRPr/>
          </a:p>
        </p:txBody>
      </p:sp>
      <p:sp>
        <p:nvSpPr>
          <p:cNvPr id="121" name="Google Shape;121;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4" name="Shape 14"/>
        <p:cNvGrpSpPr/>
        <p:nvPr/>
      </p:nvGrpSpPr>
      <p:grpSpPr>
        <a:xfrm>
          <a:off x="0" y="0"/>
          <a:ext cx="0" cy="0"/>
          <a:chOff x="0" y="0"/>
          <a:chExt cx="0" cy="0"/>
        </a:xfrm>
      </p:grpSpPr>
      <p:sp>
        <p:nvSpPr>
          <p:cNvPr id="15" name="Google Shape;15;p27"/>
          <p:cNvSpPr txBox="1"/>
          <p:nvPr>
            <p:ph type="ctrTitle"/>
          </p:nvPr>
        </p:nvSpPr>
        <p:spPr>
          <a:xfrm>
            <a:off x="685800" y="1597819"/>
            <a:ext cx="7772400" cy="1102519"/>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3F3F3F"/>
              </a:buClr>
              <a:buSzPts val="2800"/>
              <a:buFont typeface="Arial"/>
              <a:buNone/>
              <a:defRPr>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27"/>
          <p:cNvSpPr txBox="1"/>
          <p:nvPr>
            <p:ph idx="1" type="subTitle"/>
          </p:nvPr>
        </p:nvSpPr>
        <p:spPr>
          <a:xfrm>
            <a:off x="687784" y="2688966"/>
            <a:ext cx="6400800" cy="1749534"/>
          </a:xfrm>
          <a:prstGeom prst="rect">
            <a:avLst/>
          </a:prstGeom>
          <a:noFill/>
          <a:ln>
            <a:noFill/>
          </a:ln>
        </p:spPr>
        <p:txBody>
          <a:bodyPr anchorCtr="0" anchor="t" bIns="45700" lIns="91425" spcFirstLastPara="1" rIns="91425" wrap="square" tIns="45700">
            <a:normAutofit/>
          </a:bodyPr>
          <a:lstStyle>
            <a:lvl1pPr lvl="0" algn="l">
              <a:spcBef>
                <a:spcPts val="480"/>
              </a:spcBef>
              <a:spcAft>
                <a:spcPts val="0"/>
              </a:spcAft>
              <a:buClr>
                <a:srgbClr val="FAA634"/>
              </a:buClr>
              <a:buSzPts val="2400"/>
              <a:buNone/>
              <a:defRPr b="1" sz="2400">
                <a:solidFill>
                  <a:srgbClr val="FAA634"/>
                </a:solidFill>
              </a:defRPr>
            </a:lvl1pPr>
            <a:lvl2pPr lvl="1" algn="ctr">
              <a:spcBef>
                <a:spcPts val="480"/>
              </a:spcBef>
              <a:spcAft>
                <a:spcPts val="0"/>
              </a:spcAft>
              <a:buClr>
                <a:srgbClr val="888888"/>
              </a:buClr>
              <a:buSzPts val="2400"/>
              <a:buNone/>
              <a:defRPr>
                <a:solidFill>
                  <a:srgbClr val="888888"/>
                </a:solidFill>
              </a:defRPr>
            </a:lvl2pPr>
            <a:lvl3pPr lvl="2" algn="ctr">
              <a:spcBef>
                <a:spcPts val="400"/>
              </a:spcBef>
              <a:spcAft>
                <a:spcPts val="0"/>
              </a:spcAft>
              <a:buClr>
                <a:srgbClr val="888888"/>
              </a:buClr>
              <a:buSzPts val="2000"/>
              <a:buNone/>
              <a:defRPr>
                <a:solidFill>
                  <a:srgbClr val="888888"/>
                </a:solidFill>
              </a:defRPr>
            </a:lvl3pPr>
            <a:lvl4pPr lvl="3" algn="ctr">
              <a:spcBef>
                <a:spcPts val="360"/>
              </a:spcBef>
              <a:spcAft>
                <a:spcPts val="0"/>
              </a:spcAft>
              <a:buClr>
                <a:srgbClr val="888888"/>
              </a:buClr>
              <a:buSzPts val="1800"/>
              <a:buNone/>
              <a:defRPr>
                <a:solidFill>
                  <a:srgbClr val="888888"/>
                </a:solidFill>
              </a:defRPr>
            </a:lvl4pPr>
            <a:lvl5pPr lvl="4" algn="ctr">
              <a:spcBef>
                <a:spcPts val="360"/>
              </a:spcBef>
              <a:spcAft>
                <a:spcPts val="0"/>
              </a:spcAft>
              <a:buClr>
                <a:srgbClr val="888888"/>
              </a:buClr>
              <a:buSzPts val="18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42" name="Shape 42"/>
        <p:cNvGrpSpPr/>
        <p:nvPr/>
      </p:nvGrpSpPr>
      <p:grpSpPr>
        <a:xfrm>
          <a:off x="0" y="0"/>
          <a:ext cx="0" cy="0"/>
          <a:chOff x="0" y="0"/>
          <a:chExt cx="0" cy="0"/>
        </a:xfrm>
      </p:grpSpPr>
      <p:sp>
        <p:nvSpPr>
          <p:cNvPr id="43" name="Google Shape;43;p36"/>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6"/>
          <p:cNvSpPr txBox="1"/>
          <p:nvPr>
            <p:ph idx="1" type="body"/>
          </p:nvPr>
        </p:nvSpPr>
        <p:spPr>
          <a:xfrm rot="5400000">
            <a:off x="2942819" y="-1109602"/>
            <a:ext cx="3203145" cy="8205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A5D"/>
              </a:buClr>
              <a:buSzPts val="1800"/>
              <a:buChar char="•"/>
              <a:defRPr/>
            </a:lvl1pPr>
            <a:lvl2pPr indent="-342900" lvl="1" marL="914400" algn="l">
              <a:spcBef>
                <a:spcPts val="360"/>
              </a:spcBef>
              <a:spcAft>
                <a:spcPts val="0"/>
              </a:spcAft>
              <a:buClr>
                <a:srgbClr val="595A5D"/>
              </a:buClr>
              <a:buSzPts val="1800"/>
              <a:buChar char="–"/>
              <a:defRPr/>
            </a:lvl2pPr>
            <a:lvl3pPr indent="-342900" lvl="2" marL="1371600" algn="l">
              <a:spcBef>
                <a:spcPts val="360"/>
              </a:spcBef>
              <a:spcAft>
                <a:spcPts val="0"/>
              </a:spcAft>
              <a:buClr>
                <a:srgbClr val="595A5D"/>
              </a:buClr>
              <a:buSzPts val="1800"/>
              <a:buChar char="•"/>
              <a:defRPr/>
            </a:lvl3pPr>
            <a:lvl4pPr indent="-342900" lvl="3" marL="1828800" algn="l">
              <a:spcBef>
                <a:spcPts val="360"/>
              </a:spcBef>
              <a:spcAft>
                <a:spcPts val="0"/>
              </a:spcAft>
              <a:buClr>
                <a:srgbClr val="595A5D"/>
              </a:buClr>
              <a:buSzPts val="1800"/>
              <a:buChar char="–"/>
              <a:defRPr/>
            </a:lvl4pPr>
            <a:lvl5pPr indent="-342900" lvl="4" marL="2286000" algn="l">
              <a:spcBef>
                <a:spcPts val="360"/>
              </a:spcBef>
              <a:spcAft>
                <a:spcPts val="0"/>
              </a:spcAft>
              <a:buClr>
                <a:srgbClr val="595A5D"/>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5" name="Google Shape;45;p36"/>
          <p:cNvSpPr txBox="1"/>
          <p:nvPr>
            <p:ph idx="10" type="dt"/>
          </p:nvPr>
        </p:nvSpPr>
        <p:spPr>
          <a:xfrm>
            <a:off x="457200" y="4767263"/>
            <a:ext cx="2133600"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6" name="Google Shape;46;p36"/>
          <p:cNvSpPr txBox="1"/>
          <p:nvPr>
            <p:ph idx="11" type="ftr"/>
          </p:nvPr>
        </p:nvSpPr>
        <p:spPr>
          <a:xfrm>
            <a:off x="3124200" y="4767263"/>
            <a:ext cx="2895600"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7" name="Google Shape;47;p36"/>
          <p:cNvSpPr txBox="1"/>
          <p:nvPr>
            <p:ph idx="12" type="sldNum"/>
          </p:nvPr>
        </p:nvSpPr>
        <p:spPr>
          <a:xfrm>
            <a:off x="6553200" y="4767263"/>
            <a:ext cx="2133600" cy="27384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Arial"/>
                <a:ea typeface="Arial"/>
                <a:cs typeface="Arial"/>
                <a:sym typeface="Arial"/>
              </a:defRPr>
            </a:lvl1pPr>
            <a:lvl2pPr indent="0" lvl="1" marL="0" marR="0" rtl="0" algn="l">
              <a:spcBef>
                <a:spcPts val="0"/>
              </a:spcBef>
              <a:buNone/>
              <a:defRPr sz="1800">
                <a:solidFill>
                  <a:schemeClr val="dk1"/>
                </a:solidFill>
                <a:latin typeface="Arial"/>
                <a:ea typeface="Arial"/>
                <a:cs typeface="Arial"/>
                <a:sym typeface="Arial"/>
              </a:defRPr>
            </a:lvl2pPr>
            <a:lvl3pPr indent="0" lvl="2" marL="0" marR="0" rtl="0" algn="l">
              <a:spcBef>
                <a:spcPts val="0"/>
              </a:spcBef>
              <a:buNone/>
              <a:defRPr sz="1800">
                <a:solidFill>
                  <a:schemeClr val="dk1"/>
                </a:solidFill>
                <a:latin typeface="Arial"/>
                <a:ea typeface="Arial"/>
                <a:cs typeface="Arial"/>
                <a:sym typeface="Arial"/>
              </a:defRPr>
            </a:lvl3pPr>
            <a:lvl4pPr indent="0" lvl="3" marL="0" marR="0" rtl="0" algn="l">
              <a:spcBef>
                <a:spcPts val="0"/>
              </a:spcBef>
              <a:buNone/>
              <a:defRPr sz="1800">
                <a:solidFill>
                  <a:schemeClr val="dk1"/>
                </a:solidFill>
                <a:latin typeface="Arial"/>
                <a:ea typeface="Arial"/>
                <a:cs typeface="Arial"/>
                <a:sym typeface="Arial"/>
              </a:defRPr>
            </a:lvl4pPr>
            <a:lvl5pPr indent="0" lvl="4" marL="0" marR="0" rtl="0" algn="l">
              <a:spcBef>
                <a:spcPts val="0"/>
              </a:spcBef>
              <a:buNone/>
              <a:defRPr sz="1800">
                <a:solidFill>
                  <a:schemeClr val="dk1"/>
                </a:solidFill>
                <a:latin typeface="Arial"/>
                <a:ea typeface="Arial"/>
                <a:cs typeface="Arial"/>
                <a:sym typeface="Arial"/>
              </a:defRPr>
            </a:lvl5pPr>
            <a:lvl6pPr indent="0" lvl="5" marL="0" marR="0" rtl="0" algn="l">
              <a:spcBef>
                <a:spcPts val="0"/>
              </a:spcBef>
              <a:buNone/>
              <a:defRPr sz="1800">
                <a:solidFill>
                  <a:schemeClr val="dk1"/>
                </a:solidFill>
                <a:latin typeface="Arial"/>
                <a:ea typeface="Arial"/>
                <a:cs typeface="Arial"/>
                <a:sym typeface="Arial"/>
              </a:defRPr>
            </a:lvl6pPr>
            <a:lvl7pPr indent="0" lvl="6" marL="0" marR="0" rtl="0" algn="l">
              <a:spcBef>
                <a:spcPts val="0"/>
              </a:spcBef>
              <a:buNone/>
              <a:defRPr sz="1800">
                <a:solidFill>
                  <a:schemeClr val="dk1"/>
                </a:solidFill>
                <a:latin typeface="Arial"/>
                <a:ea typeface="Arial"/>
                <a:cs typeface="Arial"/>
                <a:sym typeface="Arial"/>
              </a:defRPr>
            </a:lvl7pPr>
            <a:lvl8pPr indent="0" lvl="7" marL="0" marR="0" rtl="0" algn="l">
              <a:spcBef>
                <a:spcPts val="0"/>
              </a:spcBef>
              <a:buNone/>
              <a:defRPr sz="1800">
                <a:solidFill>
                  <a:schemeClr val="dk1"/>
                </a:solidFill>
                <a:latin typeface="Arial"/>
                <a:ea typeface="Arial"/>
                <a:cs typeface="Arial"/>
                <a:sym typeface="Arial"/>
              </a:defRPr>
            </a:lvl8pPr>
            <a:lvl9pPr indent="0" lvl="8" marL="0" marR="0" rtl="0" algn="l">
              <a:spcBef>
                <a:spcPts val="0"/>
              </a:spcBef>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48" name="Shape 48"/>
        <p:cNvGrpSpPr/>
        <p:nvPr/>
      </p:nvGrpSpPr>
      <p:grpSpPr>
        <a:xfrm>
          <a:off x="0" y="0"/>
          <a:ext cx="0" cy="0"/>
          <a:chOff x="0" y="0"/>
          <a:chExt cx="0" cy="0"/>
        </a:xfrm>
      </p:grpSpPr>
      <p:sp>
        <p:nvSpPr>
          <p:cNvPr id="49" name="Google Shape;49;p37"/>
          <p:cNvSpPr txBox="1"/>
          <p:nvPr>
            <p:ph type="title"/>
          </p:nvPr>
        </p:nvSpPr>
        <p:spPr>
          <a:xfrm rot="5400000">
            <a:off x="6012656" y="771525"/>
            <a:ext cx="3290888" cy="20574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7"/>
          <p:cNvSpPr txBox="1"/>
          <p:nvPr>
            <p:ph idx="1" type="body"/>
          </p:nvPr>
        </p:nvSpPr>
        <p:spPr>
          <a:xfrm rot="5400000">
            <a:off x="1821656" y="-1209675"/>
            <a:ext cx="3290888"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A5D"/>
              </a:buClr>
              <a:buSzPts val="1800"/>
              <a:buChar char="•"/>
              <a:defRPr/>
            </a:lvl1pPr>
            <a:lvl2pPr indent="-342900" lvl="1" marL="914400" algn="l">
              <a:spcBef>
                <a:spcPts val="360"/>
              </a:spcBef>
              <a:spcAft>
                <a:spcPts val="0"/>
              </a:spcAft>
              <a:buClr>
                <a:srgbClr val="595A5D"/>
              </a:buClr>
              <a:buSzPts val="1800"/>
              <a:buChar char="–"/>
              <a:defRPr/>
            </a:lvl2pPr>
            <a:lvl3pPr indent="-342900" lvl="2" marL="1371600" algn="l">
              <a:spcBef>
                <a:spcPts val="360"/>
              </a:spcBef>
              <a:spcAft>
                <a:spcPts val="0"/>
              </a:spcAft>
              <a:buClr>
                <a:srgbClr val="595A5D"/>
              </a:buClr>
              <a:buSzPts val="1800"/>
              <a:buChar char="•"/>
              <a:defRPr/>
            </a:lvl3pPr>
            <a:lvl4pPr indent="-342900" lvl="3" marL="1828800" algn="l">
              <a:spcBef>
                <a:spcPts val="360"/>
              </a:spcBef>
              <a:spcAft>
                <a:spcPts val="0"/>
              </a:spcAft>
              <a:buClr>
                <a:srgbClr val="595A5D"/>
              </a:buClr>
              <a:buSzPts val="1800"/>
              <a:buChar char="–"/>
              <a:defRPr/>
            </a:lvl4pPr>
            <a:lvl5pPr indent="-342900" lvl="4" marL="2286000" algn="l">
              <a:spcBef>
                <a:spcPts val="360"/>
              </a:spcBef>
              <a:spcAft>
                <a:spcPts val="0"/>
              </a:spcAft>
              <a:buClr>
                <a:srgbClr val="595A5D"/>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51" name="Shape 51"/>
        <p:cNvGrpSpPr/>
        <p:nvPr/>
      </p:nvGrpSpPr>
      <p:grpSpPr>
        <a:xfrm>
          <a:off x="0" y="0"/>
          <a:ext cx="0" cy="0"/>
          <a:chOff x="0" y="0"/>
          <a:chExt cx="0" cy="0"/>
        </a:xfrm>
      </p:grpSpPr>
      <p:sp>
        <p:nvSpPr>
          <p:cNvPr id="52" name="Google Shape;52;p38"/>
          <p:cNvSpPr txBox="1"/>
          <p:nvPr>
            <p:ph type="title"/>
          </p:nvPr>
        </p:nvSpPr>
        <p:spPr>
          <a:xfrm>
            <a:off x="3675888" y="1674428"/>
            <a:ext cx="5066628" cy="1250668"/>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7" name="Shape 17"/>
        <p:cNvGrpSpPr/>
        <p:nvPr/>
      </p:nvGrpSpPr>
      <p:grpSpPr>
        <a:xfrm>
          <a:off x="0" y="0"/>
          <a:ext cx="0" cy="0"/>
          <a:chOff x="0" y="0"/>
          <a:chExt cx="0" cy="0"/>
        </a:xfrm>
      </p:grpSpPr>
      <p:sp>
        <p:nvSpPr>
          <p:cNvPr id="18" name="Google Shape;18;p28"/>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28"/>
          <p:cNvSpPr txBox="1"/>
          <p:nvPr>
            <p:ph idx="1" type="body"/>
          </p:nvPr>
        </p:nvSpPr>
        <p:spPr>
          <a:xfrm>
            <a:off x="441739" y="1391477"/>
            <a:ext cx="8205304" cy="3203145"/>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A5D"/>
              </a:buClr>
              <a:buSzPts val="1800"/>
              <a:buChar char="•"/>
              <a:defRPr/>
            </a:lvl1pPr>
            <a:lvl2pPr indent="-342900" lvl="1" marL="914400" algn="l">
              <a:spcBef>
                <a:spcPts val="360"/>
              </a:spcBef>
              <a:spcAft>
                <a:spcPts val="0"/>
              </a:spcAft>
              <a:buClr>
                <a:srgbClr val="595A5D"/>
              </a:buClr>
              <a:buSzPts val="1800"/>
              <a:buChar char="–"/>
              <a:defRPr/>
            </a:lvl2pPr>
            <a:lvl3pPr indent="-342900" lvl="2" marL="1371600" algn="l">
              <a:spcBef>
                <a:spcPts val="360"/>
              </a:spcBef>
              <a:spcAft>
                <a:spcPts val="0"/>
              </a:spcAft>
              <a:buClr>
                <a:srgbClr val="595A5D"/>
              </a:buClr>
              <a:buSzPts val="1800"/>
              <a:buChar char="•"/>
              <a:defRPr/>
            </a:lvl3pPr>
            <a:lvl4pPr indent="-342900" lvl="3" marL="1828800" algn="l">
              <a:spcBef>
                <a:spcPts val="360"/>
              </a:spcBef>
              <a:spcAft>
                <a:spcPts val="0"/>
              </a:spcAft>
              <a:buClr>
                <a:srgbClr val="595A5D"/>
              </a:buClr>
              <a:buSzPts val="1800"/>
              <a:buChar char="–"/>
              <a:defRPr/>
            </a:lvl4pPr>
            <a:lvl5pPr indent="-342900" lvl="4" marL="2286000" algn="l">
              <a:spcBef>
                <a:spcPts val="360"/>
              </a:spcBef>
              <a:spcAft>
                <a:spcPts val="0"/>
              </a:spcAft>
              <a:buClr>
                <a:srgbClr val="595A5D"/>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p:cSld name="Section Header">
    <p:spTree>
      <p:nvGrpSpPr>
        <p:cNvPr id="20" name="Shape 20"/>
        <p:cNvGrpSpPr/>
        <p:nvPr/>
      </p:nvGrpSpPr>
      <p:grpSpPr>
        <a:xfrm>
          <a:off x="0" y="0"/>
          <a:ext cx="0" cy="0"/>
          <a:chOff x="0" y="0"/>
          <a:chExt cx="0" cy="0"/>
        </a:xfrm>
      </p:grpSpPr>
      <p:sp>
        <p:nvSpPr>
          <p:cNvPr id="21" name="Google Shape;21;p29"/>
          <p:cNvSpPr txBox="1"/>
          <p:nvPr>
            <p:ph type="title"/>
          </p:nvPr>
        </p:nvSpPr>
        <p:spPr>
          <a:xfrm>
            <a:off x="396394" y="1877752"/>
            <a:ext cx="7772400" cy="1021556"/>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rgbClr val="3F3F3F"/>
              </a:buClr>
              <a:buSzPts val="2800"/>
              <a:buFont typeface="Arial"/>
              <a:buNone/>
              <a:defRPr b="1"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2" name="Shape 22"/>
        <p:cNvGrpSpPr/>
        <p:nvPr/>
      </p:nvGrpSpPr>
      <p:grpSpPr>
        <a:xfrm>
          <a:off x="0" y="0"/>
          <a:ext cx="0" cy="0"/>
          <a:chOff x="0" y="0"/>
          <a:chExt cx="0" cy="0"/>
        </a:xfrm>
      </p:grpSpPr>
      <p:sp>
        <p:nvSpPr>
          <p:cNvPr id="23" name="Google Shape;23;p30"/>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30"/>
          <p:cNvSpPr txBox="1"/>
          <p:nvPr>
            <p:ph idx="1" type="body"/>
          </p:nvPr>
        </p:nvSpPr>
        <p:spPr>
          <a:xfrm>
            <a:off x="457200" y="900113"/>
            <a:ext cx="4038600" cy="2545556"/>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rgbClr val="595A5D"/>
              </a:buClr>
              <a:buSzPts val="2800"/>
              <a:buChar char="•"/>
              <a:defRPr sz="2800"/>
            </a:lvl1pPr>
            <a:lvl2pPr indent="-381000" lvl="1" marL="914400" algn="l">
              <a:spcBef>
                <a:spcPts val="480"/>
              </a:spcBef>
              <a:spcAft>
                <a:spcPts val="0"/>
              </a:spcAft>
              <a:buClr>
                <a:srgbClr val="595A5D"/>
              </a:buClr>
              <a:buSzPts val="2400"/>
              <a:buChar char="–"/>
              <a:defRPr sz="2400"/>
            </a:lvl2pPr>
            <a:lvl3pPr indent="-355600" lvl="2" marL="1371600" algn="l">
              <a:spcBef>
                <a:spcPts val="400"/>
              </a:spcBef>
              <a:spcAft>
                <a:spcPts val="0"/>
              </a:spcAft>
              <a:buClr>
                <a:srgbClr val="595A5D"/>
              </a:buClr>
              <a:buSzPts val="2000"/>
              <a:buChar char="•"/>
              <a:defRPr sz="2000"/>
            </a:lvl3pPr>
            <a:lvl4pPr indent="-342900" lvl="3" marL="1828800" algn="l">
              <a:spcBef>
                <a:spcPts val="360"/>
              </a:spcBef>
              <a:spcAft>
                <a:spcPts val="0"/>
              </a:spcAft>
              <a:buClr>
                <a:srgbClr val="595A5D"/>
              </a:buClr>
              <a:buSzPts val="1800"/>
              <a:buChar char="–"/>
              <a:defRPr sz="1800"/>
            </a:lvl4pPr>
            <a:lvl5pPr indent="-342900" lvl="4" marL="2286000" algn="l">
              <a:spcBef>
                <a:spcPts val="360"/>
              </a:spcBef>
              <a:spcAft>
                <a:spcPts val="0"/>
              </a:spcAft>
              <a:buClr>
                <a:srgbClr val="595A5D"/>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25" name="Google Shape;25;p30"/>
          <p:cNvSpPr txBox="1"/>
          <p:nvPr>
            <p:ph idx="2" type="body"/>
          </p:nvPr>
        </p:nvSpPr>
        <p:spPr>
          <a:xfrm>
            <a:off x="4648200" y="900113"/>
            <a:ext cx="4038600" cy="2545556"/>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rgbClr val="595A5D"/>
              </a:buClr>
              <a:buSzPts val="2800"/>
              <a:buChar char="•"/>
              <a:defRPr sz="2800"/>
            </a:lvl1pPr>
            <a:lvl2pPr indent="-381000" lvl="1" marL="914400" algn="l">
              <a:spcBef>
                <a:spcPts val="480"/>
              </a:spcBef>
              <a:spcAft>
                <a:spcPts val="0"/>
              </a:spcAft>
              <a:buClr>
                <a:srgbClr val="595A5D"/>
              </a:buClr>
              <a:buSzPts val="2400"/>
              <a:buChar char="–"/>
              <a:defRPr sz="2400"/>
            </a:lvl2pPr>
            <a:lvl3pPr indent="-355600" lvl="2" marL="1371600" algn="l">
              <a:spcBef>
                <a:spcPts val="400"/>
              </a:spcBef>
              <a:spcAft>
                <a:spcPts val="0"/>
              </a:spcAft>
              <a:buClr>
                <a:srgbClr val="595A5D"/>
              </a:buClr>
              <a:buSzPts val="2000"/>
              <a:buChar char="•"/>
              <a:defRPr sz="2000"/>
            </a:lvl3pPr>
            <a:lvl4pPr indent="-342900" lvl="3" marL="1828800" algn="l">
              <a:spcBef>
                <a:spcPts val="360"/>
              </a:spcBef>
              <a:spcAft>
                <a:spcPts val="0"/>
              </a:spcAft>
              <a:buClr>
                <a:srgbClr val="595A5D"/>
              </a:buClr>
              <a:buSzPts val="1800"/>
              <a:buChar char="–"/>
              <a:defRPr sz="1800"/>
            </a:lvl4pPr>
            <a:lvl5pPr indent="-342900" lvl="4" marL="2286000" algn="l">
              <a:spcBef>
                <a:spcPts val="360"/>
              </a:spcBef>
              <a:spcAft>
                <a:spcPts val="0"/>
              </a:spcAft>
              <a:buClr>
                <a:srgbClr val="595A5D"/>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6" name="Shape 26"/>
        <p:cNvGrpSpPr/>
        <p:nvPr/>
      </p:nvGrpSpPr>
      <p:grpSpPr>
        <a:xfrm>
          <a:off x="0" y="0"/>
          <a:ext cx="0" cy="0"/>
          <a:chOff x="0" y="0"/>
          <a:chExt cx="0" cy="0"/>
        </a:xfrm>
      </p:grpSpPr>
      <p:sp>
        <p:nvSpPr>
          <p:cNvPr id="27" name="Google Shape;27;p31"/>
          <p:cNvSpPr txBox="1"/>
          <p:nvPr>
            <p:ph type="title"/>
          </p:nvPr>
        </p:nvSpPr>
        <p:spPr>
          <a:xfrm>
            <a:off x="457200" y="205979"/>
            <a:ext cx="8229600" cy="85725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3F3F3F"/>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 name="Google Shape;28;p31"/>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rgbClr val="595A5D"/>
              </a:buClr>
              <a:buSzPts val="2400"/>
              <a:buNone/>
              <a:defRPr b="1" sz="2400"/>
            </a:lvl1pPr>
            <a:lvl2pPr indent="-228600" lvl="1" marL="914400" algn="l">
              <a:spcBef>
                <a:spcPts val="400"/>
              </a:spcBef>
              <a:spcAft>
                <a:spcPts val="0"/>
              </a:spcAft>
              <a:buClr>
                <a:srgbClr val="595A5D"/>
              </a:buClr>
              <a:buSzPts val="2000"/>
              <a:buNone/>
              <a:defRPr b="1" sz="2000"/>
            </a:lvl2pPr>
            <a:lvl3pPr indent="-228600" lvl="2" marL="1371600" algn="l">
              <a:spcBef>
                <a:spcPts val="360"/>
              </a:spcBef>
              <a:spcAft>
                <a:spcPts val="0"/>
              </a:spcAft>
              <a:buClr>
                <a:srgbClr val="595A5D"/>
              </a:buClr>
              <a:buSzPts val="1800"/>
              <a:buNone/>
              <a:defRPr b="1" sz="1800"/>
            </a:lvl3pPr>
            <a:lvl4pPr indent="-228600" lvl="3" marL="1828800" algn="l">
              <a:spcBef>
                <a:spcPts val="320"/>
              </a:spcBef>
              <a:spcAft>
                <a:spcPts val="0"/>
              </a:spcAft>
              <a:buClr>
                <a:srgbClr val="595A5D"/>
              </a:buClr>
              <a:buSzPts val="1600"/>
              <a:buNone/>
              <a:defRPr b="1" sz="1600"/>
            </a:lvl4pPr>
            <a:lvl5pPr indent="-228600" lvl="4" marL="2286000" algn="l">
              <a:spcBef>
                <a:spcPts val="320"/>
              </a:spcBef>
              <a:spcAft>
                <a:spcPts val="0"/>
              </a:spcAft>
              <a:buClr>
                <a:srgbClr val="595A5D"/>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29" name="Google Shape;29;p31"/>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rgbClr val="595A5D"/>
              </a:buClr>
              <a:buSzPts val="2400"/>
              <a:buChar char="•"/>
              <a:defRPr sz="2400"/>
            </a:lvl1pPr>
            <a:lvl2pPr indent="-355600" lvl="1" marL="914400" algn="l">
              <a:spcBef>
                <a:spcPts val="400"/>
              </a:spcBef>
              <a:spcAft>
                <a:spcPts val="0"/>
              </a:spcAft>
              <a:buClr>
                <a:srgbClr val="595A5D"/>
              </a:buClr>
              <a:buSzPts val="2000"/>
              <a:buChar char="–"/>
              <a:defRPr sz="2000"/>
            </a:lvl2pPr>
            <a:lvl3pPr indent="-342900" lvl="2" marL="1371600" algn="l">
              <a:spcBef>
                <a:spcPts val="360"/>
              </a:spcBef>
              <a:spcAft>
                <a:spcPts val="0"/>
              </a:spcAft>
              <a:buClr>
                <a:srgbClr val="595A5D"/>
              </a:buClr>
              <a:buSzPts val="1800"/>
              <a:buChar char="•"/>
              <a:defRPr sz="1800"/>
            </a:lvl3pPr>
            <a:lvl4pPr indent="-330200" lvl="3" marL="1828800" algn="l">
              <a:spcBef>
                <a:spcPts val="320"/>
              </a:spcBef>
              <a:spcAft>
                <a:spcPts val="0"/>
              </a:spcAft>
              <a:buClr>
                <a:srgbClr val="595A5D"/>
              </a:buClr>
              <a:buSzPts val="1600"/>
              <a:buChar char="–"/>
              <a:defRPr sz="1600"/>
            </a:lvl4pPr>
            <a:lvl5pPr indent="-330200" lvl="4" marL="2286000" algn="l">
              <a:spcBef>
                <a:spcPts val="320"/>
              </a:spcBef>
              <a:spcAft>
                <a:spcPts val="0"/>
              </a:spcAft>
              <a:buClr>
                <a:srgbClr val="595A5D"/>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30" name="Google Shape;30;p31"/>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rgbClr val="595A5D"/>
              </a:buClr>
              <a:buSzPts val="2400"/>
              <a:buNone/>
              <a:defRPr b="1" sz="2400"/>
            </a:lvl1pPr>
            <a:lvl2pPr indent="-228600" lvl="1" marL="914400" algn="l">
              <a:spcBef>
                <a:spcPts val="400"/>
              </a:spcBef>
              <a:spcAft>
                <a:spcPts val="0"/>
              </a:spcAft>
              <a:buClr>
                <a:srgbClr val="595A5D"/>
              </a:buClr>
              <a:buSzPts val="2000"/>
              <a:buNone/>
              <a:defRPr b="1" sz="2000"/>
            </a:lvl2pPr>
            <a:lvl3pPr indent="-228600" lvl="2" marL="1371600" algn="l">
              <a:spcBef>
                <a:spcPts val="360"/>
              </a:spcBef>
              <a:spcAft>
                <a:spcPts val="0"/>
              </a:spcAft>
              <a:buClr>
                <a:srgbClr val="595A5D"/>
              </a:buClr>
              <a:buSzPts val="1800"/>
              <a:buNone/>
              <a:defRPr b="1" sz="1800"/>
            </a:lvl3pPr>
            <a:lvl4pPr indent="-228600" lvl="3" marL="1828800" algn="l">
              <a:spcBef>
                <a:spcPts val="320"/>
              </a:spcBef>
              <a:spcAft>
                <a:spcPts val="0"/>
              </a:spcAft>
              <a:buClr>
                <a:srgbClr val="595A5D"/>
              </a:buClr>
              <a:buSzPts val="1600"/>
              <a:buNone/>
              <a:defRPr b="1" sz="1600"/>
            </a:lvl4pPr>
            <a:lvl5pPr indent="-228600" lvl="4" marL="2286000" algn="l">
              <a:spcBef>
                <a:spcPts val="320"/>
              </a:spcBef>
              <a:spcAft>
                <a:spcPts val="0"/>
              </a:spcAft>
              <a:buClr>
                <a:srgbClr val="595A5D"/>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1" name="Google Shape;31;p31"/>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rgbClr val="595A5D"/>
              </a:buClr>
              <a:buSzPts val="2400"/>
              <a:buChar char="•"/>
              <a:defRPr sz="2400"/>
            </a:lvl1pPr>
            <a:lvl2pPr indent="-355600" lvl="1" marL="914400" algn="l">
              <a:spcBef>
                <a:spcPts val="400"/>
              </a:spcBef>
              <a:spcAft>
                <a:spcPts val="0"/>
              </a:spcAft>
              <a:buClr>
                <a:srgbClr val="595A5D"/>
              </a:buClr>
              <a:buSzPts val="2000"/>
              <a:buChar char="–"/>
              <a:defRPr sz="2000"/>
            </a:lvl2pPr>
            <a:lvl3pPr indent="-342900" lvl="2" marL="1371600" algn="l">
              <a:spcBef>
                <a:spcPts val="360"/>
              </a:spcBef>
              <a:spcAft>
                <a:spcPts val="0"/>
              </a:spcAft>
              <a:buClr>
                <a:srgbClr val="595A5D"/>
              </a:buClr>
              <a:buSzPts val="1800"/>
              <a:buChar char="•"/>
              <a:defRPr sz="1800"/>
            </a:lvl3pPr>
            <a:lvl4pPr indent="-330200" lvl="3" marL="1828800" algn="l">
              <a:spcBef>
                <a:spcPts val="320"/>
              </a:spcBef>
              <a:spcAft>
                <a:spcPts val="0"/>
              </a:spcAft>
              <a:buClr>
                <a:srgbClr val="595A5D"/>
              </a:buClr>
              <a:buSzPts val="1600"/>
              <a:buChar char="–"/>
              <a:defRPr sz="1600"/>
            </a:lvl4pPr>
            <a:lvl5pPr indent="-330200" lvl="4" marL="2286000" algn="l">
              <a:spcBef>
                <a:spcPts val="320"/>
              </a:spcBef>
              <a:spcAft>
                <a:spcPts val="0"/>
              </a:spcAft>
              <a:buClr>
                <a:srgbClr val="595A5D"/>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2" name="Shape 32"/>
        <p:cNvGrpSpPr/>
        <p:nvPr/>
      </p:nvGrpSpPr>
      <p:grpSpPr>
        <a:xfrm>
          <a:off x="0" y="0"/>
          <a:ext cx="0" cy="0"/>
          <a:chOff x="0" y="0"/>
          <a:chExt cx="0" cy="0"/>
        </a:xfrm>
      </p:grpSpPr>
      <p:sp>
        <p:nvSpPr>
          <p:cNvPr id="33" name="Google Shape;33;p32"/>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34" name="Shape 34"/>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35" name="Shape 35"/>
        <p:cNvGrpSpPr/>
        <p:nvPr/>
      </p:nvGrpSpPr>
      <p:grpSpPr>
        <a:xfrm>
          <a:off x="0" y="0"/>
          <a:ext cx="0" cy="0"/>
          <a:chOff x="0" y="0"/>
          <a:chExt cx="0" cy="0"/>
        </a:xfrm>
      </p:grpSpPr>
      <p:sp>
        <p:nvSpPr>
          <p:cNvPr id="36" name="Google Shape;36;p34"/>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3F3F3F"/>
              </a:buClr>
              <a:buSzPts val="2000"/>
              <a:buFont typeface="Arial"/>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34"/>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rgbClr val="595A5D"/>
              </a:buClr>
              <a:buSzPts val="3200"/>
              <a:buChar char="•"/>
              <a:defRPr sz="3200"/>
            </a:lvl1pPr>
            <a:lvl2pPr indent="-406400" lvl="1" marL="914400" algn="l">
              <a:spcBef>
                <a:spcPts val="560"/>
              </a:spcBef>
              <a:spcAft>
                <a:spcPts val="0"/>
              </a:spcAft>
              <a:buClr>
                <a:srgbClr val="595A5D"/>
              </a:buClr>
              <a:buSzPts val="2800"/>
              <a:buChar char="–"/>
              <a:defRPr sz="2800"/>
            </a:lvl2pPr>
            <a:lvl3pPr indent="-381000" lvl="2" marL="1371600" algn="l">
              <a:spcBef>
                <a:spcPts val="480"/>
              </a:spcBef>
              <a:spcAft>
                <a:spcPts val="0"/>
              </a:spcAft>
              <a:buClr>
                <a:srgbClr val="595A5D"/>
              </a:buClr>
              <a:buSzPts val="2400"/>
              <a:buChar char="•"/>
              <a:defRPr sz="2400"/>
            </a:lvl3pPr>
            <a:lvl4pPr indent="-355600" lvl="3" marL="1828800" algn="l">
              <a:spcBef>
                <a:spcPts val="400"/>
              </a:spcBef>
              <a:spcAft>
                <a:spcPts val="0"/>
              </a:spcAft>
              <a:buClr>
                <a:srgbClr val="595A5D"/>
              </a:buClr>
              <a:buSzPts val="2000"/>
              <a:buChar char="–"/>
              <a:defRPr sz="2000"/>
            </a:lvl4pPr>
            <a:lvl5pPr indent="-355600" lvl="4" marL="2286000" algn="l">
              <a:spcBef>
                <a:spcPts val="400"/>
              </a:spcBef>
              <a:spcAft>
                <a:spcPts val="0"/>
              </a:spcAft>
              <a:buClr>
                <a:srgbClr val="595A5D"/>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38" name="Google Shape;38;p34"/>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rgbClr val="595A5D"/>
              </a:buClr>
              <a:buSzPts val="1400"/>
              <a:buNone/>
              <a:defRPr sz="1400"/>
            </a:lvl1pPr>
            <a:lvl2pPr indent="-228600" lvl="1" marL="914400" algn="l">
              <a:spcBef>
                <a:spcPts val="240"/>
              </a:spcBef>
              <a:spcAft>
                <a:spcPts val="0"/>
              </a:spcAft>
              <a:buClr>
                <a:srgbClr val="595A5D"/>
              </a:buClr>
              <a:buSzPts val="1200"/>
              <a:buNone/>
              <a:defRPr sz="1200"/>
            </a:lvl2pPr>
            <a:lvl3pPr indent="-228600" lvl="2" marL="1371600" algn="l">
              <a:spcBef>
                <a:spcPts val="200"/>
              </a:spcBef>
              <a:spcAft>
                <a:spcPts val="0"/>
              </a:spcAft>
              <a:buClr>
                <a:srgbClr val="595A5D"/>
              </a:buClr>
              <a:buSzPts val="1000"/>
              <a:buNone/>
              <a:defRPr sz="1000"/>
            </a:lvl3pPr>
            <a:lvl4pPr indent="-228600" lvl="3" marL="1828800" algn="l">
              <a:spcBef>
                <a:spcPts val="180"/>
              </a:spcBef>
              <a:spcAft>
                <a:spcPts val="0"/>
              </a:spcAft>
              <a:buClr>
                <a:srgbClr val="595A5D"/>
              </a:buClr>
              <a:buSzPts val="900"/>
              <a:buNone/>
              <a:defRPr sz="900"/>
            </a:lvl4pPr>
            <a:lvl5pPr indent="-228600" lvl="4" marL="2286000" algn="l">
              <a:spcBef>
                <a:spcPts val="180"/>
              </a:spcBef>
              <a:spcAft>
                <a:spcPts val="0"/>
              </a:spcAft>
              <a:buClr>
                <a:srgbClr val="595A5D"/>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p:cSld name="Picture with Caption">
    <p:spTree>
      <p:nvGrpSpPr>
        <p:cNvPr id="39" name="Shape 39"/>
        <p:cNvGrpSpPr/>
        <p:nvPr/>
      </p:nvGrpSpPr>
      <p:grpSpPr>
        <a:xfrm>
          <a:off x="0" y="0"/>
          <a:ext cx="0" cy="0"/>
          <a:chOff x="0" y="0"/>
          <a:chExt cx="0" cy="0"/>
        </a:xfrm>
      </p:grpSpPr>
      <p:sp>
        <p:nvSpPr>
          <p:cNvPr id="40" name="Google Shape;40;p35"/>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3F3F3F"/>
              </a:buClr>
              <a:buSzPts val="2000"/>
              <a:buFont typeface="Arial"/>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35"/>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rgbClr val="595A5D"/>
              </a:buClr>
              <a:buSzPts val="3200"/>
              <a:buFont typeface="Arial"/>
              <a:buNone/>
              <a:defRPr b="0" i="0" sz="3200" u="none" cap="none" strike="noStrike">
                <a:solidFill>
                  <a:srgbClr val="595A5D"/>
                </a:solidFill>
                <a:latin typeface="Arial"/>
                <a:ea typeface="Arial"/>
                <a:cs typeface="Arial"/>
                <a:sym typeface="Arial"/>
              </a:defRPr>
            </a:lvl1pPr>
            <a:lvl2pPr lvl="1" marR="0" rtl="0" algn="l">
              <a:spcBef>
                <a:spcPts val="560"/>
              </a:spcBef>
              <a:spcAft>
                <a:spcPts val="0"/>
              </a:spcAft>
              <a:buClr>
                <a:srgbClr val="595A5D"/>
              </a:buClr>
              <a:buSzPts val="2800"/>
              <a:buFont typeface="Arial"/>
              <a:buNone/>
              <a:defRPr b="0" i="0" sz="2800" u="none" cap="none" strike="noStrike">
                <a:solidFill>
                  <a:srgbClr val="595A5D"/>
                </a:solidFill>
                <a:latin typeface="Arial"/>
                <a:ea typeface="Arial"/>
                <a:cs typeface="Arial"/>
                <a:sym typeface="Arial"/>
              </a:defRPr>
            </a:lvl2pPr>
            <a:lvl3pPr lvl="2" marR="0" rtl="0" algn="l">
              <a:spcBef>
                <a:spcPts val="480"/>
              </a:spcBef>
              <a:spcAft>
                <a:spcPts val="0"/>
              </a:spcAft>
              <a:buClr>
                <a:srgbClr val="595A5D"/>
              </a:buClr>
              <a:buSzPts val="2400"/>
              <a:buFont typeface="Arial"/>
              <a:buNone/>
              <a:defRPr b="0" i="0" sz="2400" u="none" cap="none" strike="noStrike">
                <a:solidFill>
                  <a:srgbClr val="595A5D"/>
                </a:solidFill>
                <a:latin typeface="Arial"/>
                <a:ea typeface="Arial"/>
                <a:cs typeface="Arial"/>
                <a:sym typeface="Arial"/>
              </a:defRPr>
            </a:lvl3pPr>
            <a:lvl4pPr lvl="3" marR="0" rtl="0" algn="l">
              <a:spcBef>
                <a:spcPts val="400"/>
              </a:spcBef>
              <a:spcAft>
                <a:spcPts val="0"/>
              </a:spcAft>
              <a:buClr>
                <a:srgbClr val="595A5D"/>
              </a:buClr>
              <a:buSzPts val="2000"/>
              <a:buFont typeface="Arial"/>
              <a:buNone/>
              <a:defRPr b="0" i="0" sz="2000" u="none" cap="none" strike="noStrike">
                <a:solidFill>
                  <a:srgbClr val="595A5D"/>
                </a:solidFill>
                <a:latin typeface="Arial"/>
                <a:ea typeface="Arial"/>
                <a:cs typeface="Arial"/>
                <a:sym typeface="Arial"/>
              </a:defRPr>
            </a:lvl4pPr>
            <a:lvl5pPr lvl="4" marR="0" rtl="0" algn="l">
              <a:spcBef>
                <a:spcPts val="400"/>
              </a:spcBef>
              <a:spcAft>
                <a:spcPts val="0"/>
              </a:spcAft>
              <a:buClr>
                <a:srgbClr val="595A5D"/>
              </a:buClr>
              <a:buSzPts val="2000"/>
              <a:buFont typeface="Arial"/>
              <a:buNone/>
              <a:defRPr b="0" i="0" sz="2000" u="none" cap="none" strike="noStrike">
                <a:solidFill>
                  <a:srgbClr val="595A5D"/>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2F2F2"/>
            </a:gs>
          </a:gsLst>
          <a:lin ang="16200000" scaled="0"/>
        </a:gradFill>
      </p:bgPr>
    </p:bg>
    <p:spTree>
      <p:nvGrpSpPr>
        <p:cNvPr id="9" name="Shape 9"/>
        <p:cNvGrpSpPr/>
        <p:nvPr/>
      </p:nvGrpSpPr>
      <p:grpSpPr>
        <a:xfrm>
          <a:off x="0" y="0"/>
          <a:ext cx="0" cy="0"/>
          <a:chOff x="0" y="0"/>
          <a:chExt cx="0" cy="0"/>
        </a:xfrm>
      </p:grpSpPr>
      <p:sp>
        <p:nvSpPr>
          <p:cNvPr id="10" name="Google Shape;10;p26"/>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rgbClr val="3F3F3F"/>
              </a:buClr>
              <a:buSzPts val="2800"/>
              <a:buFont typeface="Arial"/>
              <a:buNone/>
              <a:defRPr b="1" i="0" sz="2800" u="none" cap="none" strike="noStrike">
                <a:solidFill>
                  <a:srgbClr val="3F3F3F"/>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6"/>
          <p:cNvSpPr txBox="1"/>
          <p:nvPr>
            <p:ph idx="1" type="body"/>
          </p:nvPr>
        </p:nvSpPr>
        <p:spPr>
          <a:xfrm>
            <a:off x="441739" y="1391477"/>
            <a:ext cx="8205304" cy="3203145"/>
          </a:xfrm>
          <a:prstGeom prst="rect">
            <a:avLst/>
          </a:prstGeom>
          <a:noFill/>
          <a:ln>
            <a:noFill/>
          </a:ln>
        </p:spPr>
        <p:txBody>
          <a:bodyPr anchorCtr="0" anchor="t" bIns="45700" lIns="91425" spcFirstLastPara="1" rIns="91425" wrap="square" tIns="45700">
            <a:normAutofit/>
          </a:bodyPr>
          <a:lstStyle>
            <a:lvl1pPr indent="-406400" lvl="0" marL="457200" marR="0" rtl="0" algn="l">
              <a:spcBef>
                <a:spcPts val="560"/>
              </a:spcBef>
              <a:spcAft>
                <a:spcPts val="0"/>
              </a:spcAft>
              <a:buClr>
                <a:srgbClr val="595A5D"/>
              </a:buClr>
              <a:buSzPts val="2800"/>
              <a:buFont typeface="Arial"/>
              <a:buChar char="•"/>
              <a:defRPr b="0" i="0" sz="2800" u="none" cap="none" strike="noStrike">
                <a:solidFill>
                  <a:srgbClr val="595A5D"/>
                </a:solidFill>
                <a:latin typeface="Arial"/>
                <a:ea typeface="Arial"/>
                <a:cs typeface="Arial"/>
                <a:sym typeface="Arial"/>
              </a:defRPr>
            </a:lvl1pPr>
            <a:lvl2pPr indent="-381000" lvl="1" marL="914400" marR="0" rtl="0" algn="l">
              <a:spcBef>
                <a:spcPts val="480"/>
              </a:spcBef>
              <a:spcAft>
                <a:spcPts val="0"/>
              </a:spcAft>
              <a:buClr>
                <a:srgbClr val="595A5D"/>
              </a:buClr>
              <a:buSzPts val="2400"/>
              <a:buFont typeface="Arial"/>
              <a:buChar char="–"/>
              <a:defRPr b="0" i="0" sz="2400" u="none" cap="none" strike="noStrike">
                <a:solidFill>
                  <a:srgbClr val="595A5D"/>
                </a:solidFill>
                <a:latin typeface="Arial"/>
                <a:ea typeface="Arial"/>
                <a:cs typeface="Arial"/>
                <a:sym typeface="Arial"/>
              </a:defRPr>
            </a:lvl2pPr>
            <a:lvl3pPr indent="-355600" lvl="2" marL="1371600" marR="0" rtl="0" algn="l">
              <a:spcBef>
                <a:spcPts val="400"/>
              </a:spcBef>
              <a:spcAft>
                <a:spcPts val="0"/>
              </a:spcAft>
              <a:buClr>
                <a:srgbClr val="595A5D"/>
              </a:buClr>
              <a:buSzPts val="2000"/>
              <a:buFont typeface="Arial"/>
              <a:buChar char="•"/>
              <a:defRPr b="0" i="0" sz="2000" u="none" cap="none" strike="noStrike">
                <a:solidFill>
                  <a:srgbClr val="595A5D"/>
                </a:solidFill>
                <a:latin typeface="Arial"/>
                <a:ea typeface="Arial"/>
                <a:cs typeface="Arial"/>
                <a:sym typeface="Arial"/>
              </a:defRPr>
            </a:lvl3pPr>
            <a:lvl4pPr indent="-342900" lvl="3" marL="1828800" marR="0" rtl="0" algn="l">
              <a:spcBef>
                <a:spcPts val="360"/>
              </a:spcBef>
              <a:spcAft>
                <a:spcPts val="0"/>
              </a:spcAft>
              <a:buClr>
                <a:srgbClr val="595A5D"/>
              </a:buClr>
              <a:buSzPts val="1800"/>
              <a:buFont typeface="Arial"/>
              <a:buChar char="–"/>
              <a:defRPr b="0" i="0" sz="1800" u="none" cap="none" strike="noStrike">
                <a:solidFill>
                  <a:srgbClr val="595A5D"/>
                </a:solidFill>
                <a:latin typeface="Arial"/>
                <a:ea typeface="Arial"/>
                <a:cs typeface="Arial"/>
                <a:sym typeface="Arial"/>
              </a:defRPr>
            </a:lvl4pPr>
            <a:lvl5pPr indent="-342900" lvl="4" marL="2286000" marR="0" rtl="0" algn="l">
              <a:spcBef>
                <a:spcPts val="360"/>
              </a:spcBef>
              <a:spcAft>
                <a:spcPts val="0"/>
              </a:spcAft>
              <a:buClr>
                <a:srgbClr val="595A5D"/>
              </a:buClr>
              <a:buSzPts val="1800"/>
              <a:buFont typeface="Arial"/>
              <a:buChar char="»"/>
              <a:defRPr b="0" i="0" sz="1800" u="none" cap="none" strike="noStrike">
                <a:solidFill>
                  <a:srgbClr val="595A5D"/>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cxnSp>
        <p:nvCxnSpPr>
          <p:cNvPr id="12" name="Google Shape;12;p26"/>
          <p:cNvCxnSpPr/>
          <p:nvPr/>
        </p:nvCxnSpPr>
        <p:spPr>
          <a:xfrm>
            <a:off x="-81935" y="4669708"/>
            <a:ext cx="9291483" cy="0"/>
          </a:xfrm>
          <a:prstGeom prst="straightConnector1">
            <a:avLst/>
          </a:prstGeom>
          <a:noFill/>
          <a:ln cap="flat" cmpd="sng" w="9525">
            <a:solidFill>
              <a:srgbClr val="272727"/>
            </a:solidFill>
            <a:prstDash val="solid"/>
            <a:round/>
            <a:headEnd len="sm" w="sm" type="none"/>
            <a:tailEnd len="sm" w="sm" type="none"/>
          </a:ln>
        </p:spPr>
      </p:cxnSp>
      <p:pic>
        <p:nvPicPr>
          <p:cNvPr id="13" name="Google Shape;13;p26"/>
          <p:cNvPicPr preferRelativeResize="0"/>
          <p:nvPr/>
        </p:nvPicPr>
        <p:blipFill rotWithShape="1">
          <a:blip r:embed="rId1">
            <a:alphaModFix/>
          </a:blip>
          <a:srcRect b="0" l="0" r="0" t="0"/>
          <a:stretch/>
        </p:blipFill>
        <p:spPr>
          <a:xfrm>
            <a:off x="7437864" y="4740148"/>
            <a:ext cx="1623840" cy="403352"/>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58.png"/><Relationship Id="rId7" Type="http://schemas.openxmlformats.org/officeDocument/2006/relationships/image" Target="../media/image15.png"/><Relationship Id="rId8"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1" Type="http://schemas.openxmlformats.org/officeDocument/2006/relationships/image" Target="../media/image20.png"/><Relationship Id="rId10" Type="http://schemas.openxmlformats.org/officeDocument/2006/relationships/image" Target="../media/image8.png"/><Relationship Id="rId13" Type="http://schemas.openxmlformats.org/officeDocument/2006/relationships/image" Target="../media/image19.png"/><Relationship Id="rId12"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13.png"/><Relationship Id="rId9" Type="http://schemas.openxmlformats.org/officeDocument/2006/relationships/image" Target="../media/image10.png"/><Relationship Id="rId15" Type="http://schemas.openxmlformats.org/officeDocument/2006/relationships/image" Target="../media/image17.png"/><Relationship Id="rId14" Type="http://schemas.openxmlformats.org/officeDocument/2006/relationships/image" Target="../media/image16.png"/><Relationship Id="rId17" Type="http://schemas.openxmlformats.org/officeDocument/2006/relationships/image" Target="../media/image27.png"/><Relationship Id="rId16" Type="http://schemas.openxmlformats.org/officeDocument/2006/relationships/image" Target="../media/image18.png"/><Relationship Id="rId5" Type="http://schemas.openxmlformats.org/officeDocument/2006/relationships/image" Target="../media/image11.png"/><Relationship Id="rId6" Type="http://schemas.openxmlformats.org/officeDocument/2006/relationships/image" Target="../media/image7.png"/><Relationship Id="rId7" Type="http://schemas.openxmlformats.org/officeDocument/2006/relationships/image" Target="../media/image9.png"/><Relationship Id="rId8" Type="http://schemas.openxmlformats.org/officeDocument/2006/relationships/image" Target="../media/image14.jpg"/></Relationships>
</file>

<file path=ppt/slides/_rels/slide13.xml.rels><?xml version="1.0" encoding="UTF-8" standalone="yes"?><Relationships xmlns="http://schemas.openxmlformats.org/package/2006/relationships"><Relationship Id="rId11" Type="http://schemas.openxmlformats.org/officeDocument/2006/relationships/image" Target="../media/image25.png"/><Relationship Id="rId10" Type="http://schemas.openxmlformats.org/officeDocument/2006/relationships/image" Target="../media/image10.png"/><Relationship Id="rId13" Type="http://schemas.openxmlformats.org/officeDocument/2006/relationships/image" Target="../media/image32.png"/><Relationship Id="rId12"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2.png"/><Relationship Id="rId4" Type="http://schemas.openxmlformats.org/officeDocument/2006/relationships/image" Target="../media/image55.png"/><Relationship Id="rId9" Type="http://schemas.openxmlformats.org/officeDocument/2006/relationships/image" Target="../media/image24.png"/><Relationship Id="rId14" Type="http://schemas.openxmlformats.org/officeDocument/2006/relationships/image" Target="../media/image29.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9.png"/><Relationship Id="rId8"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1.png"/><Relationship Id="rId4" Type="http://schemas.openxmlformats.org/officeDocument/2006/relationships/image" Target="../media/image34.png"/><Relationship Id="rId5" Type="http://schemas.openxmlformats.org/officeDocument/2006/relationships/image" Target="../media/image51.png"/></Relationships>
</file>

<file path=ppt/slides/_rels/slide15.xml.rels><?xml version="1.0" encoding="UTF-8" standalone="yes"?><Relationships xmlns="http://schemas.openxmlformats.org/package/2006/relationships"><Relationship Id="rId10"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1.png"/><Relationship Id="rId4" Type="http://schemas.openxmlformats.org/officeDocument/2006/relationships/image" Target="../media/image37.jpg"/><Relationship Id="rId9" Type="http://schemas.openxmlformats.org/officeDocument/2006/relationships/image" Target="../media/image46.png"/><Relationship Id="rId5" Type="http://schemas.openxmlformats.org/officeDocument/2006/relationships/image" Target="../media/image40.png"/><Relationship Id="rId6" Type="http://schemas.openxmlformats.org/officeDocument/2006/relationships/image" Target="../media/image33.png"/><Relationship Id="rId7" Type="http://schemas.openxmlformats.org/officeDocument/2006/relationships/image" Target="../media/image10.png"/><Relationship Id="rId8"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4.png"/></Relationships>
</file>

<file path=ppt/slides/_rels/slide19.xml.rels><?xml version="1.0" encoding="UTF-8" standalone="yes"?><Relationships xmlns="http://schemas.openxmlformats.org/package/2006/relationships"><Relationship Id="rId10"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5.png"/><Relationship Id="rId4" Type="http://schemas.openxmlformats.org/officeDocument/2006/relationships/image" Target="../media/image10.png"/><Relationship Id="rId9" Type="http://schemas.openxmlformats.org/officeDocument/2006/relationships/image" Target="../media/image47.png"/><Relationship Id="rId5" Type="http://schemas.openxmlformats.org/officeDocument/2006/relationships/image" Target="../media/image42.png"/><Relationship Id="rId6" Type="http://schemas.openxmlformats.org/officeDocument/2006/relationships/image" Target="../media/image38.png"/><Relationship Id="rId7" Type="http://schemas.openxmlformats.org/officeDocument/2006/relationships/image" Target="../media/image45.png"/><Relationship Id="rId8"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52.png"/><Relationship Id="rId4" Type="http://schemas.openxmlformats.org/officeDocument/2006/relationships/image" Target="../media/image10.png"/><Relationship Id="rId5" Type="http://schemas.openxmlformats.org/officeDocument/2006/relationships/image" Target="../media/image38.png"/><Relationship Id="rId6" Type="http://schemas.openxmlformats.org/officeDocument/2006/relationships/image" Target="../media/image48.png"/><Relationship Id="rId7" Type="http://schemas.openxmlformats.org/officeDocument/2006/relationships/image" Target="../media/image47.png"/><Relationship Id="rId8" Type="http://schemas.openxmlformats.org/officeDocument/2006/relationships/image" Target="../media/image4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6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57.pn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61.png"/><Relationship Id="rId4" Type="http://schemas.openxmlformats.org/officeDocument/2006/relationships/image" Target="../media/image5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6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 Id="rId3" Type="http://schemas.openxmlformats.org/officeDocument/2006/relationships/image" Target="../media/image64.png"/><Relationship Id="rId4" Type="http://schemas.openxmlformats.org/officeDocument/2006/relationships/image" Target="../media/image6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 Id="rId3" Type="http://schemas.openxmlformats.org/officeDocument/2006/relationships/hyperlink" Target="https://iawa-dev.cloud.lib.vt.edu/"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6.png"/><Relationship Id="rId4" Type="http://schemas.openxmlformats.org/officeDocument/2006/relationships/image" Target="../media/image23.png"/><Relationship Id="rId5" Type="http://schemas.openxmlformats.org/officeDocument/2006/relationships/hyperlink" Target="https://www.youtube.com/watch?v=20KBtJOxUpw&amp;feature=emb_logo"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 name="Shape 57"/>
        <p:cNvGrpSpPr/>
        <p:nvPr/>
      </p:nvGrpSpPr>
      <p:grpSpPr>
        <a:xfrm>
          <a:off x="0" y="0"/>
          <a:ext cx="0" cy="0"/>
          <a:chOff x="0" y="0"/>
          <a:chExt cx="0" cy="0"/>
        </a:xfrm>
      </p:grpSpPr>
      <p:sp>
        <p:nvSpPr>
          <p:cNvPr id="58" name="Google Shape;58;p1"/>
          <p:cNvSpPr txBox="1"/>
          <p:nvPr>
            <p:ph type="ctrTitle"/>
          </p:nvPr>
        </p:nvSpPr>
        <p:spPr>
          <a:xfrm>
            <a:off x="574155" y="0"/>
            <a:ext cx="7931888" cy="1866121"/>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E36C09"/>
              </a:buClr>
              <a:buSzPts val="3600"/>
              <a:buFont typeface="Arial"/>
              <a:buNone/>
            </a:pPr>
            <a:br>
              <a:rPr lang="en-US" sz="3600">
                <a:solidFill>
                  <a:srgbClr val="E36C09"/>
                </a:solidFill>
              </a:rPr>
            </a:br>
            <a:r>
              <a:rPr lang="en-US" sz="3600">
                <a:solidFill>
                  <a:srgbClr val="E36C09"/>
                </a:solidFill>
              </a:rPr>
              <a:t>Virginia Tech Libraries’</a:t>
            </a:r>
            <a:endParaRPr sz="3600">
              <a:solidFill>
                <a:srgbClr val="E36C09"/>
              </a:solidFill>
            </a:endParaRPr>
          </a:p>
          <a:p>
            <a:pPr indent="0" lvl="0" marL="0" rtl="0" algn="ctr">
              <a:spcBef>
                <a:spcPts val="0"/>
              </a:spcBef>
              <a:spcAft>
                <a:spcPts val="0"/>
              </a:spcAft>
              <a:buClr>
                <a:srgbClr val="E36C09"/>
              </a:buClr>
              <a:buSzPts val="3600"/>
              <a:buFont typeface="Arial"/>
              <a:buNone/>
            </a:pPr>
            <a:r>
              <a:rPr lang="en-US" sz="3600">
                <a:solidFill>
                  <a:srgbClr val="E36C09"/>
                </a:solidFill>
              </a:rPr>
              <a:t>Next Gen Digital Libraries Platform</a:t>
            </a:r>
            <a:endParaRPr sz="3600">
              <a:solidFill>
                <a:srgbClr val="E36C09"/>
              </a:solidFill>
            </a:endParaRPr>
          </a:p>
        </p:txBody>
      </p:sp>
      <p:sp>
        <p:nvSpPr>
          <p:cNvPr id="59" name="Google Shape;59;p1"/>
          <p:cNvSpPr txBox="1"/>
          <p:nvPr>
            <p:ph idx="1" type="subTitle"/>
          </p:nvPr>
        </p:nvSpPr>
        <p:spPr>
          <a:xfrm>
            <a:off x="734950" y="1783225"/>
            <a:ext cx="7610400" cy="2719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FAA634"/>
              </a:buClr>
              <a:buSzPts val="2600"/>
              <a:buNone/>
            </a:pPr>
            <a:r>
              <a:t/>
            </a:r>
            <a:endParaRPr sz="2600">
              <a:solidFill>
                <a:schemeClr val="dk1"/>
              </a:solidFill>
            </a:endParaRPr>
          </a:p>
          <a:p>
            <a:pPr indent="0" lvl="0" marL="0" rtl="0" algn="ctr">
              <a:spcBef>
                <a:spcPts val="520"/>
              </a:spcBef>
              <a:spcAft>
                <a:spcPts val="0"/>
              </a:spcAft>
              <a:buClr>
                <a:srgbClr val="FAA634"/>
              </a:buClr>
              <a:buSzPts val="2600"/>
              <a:buNone/>
            </a:pPr>
            <a:r>
              <a:t/>
            </a:r>
            <a:endParaRPr sz="2600">
              <a:solidFill>
                <a:schemeClr val="dk1"/>
              </a:solidFill>
            </a:endParaRPr>
          </a:p>
          <a:p>
            <a:pPr indent="0" lvl="0" marL="0" rtl="0" algn="ctr">
              <a:spcBef>
                <a:spcPts val="520"/>
              </a:spcBef>
              <a:spcAft>
                <a:spcPts val="0"/>
              </a:spcAft>
              <a:buClr>
                <a:schemeClr val="dk1"/>
              </a:buClr>
              <a:buSzPts val="2600"/>
              <a:buNone/>
            </a:pPr>
            <a:r>
              <a:rPr lang="en-US" sz="2600">
                <a:solidFill>
                  <a:schemeClr val="dk1"/>
                </a:solidFill>
              </a:rPr>
              <a:t>Yinlin Chen and </a:t>
            </a:r>
            <a:r>
              <a:rPr lang="en-US" sz="2600">
                <a:solidFill>
                  <a:schemeClr val="dk1"/>
                </a:solidFill>
              </a:rPr>
              <a:t>James Tuttle</a:t>
            </a:r>
            <a:endParaRPr sz="2000"/>
          </a:p>
          <a:p>
            <a:pPr indent="0" lvl="0" marL="0" rtl="0" algn="ctr">
              <a:spcBef>
                <a:spcPts val="520"/>
              </a:spcBef>
              <a:spcAft>
                <a:spcPts val="0"/>
              </a:spcAft>
              <a:buClr>
                <a:schemeClr val="dk1"/>
              </a:buClr>
              <a:buSzPts val="2600"/>
              <a:buNone/>
            </a:pPr>
            <a:r>
              <a:rPr lang="en-US" sz="2000"/>
              <a:t>{</a:t>
            </a:r>
            <a:r>
              <a:rPr lang="en-US" sz="2000"/>
              <a:t>ylchen, james.tuttle}@vt.edu</a:t>
            </a:r>
            <a:endParaRPr sz="2000"/>
          </a:p>
          <a:p>
            <a:pPr indent="0" lvl="0" marL="0" rtl="0" algn="ctr">
              <a:spcBef>
                <a:spcPts val="400"/>
              </a:spcBef>
              <a:spcAft>
                <a:spcPts val="0"/>
              </a:spcAft>
              <a:buClr>
                <a:srgbClr val="FAA634"/>
              </a:buClr>
              <a:buSzPts val="2000"/>
              <a:buNone/>
            </a:pPr>
            <a:r>
              <a:t/>
            </a:r>
            <a:endParaRPr sz="2000">
              <a:solidFill>
                <a:srgbClr val="953734"/>
              </a:solidFill>
            </a:endParaRPr>
          </a:p>
          <a:p>
            <a:pPr indent="0" lvl="0" marL="0" rtl="0" algn="ctr">
              <a:spcBef>
                <a:spcPts val="520"/>
              </a:spcBef>
              <a:spcAft>
                <a:spcPts val="0"/>
              </a:spcAft>
              <a:buClr>
                <a:srgbClr val="953734"/>
              </a:buClr>
              <a:buSzPts val="2600"/>
              <a:buNone/>
            </a:pPr>
            <a:r>
              <a:rPr lang="en-US" sz="2600">
                <a:solidFill>
                  <a:srgbClr val="953734"/>
                </a:solidFill>
              </a:rPr>
              <a:t>Virginia Tech Libraries</a:t>
            </a:r>
            <a:endParaRPr/>
          </a:p>
          <a:p>
            <a:pPr indent="0" lvl="0" marL="0" rtl="0" algn="ctr">
              <a:spcBef>
                <a:spcPts val="400"/>
              </a:spcBef>
              <a:spcAft>
                <a:spcPts val="0"/>
              </a:spcAft>
              <a:buClr>
                <a:srgbClr val="FAA634"/>
              </a:buClr>
              <a:buSzPts val="2000"/>
              <a:buNone/>
            </a:pPr>
            <a:r>
              <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10"/>
          <p:cNvSpPr txBox="1"/>
          <p:nvPr>
            <p:ph type="title"/>
          </p:nvPr>
        </p:nvSpPr>
        <p:spPr>
          <a:xfrm>
            <a:off x="336789" y="124363"/>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Continuous Integration and Delivery (CI / CD)</a:t>
            </a:r>
            <a:endParaRPr/>
          </a:p>
        </p:txBody>
      </p:sp>
      <p:pic>
        <p:nvPicPr>
          <p:cNvPr id="139" name="Google Shape;139;p10"/>
          <p:cNvPicPr preferRelativeResize="0"/>
          <p:nvPr/>
        </p:nvPicPr>
        <p:blipFill rotWithShape="1">
          <a:blip r:embed="rId3">
            <a:alphaModFix/>
          </a:blip>
          <a:srcRect b="0" l="0" r="0" t="0"/>
          <a:stretch/>
        </p:blipFill>
        <p:spPr>
          <a:xfrm>
            <a:off x="962874" y="2075351"/>
            <a:ext cx="933244" cy="907763"/>
          </a:xfrm>
          <a:prstGeom prst="rect">
            <a:avLst/>
          </a:prstGeom>
          <a:noFill/>
          <a:ln>
            <a:noFill/>
          </a:ln>
        </p:spPr>
      </p:pic>
      <p:sp>
        <p:nvSpPr>
          <p:cNvPr id="140" name="Google Shape;140;p10"/>
          <p:cNvSpPr/>
          <p:nvPr/>
        </p:nvSpPr>
        <p:spPr>
          <a:xfrm>
            <a:off x="442912" y="1060255"/>
            <a:ext cx="8347669" cy="3304182"/>
          </a:xfrm>
          <a:prstGeom prst="roundRect">
            <a:avLst>
              <a:gd fmla="val 9818" name="adj"/>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pic>
        <p:nvPicPr>
          <p:cNvPr id="141" name="Google Shape;141;p10"/>
          <p:cNvPicPr preferRelativeResize="0"/>
          <p:nvPr/>
        </p:nvPicPr>
        <p:blipFill rotWithShape="1">
          <a:blip r:embed="rId4">
            <a:alphaModFix/>
          </a:blip>
          <a:srcRect b="0" l="0" r="0" t="0"/>
          <a:stretch/>
        </p:blipFill>
        <p:spPr>
          <a:xfrm>
            <a:off x="718178" y="738746"/>
            <a:ext cx="537317" cy="643018"/>
          </a:xfrm>
          <a:prstGeom prst="rect">
            <a:avLst/>
          </a:prstGeom>
          <a:noFill/>
          <a:ln>
            <a:noFill/>
          </a:ln>
        </p:spPr>
      </p:pic>
      <p:sp>
        <p:nvSpPr>
          <p:cNvPr id="142" name="Google Shape;142;p10"/>
          <p:cNvSpPr txBox="1"/>
          <p:nvPr/>
        </p:nvSpPr>
        <p:spPr>
          <a:xfrm>
            <a:off x="1255495" y="904807"/>
            <a:ext cx="943550" cy="15544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1000">
                <a:solidFill>
                  <a:schemeClr val="dk1"/>
                </a:solidFill>
                <a:latin typeface="Arial"/>
                <a:ea typeface="Arial"/>
                <a:cs typeface="Arial"/>
                <a:sym typeface="Arial"/>
              </a:rPr>
              <a:t>AWS </a:t>
            </a:r>
            <a:br>
              <a:rPr b="1" lang="en-US" sz="1000">
                <a:solidFill>
                  <a:schemeClr val="dk1"/>
                </a:solidFill>
                <a:latin typeface="Arial"/>
                <a:ea typeface="Arial"/>
                <a:cs typeface="Arial"/>
                <a:sym typeface="Arial"/>
              </a:rPr>
            </a:br>
            <a:r>
              <a:rPr b="1" lang="en-US" sz="1000">
                <a:solidFill>
                  <a:schemeClr val="dk1"/>
                </a:solidFill>
                <a:latin typeface="Arial"/>
                <a:ea typeface="Arial"/>
                <a:cs typeface="Arial"/>
                <a:sym typeface="Arial"/>
              </a:rPr>
              <a:t>CodePipeline</a:t>
            </a:r>
            <a:endParaRPr b="1" sz="1000">
              <a:solidFill>
                <a:schemeClr val="dk1"/>
              </a:solidFill>
              <a:latin typeface="Arial"/>
              <a:ea typeface="Arial"/>
              <a:cs typeface="Arial"/>
              <a:sym typeface="Arial"/>
            </a:endParaRPr>
          </a:p>
        </p:txBody>
      </p:sp>
      <p:sp>
        <p:nvSpPr>
          <p:cNvPr id="143" name="Google Shape;143;p10"/>
          <p:cNvSpPr/>
          <p:nvPr/>
        </p:nvSpPr>
        <p:spPr>
          <a:xfrm>
            <a:off x="718178" y="1622530"/>
            <a:ext cx="1480867" cy="2489465"/>
          </a:xfrm>
          <a:prstGeom prst="roundRect">
            <a:avLst>
              <a:gd fmla="val 9818" name="adj"/>
            </a:avLst>
          </a:prstGeom>
          <a:noFill/>
          <a:ln cap="flat" cmpd="sng" w="19050">
            <a:solidFill>
              <a:srgbClr val="F7981F"/>
            </a:solidFill>
            <a:prstDash val="lgDash"/>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Helvetica Neue"/>
              <a:ea typeface="Helvetica Neue"/>
              <a:cs typeface="Helvetica Neue"/>
              <a:sym typeface="Helvetica Neue"/>
            </a:endParaRPr>
          </a:p>
        </p:txBody>
      </p:sp>
      <p:sp>
        <p:nvSpPr>
          <p:cNvPr id="144" name="Google Shape;144;p10"/>
          <p:cNvSpPr txBox="1"/>
          <p:nvPr/>
        </p:nvSpPr>
        <p:spPr>
          <a:xfrm>
            <a:off x="701774" y="1628960"/>
            <a:ext cx="155575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Arial"/>
                <a:ea typeface="Arial"/>
                <a:cs typeface="Arial"/>
                <a:sym typeface="Arial"/>
              </a:rPr>
              <a:t>Source Stage</a:t>
            </a:r>
            <a:endParaRPr/>
          </a:p>
        </p:txBody>
      </p:sp>
      <p:sp>
        <p:nvSpPr>
          <p:cNvPr id="145" name="Google Shape;145;p10"/>
          <p:cNvSpPr/>
          <p:nvPr/>
        </p:nvSpPr>
        <p:spPr>
          <a:xfrm>
            <a:off x="2798187" y="1620653"/>
            <a:ext cx="1542578" cy="2491342"/>
          </a:xfrm>
          <a:prstGeom prst="roundRect">
            <a:avLst>
              <a:gd fmla="val 9818" name="adj"/>
            </a:avLst>
          </a:prstGeom>
          <a:noFill/>
          <a:ln cap="flat" cmpd="sng" w="19050">
            <a:solidFill>
              <a:srgbClr val="F7981F"/>
            </a:solidFill>
            <a:prstDash val="lgDash"/>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Helvetica Neue"/>
              <a:ea typeface="Helvetica Neue"/>
              <a:cs typeface="Helvetica Neue"/>
              <a:sym typeface="Helvetica Neue"/>
            </a:endParaRPr>
          </a:p>
        </p:txBody>
      </p:sp>
      <p:sp>
        <p:nvSpPr>
          <p:cNvPr id="146" name="Google Shape;146;p10"/>
          <p:cNvSpPr txBox="1"/>
          <p:nvPr/>
        </p:nvSpPr>
        <p:spPr>
          <a:xfrm>
            <a:off x="2798187" y="1628960"/>
            <a:ext cx="155575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Arial"/>
                <a:ea typeface="Arial"/>
                <a:cs typeface="Arial"/>
                <a:sym typeface="Arial"/>
              </a:rPr>
              <a:t>Build Stage</a:t>
            </a:r>
            <a:endParaRPr/>
          </a:p>
        </p:txBody>
      </p:sp>
      <p:sp>
        <p:nvSpPr>
          <p:cNvPr id="147" name="Google Shape;147;p10"/>
          <p:cNvSpPr/>
          <p:nvPr/>
        </p:nvSpPr>
        <p:spPr>
          <a:xfrm>
            <a:off x="4939907" y="1612346"/>
            <a:ext cx="1542578" cy="1508225"/>
          </a:xfrm>
          <a:prstGeom prst="roundRect">
            <a:avLst>
              <a:gd fmla="val 9818" name="adj"/>
            </a:avLst>
          </a:prstGeom>
          <a:noFill/>
          <a:ln cap="flat" cmpd="sng" w="19050">
            <a:solidFill>
              <a:srgbClr val="F7981F"/>
            </a:solidFill>
            <a:prstDash val="lgDash"/>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Helvetica Neue"/>
              <a:ea typeface="Helvetica Neue"/>
              <a:cs typeface="Helvetica Neue"/>
              <a:sym typeface="Helvetica Neue"/>
            </a:endParaRPr>
          </a:p>
        </p:txBody>
      </p:sp>
      <p:sp>
        <p:nvSpPr>
          <p:cNvPr id="148" name="Google Shape;148;p10"/>
          <p:cNvSpPr txBox="1"/>
          <p:nvPr/>
        </p:nvSpPr>
        <p:spPr>
          <a:xfrm>
            <a:off x="4939907" y="1620653"/>
            <a:ext cx="155575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Arial"/>
                <a:ea typeface="Arial"/>
                <a:cs typeface="Arial"/>
                <a:sym typeface="Arial"/>
              </a:rPr>
              <a:t>Test Stage</a:t>
            </a:r>
            <a:endParaRPr/>
          </a:p>
        </p:txBody>
      </p:sp>
      <p:sp>
        <p:nvSpPr>
          <p:cNvPr id="149" name="Google Shape;149;p10"/>
          <p:cNvSpPr/>
          <p:nvPr/>
        </p:nvSpPr>
        <p:spPr>
          <a:xfrm>
            <a:off x="7059225" y="1630220"/>
            <a:ext cx="1542578" cy="1499918"/>
          </a:xfrm>
          <a:prstGeom prst="roundRect">
            <a:avLst>
              <a:gd fmla="val 9818" name="adj"/>
            </a:avLst>
          </a:prstGeom>
          <a:noFill/>
          <a:ln cap="flat" cmpd="sng" w="19050">
            <a:solidFill>
              <a:srgbClr val="F7981F"/>
            </a:solidFill>
            <a:prstDash val="lgDash"/>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Helvetica Neue"/>
              <a:ea typeface="Helvetica Neue"/>
              <a:cs typeface="Helvetica Neue"/>
              <a:sym typeface="Helvetica Neue"/>
            </a:endParaRPr>
          </a:p>
        </p:txBody>
      </p:sp>
      <p:sp>
        <p:nvSpPr>
          <p:cNvPr id="150" name="Google Shape;150;p10"/>
          <p:cNvSpPr txBox="1"/>
          <p:nvPr/>
        </p:nvSpPr>
        <p:spPr>
          <a:xfrm>
            <a:off x="7059225" y="1638526"/>
            <a:ext cx="155575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Arial"/>
                <a:ea typeface="Arial"/>
                <a:cs typeface="Arial"/>
                <a:sym typeface="Arial"/>
              </a:rPr>
              <a:t>Deploy Stage</a:t>
            </a:r>
            <a:endParaRPr/>
          </a:p>
        </p:txBody>
      </p:sp>
      <p:pic>
        <p:nvPicPr>
          <p:cNvPr id="151" name="Google Shape;151;p10"/>
          <p:cNvPicPr preferRelativeResize="0"/>
          <p:nvPr/>
        </p:nvPicPr>
        <p:blipFill rotWithShape="1">
          <a:blip r:embed="rId5">
            <a:alphaModFix/>
          </a:blip>
          <a:srcRect b="0" l="0" r="0" t="0"/>
          <a:stretch/>
        </p:blipFill>
        <p:spPr>
          <a:xfrm>
            <a:off x="1176357" y="3189010"/>
            <a:ext cx="521367" cy="625640"/>
          </a:xfrm>
          <a:prstGeom prst="rect">
            <a:avLst/>
          </a:prstGeom>
          <a:noFill/>
          <a:ln>
            <a:noFill/>
          </a:ln>
        </p:spPr>
      </p:pic>
      <p:sp>
        <p:nvSpPr>
          <p:cNvPr id="152" name="Google Shape;152;p10"/>
          <p:cNvSpPr txBox="1"/>
          <p:nvPr/>
        </p:nvSpPr>
        <p:spPr>
          <a:xfrm>
            <a:off x="929134" y="3832544"/>
            <a:ext cx="1015814" cy="17264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1000">
                <a:solidFill>
                  <a:schemeClr val="dk1"/>
                </a:solidFill>
                <a:latin typeface="Arial"/>
                <a:ea typeface="Arial"/>
                <a:cs typeface="Arial"/>
                <a:sym typeface="Arial"/>
              </a:rPr>
              <a:t>Amazon S3</a:t>
            </a:r>
            <a:endParaRPr b="1" sz="1800">
              <a:solidFill>
                <a:schemeClr val="dk1"/>
              </a:solidFill>
              <a:latin typeface="Arial"/>
              <a:ea typeface="Arial"/>
              <a:cs typeface="Arial"/>
              <a:sym typeface="Arial"/>
            </a:endParaRPr>
          </a:p>
        </p:txBody>
      </p:sp>
      <p:pic>
        <p:nvPicPr>
          <p:cNvPr id="153" name="Google Shape;153;p10"/>
          <p:cNvPicPr preferRelativeResize="0"/>
          <p:nvPr/>
        </p:nvPicPr>
        <p:blipFill rotWithShape="1">
          <a:blip r:embed="rId6">
            <a:alphaModFix/>
          </a:blip>
          <a:srcRect b="0" l="0" r="0" t="0"/>
          <a:stretch/>
        </p:blipFill>
        <p:spPr>
          <a:xfrm>
            <a:off x="3302859" y="2046156"/>
            <a:ext cx="533234" cy="643018"/>
          </a:xfrm>
          <a:prstGeom prst="rect">
            <a:avLst/>
          </a:prstGeom>
          <a:noFill/>
          <a:ln>
            <a:noFill/>
          </a:ln>
        </p:spPr>
      </p:pic>
      <p:sp>
        <p:nvSpPr>
          <p:cNvPr id="154" name="Google Shape;154;p10"/>
          <p:cNvSpPr txBox="1"/>
          <p:nvPr/>
        </p:nvSpPr>
        <p:spPr>
          <a:xfrm>
            <a:off x="2893897" y="2740954"/>
            <a:ext cx="1255874" cy="15544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1000">
                <a:solidFill>
                  <a:schemeClr val="dk1"/>
                </a:solidFill>
                <a:latin typeface="Arial"/>
                <a:ea typeface="Arial"/>
                <a:cs typeface="Arial"/>
                <a:sym typeface="Arial"/>
              </a:rPr>
              <a:t>AWS CodeBuild</a:t>
            </a:r>
            <a:endParaRPr b="1" sz="1000">
              <a:solidFill>
                <a:schemeClr val="dk1"/>
              </a:solidFill>
              <a:latin typeface="Arial"/>
              <a:ea typeface="Arial"/>
              <a:cs typeface="Arial"/>
              <a:sym typeface="Arial"/>
            </a:endParaRPr>
          </a:p>
        </p:txBody>
      </p:sp>
      <p:pic>
        <p:nvPicPr>
          <p:cNvPr id="155" name="Google Shape;155;p10"/>
          <p:cNvPicPr preferRelativeResize="0"/>
          <p:nvPr/>
        </p:nvPicPr>
        <p:blipFill rotWithShape="1">
          <a:blip r:embed="rId7">
            <a:alphaModFix/>
          </a:blip>
          <a:srcRect b="0" l="0" r="0" t="0"/>
          <a:stretch/>
        </p:blipFill>
        <p:spPr>
          <a:xfrm>
            <a:off x="3069599" y="3062958"/>
            <a:ext cx="999755" cy="999755"/>
          </a:xfrm>
          <a:prstGeom prst="rect">
            <a:avLst/>
          </a:prstGeom>
          <a:noFill/>
          <a:ln>
            <a:noFill/>
          </a:ln>
        </p:spPr>
      </p:pic>
      <p:sp>
        <p:nvSpPr>
          <p:cNvPr id="156" name="Google Shape;156;p10"/>
          <p:cNvSpPr/>
          <p:nvPr/>
        </p:nvSpPr>
        <p:spPr>
          <a:xfrm>
            <a:off x="2225986" y="2624284"/>
            <a:ext cx="572201" cy="264969"/>
          </a:xfrm>
          <a:prstGeom prst="rightArrow">
            <a:avLst>
              <a:gd fmla="val 50000" name="adj1"/>
              <a:gd fmla="val 50000" name="adj2"/>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157" name="Google Shape;157;p10"/>
          <p:cNvPicPr preferRelativeResize="0"/>
          <p:nvPr/>
        </p:nvPicPr>
        <p:blipFill rotWithShape="1">
          <a:blip r:embed="rId8">
            <a:alphaModFix/>
          </a:blip>
          <a:srcRect b="0" l="0" r="0" t="0"/>
          <a:stretch/>
        </p:blipFill>
        <p:spPr>
          <a:xfrm>
            <a:off x="5428403" y="3439259"/>
            <a:ext cx="544781" cy="653737"/>
          </a:xfrm>
          <a:prstGeom prst="rect">
            <a:avLst/>
          </a:prstGeom>
          <a:noFill/>
          <a:ln>
            <a:noFill/>
          </a:ln>
        </p:spPr>
      </p:pic>
      <p:sp>
        <p:nvSpPr>
          <p:cNvPr id="158" name="Google Shape;158;p10"/>
          <p:cNvSpPr txBox="1"/>
          <p:nvPr/>
        </p:nvSpPr>
        <p:spPr>
          <a:xfrm>
            <a:off x="5299978" y="4112496"/>
            <a:ext cx="800538" cy="1556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1000">
                <a:solidFill>
                  <a:schemeClr val="dk1"/>
                </a:solidFill>
                <a:latin typeface="Arial"/>
                <a:ea typeface="Arial"/>
                <a:cs typeface="Arial"/>
                <a:sym typeface="Arial"/>
              </a:rPr>
              <a:t>Amazon EC2</a:t>
            </a:r>
            <a:endParaRPr b="1" sz="1800">
              <a:solidFill>
                <a:schemeClr val="dk1"/>
              </a:solidFill>
              <a:latin typeface="Arial"/>
              <a:ea typeface="Arial"/>
              <a:cs typeface="Arial"/>
              <a:sym typeface="Arial"/>
            </a:endParaRPr>
          </a:p>
        </p:txBody>
      </p:sp>
      <p:pic>
        <p:nvPicPr>
          <p:cNvPr id="159" name="Google Shape;159;p10"/>
          <p:cNvPicPr preferRelativeResize="0"/>
          <p:nvPr/>
        </p:nvPicPr>
        <p:blipFill rotWithShape="1">
          <a:blip r:embed="rId8">
            <a:alphaModFix/>
          </a:blip>
          <a:srcRect b="0" l="0" r="0" t="0"/>
          <a:stretch/>
        </p:blipFill>
        <p:spPr>
          <a:xfrm>
            <a:off x="7611669" y="3424111"/>
            <a:ext cx="544781" cy="653737"/>
          </a:xfrm>
          <a:prstGeom prst="rect">
            <a:avLst/>
          </a:prstGeom>
          <a:noFill/>
          <a:ln>
            <a:noFill/>
          </a:ln>
        </p:spPr>
      </p:pic>
      <p:sp>
        <p:nvSpPr>
          <p:cNvPr id="160" name="Google Shape;160;p10"/>
          <p:cNvSpPr txBox="1"/>
          <p:nvPr/>
        </p:nvSpPr>
        <p:spPr>
          <a:xfrm>
            <a:off x="7483244" y="4097348"/>
            <a:ext cx="800538" cy="1556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1000">
                <a:solidFill>
                  <a:schemeClr val="dk1"/>
                </a:solidFill>
                <a:latin typeface="Arial"/>
                <a:ea typeface="Arial"/>
                <a:cs typeface="Arial"/>
                <a:sym typeface="Arial"/>
              </a:rPr>
              <a:t>Amazon EC2</a:t>
            </a:r>
            <a:endParaRPr b="1" sz="1800">
              <a:solidFill>
                <a:schemeClr val="dk1"/>
              </a:solidFill>
              <a:latin typeface="Arial"/>
              <a:ea typeface="Arial"/>
              <a:cs typeface="Arial"/>
              <a:sym typeface="Arial"/>
            </a:endParaRPr>
          </a:p>
        </p:txBody>
      </p:sp>
      <p:pic>
        <p:nvPicPr>
          <p:cNvPr id="161" name="Google Shape;161;p10"/>
          <p:cNvPicPr preferRelativeResize="0"/>
          <p:nvPr/>
        </p:nvPicPr>
        <p:blipFill rotWithShape="1">
          <a:blip r:embed="rId9">
            <a:alphaModFix/>
          </a:blip>
          <a:srcRect b="0" l="0" r="0" t="0"/>
          <a:stretch/>
        </p:blipFill>
        <p:spPr>
          <a:xfrm>
            <a:off x="5496657" y="2039106"/>
            <a:ext cx="408274" cy="571583"/>
          </a:xfrm>
          <a:prstGeom prst="rect">
            <a:avLst/>
          </a:prstGeom>
          <a:noFill/>
          <a:ln>
            <a:noFill/>
          </a:ln>
        </p:spPr>
      </p:pic>
      <p:sp>
        <p:nvSpPr>
          <p:cNvPr id="162" name="Google Shape;162;p10"/>
          <p:cNvSpPr txBox="1"/>
          <p:nvPr/>
        </p:nvSpPr>
        <p:spPr>
          <a:xfrm>
            <a:off x="5292498" y="2678953"/>
            <a:ext cx="825006" cy="1556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1000">
                <a:solidFill>
                  <a:schemeClr val="dk1"/>
                </a:solidFill>
                <a:latin typeface="Arial"/>
                <a:ea typeface="Arial"/>
                <a:cs typeface="Arial"/>
                <a:sym typeface="Arial"/>
              </a:rPr>
              <a:t>AWS Elastic Beanstalk</a:t>
            </a:r>
            <a:endParaRPr/>
          </a:p>
        </p:txBody>
      </p:sp>
      <p:pic>
        <p:nvPicPr>
          <p:cNvPr id="163" name="Google Shape;163;p10"/>
          <p:cNvPicPr preferRelativeResize="0"/>
          <p:nvPr/>
        </p:nvPicPr>
        <p:blipFill rotWithShape="1">
          <a:blip r:embed="rId9">
            <a:alphaModFix/>
          </a:blip>
          <a:srcRect b="0" l="0" r="0" t="0"/>
          <a:stretch/>
        </p:blipFill>
        <p:spPr>
          <a:xfrm>
            <a:off x="7611669" y="2048672"/>
            <a:ext cx="408274" cy="571583"/>
          </a:xfrm>
          <a:prstGeom prst="rect">
            <a:avLst/>
          </a:prstGeom>
          <a:noFill/>
          <a:ln>
            <a:noFill/>
          </a:ln>
        </p:spPr>
      </p:pic>
      <p:sp>
        <p:nvSpPr>
          <p:cNvPr id="164" name="Google Shape;164;p10"/>
          <p:cNvSpPr txBox="1"/>
          <p:nvPr/>
        </p:nvSpPr>
        <p:spPr>
          <a:xfrm>
            <a:off x="7407510" y="2688519"/>
            <a:ext cx="825006" cy="1556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1000">
                <a:solidFill>
                  <a:schemeClr val="dk1"/>
                </a:solidFill>
                <a:latin typeface="Arial"/>
                <a:ea typeface="Arial"/>
                <a:cs typeface="Arial"/>
                <a:sym typeface="Arial"/>
              </a:rPr>
              <a:t>AWS Elastic Beanstalk</a:t>
            </a:r>
            <a:endParaRPr/>
          </a:p>
        </p:txBody>
      </p:sp>
      <p:sp>
        <p:nvSpPr>
          <p:cNvPr id="165" name="Google Shape;165;p10"/>
          <p:cNvSpPr/>
          <p:nvPr/>
        </p:nvSpPr>
        <p:spPr>
          <a:xfrm>
            <a:off x="4354534" y="2207445"/>
            <a:ext cx="572201" cy="264969"/>
          </a:xfrm>
          <a:prstGeom prst="rightArrow">
            <a:avLst>
              <a:gd fmla="val 50000" name="adj1"/>
              <a:gd fmla="val 50000" name="adj2"/>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66" name="Google Shape;166;p10"/>
          <p:cNvSpPr/>
          <p:nvPr/>
        </p:nvSpPr>
        <p:spPr>
          <a:xfrm>
            <a:off x="6481671" y="2208821"/>
            <a:ext cx="572201" cy="264969"/>
          </a:xfrm>
          <a:prstGeom prst="rightArrow">
            <a:avLst>
              <a:gd fmla="val 50000" name="adj1"/>
              <a:gd fmla="val 50000" name="adj2"/>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67" name="Google Shape;167;p10"/>
          <p:cNvSpPr/>
          <p:nvPr/>
        </p:nvSpPr>
        <p:spPr>
          <a:xfrm>
            <a:off x="5572016" y="3128878"/>
            <a:ext cx="258874" cy="295233"/>
          </a:xfrm>
          <a:prstGeom prst="downArrow">
            <a:avLst>
              <a:gd fmla="val 50000" name="adj1"/>
              <a:gd fmla="val 50000" name="adj2"/>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68" name="Google Shape;168;p10"/>
          <p:cNvSpPr/>
          <p:nvPr/>
        </p:nvSpPr>
        <p:spPr>
          <a:xfrm>
            <a:off x="7754076" y="3128878"/>
            <a:ext cx="258874" cy="295233"/>
          </a:xfrm>
          <a:prstGeom prst="downArrow">
            <a:avLst>
              <a:gd fmla="val 50000" name="adj1"/>
              <a:gd fmla="val 50000" name="adj2"/>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11"/>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Virginia Tech Digital Library Platform (VTDLP)</a:t>
            </a:r>
            <a:endParaRPr/>
          </a:p>
        </p:txBody>
      </p:sp>
      <p:sp>
        <p:nvSpPr>
          <p:cNvPr id="175" name="Google Shape;175;p11"/>
          <p:cNvSpPr txBox="1"/>
          <p:nvPr>
            <p:ph idx="1" type="body"/>
          </p:nvPr>
        </p:nvSpPr>
        <p:spPr>
          <a:xfrm>
            <a:off x="475938" y="2494722"/>
            <a:ext cx="7743723" cy="1888435"/>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595A5D"/>
              </a:buClr>
              <a:buSzPts val="2170"/>
              <a:buChar char="•"/>
            </a:pPr>
            <a:r>
              <a:rPr lang="en-US" sz="2170"/>
              <a:t>New services to Digital Library Platform</a:t>
            </a:r>
            <a:endParaRPr/>
          </a:p>
          <a:p>
            <a:pPr indent="-285750" lvl="1" marL="742950" rtl="0" algn="l">
              <a:lnSpc>
                <a:spcPct val="80000"/>
              </a:lnSpc>
              <a:spcBef>
                <a:spcPts val="372"/>
              </a:spcBef>
              <a:spcAft>
                <a:spcPts val="0"/>
              </a:spcAft>
              <a:buClr>
                <a:srgbClr val="595A5D"/>
              </a:buClr>
              <a:buSzPts val="1860"/>
              <a:buChar char="–"/>
            </a:pPr>
            <a:r>
              <a:rPr lang="en-US" sz="1860"/>
              <a:t>ID Minting service, Access Service, Metadata service, …</a:t>
            </a:r>
            <a:endParaRPr/>
          </a:p>
          <a:p>
            <a:pPr indent="-342900" lvl="0" marL="342900" rtl="0" algn="l">
              <a:lnSpc>
                <a:spcPct val="80000"/>
              </a:lnSpc>
              <a:spcBef>
                <a:spcPts val="434"/>
              </a:spcBef>
              <a:spcAft>
                <a:spcPts val="0"/>
              </a:spcAft>
              <a:buClr>
                <a:srgbClr val="595A5D"/>
              </a:buClr>
              <a:buSzPts val="2170"/>
              <a:buChar char="•"/>
            </a:pPr>
            <a:r>
              <a:rPr lang="en-US" sz="2170"/>
              <a:t>Migrating legacy services to Digital Library Platform</a:t>
            </a:r>
            <a:endParaRPr/>
          </a:p>
          <a:p>
            <a:pPr indent="-285750" lvl="1" marL="742950" rtl="0" algn="l">
              <a:lnSpc>
                <a:spcPct val="80000"/>
              </a:lnSpc>
              <a:spcBef>
                <a:spcPts val="372"/>
              </a:spcBef>
              <a:spcAft>
                <a:spcPts val="0"/>
              </a:spcAft>
              <a:buClr>
                <a:srgbClr val="595A5D"/>
              </a:buClr>
              <a:buSzPts val="1860"/>
              <a:buChar char="–"/>
            </a:pPr>
            <a:r>
              <a:rPr lang="en-US" sz="1860"/>
              <a:t>IAWA, VTechWork, …</a:t>
            </a:r>
            <a:endParaRPr sz="1860"/>
          </a:p>
          <a:p>
            <a:pPr indent="-342900" lvl="0" marL="342900" rtl="0" algn="l">
              <a:lnSpc>
                <a:spcPct val="80000"/>
              </a:lnSpc>
              <a:spcBef>
                <a:spcPts val="434"/>
              </a:spcBef>
              <a:spcAft>
                <a:spcPts val="0"/>
              </a:spcAft>
              <a:buClr>
                <a:srgbClr val="595A5D"/>
              </a:buClr>
              <a:buSzPts val="2170"/>
              <a:buChar char="•"/>
            </a:pPr>
            <a:r>
              <a:rPr lang="en-US" sz="2170"/>
              <a:t>A Multi-Tenancy Cloud-Native Digital Library Platform – OR 2019</a:t>
            </a:r>
            <a:endParaRPr/>
          </a:p>
        </p:txBody>
      </p:sp>
      <p:sp>
        <p:nvSpPr>
          <p:cNvPr id="176" name="Google Shape;176;p11"/>
          <p:cNvSpPr/>
          <p:nvPr/>
        </p:nvSpPr>
        <p:spPr>
          <a:xfrm>
            <a:off x="737992" y="1267893"/>
            <a:ext cx="1486677" cy="57539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Arial"/>
                <a:ea typeface="Arial"/>
                <a:cs typeface="Arial"/>
                <a:sym typeface="Arial"/>
              </a:rPr>
              <a:t>Preservation</a:t>
            </a:r>
            <a:endParaRPr/>
          </a:p>
        </p:txBody>
      </p:sp>
      <p:sp>
        <p:nvSpPr>
          <p:cNvPr id="177" name="Google Shape;177;p11"/>
          <p:cNvSpPr/>
          <p:nvPr/>
        </p:nvSpPr>
        <p:spPr>
          <a:xfrm>
            <a:off x="3504149" y="1267892"/>
            <a:ext cx="1751963" cy="57539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Arial"/>
                <a:ea typeface="Arial"/>
                <a:cs typeface="Arial"/>
                <a:sym typeface="Arial"/>
              </a:rPr>
              <a:t>Data Modeling</a:t>
            </a:r>
            <a:endParaRPr/>
          </a:p>
        </p:txBody>
      </p:sp>
      <p:sp>
        <p:nvSpPr>
          <p:cNvPr id="178" name="Google Shape;178;p11"/>
          <p:cNvSpPr/>
          <p:nvPr/>
        </p:nvSpPr>
        <p:spPr>
          <a:xfrm>
            <a:off x="6535592" y="1267892"/>
            <a:ext cx="1487710" cy="57539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Arial"/>
                <a:ea typeface="Arial"/>
                <a:cs typeface="Arial"/>
                <a:sym typeface="Arial"/>
              </a:rPr>
              <a:t>Presentation</a:t>
            </a:r>
            <a:endParaRPr/>
          </a:p>
        </p:txBody>
      </p:sp>
      <p:sp>
        <p:nvSpPr>
          <p:cNvPr id="179" name="Google Shape;179;p11"/>
          <p:cNvSpPr/>
          <p:nvPr/>
        </p:nvSpPr>
        <p:spPr>
          <a:xfrm>
            <a:off x="2541023" y="1441287"/>
            <a:ext cx="646771" cy="228600"/>
          </a:xfrm>
          <a:prstGeom prst="leftRightArrow">
            <a:avLst>
              <a:gd fmla="val 50000" name="adj1"/>
              <a:gd fmla="val 50000" name="adj2"/>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80" name="Google Shape;180;p11"/>
          <p:cNvSpPr/>
          <p:nvPr/>
        </p:nvSpPr>
        <p:spPr>
          <a:xfrm>
            <a:off x="5554284" y="1441287"/>
            <a:ext cx="646771" cy="228600"/>
          </a:xfrm>
          <a:prstGeom prst="leftRightArrow">
            <a:avLst>
              <a:gd fmla="val 50000" name="adj1"/>
              <a:gd fmla="val 50000" name="adj2"/>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12"/>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VTDLP Overview</a:t>
            </a:r>
            <a:endParaRPr/>
          </a:p>
        </p:txBody>
      </p:sp>
      <p:sp>
        <p:nvSpPr>
          <p:cNvPr id="187" name="Google Shape;187;p12"/>
          <p:cNvSpPr/>
          <p:nvPr/>
        </p:nvSpPr>
        <p:spPr>
          <a:xfrm>
            <a:off x="530521" y="1151347"/>
            <a:ext cx="2002222" cy="2709454"/>
          </a:xfrm>
          <a:prstGeom prst="rect">
            <a:avLst/>
          </a:prstGeom>
          <a:noFill/>
          <a:ln cap="flat" cmpd="sng" w="12700">
            <a:solidFill>
              <a:srgbClr val="5A6B86"/>
            </a:solidFill>
            <a:prstDash val="solid"/>
            <a:round/>
            <a:headEnd len="sm" w="sm" type="none"/>
            <a:tailEnd len="sm" w="sm" type="none"/>
          </a:ln>
        </p:spPr>
        <p:txBody>
          <a:bodyPr anchorCtr="0" anchor="t" bIns="45700" lIns="457200" spcFirstLastPara="1" rIns="91425" wrap="square" tIns="91425">
            <a:noAutofit/>
          </a:bodyPr>
          <a:lstStyle/>
          <a:p>
            <a:pPr indent="0" lvl="0" marL="0" marR="0" rtl="0" algn="l">
              <a:spcBef>
                <a:spcPts val="0"/>
              </a:spcBef>
              <a:spcAft>
                <a:spcPts val="0"/>
              </a:spcAft>
              <a:buNone/>
            </a:pPr>
            <a:r>
              <a:rPr lang="en-US" sz="1200">
                <a:solidFill>
                  <a:srgbClr val="5A6B86"/>
                </a:solidFill>
                <a:latin typeface="Arial"/>
                <a:ea typeface="Arial"/>
                <a:cs typeface="Arial"/>
                <a:sym typeface="Arial"/>
              </a:rPr>
              <a:t>Preservation staging</a:t>
            </a:r>
            <a:endParaRPr/>
          </a:p>
        </p:txBody>
      </p:sp>
      <p:pic>
        <p:nvPicPr>
          <p:cNvPr id="188" name="Google Shape;188;p12"/>
          <p:cNvPicPr preferRelativeResize="0"/>
          <p:nvPr/>
        </p:nvPicPr>
        <p:blipFill rotWithShape="1">
          <a:blip r:embed="rId3">
            <a:alphaModFix/>
          </a:blip>
          <a:srcRect b="0" l="0" r="0" t="0"/>
          <a:stretch/>
        </p:blipFill>
        <p:spPr>
          <a:xfrm>
            <a:off x="530521" y="1151346"/>
            <a:ext cx="330200" cy="330200"/>
          </a:xfrm>
          <a:prstGeom prst="rect">
            <a:avLst/>
          </a:prstGeom>
          <a:noFill/>
          <a:ln>
            <a:noFill/>
          </a:ln>
        </p:spPr>
      </p:pic>
      <p:pic>
        <p:nvPicPr>
          <p:cNvPr id="189" name="Google Shape;189;p12"/>
          <p:cNvPicPr preferRelativeResize="0"/>
          <p:nvPr/>
        </p:nvPicPr>
        <p:blipFill rotWithShape="1">
          <a:blip r:embed="rId4">
            <a:alphaModFix/>
          </a:blip>
          <a:srcRect b="0" l="0" r="0" t="0"/>
          <a:stretch/>
        </p:blipFill>
        <p:spPr>
          <a:xfrm>
            <a:off x="705600" y="2355875"/>
            <a:ext cx="469900" cy="469900"/>
          </a:xfrm>
          <a:prstGeom prst="rect">
            <a:avLst/>
          </a:prstGeom>
          <a:noFill/>
          <a:ln>
            <a:noFill/>
          </a:ln>
        </p:spPr>
      </p:pic>
      <p:pic>
        <p:nvPicPr>
          <p:cNvPr id="190" name="Google Shape;190;p12"/>
          <p:cNvPicPr preferRelativeResize="0"/>
          <p:nvPr/>
        </p:nvPicPr>
        <p:blipFill rotWithShape="1">
          <a:blip r:embed="rId5">
            <a:alphaModFix/>
          </a:blip>
          <a:srcRect b="0" l="0" r="0" t="0"/>
          <a:stretch/>
        </p:blipFill>
        <p:spPr>
          <a:xfrm>
            <a:off x="696906" y="1691913"/>
            <a:ext cx="469900" cy="469900"/>
          </a:xfrm>
          <a:prstGeom prst="rect">
            <a:avLst/>
          </a:prstGeom>
          <a:noFill/>
          <a:ln>
            <a:noFill/>
          </a:ln>
        </p:spPr>
      </p:pic>
      <p:sp>
        <p:nvSpPr>
          <p:cNvPr id="191" name="Google Shape;191;p12"/>
          <p:cNvSpPr txBox="1"/>
          <p:nvPr/>
        </p:nvSpPr>
        <p:spPr>
          <a:xfrm>
            <a:off x="1328773" y="2995678"/>
            <a:ext cx="983411"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SW Virginia</a:t>
            </a:r>
            <a:endParaRPr/>
          </a:p>
        </p:txBody>
      </p:sp>
      <p:sp>
        <p:nvSpPr>
          <p:cNvPr id="192" name="Google Shape;192;p12"/>
          <p:cNvSpPr txBox="1"/>
          <p:nvPr/>
        </p:nvSpPr>
        <p:spPr>
          <a:xfrm>
            <a:off x="1175500" y="2437011"/>
            <a:ext cx="110575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IAWA Images</a:t>
            </a:r>
            <a:endParaRPr/>
          </a:p>
        </p:txBody>
      </p:sp>
      <p:pic>
        <p:nvPicPr>
          <p:cNvPr id="193" name="Google Shape;193;p12"/>
          <p:cNvPicPr preferRelativeResize="0"/>
          <p:nvPr/>
        </p:nvPicPr>
        <p:blipFill rotWithShape="1">
          <a:blip r:embed="rId6">
            <a:alphaModFix/>
          </a:blip>
          <a:srcRect b="0" l="0" r="0" t="0"/>
          <a:stretch/>
        </p:blipFill>
        <p:spPr>
          <a:xfrm>
            <a:off x="661860" y="2980032"/>
            <a:ext cx="469900" cy="469900"/>
          </a:xfrm>
          <a:prstGeom prst="rect">
            <a:avLst/>
          </a:prstGeom>
          <a:noFill/>
          <a:ln>
            <a:noFill/>
          </a:ln>
        </p:spPr>
      </p:pic>
      <p:sp>
        <p:nvSpPr>
          <p:cNvPr id="194" name="Google Shape;194;p12"/>
          <p:cNvSpPr txBox="1"/>
          <p:nvPr/>
        </p:nvSpPr>
        <p:spPr>
          <a:xfrm>
            <a:off x="1131760" y="1764687"/>
            <a:ext cx="136171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VtechWork ETDs</a:t>
            </a:r>
            <a:endParaRPr/>
          </a:p>
        </p:txBody>
      </p:sp>
      <p:pic>
        <p:nvPicPr>
          <p:cNvPr id="195" name="Google Shape;195;p12"/>
          <p:cNvPicPr preferRelativeResize="0"/>
          <p:nvPr/>
        </p:nvPicPr>
        <p:blipFill rotWithShape="1">
          <a:blip r:embed="rId7">
            <a:alphaModFix/>
          </a:blip>
          <a:srcRect b="0" l="0" r="0" t="0"/>
          <a:stretch/>
        </p:blipFill>
        <p:spPr>
          <a:xfrm>
            <a:off x="2803909" y="3959772"/>
            <a:ext cx="330200" cy="330200"/>
          </a:xfrm>
          <a:prstGeom prst="rect">
            <a:avLst/>
          </a:prstGeom>
          <a:noFill/>
          <a:ln>
            <a:noFill/>
          </a:ln>
        </p:spPr>
      </p:pic>
      <p:sp>
        <p:nvSpPr>
          <p:cNvPr id="196" name="Google Shape;196;p12"/>
          <p:cNvSpPr/>
          <p:nvPr/>
        </p:nvSpPr>
        <p:spPr>
          <a:xfrm>
            <a:off x="2803909" y="3959772"/>
            <a:ext cx="3827140" cy="621465"/>
          </a:xfrm>
          <a:prstGeom prst="rect">
            <a:avLst/>
          </a:prstGeom>
          <a:noFill/>
          <a:ln cap="flat" cmpd="sng" w="12700">
            <a:solidFill>
              <a:schemeClr val="dk1"/>
            </a:solidFill>
            <a:prstDash val="solid"/>
            <a:round/>
            <a:headEnd len="sm" w="sm" type="none"/>
            <a:tailEnd len="sm" w="sm" type="none"/>
          </a:ln>
        </p:spPr>
        <p:txBody>
          <a:bodyPr anchorCtr="0" anchor="t" bIns="45700" lIns="457200" spcFirstLastPara="1" rIns="91425" wrap="square" tIns="91425">
            <a:noAutofit/>
          </a:bodyPr>
          <a:lstStyle/>
          <a:p>
            <a:pPr indent="0" lvl="0" marL="0" marR="0" rtl="0" algn="l">
              <a:spcBef>
                <a:spcPts val="0"/>
              </a:spcBef>
              <a:spcAft>
                <a:spcPts val="0"/>
              </a:spcAft>
              <a:buNone/>
            </a:pPr>
            <a:r>
              <a:rPr lang="en-US" sz="1200">
                <a:solidFill>
                  <a:srgbClr val="000000"/>
                </a:solidFill>
                <a:latin typeface="Arial"/>
                <a:ea typeface="Arial"/>
                <a:cs typeface="Arial"/>
                <a:sym typeface="Arial"/>
              </a:rPr>
              <a:t>Storage</a:t>
            </a:r>
            <a:endParaRPr/>
          </a:p>
        </p:txBody>
      </p:sp>
      <p:pic>
        <p:nvPicPr>
          <p:cNvPr id="197" name="Google Shape;197;p12"/>
          <p:cNvPicPr preferRelativeResize="0"/>
          <p:nvPr/>
        </p:nvPicPr>
        <p:blipFill rotWithShape="1">
          <a:blip r:embed="rId8">
            <a:alphaModFix/>
          </a:blip>
          <a:srcRect b="0" l="0" r="0" t="0"/>
          <a:stretch/>
        </p:blipFill>
        <p:spPr>
          <a:xfrm>
            <a:off x="5227794" y="4005298"/>
            <a:ext cx="569347" cy="569347"/>
          </a:xfrm>
          <a:prstGeom prst="rect">
            <a:avLst/>
          </a:prstGeom>
          <a:noFill/>
          <a:ln>
            <a:noFill/>
          </a:ln>
        </p:spPr>
      </p:pic>
      <p:sp>
        <p:nvSpPr>
          <p:cNvPr id="198" name="Google Shape;198;p12"/>
          <p:cNvSpPr txBox="1"/>
          <p:nvPr/>
        </p:nvSpPr>
        <p:spPr>
          <a:xfrm>
            <a:off x="5710055" y="4144340"/>
            <a:ext cx="69442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50">
                <a:solidFill>
                  <a:schemeClr val="dk1"/>
                </a:solidFill>
                <a:latin typeface="Arial"/>
                <a:ea typeface="Arial"/>
                <a:cs typeface="Arial"/>
                <a:sym typeface="Arial"/>
              </a:rPr>
              <a:t>APTrust</a:t>
            </a:r>
            <a:endParaRPr sz="1050">
              <a:solidFill>
                <a:schemeClr val="dk1"/>
              </a:solidFill>
              <a:latin typeface="Arial"/>
              <a:ea typeface="Arial"/>
              <a:cs typeface="Arial"/>
              <a:sym typeface="Arial"/>
            </a:endParaRPr>
          </a:p>
        </p:txBody>
      </p:sp>
      <p:pic>
        <p:nvPicPr>
          <p:cNvPr id="199" name="Google Shape;199;p12"/>
          <p:cNvPicPr preferRelativeResize="0"/>
          <p:nvPr/>
        </p:nvPicPr>
        <p:blipFill rotWithShape="1">
          <a:blip r:embed="rId9">
            <a:alphaModFix/>
          </a:blip>
          <a:srcRect b="0" l="0" r="0" t="0"/>
          <a:stretch/>
        </p:blipFill>
        <p:spPr>
          <a:xfrm>
            <a:off x="3976077" y="4081066"/>
            <a:ext cx="417809" cy="417809"/>
          </a:xfrm>
          <a:prstGeom prst="rect">
            <a:avLst/>
          </a:prstGeom>
          <a:noFill/>
          <a:ln>
            <a:noFill/>
          </a:ln>
        </p:spPr>
      </p:pic>
      <p:sp>
        <p:nvSpPr>
          <p:cNvPr id="200" name="Google Shape;200;p12"/>
          <p:cNvSpPr txBox="1"/>
          <p:nvPr/>
        </p:nvSpPr>
        <p:spPr>
          <a:xfrm>
            <a:off x="4184981" y="4154786"/>
            <a:ext cx="1227978"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Amazon S3</a:t>
            </a:r>
            <a:endParaRPr/>
          </a:p>
        </p:txBody>
      </p:sp>
      <p:sp>
        <p:nvSpPr>
          <p:cNvPr id="201" name="Google Shape;201;p12"/>
          <p:cNvSpPr/>
          <p:nvPr/>
        </p:nvSpPr>
        <p:spPr>
          <a:xfrm>
            <a:off x="6776793" y="1151346"/>
            <a:ext cx="1765300" cy="2709455"/>
          </a:xfrm>
          <a:prstGeom prst="rect">
            <a:avLst/>
          </a:prstGeom>
          <a:noFill/>
          <a:ln cap="flat" cmpd="sng" w="12700">
            <a:solidFill>
              <a:srgbClr val="D86613"/>
            </a:solidFill>
            <a:prstDash val="solid"/>
            <a:round/>
            <a:headEnd len="sm" w="sm" type="none"/>
            <a:tailEnd len="sm" w="sm" type="none"/>
          </a:ln>
        </p:spPr>
        <p:txBody>
          <a:bodyPr anchorCtr="0" anchor="t" bIns="45700" lIns="457200" spcFirstLastPara="1" rIns="91425" wrap="square" tIns="91425">
            <a:noAutofit/>
          </a:bodyPr>
          <a:lstStyle/>
          <a:p>
            <a:pPr indent="0" lvl="0" marL="0" marR="0" rtl="0" algn="l">
              <a:spcBef>
                <a:spcPts val="0"/>
              </a:spcBef>
              <a:spcAft>
                <a:spcPts val="0"/>
              </a:spcAft>
              <a:buNone/>
            </a:pPr>
            <a:r>
              <a:t/>
            </a:r>
            <a:endParaRPr sz="1200">
              <a:solidFill>
                <a:srgbClr val="D86613"/>
              </a:solidFill>
              <a:latin typeface="Arial"/>
              <a:ea typeface="Arial"/>
              <a:cs typeface="Arial"/>
              <a:sym typeface="Arial"/>
            </a:endParaRPr>
          </a:p>
        </p:txBody>
      </p:sp>
      <p:pic>
        <p:nvPicPr>
          <p:cNvPr id="202" name="Google Shape;202;p12"/>
          <p:cNvPicPr preferRelativeResize="0"/>
          <p:nvPr/>
        </p:nvPicPr>
        <p:blipFill rotWithShape="1">
          <a:blip r:embed="rId10">
            <a:alphaModFix/>
          </a:blip>
          <a:srcRect b="0" l="0" r="0" t="0"/>
          <a:stretch/>
        </p:blipFill>
        <p:spPr>
          <a:xfrm>
            <a:off x="6776793" y="1151347"/>
            <a:ext cx="330200" cy="337430"/>
          </a:xfrm>
          <a:prstGeom prst="rect">
            <a:avLst/>
          </a:prstGeom>
          <a:noFill/>
          <a:ln>
            <a:noFill/>
          </a:ln>
        </p:spPr>
      </p:pic>
      <p:sp>
        <p:nvSpPr>
          <p:cNvPr id="203" name="Google Shape;203;p12"/>
          <p:cNvSpPr txBox="1"/>
          <p:nvPr/>
        </p:nvSpPr>
        <p:spPr>
          <a:xfrm>
            <a:off x="7106993" y="1185641"/>
            <a:ext cx="976549"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Arial"/>
                <a:ea typeface="Arial"/>
                <a:cs typeface="Arial"/>
                <a:sym typeface="Arial"/>
              </a:rPr>
              <a:t>Presentation</a:t>
            </a:r>
            <a:endParaRPr/>
          </a:p>
        </p:txBody>
      </p:sp>
      <p:pic>
        <p:nvPicPr>
          <p:cNvPr id="204" name="Google Shape;204;p12"/>
          <p:cNvPicPr preferRelativeResize="0"/>
          <p:nvPr/>
        </p:nvPicPr>
        <p:blipFill rotWithShape="1">
          <a:blip r:embed="rId6">
            <a:alphaModFix/>
          </a:blip>
          <a:srcRect b="0" l="0" r="0" t="0"/>
          <a:stretch/>
        </p:blipFill>
        <p:spPr>
          <a:xfrm>
            <a:off x="940550" y="3150661"/>
            <a:ext cx="469900" cy="469900"/>
          </a:xfrm>
          <a:prstGeom prst="rect">
            <a:avLst/>
          </a:prstGeom>
          <a:noFill/>
          <a:ln>
            <a:noFill/>
          </a:ln>
        </p:spPr>
      </p:pic>
      <p:sp>
        <p:nvSpPr>
          <p:cNvPr id="205" name="Google Shape;205;p12"/>
          <p:cNvSpPr txBox="1"/>
          <p:nvPr/>
        </p:nvSpPr>
        <p:spPr>
          <a:xfrm>
            <a:off x="1409111" y="3277346"/>
            <a:ext cx="646331"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Others</a:t>
            </a:r>
            <a:endParaRPr/>
          </a:p>
        </p:txBody>
      </p:sp>
      <p:pic>
        <p:nvPicPr>
          <p:cNvPr id="206" name="Google Shape;206;p12"/>
          <p:cNvPicPr preferRelativeResize="0"/>
          <p:nvPr/>
        </p:nvPicPr>
        <p:blipFill rotWithShape="1">
          <a:blip r:embed="rId11">
            <a:alphaModFix/>
          </a:blip>
          <a:srcRect b="0" l="0" r="0" t="0"/>
          <a:stretch/>
        </p:blipFill>
        <p:spPr>
          <a:xfrm>
            <a:off x="6917769" y="1691913"/>
            <a:ext cx="469900" cy="469900"/>
          </a:xfrm>
          <a:prstGeom prst="rect">
            <a:avLst/>
          </a:prstGeom>
          <a:noFill/>
          <a:ln>
            <a:noFill/>
          </a:ln>
        </p:spPr>
      </p:pic>
      <p:sp>
        <p:nvSpPr>
          <p:cNvPr id="207" name="Google Shape;207;p12"/>
          <p:cNvSpPr txBox="1"/>
          <p:nvPr/>
        </p:nvSpPr>
        <p:spPr>
          <a:xfrm>
            <a:off x="7386342" y="1776336"/>
            <a:ext cx="567591"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IAWA</a:t>
            </a:r>
            <a:endParaRPr sz="1200">
              <a:solidFill>
                <a:schemeClr val="dk1"/>
              </a:solidFill>
              <a:latin typeface="Arial"/>
              <a:ea typeface="Arial"/>
              <a:cs typeface="Arial"/>
              <a:sym typeface="Arial"/>
            </a:endParaRPr>
          </a:p>
        </p:txBody>
      </p:sp>
      <p:pic>
        <p:nvPicPr>
          <p:cNvPr id="208" name="Google Shape;208;p12"/>
          <p:cNvPicPr preferRelativeResize="0"/>
          <p:nvPr/>
        </p:nvPicPr>
        <p:blipFill rotWithShape="1">
          <a:blip r:embed="rId11">
            <a:alphaModFix/>
          </a:blip>
          <a:srcRect b="0" l="0" r="0" t="0"/>
          <a:stretch/>
        </p:blipFill>
        <p:spPr>
          <a:xfrm>
            <a:off x="6916442" y="3227089"/>
            <a:ext cx="469900" cy="469900"/>
          </a:xfrm>
          <a:prstGeom prst="rect">
            <a:avLst/>
          </a:prstGeom>
          <a:noFill/>
          <a:ln>
            <a:noFill/>
          </a:ln>
        </p:spPr>
      </p:pic>
      <p:sp>
        <p:nvSpPr>
          <p:cNvPr id="209" name="Google Shape;209;p12"/>
          <p:cNvSpPr txBox="1"/>
          <p:nvPr/>
        </p:nvSpPr>
        <p:spPr>
          <a:xfrm>
            <a:off x="7406102" y="3277346"/>
            <a:ext cx="646331"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Others</a:t>
            </a:r>
            <a:endParaRPr/>
          </a:p>
        </p:txBody>
      </p:sp>
      <p:sp>
        <p:nvSpPr>
          <p:cNvPr id="210" name="Google Shape;210;p12"/>
          <p:cNvSpPr txBox="1"/>
          <p:nvPr/>
        </p:nvSpPr>
        <p:spPr>
          <a:xfrm>
            <a:off x="7387669" y="2340973"/>
            <a:ext cx="90120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BeyondVT</a:t>
            </a:r>
            <a:endParaRPr sz="1200">
              <a:solidFill>
                <a:schemeClr val="dk1"/>
              </a:solidFill>
              <a:latin typeface="Arial"/>
              <a:ea typeface="Arial"/>
              <a:cs typeface="Arial"/>
              <a:sym typeface="Arial"/>
            </a:endParaRPr>
          </a:p>
        </p:txBody>
      </p:sp>
      <p:pic>
        <p:nvPicPr>
          <p:cNvPr id="211" name="Google Shape;211;p12"/>
          <p:cNvPicPr preferRelativeResize="0"/>
          <p:nvPr/>
        </p:nvPicPr>
        <p:blipFill rotWithShape="1">
          <a:blip r:embed="rId11">
            <a:alphaModFix/>
          </a:blip>
          <a:srcRect b="0" l="0" r="0" t="0"/>
          <a:stretch/>
        </p:blipFill>
        <p:spPr>
          <a:xfrm>
            <a:off x="6917769" y="2244522"/>
            <a:ext cx="469900" cy="469900"/>
          </a:xfrm>
          <a:prstGeom prst="rect">
            <a:avLst/>
          </a:prstGeom>
          <a:noFill/>
          <a:ln>
            <a:noFill/>
          </a:ln>
        </p:spPr>
      </p:pic>
      <p:sp>
        <p:nvSpPr>
          <p:cNvPr id="212" name="Google Shape;212;p12"/>
          <p:cNvSpPr txBox="1"/>
          <p:nvPr/>
        </p:nvSpPr>
        <p:spPr>
          <a:xfrm>
            <a:off x="7386342" y="2650007"/>
            <a:ext cx="208925" cy="5770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50">
                <a:solidFill>
                  <a:schemeClr val="dk1"/>
                </a:solidFill>
                <a:latin typeface="Arial"/>
                <a:ea typeface="Arial"/>
                <a:cs typeface="Arial"/>
                <a:sym typeface="Arial"/>
              </a:rPr>
              <a:t>.</a:t>
            </a:r>
            <a:endParaRPr/>
          </a:p>
          <a:p>
            <a:pPr indent="0" lvl="0" marL="0" marR="0" rtl="0" algn="l">
              <a:spcBef>
                <a:spcPts val="0"/>
              </a:spcBef>
              <a:spcAft>
                <a:spcPts val="0"/>
              </a:spcAft>
              <a:buNone/>
            </a:pPr>
            <a:r>
              <a:rPr b="1" lang="en-US" sz="1050">
                <a:solidFill>
                  <a:schemeClr val="dk1"/>
                </a:solidFill>
                <a:latin typeface="Arial"/>
                <a:ea typeface="Arial"/>
                <a:cs typeface="Arial"/>
                <a:sym typeface="Arial"/>
              </a:rPr>
              <a:t>.</a:t>
            </a:r>
            <a:endParaRPr/>
          </a:p>
          <a:p>
            <a:pPr indent="0" lvl="0" marL="0" marR="0" rtl="0" algn="l">
              <a:spcBef>
                <a:spcPts val="0"/>
              </a:spcBef>
              <a:spcAft>
                <a:spcPts val="0"/>
              </a:spcAft>
              <a:buNone/>
            </a:pPr>
            <a:r>
              <a:rPr b="1" lang="en-US" sz="1050">
                <a:solidFill>
                  <a:schemeClr val="dk1"/>
                </a:solidFill>
                <a:latin typeface="Arial"/>
                <a:ea typeface="Arial"/>
                <a:cs typeface="Arial"/>
                <a:sym typeface="Arial"/>
              </a:rPr>
              <a:t>.</a:t>
            </a:r>
            <a:endParaRPr/>
          </a:p>
        </p:txBody>
      </p:sp>
      <p:sp>
        <p:nvSpPr>
          <p:cNvPr id="213" name="Google Shape;213;p12"/>
          <p:cNvSpPr/>
          <p:nvPr/>
        </p:nvSpPr>
        <p:spPr>
          <a:xfrm>
            <a:off x="2889467" y="1185641"/>
            <a:ext cx="3397665" cy="2511348"/>
          </a:xfrm>
          <a:prstGeom prst="rect">
            <a:avLst/>
          </a:prstGeom>
          <a:solidFill>
            <a:srgbClr val="5A6B86">
              <a:alpha val="9803"/>
            </a:srgbClr>
          </a:solidFill>
          <a:ln>
            <a:noFill/>
          </a:ln>
        </p:spPr>
        <p:txBody>
          <a:bodyPr anchorCtr="0" anchor="t" bIns="45700" lIns="91425" spcFirstLastPara="1" rIns="91425" wrap="square" tIns="91425">
            <a:noAutofit/>
          </a:bodyPr>
          <a:lstStyle/>
          <a:p>
            <a:pPr indent="0" lvl="0" marL="0" marR="0" rtl="0" algn="ctr">
              <a:spcBef>
                <a:spcPts val="0"/>
              </a:spcBef>
              <a:spcAft>
                <a:spcPts val="0"/>
              </a:spcAft>
              <a:buNone/>
            </a:pPr>
            <a:r>
              <a:t/>
            </a:r>
            <a:endParaRPr sz="1200">
              <a:solidFill>
                <a:schemeClr val="dk1"/>
              </a:solidFill>
              <a:latin typeface="Arial"/>
              <a:ea typeface="Arial"/>
              <a:cs typeface="Arial"/>
              <a:sym typeface="Arial"/>
            </a:endParaRPr>
          </a:p>
        </p:txBody>
      </p:sp>
      <p:pic>
        <p:nvPicPr>
          <p:cNvPr id="214" name="Google Shape;214;p12"/>
          <p:cNvPicPr preferRelativeResize="0"/>
          <p:nvPr/>
        </p:nvPicPr>
        <p:blipFill rotWithShape="1">
          <a:blip r:embed="rId12">
            <a:alphaModFix/>
          </a:blip>
          <a:srcRect b="0" l="0" r="0" t="0"/>
          <a:stretch/>
        </p:blipFill>
        <p:spPr>
          <a:xfrm>
            <a:off x="3336042" y="2134165"/>
            <a:ext cx="469900" cy="469900"/>
          </a:xfrm>
          <a:prstGeom prst="rect">
            <a:avLst/>
          </a:prstGeom>
          <a:noFill/>
          <a:ln>
            <a:noFill/>
          </a:ln>
        </p:spPr>
      </p:pic>
      <p:pic>
        <p:nvPicPr>
          <p:cNvPr id="215" name="Google Shape;215;p12"/>
          <p:cNvPicPr preferRelativeResize="0"/>
          <p:nvPr/>
        </p:nvPicPr>
        <p:blipFill rotWithShape="1">
          <a:blip r:embed="rId13">
            <a:alphaModFix/>
          </a:blip>
          <a:srcRect b="0" l="0" r="0" t="0"/>
          <a:stretch/>
        </p:blipFill>
        <p:spPr>
          <a:xfrm>
            <a:off x="3726339" y="1298149"/>
            <a:ext cx="469900" cy="469900"/>
          </a:xfrm>
          <a:prstGeom prst="rect">
            <a:avLst/>
          </a:prstGeom>
          <a:noFill/>
          <a:ln>
            <a:noFill/>
          </a:ln>
        </p:spPr>
      </p:pic>
      <p:pic>
        <p:nvPicPr>
          <p:cNvPr id="216" name="Google Shape;216;p12"/>
          <p:cNvPicPr preferRelativeResize="0"/>
          <p:nvPr/>
        </p:nvPicPr>
        <p:blipFill rotWithShape="1">
          <a:blip r:embed="rId14">
            <a:alphaModFix/>
          </a:blip>
          <a:srcRect b="0" l="0" r="0" t="0"/>
          <a:stretch/>
        </p:blipFill>
        <p:spPr>
          <a:xfrm>
            <a:off x="4825286" y="1334762"/>
            <a:ext cx="469900" cy="469900"/>
          </a:xfrm>
          <a:prstGeom prst="rect">
            <a:avLst/>
          </a:prstGeom>
          <a:noFill/>
          <a:ln>
            <a:noFill/>
          </a:ln>
        </p:spPr>
      </p:pic>
      <p:pic>
        <p:nvPicPr>
          <p:cNvPr id="217" name="Google Shape;217;p12"/>
          <p:cNvPicPr preferRelativeResize="0"/>
          <p:nvPr/>
        </p:nvPicPr>
        <p:blipFill rotWithShape="1">
          <a:blip r:embed="rId15">
            <a:alphaModFix/>
          </a:blip>
          <a:srcRect b="0" l="0" r="0" t="0"/>
          <a:stretch/>
        </p:blipFill>
        <p:spPr>
          <a:xfrm>
            <a:off x="5262096" y="2130836"/>
            <a:ext cx="469900" cy="469900"/>
          </a:xfrm>
          <a:prstGeom prst="rect">
            <a:avLst/>
          </a:prstGeom>
          <a:noFill/>
          <a:ln>
            <a:noFill/>
          </a:ln>
        </p:spPr>
      </p:pic>
      <p:pic>
        <p:nvPicPr>
          <p:cNvPr id="218" name="Google Shape;218;p12"/>
          <p:cNvPicPr preferRelativeResize="0"/>
          <p:nvPr/>
        </p:nvPicPr>
        <p:blipFill rotWithShape="1">
          <a:blip r:embed="rId16">
            <a:alphaModFix/>
          </a:blip>
          <a:srcRect b="0" l="0" r="0" t="0"/>
          <a:stretch/>
        </p:blipFill>
        <p:spPr>
          <a:xfrm>
            <a:off x="3601913" y="2882113"/>
            <a:ext cx="469900" cy="469900"/>
          </a:xfrm>
          <a:prstGeom prst="rect">
            <a:avLst/>
          </a:prstGeom>
          <a:noFill/>
          <a:ln>
            <a:noFill/>
          </a:ln>
        </p:spPr>
      </p:pic>
      <p:sp>
        <p:nvSpPr>
          <p:cNvPr id="219" name="Google Shape;219;p12"/>
          <p:cNvSpPr txBox="1"/>
          <p:nvPr/>
        </p:nvSpPr>
        <p:spPr>
          <a:xfrm>
            <a:off x="3255006" y="3223529"/>
            <a:ext cx="1227978"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Batch Metadata Service</a:t>
            </a:r>
            <a:endParaRPr sz="1000">
              <a:solidFill>
                <a:schemeClr val="dk1"/>
              </a:solidFill>
              <a:latin typeface="Arial"/>
              <a:ea typeface="Arial"/>
              <a:cs typeface="Arial"/>
              <a:sym typeface="Arial"/>
            </a:endParaRPr>
          </a:p>
        </p:txBody>
      </p:sp>
      <p:sp>
        <p:nvSpPr>
          <p:cNvPr id="220" name="Google Shape;220;p12"/>
          <p:cNvSpPr txBox="1"/>
          <p:nvPr/>
        </p:nvSpPr>
        <p:spPr>
          <a:xfrm>
            <a:off x="4883057" y="2533650"/>
            <a:ext cx="1227978"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 Metadata Service</a:t>
            </a:r>
            <a:endParaRPr/>
          </a:p>
        </p:txBody>
      </p:sp>
      <p:sp>
        <p:nvSpPr>
          <p:cNvPr id="221" name="Google Shape;221;p12"/>
          <p:cNvSpPr txBox="1"/>
          <p:nvPr/>
        </p:nvSpPr>
        <p:spPr>
          <a:xfrm>
            <a:off x="2957003" y="2571383"/>
            <a:ext cx="1227978"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ID Minting Service</a:t>
            </a:r>
            <a:endParaRPr/>
          </a:p>
        </p:txBody>
      </p:sp>
      <p:sp>
        <p:nvSpPr>
          <p:cNvPr id="222" name="Google Shape;222;p12"/>
          <p:cNvSpPr txBox="1"/>
          <p:nvPr/>
        </p:nvSpPr>
        <p:spPr>
          <a:xfrm>
            <a:off x="4446247" y="1714680"/>
            <a:ext cx="1227978"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Resolution Service</a:t>
            </a:r>
            <a:endParaRPr sz="1000">
              <a:solidFill>
                <a:schemeClr val="dk1"/>
              </a:solidFill>
              <a:latin typeface="Arial"/>
              <a:ea typeface="Arial"/>
              <a:cs typeface="Arial"/>
              <a:sym typeface="Arial"/>
            </a:endParaRPr>
          </a:p>
        </p:txBody>
      </p:sp>
      <p:sp>
        <p:nvSpPr>
          <p:cNvPr id="223" name="Google Shape;223;p12"/>
          <p:cNvSpPr txBox="1"/>
          <p:nvPr/>
        </p:nvSpPr>
        <p:spPr>
          <a:xfrm>
            <a:off x="3363441" y="1663107"/>
            <a:ext cx="1227978"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Serialization Service</a:t>
            </a:r>
            <a:endParaRPr/>
          </a:p>
        </p:txBody>
      </p:sp>
      <p:pic>
        <p:nvPicPr>
          <p:cNvPr id="224" name="Google Shape;224;p12"/>
          <p:cNvPicPr preferRelativeResize="0"/>
          <p:nvPr/>
        </p:nvPicPr>
        <p:blipFill rotWithShape="1">
          <a:blip r:embed="rId17">
            <a:alphaModFix/>
          </a:blip>
          <a:srcRect b="0" l="0" r="0" t="0"/>
          <a:stretch/>
        </p:blipFill>
        <p:spPr>
          <a:xfrm>
            <a:off x="4825286" y="2970294"/>
            <a:ext cx="383470" cy="383470"/>
          </a:xfrm>
          <a:prstGeom prst="rect">
            <a:avLst/>
          </a:prstGeom>
          <a:noFill/>
          <a:ln>
            <a:noFill/>
          </a:ln>
        </p:spPr>
      </p:pic>
      <p:sp>
        <p:nvSpPr>
          <p:cNvPr id="225" name="Google Shape;225;p12"/>
          <p:cNvSpPr txBox="1"/>
          <p:nvPr/>
        </p:nvSpPr>
        <p:spPr>
          <a:xfrm>
            <a:off x="4403032" y="3353764"/>
            <a:ext cx="1227978"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 Other Services</a:t>
            </a:r>
            <a:endParaRPr/>
          </a:p>
        </p:txBody>
      </p:sp>
      <p:cxnSp>
        <p:nvCxnSpPr>
          <p:cNvPr id="226" name="Google Shape;226;p12"/>
          <p:cNvCxnSpPr>
            <a:stCxn id="187" idx="3"/>
          </p:cNvCxnSpPr>
          <p:nvPr/>
        </p:nvCxnSpPr>
        <p:spPr>
          <a:xfrm flipH="1" rot="10800000">
            <a:off x="2532743" y="2501874"/>
            <a:ext cx="356700" cy="4200"/>
          </a:xfrm>
          <a:prstGeom prst="straightConnector1">
            <a:avLst/>
          </a:prstGeom>
          <a:noFill/>
          <a:ln cap="flat" cmpd="sng" w="25400">
            <a:solidFill>
              <a:schemeClr val="accent1"/>
            </a:solidFill>
            <a:prstDash val="solid"/>
            <a:round/>
            <a:headEnd len="med" w="med" type="triangle"/>
            <a:tailEnd len="med" w="med" type="triangle"/>
          </a:ln>
          <a:effectLst>
            <a:outerShdw blurRad="40000" rotWithShape="0" dir="5400000" dist="20000">
              <a:srgbClr val="000000">
                <a:alpha val="37647"/>
              </a:srgbClr>
            </a:outerShdw>
          </a:effectLst>
        </p:spPr>
      </p:cxnSp>
      <p:cxnSp>
        <p:nvCxnSpPr>
          <p:cNvPr id="227" name="Google Shape;227;p12"/>
          <p:cNvCxnSpPr/>
          <p:nvPr/>
        </p:nvCxnSpPr>
        <p:spPr>
          <a:xfrm flipH="1" rot="10800000">
            <a:off x="6306853" y="2477320"/>
            <a:ext cx="450218" cy="4304"/>
          </a:xfrm>
          <a:prstGeom prst="straightConnector1">
            <a:avLst/>
          </a:prstGeom>
          <a:noFill/>
          <a:ln cap="flat" cmpd="sng" w="25400">
            <a:solidFill>
              <a:schemeClr val="accent1"/>
            </a:solidFill>
            <a:prstDash val="solid"/>
            <a:round/>
            <a:headEnd len="med" w="med" type="triangle"/>
            <a:tailEnd len="med" w="med" type="triangle"/>
          </a:ln>
          <a:effectLst>
            <a:outerShdw blurRad="40000" rotWithShape="0" dir="5400000" dist="20000">
              <a:srgbClr val="000000">
                <a:alpha val="37647"/>
              </a:srgbClr>
            </a:outerShdw>
          </a:effectLst>
        </p:spPr>
      </p:cxnSp>
      <p:cxnSp>
        <p:nvCxnSpPr>
          <p:cNvPr id="228" name="Google Shape;228;p12"/>
          <p:cNvCxnSpPr/>
          <p:nvPr/>
        </p:nvCxnSpPr>
        <p:spPr>
          <a:xfrm>
            <a:off x="4482984" y="3666247"/>
            <a:ext cx="1" cy="308309"/>
          </a:xfrm>
          <a:prstGeom prst="straightConnector1">
            <a:avLst/>
          </a:prstGeom>
          <a:noFill/>
          <a:ln cap="flat" cmpd="sng" w="25400">
            <a:solidFill>
              <a:schemeClr val="accent1"/>
            </a:solidFill>
            <a:prstDash val="solid"/>
            <a:round/>
            <a:headEnd len="med" w="med" type="triangle"/>
            <a:tailEnd len="med" w="med" type="triangle"/>
          </a:ln>
          <a:effectLst>
            <a:outerShdw blurRad="40000" rotWithShape="0" dir="5400000" dist="20000">
              <a:srgbClr val="000000">
                <a:alpha val="37647"/>
              </a:srgbClr>
            </a:outerShdw>
          </a:effectLst>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pic>
        <p:nvPicPr>
          <p:cNvPr id="234" name="Google Shape;234;p13"/>
          <p:cNvPicPr preferRelativeResize="0"/>
          <p:nvPr/>
        </p:nvPicPr>
        <p:blipFill rotWithShape="1">
          <a:blip r:embed="rId3">
            <a:alphaModFix/>
          </a:blip>
          <a:srcRect b="0" l="0" r="0" t="0"/>
          <a:stretch/>
        </p:blipFill>
        <p:spPr>
          <a:xfrm>
            <a:off x="-67623" y="1996229"/>
            <a:ext cx="857250" cy="857250"/>
          </a:xfrm>
          <a:prstGeom prst="rect">
            <a:avLst/>
          </a:prstGeom>
          <a:noFill/>
          <a:ln>
            <a:noFill/>
          </a:ln>
        </p:spPr>
      </p:pic>
      <p:pic>
        <p:nvPicPr>
          <p:cNvPr id="235" name="Google Shape;235;p13"/>
          <p:cNvPicPr preferRelativeResize="0"/>
          <p:nvPr/>
        </p:nvPicPr>
        <p:blipFill rotWithShape="1">
          <a:blip r:embed="rId4">
            <a:alphaModFix/>
          </a:blip>
          <a:srcRect b="0" l="0" r="0" t="0"/>
          <a:stretch/>
        </p:blipFill>
        <p:spPr>
          <a:xfrm>
            <a:off x="721546" y="2017697"/>
            <a:ext cx="975229" cy="975229"/>
          </a:xfrm>
          <a:prstGeom prst="rect">
            <a:avLst/>
          </a:prstGeom>
          <a:noFill/>
          <a:ln>
            <a:noFill/>
          </a:ln>
        </p:spPr>
      </p:pic>
      <p:sp>
        <p:nvSpPr>
          <p:cNvPr id="236" name="Google Shape;236;p13"/>
          <p:cNvSpPr txBox="1"/>
          <p:nvPr/>
        </p:nvSpPr>
        <p:spPr>
          <a:xfrm>
            <a:off x="790775" y="1790203"/>
            <a:ext cx="80502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Web App</a:t>
            </a:r>
            <a:endParaRPr/>
          </a:p>
        </p:txBody>
      </p:sp>
      <p:cxnSp>
        <p:nvCxnSpPr>
          <p:cNvPr id="237" name="Google Shape;237;p13"/>
          <p:cNvCxnSpPr/>
          <p:nvPr/>
        </p:nvCxnSpPr>
        <p:spPr>
          <a:xfrm rot="10800000">
            <a:off x="1654023" y="2441416"/>
            <a:ext cx="372390" cy="0"/>
          </a:xfrm>
          <a:prstGeom prst="straightConnector1">
            <a:avLst/>
          </a:prstGeom>
          <a:noFill/>
          <a:ln cap="flat" cmpd="sng" w="12700">
            <a:solidFill>
              <a:srgbClr val="545B64"/>
            </a:solidFill>
            <a:prstDash val="solid"/>
            <a:round/>
            <a:headEnd len="med" w="med" type="stealth"/>
            <a:tailEnd len="sm" w="sm" type="none"/>
          </a:ln>
        </p:spPr>
      </p:cxnSp>
      <p:cxnSp>
        <p:nvCxnSpPr>
          <p:cNvPr id="238" name="Google Shape;238;p13"/>
          <p:cNvCxnSpPr>
            <a:endCxn id="239" idx="1"/>
          </p:cNvCxnSpPr>
          <p:nvPr/>
        </p:nvCxnSpPr>
        <p:spPr>
          <a:xfrm flipH="1" rot="10800000">
            <a:off x="7101110" y="951074"/>
            <a:ext cx="849600" cy="1087800"/>
          </a:xfrm>
          <a:prstGeom prst="straightConnector1">
            <a:avLst/>
          </a:prstGeom>
          <a:noFill/>
          <a:ln cap="flat" cmpd="sng" w="12700">
            <a:solidFill>
              <a:srgbClr val="545B64"/>
            </a:solidFill>
            <a:prstDash val="solid"/>
            <a:round/>
            <a:headEnd len="med" w="med" type="stealth"/>
            <a:tailEnd len="sm" w="sm" type="none"/>
          </a:ln>
        </p:spPr>
      </p:cxnSp>
      <p:cxnSp>
        <p:nvCxnSpPr>
          <p:cNvPr id="240" name="Google Shape;240;p13"/>
          <p:cNvCxnSpPr/>
          <p:nvPr/>
        </p:nvCxnSpPr>
        <p:spPr>
          <a:xfrm flipH="1">
            <a:off x="5891331" y="2295939"/>
            <a:ext cx="653215" cy="831"/>
          </a:xfrm>
          <a:prstGeom prst="straightConnector1">
            <a:avLst/>
          </a:prstGeom>
          <a:noFill/>
          <a:ln cap="flat" cmpd="sng" w="12700">
            <a:solidFill>
              <a:srgbClr val="545B64"/>
            </a:solidFill>
            <a:prstDash val="solid"/>
            <a:round/>
            <a:headEnd len="med" w="med" type="stealth"/>
            <a:tailEnd len="sm" w="sm" type="none"/>
          </a:ln>
        </p:spPr>
      </p:cxnSp>
      <p:cxnSp>
        <p:nvCxnSpPr>
          <p:cNvPr id="241" name="Google Shape;241;p13"/>
          <p:cNvCxnSpPr/>
          <p:nvPr/>
        </p:nvCxnSpPr>
        <p:spPr>
          <a:xfrm flipH="1" rot="10800000">
            <a:off x="5891330" y="2532215"/>
            <a:ext cx="653216" cy="1"/>
          </a:xfrm>
          <a:prstGeom prst="straightConnector1">
            <a:avLst/>
          </a:prstGeom>
          <a:noFill/>
          <a:ln cap="flat" cmpd="sng" w="12700">
            <a:solidFill>
              <a:srgbClr val="545B64"/>
            </a:solidFill>
            <a:prstDash val="solid"/>
            <a:round/>
            <a:headEnd len="med" w="med" type="stealth"/>
            <a:tailEnd len="sm" w="sm" type="none"/>
          </a:ln>
        </p:spPr>
      </p:cxnSp>
      <p:cxnSp>
        <p:nvCxnSpPr>
          <p:cNvPr id="242" name="Google Shape;242;p13"/>
          <p:cNvCxnSpPr>
            <a:endCxn id="243" idx="1"/>
          </p:cNvCxnSpPr>
          <p:nvPr/>
        </p:nvCxnSpPr>
        <p:spPr>
          <a:xfrm>
            <a:off x="7101239" y="2971751"/>
            <a:ext cx="859200" cy="646200"/>
          </a:xfrm>
          <a:prstGeom prst="straightConnector1">
            <a:avLst/>
          </a:prstGeom>
          <a:noFill/>
          <a:ln cap="flat" cmpd="sng" w="12700">
            <a:solidFill>
              <a:srgbClr val="545B64"/>
            </a:solidFill>
            <a:prstDash val="solid"/>
            <a:round/>
            <a:headEnd len="med" w="med" type="stealth"/>
            <a:tailEnd len="sm" w="sm" type="none"/>
          </a:ln>
        </p:spPr>
      </p:cxnSp>
      <p:cxnSp>
        <p:nvCxnSpPr>
          <p:cNvPr id="244" name="Google Shape;244;p13"/>
          <p:cNvCxnSpPr/>
          <p:nvPr/>
        </p:nvCxnSpPr>
        <p:spPr>
          <a:xfrm>
            <a:off x="8287058" y="1840033"/>
            <a:ext cx="2952" cy="1346873"/>
          </a:xfrm>
          <a:prstGeom prst="straightConnector1">
            <a:avLst/>
          </a:prstGeom>
          <a:noFill/>
          <a:ln cap="flat" cmpd="sng" w="12700">
            <a:solidFill>
              <a:srgbClr val="545B64"/>
            </a:solidFill>
            <a:prstDash val="solid"/>
            <a:round/>
            <a:headEnd len="med" w="med" type="stealth"/>
            <a:tailEnd len="sm" w="sm" type="none"/>
          </a:ln>
        </p:spPr>
      </p:cxnSp>
      <p:cxnSp>
        <p:nvCxnSpPr>
          <p:cNvPr id="245" name="Google Shape;245;p13"/>
          <p:cNvCxnSpPr/>
          <p:nvPr/>
        </p:nvCxnSpPr>
        <p:spPr>
          <a:xfrm rot="10800000">
            <a:off x="5364553" y="1362750"/>
            <a:ext cx="2451" cy="654947"/>
          </a:xfrm>
          <a:prstGeom prst="straightConnector1">
            <a:avLst/>
          </a:prstGeom>
          <a:noFill/>
          <a:ln cap="flat" cmpd="sng" w="12700">
            <a:solidFill>
              <a:srgbClr val="545B64"/>
            </a:solidFill>
            <a:prstDash val="solid"/>
            <a:round/>
            <a:headEnd len="med" w="med" type="stealth"/>
            <a:tailEnd len="sm" w="sm" type="none"/>
          </a:ln>
        </p:spPr>
      </p:cxnSp>
      <p:cxnSp>
        <p:nvCxnSpPr>
          <p:cNvPr id="246" name="Google Shape;246;p13"/>
          <p:cNvCxnSpPr/>
          <p:nvPr/>
        </p:nvCxnSpPr>
        <p:spPr>
          <a:xfrm flipH="1" rot="10800000">
            <a:off x="3953528" y="1362750"/>
            <a:ext cx="1411025" cy="676252"/>
          </a:xfrm>
          <a:prstGeom prst="straightConnector1">
            <a:avLst/>
          </a:prstGeom>
          <a:noFill/>
          <a:ln cap="flat" cmpd="sng" w="12700">
            <a:solidFill>
              <a:srgbClr val="545B64"/>
            </a:solidFill>
            <a:prstDash val="solid"/>
            <a:round/>
            <a:headEnd len="med" w="med" type="stealth"/>
            <a:tailEnd len="sm" w="sm" type="none"/>
          </a:ln>
        </p:spPr>
      </p:cxnSp>
      <p:cxnSp>
        <p:nvCxnSpPr>
          <p:cNvPr id="247" name="Google Shape;247;p13"/>
          <p:cNvCxnSpPr/>
          <p:nvPr/>
        </p:nvCxnSpPr>
        <p:spPr>
          <a:xfrm flipH="1" rot="10800000">
            <a:off x="4370870" y="2441416"/>
            <a:ext cx="512802" cy="8157"/>
          </a:xfrm>
          <a:prstGeom prst="straightConnector1">
            <a:avLst/>
          </a:prstGeom>
          <a:noFill/>
          <a:ln cap="flat" cmpd="sng" w="12700">
            <a:solidFill>
              <a:srgbClr val="545B64"/>
            </a:solidFill>
            <a:prstDash val="solid"/>
            <a:round/>
            <a:headEnd len="med" w="med" type="stealth"/>
            <a:tailEnd len="sm" w="sm" type="none"/>
          </a:ln>
        </p:spPr>
      </p:cxnSp>
      <p:cxnSp>
        <p:nvCxnSpPr>
          <p:cNvPr id="248" name="Google Shape;248;p13"/>
          <p:cNvCxnSpPr/>
          <p:nvPr/>
        </p:nvCxnSpPr>
        <p:spPr>
          <a:xfrm rot="10800000">
            <a:off x="3006611" y="1663864"/>
            <a:ext cx="946917" cy="375138"/>
          </a:xfrm>
          <a:prstGeom prst="straightConnector1">
            <a:avLst/>
          </a:prstGeom>
          <a:noFill/>
          <a:ln cap="flat" cmpd="sng" w="12700">
            <a:solidFill>
              <a:srgbClr val="545B64"/>
            </a:solidFill>
            <a:prstDash val="solid"/>
            <a:round/>
            <a:headEnd len="med" w="med" type="stealth"/>
            <a:tailEnd len="sm" w="sm" type="none"/>
          </a:ln>
        </p:spPr>
      </p:cxnSp>
      <p:cxnSp>
        <p:nvCxnSpPr>
          <p:cNvPr id="249" name="Google Shape;249;p13"/>
          <p:cNvCxnSpPr/>
          <p:nvPr/>
        </p:nvCxnSpPr>
        <p:spPr>
          <a:xfrm flipH="1" rot="10800000">
            <a:off x="2660250" y="2160314"/>
            <a:ext cx="1" cy="1018435"/>
          </a:xfrm>
          <a:prstGeom prst="straightConnector1">
            <a:avLst/>
          </a:prstGeom>
          <a:noFill/>
          <a:ln cap="flat" cmpd="sng" w="12700">
            <a:solidFill>
              <a:srgbClr val="545B64"/>
            </a:solidFill>
            <a:prstDash val="solid"/>
            <a:round/>
            <a:headEnd len="sm" w="sm" type="none"/>
            <a:tailEnd len="med" w="med" type="stealth"/>
          </a:ln>
        </p:spPr>
      </p:cxnSp>
      <p:cxnSp>
        <p:nvCxnSpPr>
          <p:cNvPr id="250" name="Google Shape;250;p13"/>
          <p:cNvCxnSpPr/>
          <p:nvPr/>
        </p:nvCxnSpPr>
        <p:spPr>
          <a:xfrm flipH="1" rot="10800000">
            <a:off x="5362035" y="3124141"/>
            <a:ext cx="4969" cy="424552"/>
          </a:xfrm>
          <a:prstGeom prst="straightConnector1">
            <a:avLst/>
          </a:prstGeom>
          <a:noFill/>
          <a:ln cap="flat" cmpd="sng" w="12700">
            <a:solidFill>
              <a:srgbClr val="545B64"/>
            </a:solidFill>
            <a:prstDash val="solid"/>
            <a:round/>
            <a:headEnd len="med" w="med" type="stealth"/>
            <a:tailEnd len="sm" w="sm" type="none"/>
          </a:ln>
        </p:spPr>
      </p:cxnSp>
      <p:pic>
        <p:nvPicPr>
          <p:cNvPr id="251" name="Google Shape;251;p13"/>
          <p:cNvPicPr preferRelativeResize="0"/>
          <p:nvPr/>
        </p:nvPicPr>
        <p:blipFill rotWithShape="1">
          <a:blip r:embed="rId5">
            <a:alphaModFix/>
          </a:blip>
          <a:srcRect b="0" l="0" r="0" t="0"/>
          <a:stretch/>
        </p:blipFill>
        <p:spPr>
          <a:xfrm>
            <a:off x="2270011" y="1285029"/>
            <a:ext cx="711200" cy="711200"/>
          </a:xfrm>
          <a:prstGeom prst="rect">
            <a:avLst/>
          </a:prstGeom>
          <a:noFill/>
          <a:ln>
            <a:noFill/>
          </a:ln>
        </p:spPr>
      </p:pic>
      <p:sp>
        <p:nvSpPr>
          <p:cNvPr id="252" name="Google Shape;252;p13"/>
          <p:cNvSpPr txBox="1"/>
          <p:nvPr/>
        </p:nvSpPr>
        <p:spPr>
          <a:xfrm>
            <a:off x="2026414" y="1955161"/>
            <a:ext cx="1211529"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Amazon Route 53</a:t>
            </a:r>
            <a:endParaRPr/>
          </a:p>
        </p:txBody>
      </p:sp>
      <p:sp>
        <p:nvSpPr>
          <p:cNvPr id="253" name="Google Shape;253;p13"/>
          <p:cNvSpPr txBox="1"/>
          <p:nvPr/>
        </p:nvSpPr>
        <p:spPr>
          <a:xfrm>
            <a:off x="4211083" y="2771565"/>
            <a:ext cx="2301904"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Amazon API </a:t>
            </a:r>
            <a:endParaRPr/>
          </a:p>
          <a:p>
            <a:pPr indent="0" lvl="0" marL="0" marR="0" rtl="0" algn="ctr">
              <a:spcBef>
                <a:spcPts val="0"/>
              </a:spcBef>
              <a:spcAft>
                <a:spcPts val="0"/>
              </a:spcAft>
              <a:buNone/>
            </a:pPr>
            <a:r>
              <a:rPr lang="en-US" sz="1000">
                <a:solidFill>
                  <a:schemeClr val="dk1"/>
                </a:solidFill>
                <a:latin typeface="Arial"/>
                <a:ea typeface="Arial"/>
                <a:cs typeface="Arial"/>
                <a:sym typeface="Arial"/>
              </a:rPr>
              <a:t>Gateway</a:t>
            </a:r>
            <a:endParaRPr/>
          </a:p>
        </p:txBody>
      </p:sp>
      <p:pic>
        <p:nvPicPr>
          <p:cNvPr id="254" name="Google Shape;254;p13"/>
          <p:cNvPicPr preferRelativeResize="0"/>
          <p:nvPr/>
        </p:nvPicPr>
        <p:blipFill rotWithShape="1">
          <a:blip r:embed="rId6">
            <a:alphaModFix/>
          </a:blip>
          <a:srcRect b="0" l="0" r="0" t="0"/>
          <a:stretch/>
        </p:blipFill>
        <p:spPr>
          <a:xfrm>
            <a:off x="5011592" y="2069254"/>
            <a:ext cx="711200" cy="711200"/>
          </a:xfrm>
          <a:prstGeom prst="rect">
            <a:avLst/>
          </a:prstGeom>
          <a:noFill/>
          <a:ln>
            <a:noFill/>
          </a:ln>
        </p:spPr>
      </p:pic>
      <p:sp>
        <p:nvSpPr>
          <p:cNvPr id="255" name="Google Shape;255;p13"/>
          <p:cNvSpPr txBox="1"/>
          <p:nvPr/>
        </p:nvSpPr>
        <p:spPr>
          <a:xfrm>
            <a:off x="2817113" y="2780498"/>
            <a:ext cx="2301904"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Amazon </a:t>
            </a:r>
            <a:endParaRPr/>
          </a:p>
          <a:p>
            <a:pPr indent="0" lvl="0" marL="0" marR="0" rtl="0" algn="ctr">
              <a:spcBef>
                <a:spcPts val="0"/>
              </a:spcBef>
              <a:spcAft>
                <a:spcPts val="0"/>
              </a:spcAft>
              <a:buNone/>
            </a:pPr>
            <a:r>
              <a:rPr lang="en-US" sz="1000">
                <a:solidFill>
                  <a:schemeClr val="dk1"/>
                </a:solidFill>
                <a:latin typeface="Arial"/>
                <a:ea typeface="Arial"/>
                <a:cs typeface="Arial"/>
                <a:sym typeface="Arial"/>
              </a:rPr>
              <a:t>CloudFront</a:t>
            </a:r>
            <a:endParaRPr/>
          </a:p>
        </p:txBody>
      </p:sp>
      <p:pic>
        <p:nvPicPr>
          <p:cNvPr id="256" name="Google Shape;256;p13"/>
          <p:cNvPicPr preferRelativeResize="0"/>
          <p:nvPr/>
        </p:nvPicPr>
        <p:blipFill rotWithShape="1">
          <a:blip r:embed="rId7">
            <a:alphaModFix/>
          </a:blip>
          <a:srcRect b="0" l="0" r="0" t="0"/>
          <a:stretch/>
        </p:blipFill>
        <p:spPr>
          <a:xfrm>
            <a:off x="3612465" y="2088817"/>
            <a:ext cx="711200" cy="711200"/>
          </a:xfrm>
          <a:prstGeom prst="rect">
            <a:avLst/>
          </a:prstGeom>
          <a:noFill/>
          <a:ln>
            <a:noFill/>
          </a:ln>
        </p:spPr>
      </p:pic>
      <p:sp>
        <p:nvSpPr>
          <p:cNvPr id="257" name="Google Shape;257;p13"/>
          <p:cNvSpPr txBox="1"/>
          <p:nvPr/>
        </p:nvSpPr>
        <p:spPr>
          <a:xfrm>
            <a:off x="1509298" y="3949056"/>
            <a:ext cx="2301904"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AWS </a:t>
            </a:r>
            <a:endParaRPr/>
          </a:p>
          <a:p>
            <a:pPr indent="0" lvl="0" marL="0" marR="0" rtl="0" algn="ctr">
              <a:spcBef>
                <a:spcPts val="0"/>
              </a:spcBef>
              <a:spcAft>
                <a:spcPts val="0"/>
              </a:spcAft>
              <a:buNone/>
            </a:pPr>
            <a:r>
              <a:rPr lang="en-US" sz="1000">
                <a:solidFill>
                  <a:schemeClr val="dk1"/>
                </a:solidFill>
                <a:latin typeface="Arial"/>
                <a:ea typeface="Arial"/>
                <a:cs typeface="Arial"/>
                <a:sym typeface="Arial"/>
              </a:rPr>
              <a:t>Certificate Manager</a:t>
            </a:r>
            <a:endParaRPr/>
          </a:p>
        </p:txBody>
      </p:sp>
      <p:pic>
        <p:nvPicPr>
          <p:cNvPr id="258" name="Google Shape;258;p13"/>
          <p:cNvPicPr preferRelativeResize="0"/>
          <p:nvPr/>
        </p:nvPicPr>
        <p:blipFill rotWithShape="1">
          <a:blip r:embed="rId8">
            <a:alphaModFix/>
          </a:blip>
          <a:srcRect b="0" l="0" r="0" t="0"/>
          <a:stretch/>
        </p:blipFill>
        <p:spPr>
          <a:xfrm>
            <a:off x="2303168" y="3209045"/>
            <a:ext cx="711200" cy="711200"/>
          </a:xfrm>
          <a:prstGeom prst="rect">
            <a:avLst/>
          </a:prstGeom>
          <a:noFill/>
          <a:ln>
            <a:noFill/>
          </a:ln>
        </p:spPr>
      </p:pic>
      <p:sp>
        <p:nvSpPr>
          <p:cNvPr id="259" name="Google Shape;259;p13"/>
          <p:cNvSpPr txBox="1"/>
          <p:nvPr/>
        </p:nvSpPr>
        <p:spPr>
          <a:xfrm>
            <a:off x="4211083" y="4312092"/>
            <a:ext cx="2301904"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Amazon Cognito</a:t>
            </a:r>
            <a:endParaRPr/>
          </a:p>
        </p:txBody>
      </p:sp>
      <p:pic>
        <p:nvPicPr>
          <p:cNvPr id="260" name="Google Shape;260;p13"/>
          <p:cNvPicPr preferRelativeResize="0"/>
          <p:nvPr/>
        </p:nvPicPr>
        <p:blipFill rotWithShape="1">
          <a:blip r:embed="rId9">
            <a:alphaModFix/>
          </a:blip>
          <a:srcRect b="0" l="0" r="0" t="0"/>
          <a:stretch/>
        </p:blipFill>
        <p:spPr>
          <a:xfrm>
            <a:off x="5011592" y="3600892"/>
            <a:ext cx="711200" cy="711200"/>
          </a:xfrm>
          <a:prstGeom prst="rect">
            <a:avLst/>
          </a:prstGeom>
          <a:noFill/>
          <a:ln>
            <a:noFill/>
          </a:ln>
        </p:spPr>
      </p:pic>
      <p:pic>
        <p:nvPicPr>
          <p:cNvPr id="261" name="Google Shape;261;p13"/>
          <p:cNvPicPr preferRelativeResize="0"/>
          <p:nvPr/>
        </p:nvPicPr>
        <p:blipFill rotWithShape="1">
          <a:blip r:embed="rId10">
            <a:alphaModFix/>
          </a:blip>
          <a:srcRect b="0" l="0" r="0" t="0"/>
          <a:stretch/>
        </p:blipFill>
        <p:spPr>
          <a:xfrm>
            <a:off x="4991443" y="368927"/>
            <a:ext cx="711200" cy="711200"/>
          </a:xfrm>
          <a:prstGeom prst="rect">
            <a:avLst/>
          </a:prstGeom>
          <a:noFill/>
          <a:ln>
            <a:noFill/>
          </a:ln>
        </p:spPr>
      </p:pic>
      <p:sp>
        <p:nvSpPr>
          <p:cNvPr id="262" name="Google Shape;262;p13"/>
          <p:cNvSpPr txBox="1"/>
          <p:nvPr/>
        </p:nvSpPr>
        <p:spPr>
          <a:xfrm>
            <a:off x="4733054" y="1098248"/>
            <a:ext cx="1227978"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Amazon S3</a:t>
            </a:r>
            <a:endParaRPr/>
          </a:p>
        </p:txBody>
      </p:sp>
      <p:pic>
        <p:nvPicPr>
          <p:cNvPr id="263" name="Google Shape;263;p13"/>
          <p:cNvPicPr preferRelativeResize="0"/>
          <p:nvPr/>
        </p:nvPicPr>
        <p:blipFill rotWithShape="1">
          <a:blip r:embed="rId11">
            <a:alphaModFix/>
          </a:blip>
          <a:srcRect b="0" l="0" r="0" t="0"/>
          <a:stretch/>
        </p:blipFill>
        <p:spPr>
          <a:xfrm>
            <a:off x="6731000" y="2085522"/>
            <a:ext cx="711200" cy="711200"/>
          </a:xfrm>
          <a:prstGeom prst="rect">
            <a:avLst/>
          </a:prstGeom>
          <a:noFill/>
          <a:ln>
            <a:noFill/>
          </a:ln>
        </p:spPr>
      </p:pic>
      <p:sp>
        <p:nvSpPr>
          <p:cNvPr id="264" name="Google Shape;264;p13"/>
          <p:cNvSpPr txBox="1"/>
          <p:nvPr/>
        </p:nvSpPr>
        <p:spPr>
          <a:xfrm>
            <a:off x="6333324" y="2762399"/>
            <a:ext cx="1506552"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AWS Lambda</a:t>
            </a:r>
            <a:endParaRPr/>
          </a:p>
        </p:txBody>
      </p:sp>
      <p:sp>
        <p:nvSpPr>
          <p:cNvPr id="265" name="Google Shape;265;p13"/>
          <p:cNvSpPr txBox="1"/>
          <p:nvPr/>
        </p:nvSpPr>
        <p:spPr>
          <a:xfrm>
            <a:off x="7839876" y="3974510"/>
            <a:ext cx="908396"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Amazon </a:t>
            </a:r>
            <a:endParaRPr/>
          </a:p>
          <a:p>
            <a:pPr indent="0" lvl="0" marL="0" marR="0" rtl="0" algn="ctr">
              <a:spcBef>
                <a:spcPts val="0"/>
              </a:spcBef>
              <a:spcAft>
                <a:spcPts val="0"/>
              </a:spcAft>
              <a:buNone/>
            </a:pPr>
            <a:r>
              <a:rPr lang="en-US" sz="1000">
                <a:solidFill>
                  <a:schemeClr val="dk1"/>
                </a:solidFill>
                <a:latin typeface="Arial"/>
                <a:ea typeface="Arial"/>
                <a:cs typeface="Arial"/>
                <a:sym typeface="Arial"/>
              </a:rPr>
              <a:t>DynamoDB</a:t>
            </a:r>
            <a:endParaRPr/>
          </a:p>
        </p:txBody>
      </p:sp>
      <p:pic>
        <p:nvPicPr>
          <p:cNvPr id="243" name="Google Shape;243;p13"/>
          <p:cNvPicPr preferRelativeResize="0"/>
          <p:nvPr/>
        </p:nvPicPr>
        <p:blipFill rotWithShape="1">
          <a:blip r:embed="rId12">
            <a:alphaModFix/>
          </a:blip>
          <a:srcRect b="0" l="0" r="0" t="0"/>
          <a:stretch/>
        </p:blipFill>
        <p:spPr>
          <a:xfrm>
            <a:off x="7960439" y="3262351"/>
            <a:ext cx="711200" cy="711200"/>
          </a:xfrm>
          <a:prstGeom prst="rect">
            <a:avLst/>
          </a:prstGeom>
          <a:noFill/>
          <a:ln>
            <a:noFill/>
          </a:ln>
        </p:spPr>
      </p:pic>
      <p:sp>
        <p:nvSpPr>
          <p:cNvPr id="266" name="Google Shape;266;p13"/>
          <p:cNvSpPr txBox="1"/>
          <p:nvPr/>
        </p:nvSpPr>
        <p:spPr>
          <a:xfrm>
            <a:off x="7262057" y="1269606"/>
            <a:ext cx="1995005" cy="55399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rgbClr val="000000"/>
                </a:solidFill>
                <a:latin typeface="Arial"/>
                <a:ea typeface="Arial"/>
                <a:cs typeface="Arial"/>
                <a:sym typeface="Arial"/>
              </a:rPr>
              <a:t>Amazon </a:t>
            </a:r>
            <a:endParaRPr/>
          </a:p>
          <a:p>
            <a:pPr indent="0" lvl="0" marL="0" marR="0" rtl="0" algn="ctr">
              <a:spcBef>
                <a:spcPts val="0"/>
              </a:spcBef>
              <a:spcAft>
                <a:spcPts val="0"/>
              </a:spcAft>
              <a:buNone/>
            </a:pPr>
            <a:r>
              <a:rPr lang="en-US" sz="1000">
                <a:solidFill>
                  <a:srgbClr val="000000"/>
                </a:solidFill>
                <a:latin typeface="Arial"/>
                <a:ea typeface="Arial"/>
                <a:cs typeface="Arial"/>
                <a:sym typeface="Arial"/>
              </a:rPr>
              <a:t>Elasticsearch </a:t>
            </a:r>
            <a:endParaRPr/>
          </a:p>
          <a:p>
            <a:pPr indent="0" lvl="0" marL="0" marR="0" rtl="0" algn="ctr">
              <a:spcBef>
                <a:spcPts val="0"/>
              </a:spcBef>
              <a:spcAft>
                <a:spcPts val="0"/>
              </a:spcAft>
              <a:buNone/>
            </a:pPr>
            <a:r>
              <a:rPr lang="en-US" sz="1000">
                <a:solidFill>
                  <a:srgbClr val="000000"/>
                </a:solidFill>
                <a:latin typeface="Arial"/>
                <a:ea typeface="Arial"/>
                <a:cs typeface="Arial"/>
                <a:sym typeface="Arial"/>
              </a:rPr>
              <a:t>Service</a:t>
            </a:r>
            <a:endParaRPr sz="1000">
              <a:solidFill>
                <a:schemeClr val="dk1"/>
              </a:solidFill>
              <a:latin typeface="Arial"/>
              <a:ea typeface="Arial"/>
              <a:cs typeface="Arial"/>
              <a:sym typeface="Arial"/>
            </a:endParaRPr>
          </a:p>
        </p:txBody>
      </p:sp>
      <p:pic>
        <p:nvPicPr>
          <p:cNvPr id="239" name="Google Shape;239;p13"/>
          <p:cNvPicPr preferRelativeResize="0"/>
          <p:nvPr/>
        </p:nvPicPr>
        <p:blipFill rotWithShape="1">
          <a:blip r:embed="rId13">
            <a:alphaModFix/>
          </a:blip>
          <a:srcRect b="0" l="0" r="0" t="0"/>
          <a:stretch/>
        </p:blipFill>
        <p:spPr>
          <a:xfrm>
            <a:off x="7950710" y="595474"/>
            <a:ext cx="711200" cy="711200"/>
          </a:xfrm>
          <a:prstGeom prst="rect">
            <a:avLst/>
          </a:prstGeom>
          <a:noFill/>
          <a:ln>
            <a:noFill/>
          </a:ln>
        </p:spPr>
      </p:pic>
      <p:sp>
        <p:nvSpPr>
          <p:cNvPr id="267" name="Google Shape;267;p13"/>
          <p:cNvSpPr/>
          <p:nvPr/>
        </p:nvSpPr>
        <p:spPr>
          <a:xfrm>
            <a:off x="2026413" y="240638"/>
            <a:ext cx="6741131" cy="4381541"/>
          </a:xfrm>
          <a:prstGeom prst="rect">
            <a:avLst/>
          </a:prstGeom>
          <a:noFill/>
          <a:ln cap="flat" cmpd="sng" w="12700">
            <a:solidFill>
              <a:schemeClr val="dk1"/>
            </a:solidFill>
            <a:prstDash val="solid"/>
            <a:round/>
            <a:headEnd len="sm" w="sm" type="none"/>
            <a:tailEnd len="sm" w="sm" type="none"/>
          </a:ln>
        </p:spPr>
        <p:txBody>
          <a:bodyPr anchorCtr="0" anchor="t" bIns="45700" lIns="457200" spcFirstLastPara="1" rIns="91425" wrap="square" tIns="91425">
            <a:noAutofit/>
          </a:bodyPr>
          <a:lstStyle/>
          <a:p>
            <a:pPr indent="0" lvl="0" marL="0" marR="0" rtl="0" algn="l">
              <a:spcBef>
                <a:spcPts val="0"/>
              </a:spcBef>
              <a:spcAft>
                <a:spcPts val="0"/>
              </a:spcAft>
              <a:buNone/>
            </a:pPr>
            <a:r>
              <a:rPr lang="en-US" sz="1200">
                <a:solidFill>
                  <a:srgbClr val="000000"/>
                </a:solidFill>
                <a:latin typeface="Arial"/>
                <a:ea typeface="Arial"/>
                <a:cs typeface="Arial"/>
                <a:sym typeface="Arial"/>
              </a:rPr>
              <a:t>AWS Cloud</a:t>
            </a:r>
            <a:endParaRPr/>
          </a:p>
        </p:txBody>
      </p:sp>
      <p:pic>
        <p:nvPicPr>
          <p:cNvPr id="268" name="Google Shape;268;p13"/>
          <p:cNvPicPr preferRelativeResize="0"/>
          <p:nvPr/>
        </p:nvPicPr>
        <p:blipFill rotWithShape="1">
          <a:blip r:embed="rId14">
            <a:alphaModFix/>
          </a:blip>
          <a:srcRect b="0" l="0" r="0" t="0"/>
          <a:stretch/>
        </p:blipFill>
        <p:spPr>
          <a:xfrm>
            <a:off x="2026413" y="240638"/>
            <a:ext cx="390463" cy="39046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Google Shape;274;p14"/>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Presentation - Multi-Tenant Architecture </a:t>
            </a:r>
            <a:endParaRPr/>
          </a:p>
        </p:txBody>
      </p:sp>
      <p:sp>
        <p:nvSpPr>
          <p:cNvPr id="275" name="Google Shape;275;p14"/>
          <p:cNvSpPr/>
          <p:nvPr/>
        </p:nvSpPr>
        <p:spPr>
          <a:xfrm>
            <a:off x="1259726" y="3356512"/>
            <a:ext cx="884143" cy="853067"/>
          </a:xfrm>
          <a:prstGeom prst="can">
            <a:avLst>
              <a:gd fmla="val 25000" name="adj"/>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Arial"/>
                <a:ea typeface="Arial"/>
                <a:cs typeface="Arial"/>
                <a:sym typeface="Arial"/>
              </a:rPr>
              <a:t>DB</a:t>
            </a:r>
            <a:endParaRPr sz="1800">
              <a:solidFill>
                <a:schemeClr val="lt1"/>
              </a:solidFill>
              <a:latin typeface="Arial"/>
              <a:ea typeface="Arial"/>
              <a:cs typeface="Arial"/>
              <a:sym typeface="Arial"/>
            </a:endParaRPr>
          </a:p>
        </p:txBody>
      </p:sp>
      <p:sp>
        <p:nvSpPr>
          <p:cNvPr id="276" name="Google Shape;276;p14"/>
          <p:cNvSpPr/>
          <p:nvPr/>
        </p:nvSpPr>
        <p:spPr>
          <a:xfrm>
            <a:off x="800653" y="2167794"/>
            <a:ext cx="3755173" cy="513921"/>
          </a:xfrm>
          <a:prstGeom prst="rect">
            <a:avLst/>
          </a:prstGeom>
          <a:solidFill>
            <a:schemeClr val="accent3"/>
          </a:solidFill>
          <a:ln cap="flat" cmpd="sng" w="25400">
            <a:solidFill>
              <a:srgbClr val="71884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Arial"/>
                <a:ea typeface="Arial"/>
                <a:cs typeface="Arial"/>
                <a:sym typeface="Arial"/>
              </a:rPr>
              <a:t>Application Hub</a:t>
            </a:r>
            <a:endParaRPr/>
          </a:p>
        </p:txBody>
      </p:sp>
      <p:sp>
        <p:nvSpPr>
          <p:cNvPr id="277" name="Google Shape;277;p14"/>
          <p:cNvSpPr/>
          <p:nvPr/>
        </p:nvSpPr>
        <p:spPr>
          <a:xfrm>
            <a:off x="3257950" y="3356512"/>
            <a:ext cx="884143" cy="853067"/>
          </a:xfrm>
          <a:prstGeom prst="can">
            <a:avLst>
              <a:gd fmla="val 25000" name="adj"/>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Arial"/>
                <a:ea typeface="Arial"/>
                <a:cs typeface="Arial"/>
                <a:sym typeface="Arial"/>
              </a:rPr>
              <a:t>Search</a:t>
            </a:r>
            <a:endParaRPr sz="1800">
              <a:solidFill>
                <a:schemeClr val="lt1"/>
              </a:solidFill>
              <a:latin typeface="Arial"/>
              <a:ea typeface="Arial"/>
              <a:cs typeface="Arial"/>
              <a:sym typeface="Arial"/>
            </a:endParaRPr>
          </a:p>
        </p:txBody>
      </p:sp>
      <p:sp>
        <p:nvSpPr>
          <p:cNvPr id="278" name="Google Shape;278;p14"/>
          <p:cNvSpPr/>
          <p:nvPr/>
        </p:nvSpPr>
        <p:spPr>
          <a:xfrm>
            <a:off x="800653" y="1237788"/>
            <a:ext cx="779696" cy="567038"/>
          </a:xfrm>
          <a:prstGeom prst="roundRect">
            <a:avLst>
              <a:gd fmla="val 16667" name="adj"/>
            </a:avLst>
          </a:prstGeom>
          <a:solidFill>
            <a:schemeClr val="accent4"/>
          </a:solidFill>
          <a:ln cap="flat" cmpd="sng" w="25400">
            <a:solidFill>
              <a:srgbClr val="5D487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Arial"/>
                <a:ea typeface="Arial"/>
                <a:cs typeface="Arial"/>
                <a:sym typeface="Arial"/>
              </a:rPr>
              <a:t>App1</a:t>
            </a:r>
            <a:endParaRPr sz="1800">
              <a:solidFill>
                <a:schemeClr val="lt1"/>
              </a:solidFill>
              <a:latin typeface="Arial"/>
              <a:ea typeface="Arial"/>
              <a:cs typeface="Arial"/>
              <a:sym typeface="Arial"/>
            </a:endParaRPr>
          </a:p>
        </p:txBody>
      </p:sp>
      <p:sp>
        <p:nvSpPr>
          <p:cNvPr id="279" name="Google Shape;279;p14"/>
          <p:cNvSpPr/>
          <p:nvPr/>
        </p:nvSpPr>
        <p:spPr>
          <a:xfrm>
            <a:off x="1894089" y="1237788"/>
            <a:ext cx="779696" cy="567038"/>
          </a:xfrm>
          <a:prstGeom prst="roundRect">
            <a:avLst>
              <a:gd fmla="val 16667" name="adj"/>
            </a:avLst>
          </a:prstGeom>
          <a:solidFill>
            <a:schemeClr val="accent4"/>
          </a:solidFill>
          <a:ln cap="flat" cmpd="sng" w="25400">
            <a:solidFill>
              <a:srgbClr val="5D487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Arial"/>
                <a:ea typeface="Arial"/>
                <a:cs typeface="Arial"/>
                <a:sym typeface="Arial"/>
              </a:rPr>
              <a:t>App2</a:t>
            </a:r>
            <a:endParaRPr sz="1800">
              <a:solidFill>
                <a:schemeClr val="lt1"/>
              </a:solidFill>
              <a:latin typeface="Arial"/>
              <a:ea typeface="Arial"/>
              <a:cs typeface="Arial"/>
              <a:sym typeface="Arial"/>
            </a:endParaRPr>
          </a:p>
        </p:txBody>
      </p:sp>
      <p:sp>
        <p:nvSpPr>
          <p:cNvPr id="280" name="Google Shape;280;p14"/>
          <p:cNvSpPr/>
          <p:nvPr/>
        </p:nvSpPr>
        <p:spPr>
          <a:xfrm>
            <a:off x="3700022" y="1237788"/>
            <a:ext cx="779696" cy="567038"/>
          </a:xfrm>
          <a:prstGeom prst="roundRect">
            <a:avLst>
              <a:gd fmla="val 16667" name="adj"/>
            </a:avLst>
          </a:prstGeom>
          <a:solidFill>
            <a:schemeClr val="accent4"/>
          </a:solidFill>
          <a:ln cap="flat" cmpd="sng" w="25400">
            <a:solidFill>
              <a:srgbClr val="5D487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Arial"/>
                <a:ea typeface="Arial"/>
                <a:cs typeface="Arial"/>
                <a:sym typeface="Arial"/>
              </a:rPr>
              <a:t>AppN</a:t>
            </a:r>
            <a:endParaRPr sz="1800">
              <a:solidFill>
                <a:schemeClr val="lt1"/>
              </a:solidFill>
              <a:latin typeface="Arial"/>
              <a:ea typeface="Arial"/>
              <a:cs typeface="Arial"/>
              <a:sym typeface="Arial"/>
            </a:endParaRPr>
          </a:p>
        </p:txBody>
      </p:sp>
      <p:sp>
        <p:nvSpPr>
          <p:cNvPr id="281" name="Google Shape;281;p14"/>
          <p:cNvSpPr/>
          <p:nvPr/>
        </p:nvSpPr>
        <p:spPr>
          <a:xfrm>
            <a:off x="2826562" y="1448546"/>
            <a:ext cx="140879" cy="145522"/>
          </a:xfrm>
          <a:prstGeom prst="ellipse">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82" name="Google Shape;282;p14"/>
          <p:cNvSpPr/>
          <p:nvPr/>
        </p:nvSpPr>
        <p:spPr>
          <a:xfrm>
            <a:off x="3131448" y="1451055"/>
            <a:ext cx="140879" cy="145522"/>
          </a:xfrm>
          <a:prstGeom prst="ellipse">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83" name="Google Shape;283;p14"/>
          <p:cNvSpPr/>
          <p:nvPr/>
        </p:nvSpPr>
        <p:spPr>
          <a:xfrm>
            <a:off x="3412497" y="1448546"/>
            <a:ext cx="140879" cy="145522"/>
          </a:xfrm>
          <a:prstGeom prst="ellipse">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284" name="Google Shape;284;p14"/>
          <p:cNvPicPr preferRelativeResize="0"/>
          <p:nvPr/>
        </p:nvPicPr>
        <p:blipFill rotWithShape="1">
          <a:blip r:embed="rId3">
            <a:alphaModFix/>
          </a:blip>
          <a:srcRect b="0" l="0" r="0" t="0"/>
          <a:stretch/>
        </p:blipFill>
        <p:spPr>
          <a:xfrm>
            <a:off x="5359219" y="1142121"/>
            <a:ext cx="1073167" cy="758371"/>
          </a:xfrm>
          <a:prstGeom prst="rect">
            <a:avLst/>
          </a:prstGeom>
          <a:noFill/>
          <a:ln>
            <a:noFill/>
          </a:ln>
        </p:spPr>
      </p:pic>
      <p:cxnSp>
        <p:nvCxnSpPr>
          <p:cNvPr id="285" name="Google Shape;285;p14"/>
          <p:cNvCxnSpPr>
            <a:stCxn id="280" idx="3"/>
            <a:endCxn id="284" idx="1"/>
          </p:cNvCxnSpPr>
          <p:nvPr/>
        </p:nvCxnSpPr>
        <p:spPr>
          <a:xfrm>
            <a:off x="4479718" y="1521307"/>
            <a:ext cx="879600" cy="0"/>
          </a:xfrm>
          <a:prstGeom prst="straightConnector1">
            <a:avLst/>
          </a:prstGeom>
          <a:noFill/>
          <a:ln cap="flat" cmpd="sng" w="25400">
            <a:solidFill>
              <a:schemeClr val="accent1"/>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86" name="Google Shape;286;p14"/>
          <p:cNvCxnSpPr>
            <a:stCxn id="276" idx="2"/>
            <a:endCxn id="275" idx="1"/>
          </p:cNvCxnSpPr>
          <p:nvPr/>
        </p:nvCxnSpPr>
        <p:spPr>
          <a:xfrm rot="5400000">
            <a:off x="1852640" y="2530815"/>
            <a:ext cx="674700" cy="976500"/>
          </a:xfrm>
          <a:prstGeom prst="bentConnector3">
            <a:avLst>
              <a:gd fmla="val 50000" name="adj1"/>
            </a:avLst>
          </a:prstGeom>
          <a:noFill/>
          <a:ln cap="flat" cmpd="sng" w="25400">
            <a:solidFill>
              <a:schemeClr val="accent1"/>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87" name="Google Shape;287;p14"/>
          <p:cNvCxnSpPr>
            <a:stCxn id="276" idx="2"/>
            <a:endCxn id="277" idx="1"/>
          </p:cNvCxnSpPr>
          <p:nvPr/>
        </p:nvCxnSpPr>
        <p:spPr>
          <a:xfrm flipH="1" rot="-5400000">
            <a:off x="2851790" y="2508165"/>
            <a:ext cx="674700" cy="1021800"/>
          </a:xfrm>
          <a:prstGeom prst="bentConnector3">
            <a:avLst>
              <a:gd fmla="val 50000" name="adj1"/>
            </a:avLst>
          </a:prstGeom>
          <a:noFill/>
          <a:ln cap="flat" cmpd="sng" w="25400">
            <a:solidFill>
              <a:schemeClr val="accent1"/>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88" name="Google Shape;288;p14"/>
          <p:cNvCxnSpPr>
            <a:stCxn id="278" idx="2"/>
          </p:cNvCxnSpPr>
          <p:nvPr/>
        </p:nvCxnSpPr>
        <p:spPr>
          <a:xfrm>
            <a:off x="1190501" y="1804826"/>
            <a:ext cx="0" cy="363000"/>
          </a:xfrm>
          <a:prstGeom prst="straightConnector1">
            <a:avLst/>
          </a:prstGeom>
          <a:noFill/>
          <a:ln cap="flat" cmpd="sng" w="25400">
            <a:solidFill>
              <a:schemeClr val="accent1"/>
            </a:solidFill>
            <a:prstDash val="solid"/>
            <a:round/>
            <a:headEnd len="med" w="med" type="triangle"/>
            <a:tailEnd len="med" w="med" type="triangle"/>
          </a:ln>
          <a:effectLst>
            <a:outerShdw blurRad="40000" rotWithShape="0" dir="5400000" dist="20000">
              <a:srgbClr val="000000">
                <a:alpha val="37647"/>
              </a:srgbClr>
            </a:outerShdw>
          </a:effectLst>
        </p:spPr>
      </p:cxnSp>
      <p:cxnSp>
        <p:nvCxnSpPr>
          <p:cNvPr id="289" name="Google Shape;289;p14"/>
          <p:cNvCxnSpPr/>
          <p:nvPr/>
        </p:nvCxnSpPr>
        <p:spPr>
          <a:xfrm>
            <a:off x="2283937" y="1804826"/>
            <a:ext cx="0" cy="362968"/>
          </a:xfrm>
          <a:prstGeom prst="straightConnector1">
            <a:avLst/>
          </a:prstGeom>
          <a:noFill/>
          <a:ln cap="flat" cmpd="sng" w="25400">
            <a:solidFill>
              <a:schemeClr val="accent1"/>
            </a:solidFill>
            <a:prstDash val="solid"/>
            <a:round/>
            <a:headEnd len="med" w="med" type="triangle"/>
            <a:tailEnd len="med" w="med" type="triangle"/>
          </a:ln>
          <a:effectLst>
            <a:outerShdw blurRad="40000" rotWithShape="0" dir="5400000" dist="20000">
              <a:srgbClr val="000000">
                <a:alpha val="37647"/>
              </a:srgbClr>
            </a:outerShdw>
          </a:effectLst>
        </p:spPr>
      </p:cxnSp>
      <p:cxnSp>
        <p:nvCxnSpPr>
          <p:cNvPr id="290" name="Google Shape;290;p14"/>
          <p:cNvCxnSpPr/>
          <p:nvPr/>
        </p:nvCxnSpPr>
        <p:spPr>
          <a:xfrm>
            <a:off x="4089870" y="1814675"/>
            <a:ext cx="0" cy="362968"/>
          </a:xfrm>
          <a:prstGeom prst="straightConnector1">
            <a:avLst/>
          </a:prstGeom>
          <a:noFill/>
          <a:ln cap="flat" cmpd="sng" w="25400">
            <a:solidFill>
              <a:schemeClr val="accent1"/>
            </a:solidFill>
            <a:prstDash val="solid"/>
            <a:round/>
            <a:headEnd len="med" w="med" type="triangle"/>
            <a:tailEnd len="med" w="med" type="triangle"/>
          </a:ln>
          <a:effectLst>
            <a:outerShdw blurRad="40000" rotWithShape="0" dir="5400000" dist="20000">
              <a:srgbClr val="000000">
                <a:alpha val="37647"/>
              </a:srgbClr>
            </a:outerShdw>
          </a:effectLst>
        </p:spPr>
      </p:cxnSp>
      <p:pic>
        <p:nvPicPr>
          <p:cNvPr id="291" name="Google Shape;291;p14"/>
          <p:cNvPicPr preferRelativeResize="0"/>
          <p:nvPr/>
        </p:nvPicPr>
        <p:blipFill rotWithShape="1">
          <a:blip r:embed="rId4">
            <a:alphaModFix/>
          </a:blip>
          <a:srcRect b="0" l="0" r="0" t="0"/>
          <a:stretch/>
        </p:blipFill>
        <p:spPr>
          <a:xfrm>
            <a:off x="5037280" y="1804826"/>
            <a:ext cx="1945836" cy="2731120"/>
          </a:xfrm>
          <a:prstGeom prst="rect">
            <a:avLst/>
          </a:prstGeom>
          <a:noFill/>
          <a:ln>
            <a:noFill/>
          </a:ln>
        </p:spPr>
      </p:pic>
      <p:pic>
        <p:nvPicPr>
          <p:cNvPr id="292" name="Google Shape;292;p14"/>
          <p:cNvPicPr preferRelativeResize="0"/>
          <p:nvPr/>
        </p:nvPicPr>
        <p:blipFill rotWithShape="1">
          <a:blip r:embed="rId5">
            <a:alphaModFix/>
          </a:blip>
          <a:srcRect b="0" l="0" r="0" t="0"/>
          <a:stretch/>
        </p:blipFill>
        <p:spPr>
          <a:xfrm>
            <a:off x="6684976" y="1197272"/>
            <a:ext cx="2320133" cy="333867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sp>
        <p:nvSpPr>
          <p:cNvPr id="298" name="Google Shape;298;p15"/>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CI/CD with AWS</a:t>
            </a:r>
            <a:endParaRPr/>
          </a:p>
        </p:txBody>
      </p:sp>
      <p:pic>
        <p:nvPicPr>
          <p:cNvPr id="299" name="Google Shape;299;p15"/>
          <p:cNvPicPr preferRelativeResize="0"/>
          <p:nvPr/>
        </p:nvPicPr>
        <p:blipFill rotWithShape="1">
          <a:blip r:embed="rId3">
            <a:alphaModFix/>
          </a:blip>
          <a:srcRect b="0" l="0" r="0" t="0"/>
          <a:stretch/>
        </p:blipFill>
        <p:spPr>
          <a:xfrm flipH="1">
            <a:off x="440070" y="1728158"/>
            <a:ext cx="674679" cy="655585"/>
          </a:xfrm>
          <a:prstGeom prst="rect">
            <a:avLst/>
          </a:prstGeom>
          <a:noFill/>
          <a:ln>
            <a:noFill/>
          </a:ln>
        </p:spPr>
      </p:pic>
      <p:sp>
        <p:nvSpPr>
          <p:cNvPr id="300" name="Google Shape;300;p15"/>
          <p:cNvSpPr txBox="1"/>
          <p:nvPr/>
        </p:nvSpPr>
        <p:spPr>
          <a:xfrm>
            <a:off x="305634" y="2474198"/>
            <a:ext cx="943550" cy="15544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1000">
                <a:solidFill>
                  <a:schemeClr val="dk1"/>
                </a:solidFill>
                <a:latin typeface="Arial"/>
                <a:ea typeface="Arial"/>
                <a:cs typeface="Arial"/>
                <a:sym typeface="Arial"/>
              </a:rPr>
              <a:t>Developers</a:t>
            </a:r>
            <a:endParaRPr/>
          </a:p>
        </p:txBody>
      </p:sp>
      <p:pic>
        <p:nvPicPr>
          <p:cNvPr id="301" name="Google Shape;301;p15"/>
          <p:cNvPicPr preferRelativeResize="0"/>
          <p:nvPr/>
        </p:nvPicPr>
        <p:blipFill rotWithShape="1">
          <a:blip r:embed="rId4">
            <a:alphaModFix/>
          </a:blip>
          <a:srcRect b="0" l="0" r="0" t="0"/>
          <a:stretch/>
        </p:blipFill>
        <p:spPr>
          <a:xfrm>
            <a:off x="1543729" y="1709894"/>
            <a:ext cx="1510516" cy="849665"/>
          </a:xfrm>
          <a:prstGeom prst="rect">
            <a:avLst/>
          </a:prstGeom>
          <a:noFill/>
          <a:ln>
            <a:noFill/>
          </a:ln>
        </p:spPr>
      </p:pic>
      <p:sp>
        <p:nvSpPr>
          <p:cNvPr id="302" name="Google Shape;302;p15"/>
          <p:cNvSpPr txBox="1"/>
          <p:nvPr/>
        </p:nvSpPr>
        <p:spPr>
          <a:xfrm>
            <a:off x="4278503" y="1613443"/>
            <a:ext cx="2301904"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dk1"/>
                </a:solidFill>
                <a:latin typeface="Arial"/>
                <a:ea typeface="Arial"/>
                <a:cs typeface="Arial"/>
                <a:sym typeface="Arial"/>
              </a:rPr>
              <a:t>AWS CodeBuild</a:t>
            </a:r>
            <a:endParaRPr sz="1100">
              <a:solidFill>
                <a:schemeClr val="dk1"/>
              </a:solidFill>
              <a:latin typeface="Arial"/>
              <a:ea typeface="Arial"/>
              <a:cs typeface="Arial"/>
              <a:sym typeface="Arial"/>
            </a:endParaRPr>
          </a:p>
        </p:txBody>
      </p:sp>
      <p:pic>
        <p:nvPicPr>
          <p:cNvPr id="303" name="Google Shape;303;p15"/>
          <p:cNvPicPr preferRelativeResize="0"/>
          <p:nvPr/>
        </p:nvPicPr>
        <p:blipFill rotWithShape="1">
          <a:blip r:embed="rId5">
            <a:alphaModFix/>
          </a:blip>
          <a:srcRect b="0" l="0" r="0" t="0"/>
          <a:stretch/>
        </p:blipFill>
        <p:spPr>
          <a:xfrm>
            <a:off x="5073855" y="856680"/>
            <a:ext cx="711200" cy="711200"/>
          </a:xfrm>
          <a:prstGeom prst="rect">
            <a:avLst/>
          </a:prstGeom>
          <a:noFill/>
          <a:ln>
            <a:noFill/>
          </a:ln>
        </p:spPr>
      </p:pic>
      <p:sp>
        <p:nvSpPr>
          <p:cNvPr id="304" name="Google Shape;304;p15"/>
          <p:cNvSpPr txBox="1"/>
          <p:nvPr/>
        </p:nvSpPr>
        <p:spPr>
          <a:xfrm>
            <a:off x="4316318" y="3374638"/>
            <a:ext cx="2301904"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dk1"/>
                </a:solidFill>
                <a:latin typeface="Arial"/>
                <a:ea typeface="Arial"/>
                <a:cs typeface="Arial"/>
                <a:sym typeface="Arial"/>
              </a:rPr>
              <a:t>AWS CloudFormation</a:t>
            </a:r>
            <a:endParaRPr/>
          </a:p>
        </p:txBody>
      </p:sp>
      <p:pic>
        <p:nvPicPr>
          <p:cNvPr id="305" name="Google Shape;305;p15"/>
          <p:cNvPicPr preferRelativeResize="0"/>
          <p:nvPr/>
        </p:nvPicPr>
        <p:blipFill rotWithShape="1">
          <a:blip r:embed="rId6">
            <a:alphaModFix/>
          </a:blip>
          <a:srcRect b="0" l="0" r="0" t="0"/>
          <a:stretch/>
        </p:blipFill>
        <p:spPr>
          <a:xfrm>
            <a:off x="5111670" y="2626309"/>
            <a:ext cx="711200" cy="711200"/>
          </a:xfrm>
          <a:prstGeom prst="rect">
            <a:avLst/>
          </a:prstGeom>
          <a:noFill/>
          <a:ln>
            <a:noFill/>
          </a:ln>
        </p:spPr>
      </p:pic>
      <p:pic>
        <p:nvPicPr>
          <p:cNvPr id="306" name="Google Shape;306;p15"/>
          <p:cNvPicPr preferRelativeResize="0"/>
          <p:nvPr/>
        </p:nvPicPr>
        <p:blipFill rotWithShape="1">
          <a:blip r:embed="rId7">
            <a:alphaModFix/>
          </a:blip>
          <a:srcRect b="0" l="0" r="0" t="0"/>
          <a:stretch/>
        </p:blipFill>
        <p:spPr>
          <a:xfrm>
            <a:off x="7488947" y="863838"/>
            <a:ext cx="711200" cy="711200"/>
          </a:xfrm>
          <a:prstGeom prst="rect">
            <a:avLst/>
          </a:prstGeom>
          <a:noFill/>
          <a:ln>
            <a:noFill/>
          </a:ln>
        </p:spPr>
      </p:pic>
      <p:sp>
        <p:nvSpPr>
          <p:cNvPr id="307" name="Google Shape;307;p15"/>
          <p:cNvSpPr txBox="1"/>
          <p:nvPr/>
        </p:nvSpPr>
        <p:spPr>
          <a:xfrm>
            <a:off x="7230558" y="1593159"/>
            <a:ext cx="1227978"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dk1"/>
                </a:solidFill>
                <a:latin typeface="Arial"/>
                <a:ea typeface="Arial"/>
                <a:cs typeface="Arial"/>
                <a:sym typeface="Arial"/>
              </a:rPr>
              <a:t>Amazon S3</a:t>
            </a:r>
            <a:endParaRPr/>
          </a:p>
        </p:txBody>
      </p:sp>
      <p:pic>
        <p:nvPicPr>
          <p:cNvPr id="308" name="Google Shape;308;p15"/>
          <p:cNvPicPr preferRelativeResize="0"/>
          <p:nvPr/>
        </p:nvPicPr>
        <p:blipFill rotWithShape="1">
          <a:blip r:embed="rId8">
            <a:alphaModFix/>
          </a:blip>
          <a:srcRect b="0" l="0" r="0" t="0"/>
          <a:stretch/>
        </p:blipFill>
        <p:spPr>
          <a:xfrm>
            <a:off x="7637448" y="2305212"/>
            <a:ext cx="711200" cy="711200"/>
          </a:xfrm>
          <a:prstGeom prst="rect">
            <a:avLst/>
          </a:prstGeom>
          <a:noFill/>
          <a:ln>
            <a:noFill/>
          </a:ln>
        </p:spPr>
      </p:pic>
      <p:sp>
        <p:nvSpPr>
          <p:cNvPr id="309" name="Google Shape;309;p15"/>
          <p:cNvSpPr txBox="1"/>
          <p:nvPr/>
        </p:nvSpPr>
        <p:spPr>
          <a:xfrm>
            <a:off x="7239772" y="3016412"/>
            <a:ext cx="1506552"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dk1"/>
                </a:solidFill>
                <a:latin typeface="Arial"/>
                <a:ea typeface="Arial"/>
                <a:cs typeface="Arial"/>
                <a:sym typeface="Arial"/>
              </a:rPr>
              <a:t>AWS Lambda</a:t>
            </a:r>
            <a:endParaRPr/>
          </a:p>
        </p:txBody>
      </p:sp>
      <p:sp>
        <p:nvSpPr>
          <p:cNvPr id="310" name="Google Shape;310;p15"/>
          <p:cNvSpPr txBox="1"/>
          <p:nvPr/>
        </p:nvSpPr>
        <p:spPr>
          <a:xfrm>
            <a:off x="6842096" y="4230617"/>
            <a:ext cx="2301904"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dk1"/>
                </a:solidFill>
                <a:latin typeface="Arial"/>
                <a:ea typeface="Arial"/>
                <a:cs typeface="Arial"/>
                <a:sym typeface="Arial"/>
              </a:rPr>
              <a:t>Amazon API Gateway</a:t>
            </a:r>
            <a:endParaRPr/>
          </a:p>
        </p:txBody>
      </p:sp>
      <p:pic>
        <p:nvPicPr>
          <p:cNvPr id="311" name="Google Shape;311;p15"/>
          <p:cNvPicPr preferRelativeResize="0"/>
          <p:nvPr/>
        </p:nvPicPr>
        <p:blipFill rotWithShape="1">
          <a:blip r:embed="rId9">
            <a:alphaModFix/>
          </a:blip>
          <a:srcRect b="0" l="0" r="0" t="0"/>
          <a:stretch/>
        </p:blipFill>
        <p:spPr>
          <a:xfrm>
            <a:off x="7637448" y="3472525"/>
            <a:ext cx="711200" cy="711200"/>
          </a:xfrm>
          <a:prstGeom prst="rect">
            <a:avLst/>
          </a:prstGeom>
          <a:noFill/>
          <a:ln>
            <a:noFill/>
          </a:ln>
        </p:spPr>
      </p:pic>
      <p:cxnSp>
        <p:nvCxnSpPr>
          <p:cNvPr id="312" name="Google Shape;312;p15"/>
          <p:cNvCxnSpPr/>
          <p:nvPr/>
        </p:nvCxnSpPr>
        <p:spPr>
          <a:xfrm>
            <a:off x="1114749" y="2148574"/>
            <a:ext cx="430962" cy="5178"/>
          </a:xfrm>
          <a:prstGeom prst="straightConnector1">
            <a:avLst/>
          </a:prstGeom>
          <a:noFill/>
          <a:ln cap="flat" cmpd="sng" w="12700">
            <a:solidFill>
              <a:schemeClr val="dk2"/>
            </a:solidFill>
            <a:prstDash val="solid"/>
            <a:round/>
            <a:headEnd len="sm" w="sm" type="none"/>
            <a:tailEnd len="med" w="med" type="stealth"/>
          </a:ln>
        </p:spPr>
      </p:cxnSp>
      <p:cxnSp>
        <p:nvCxnSpPr>
          <p:cNvPr id="313" name="Google Shape;313;p15"/>
          <p:cNvCxnSpPr/>
          <p:nvPr/>
        </p:nvCxnSpPr>
        <p:spPr>
          <a:xfrm>
            <a:off x="3043083" y="2129033"/>
            <a:ext cx="533128" cy="1661"/>
          </a:xfrm>
          <a:prstGeom prst="straightConnector1">
            <a:avLst/>
          </a:prstGeom>
          <a:noFill/>
          <a:ln cap="flat" cmpd="sng" w="12700">
            <a:solidFill>
              <a:schemeClr val="dk2"/>
            </a:solidFill>
            <a:prstDash val="solid"/>
            <a:round/>
            <a:headEnd len="sm" w="sm" type="none"/>
            <a:tailEnd len="med" w="med" type="stealth"/>
          </a:ln>
        </p:spPr>
      </p:cxnSp>
      <p:cxnSp>
        <p:nvCxnSpPr>
          <p:cNvPr id="314" name="Google Shape;314;p15"/>
          <p:cNvCxnSpPr>
            <a:endCxn id="303" idx="1"/>
          </p:cNvCxnSpPr>
          <p:nvPr/>
        </p:nvCxnSpPr>
        <p:spPr>
          <a:xfrm flipH="1" rot="10800000">
            <a:off x="4287555" y="1212280"/>
            <a:ext cx="786300" cy="918300"/>
          </a:xfrm>
          <a:prstGeom prst="straightConnector1">
            <a:avLst/>
          </a:prstGeom>
          <a:noFill/>
          <a:ln cap="flat" cmpd="sng" w="12700">
            <a:solidFill>
              <a:schemeClr val="dk2"/>
            </a:solidFill>
            <a:prstDash val="solid"/>
            <a:round/>
            <a:headEnd len="sm" w="sm" type="none"/>
            <a:tailEnd len="med" w="med" type="stealth"/>
          </a:ln>
        </p:spPr>
      </p:cxnSp>
      <p:cxnSp>
        <p:nvCxnSpPr>
          <p:cNvPr id="315" name="Google Shape;315;p15"/>
          <p:cNvCxnSpPr>
            <a:endCxn id="305" idx="1"/>
          </p:cNvCxnSpPr>
          <p:nvPr/>
        </p:nvCxnSpPr>
        <p:spPr>
          <a:xfrm>
            <a:off x="4287270" y="2130809"/>
            <a:ext cx="824400" cy="851100"/>
          </a:xfrm>
          <a:prstGeom prst="straightConnector1">
            <a:avLst/>
          </a:prstGeom>
          <a:noFill/>
          <a:ln cap="flat" cmpd="sng" w="12700">
            <a:solidFill>
              <a:schemeClr val="dk2"/>
            </a:solidFill>
            <a:prstDash val="solid"/>
            <a:round/>
            <a:headEnd len="sm" w="sm" type="none"/>
            <a:tailEnd len="med" w="med" type="stealth"/>
          </a:ln>
        </p:spPr>
      </p:cxnSp>
      <p:cxnSp>
        <p:nvCxnSpPr>
          <p:cNvPr id="316" name="Google Shape;316;p15"/>
          <p:cNvCxnSpPr>
            <a:stCxn id="303" idx="3"/>
            <a:endCxn id="306" idx="1"/>
          </p:cNvCxnSpPr>
          <p:nvPr/>
        </p:nvCxnSpPr>
        <p:spPr>
          <a:xfrm>
            <a:off x="5785055" y="1212280"/>
            <a:ext cx="1704000" cy="7200"/>
          </a:xfrm>
          <a:prstGeom prst="straightConnector1">
            <a:avLst/>
          </a:prstGeom>
          <a:noFill/>
          <a:ln cap="flat" cmpd="sng" w="12700">
            <a:solidFill>
              <a:schemeClr val="dk2"/>
            </a:solidFill>
            <a:prstDash val="solid"/>
            <a:round/>
            <a:headEnd len="sm" w="sm" type="none"/>
            <a:tailEnd len="med" w="med" type="stealth"/>
          </a:ln>
        </p:spPr>
      </p:cxnSp>
      <p:cxnSp>
        <p:nvCxnSpPr>
          <p:cNvPr id="317" name="Google Shape;317;p15"/>
          <p:cNvCxnSpPr>
            <a:endCxn id="305" idx="3"/>
          </p:cNvCxnSpPr>
          <p:nvPr/>
        </p:nvCxnSpPr>
        <p:spPr>
          <a:xfrm flipH="1">
            <a:off x="5822870" y="1918109"/>
            <a:ext cx="1847700" cy="1063800"/>
          </a:xfrm>
          <a:prstGeom prst="straightConnector1">
            <a:avLst/>
          </a:prstGeom>
          <a:noFill/>
          <a:ln cap="flat" cmpd="sng" w="12700">
            <a:solidFill>
              <a:schemeClr val="dk2"/>
            </a:solidFill>
            <a:prstDash val="solid"/>
            <a:round/>
            <a:headEnd len="sm" w="sm" type="none"/>
            <a:tailEnd len="med" w="med" type="stealth"/>
          </a:ln>
        </p:spPr>
      </p:cxnSp>
      <p:sp>
        <p:nvSpPr>
          <p:cNvPr id="318" name="Google Shape;318;p15"/>
          <p:cNvSpPr txBox="1"/>
          <p:nvPr/>
        </p:nvSpPr>
        <p:spPr>
          <a:xfrm>
            <a:off x="1130107" y="1875053"/>
            <a:ext cx="37221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(1)</a:t>
            </a:r>
            <a:endParaRPr sz="1800">
              <a:solidFill>
                <a:schemeClr val="dk1"/>
              </a:solidFill>
              <a:latin typeface="Arial"/>
              <a:ea typeface="Arial"/>
              <a:cs typeface="Arial"/>
              <a:sym typeface="Arial"/>
            </a:endParaRPr>
          </a:p>
        </p:txBody>
      </p:sp>
      <p:sp>
        <p:nvSpPr>
          <p:cNvPr id="319" name="Google Shape;319;p15"/>
          <p:cNvSpPr txBox="1"/>
          <p:nvPr/>
        </p:nvSpPr>
        <p:spPr>
          <a:xfrm>
            <a:off x="3150216" y="1867402"/>
            <a:ext cx="37221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(2)</a:t>
            </a:r>
            <a:endParaRPr sz="1800">
              <a:solidFill>
                <a:schemeClr val="dk1"/>
              </a:solidFill>
              <a:latin typeface="Arial"/>
              <a:ea typeface="Arial"/>
              <a:cs typeface="Arial"/>
              <a:sym typeface="Arial"/>
            </a:endParaRPr>
          </a:p>
        </p:txBody>
      </p:sp>
      <p:sp>
        <p:nvSpPr>
          <p:cNvPr id="320" name="Google Shape;320;p15"/>
          <p:cNvSpPr txBox="1"/>
          <p:nvPr/>
        </p:nvSpPr>
        <p:spPr>
          <a:xfrm>
            <a:off x="4376562" y="1370465"/>
            <a:ext cx="37221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(3)</a:t>
            </a:r>
            <a:endParaRPr sz="1800">
              <a:solidFill>
                <a:schemeClr val="dk1"/>
              </a:solidFill>
              <a:latin typeface="Arial"/>
              <a:ea typeface="Arial"/>
              <a:cs typeface="Arial"/>
              <a:sym typeface="Arial"/>
            </a:endParaRPr>
          </a:p>
        </p:txBody>
      </p:sp>
      <p:sp>
        <p:nvSpPr>
          <p:cNvPr id="321" name="Google Shape;321;p15"/>
          <p:cNvSpPr txBox="1"/>
          <p:nvPr/>
        </p:nvSpPr>
        <p:spPr>
          <a:xfrm>
            <a:off x="6450892" y="911835"/>
            <a:ext cx="37221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(4)</a:t>
            </a:r>
            <a:endParaRPr sz="1800">
              <a:solidFill>
                <a:schemeClr val="dk1"/>
              </a:solidFill>
              <a:latin typeface="Arial"/>
              <a:ea typeface="Arial"/>
              <a:cs typeface="Arial"/>
              <a:sym typeface="Arial"/>
            </a:endParaRPr>
          </a:p>
        </p:txBody>
      </p:sp>
      <p:sp>
        <p:nvSpPr>
          <p:cNvPr id="322" name="Google Shape;322;p15"/>
          <p:cNvSpPr txBox="1"/>
          <p:nvPr/>
        </p:nvSpPr>
        <p:spPr>
          <a:xfrm>
            <a:off x="4459642" y="2551922"/>
            <a:ext cx="37221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(5)</a:t>
            </a:r>
            <a:endParaRPr sz="1800">
              <a:solidFill>
                <a:schemeClr val="dk1"/>
              </a:solidFill>
              <a:latin typeface="Arial"/>
              <a:ea typeface="Arial"/>
              <a:cs typeface="Arial"/>
              <a:sym typeface="Arial"/>
            </a:endParaRPr>
          </a:p>
        </p:txBody>
      </p:sp>
      <p:sp>
        <p:nvSpPr>
          <p:cNvPr id="323" name="Google Shape;323;p15"/>
          <p:cNvSpPr txBox="1"/>
          <p:nvPr/>
        </p:nvSpPr>
        <p:spPr>
          <a:xfrm>
            <a:off x="6432113" y="2176992"/>
            <a:ext cx="37221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(6)</a:t>
            </a:r>
            <a:endParaRPr sz="1800">
              <a:solidFill>
                <a:schemeClr val="dk1"/>
              </a:solidFill>
              <a:latin typeface="Arial"/>
              <a:ea typeface="Arial"/>
              <a:cs typeface="Arial"/>
              <a:sym typeface="Arial"/>
            </a:endParaRPr>
          </a:p>
        </p:txBody>
      </p:sp>
      <p:cxnSp>
        <p:nvCxnSpPr>
          <p:cNvPr id="324" name="Google Shape;324;p15"/>
          <p:cNvCxnSpPr>
            <a:endCxn id="308" idx="1"/>
          </p:cNvCxnSpPr>
          <p:nvPr/>
        </p:nvCxnSpPr>
        <p:spPr>
          <a:xfrm flipH="1" rot="10800000">
            <a:off x="5898048" y="2660812"/>
            <a:ext cx="1739400" cy="402600"/>
          </a:xfrm>
          <a:prstGeom prst="straightConnector1">
            <a:avLst/>
          </a:prstGeom>
          <a:noFill/>
          <a:ln cap="flat" cmpd="sng" w="12700">
            <a:solidFill>
              <a:schemeClr val="dk2"/>
            </a:solidFill>
            <a:prstDash val="solid"/>
            <a:round/>
            <a:headEnd len="sm" w="sm" type="none"/>
            <a:tailEnd len="med" w="med" type="stealth"/>
          </a:ln>
        </p:spPr>
      </p:cxnSp>
      <p:cxnSp>
        <p:nvCxnSpPr>
          <p:cNvPr id="325" name="Google Shape;325;p15"/>
          <p:cNvCxnSpPr>
            <a:endCxn id="311" idx="1"/>
          </p:cNvCxnSpPr>
          <p:nvPr/>
        </p:nvCxnSpPr>
        <p:spPr>
          <a:xfrm>
            <a:off x="5898048" y="3110225"/>
            <a:ext cx="1739400" cy="717900"/>
          </a:xfrm>
          <a:prstGeom prst="straightConnector1">
            <a:avLst/>
          </a:prstGeom>
          <a:noFill/>
          <a:ln cap="flat" cmpd="sng" w="12700">
            <a:solidFill>
              <a:schemeClr val="dk2"/>
            </a:solidFill>
            <a:prstDash val="solid"/>
            <a:round/>
            <a:headEnd len="sm" w="sm" type="none"/>
            <a:tailEnd len="med" w="med" type="stealth"/>
          </a:ln>
        </p:spPr>
      </p:cxnSp>
      <p:sp>
        <p:nvSpPr>
          <p:cNvPr id="326" name="Google Shape;326;p15"/>
          <p:cNvSpPr txBox="1"/>
          <p:nvPr/>
        </p:nvSpPr>
        <p:spPr>
          <a:xfrm>
            <a:off x="6601604" y="3210915"/>
            <a:ext cx="37221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(7)</a:t>
            </a:r>
            <a:endParaRPr sz="1800">
              <a:solidFill>
                <a:schemeClr val="dk1"/>
              </a:solidFill>
              <a:latin typeface="Arial"/>
              <a:ea typeface="Arial"/>
              <a:cs typeface="Arial"/>
              <a:sym typeface="Arial"/>
            </a:endParaRPr>
          </a:p>
        </p:txBody>
      </p:sp>
      <p:sp>
        <p:nvSpPr>
          <p:cNvPr id="327" name="Google Shape;327;p15"/>
          <p:cNvSpPr txBox="1"/>
          <p:nvPr/>
        </p:nvSpPr>
        <p:spPr>
          <a:xfrm>
            <a:off x="3494167" y="2540983"/>
            <a:ext cx="894752" cy="1556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1000">
                <a:solidFill>
                  <a:schemeClr val="dk1"/>
                </a:solidFill>
                <a:latin typeface="Arial"/>
                <a:ea typeface="Arial"/>
                <a:cs typeface="Arial"/>
                <a:sym typeface="Arial"/>
              </a:rPr>
              <a:t>AWS Amplify</a:t>
            </a:r>
            <a:endParaRPr/>
          </a:p>
        </p:txBody>
      </p:sp>
      <p:pic>
        <p:nvPicPr>
          <p:cNvPr id="328" name="Google Shape;328;p15"/>
          <p:cNvPicPr preferRelativeResize="0"/>
          <p:nvPr/>
        </p:nvPicPr>
        <p:blipFill rotWithShape="1">
          <a:blip r:embed="rId10">
            <a:alphaModFix/>
          </a:blip>
          <a:srcRect b="0" l="0" r="0" t="0"/>
          <a:stretch/>
        </p:blipFill>
        <p:spPr>
          <a:xfrm>
            <a:off x="3585943" y="1737965"/>
            <a:ext cx="711200" cy="7112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2" name="Shape 332"/>
        <p:cNvGrpSpPr/>
        <p:nvPr/>
      </p:nvGrpSpPr>
      <p:grpSpPr>
        <a:xfrm>
          <a:off x="0" y="0"/>
          <a:ext cx="0" cy="0"/>
          <a:chOff x="0" y="0"/>
          <a:chExt cx="0" cy="0"/>
        </a:xfrm>
      </p:grpSpPr>
      <p:sp>
        <p:nvSpPr>
          <p:cNvPr id="333" name="Google Shape;333;p16"/>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Automatic CI/CD Pipeline</a:t>
            </a:r>
            <a:endParaRPr/>
          </a:p>
        </p:txBody>
      </p:sp>
      <p:pic>
        <p:nvPicPr>
          <p:cNvPr descr="A screenshot of a cell phone&#10;&#10;Description automatically generated" id="334" name="Google Shape;334;p16"/>
          <p:cNvPicPr preferRelativeResize="0"/>
          <p:nvPr>
            <p:ph idx="1" type="body"/>
          </p:nvPr>
        </p:nvPicPr>
        <p:blipFill rotWithShape="1">
          <a:blip r:embed="rId3">
            <a:alphaModFix/>
          </a:blip>
          <a:srcRect b="0" l="0" r="0" t="0"/>
          <a:stretch/>
        </p:blipFill>
        <p:spPr>
          <a:xfrm>
            <a:off x="208878" y="1276592"/>
            <a:ext cx="8726243" cy="259031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17"/>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A New Version for each Pull Request</a:t>
            </a:r>
            <a:endParaRPr/>
          </a:p>
        </p:txBody>
      </p:sp>
      <p:pic>
        <p:nvPicPr>
          <p:cNvPr descr="A screenshot of a cell phone&#10;&#10;Description automatically generated" id="340" name="Google Shape;340;p17"/>
          <p:cNvPicPr preferRelativeResize="0"/>
          <p:nvPr>
            <p:ph idx="1" type="body"/>
          </p:nvPr>
        </p:nvPicPr>
        <p:blipFill rotWithShape="1">
          <a:blip r:embed="rId3">
            <a:alphaModFix/>
          </a:blip>
          <a:srcRect b="0" l="0" r="0" t="0"/>
          <a:stretch/>
        </p:blipFill>
        <p:spPr>
          <a:xfrm>
            <a:off x="106482" y="826821"/>
            <a:ext cx="8931035" cy="348985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4" name="Shape 344"/>
        <p:cNvGrpSpPr/>
        <p:nvPr/>
      </p:nvGrpSpPr>
      <p:grpSpPr>
        <a:xfrm>
          <a:off x="0" y="0"/>
          <a:ext cx="0" cy="0"/>
          <a:chOff x="0" y="0"/>
          <a:chExt cx="0" cy="0"/>
        </a:xfrm>
      </p:grpSpPr>
      <p:sp>
        <p:nvSpPr>
          <p:cNvPr id="345" name="Google Shape;345;p19"/>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3F3F3F"/>
              </a:buClr>
              <a:buSzPts val="2400"/>
              <a:buFont typeface="Arial"/>
              <a:buNone/>
            </a:pPr>
            <a:r>
              <a:rPr lang="en-US" sz="2400"/>
              <a:t>The </a:t>
            </a:r>
            <a:r>
              <a:rPr lang="en-US" sz="2400">
                <a:solidFill>
                  <a:srgbClr val="FF0000"/>
                </a:solidFill>
              </a:rPr>
              <a:t>I</a:t>
            </a:r>
            <a:r>
              <a:rPr lang="en-US" sz="2400"/>
              <a:t>nternational </a:t>
            </a:r>
            <a:r>
              <a:rPr lang="en-US" sz="2400">
                <a:solidFill>
                  <a:srgbClr val="FF0000"/>
                </a:solidFill>
              </a:rPr>
              <a:t>A</a:t>
            </a:r>
            <a:r>
              <a:rPr lang="en-US" sz="2400"/>
              <a:t>rchive of </a:t>
            </a:r>
            <a:r>
              <a:rPr lang="en-US" sz="2400">
                <a:solidFill>
                  <a:srgbClr val="FF0000"/>
                </a:solidFill>
              </a:rPr>
              <a:t>W</a:t>
            </a:r>
            <a:r>
              <a:rPr lang="en-US" sz="2400"/>
              <a:t>omen in </a:t>
            </a:r>
            <a:r>
              <a:rPr lang="en-US" sz="2400">
                <a:solidFill>
                  <a:srgbClr val="FF0000"/>
                </a:solidFill>
              </a:rPr>
              <a:t>A</a:t>
            </a:r>
            <a:r>
              <a:rPr lang="en-US" sz="2400"/>
              <a:t>rchitecture</a:t>
            </a:r>
            <a:endParaRPr/>
          </a:p>
        </p:txBody>
      </p:sp>
      <p:sp>
        <p:nvSpPr>
          <p:cNvPr id="346" name="Google Shape;346;p19"/>
          <p:cNvSpPr txBox="1"/>
          <p:nvPr>
            <p:ph idx="1" type="body"/>
          </p:nvPr>
        </p:nvSpPr>
        <p:spPr>
          <a:xfrm>
            <a:off x="263348" y="2571750"/>
            <a:ext cx="8880652" cy="1941728"/>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595A5D"/>
              </a:buClr>
              <a:buSzPts val="2000"/>
              <a:buChar char="•"/>
            </a:pPr>
            <a:r>
              <a:rPr lang="en-US" sz="2000"/>
              <a:t>A level 0 compliant image server using Amazon S3 and Amazon CloudFront</a:t>
            </a:r>
            <a:endParaRPr sz="2000"/>
          </a:p>
          <a:p>
            <a:pPr indent="-342900" lvl="0" marL="342900" rtl="0" algn="l">
              <a:spcBef>
                <a:spcPts val="400"/>
              </a:spcBef>
              <a:spcAft>
                <a:spcPts val="0"/>
              </a:spcAft>
              <a:buClr>
                <a:srgbClr val="595A5D"/>
              </a:buClr>
              <a:buSzPts val="2000"/>
              <a:buChar char="•"/>
            </a:pPr>
            <a:r>
              <a:rPr lang="en-US" sz="2000"/>
              <a:t>Tiles images, manifest JSON files, and etc.</a:t>
            </a:r>
            <a:endParaRPr/>
          </a:p>
          <a:p>
            <a:pPr indent="-342900" lvl="0" marL="342900" rtl="0" algn="l">
              <a:spcBef>
                <a:spcPts val="400"/>
              </a:spcBef>
              <a:spcAft>
                <a:spcPts val="0"/>
              </a:spcAft>
              <a:buClr>
                <a:srgbClr val="595A5D"/>
              </a:buClr>
              <a:buSzPts val="2000"/>
              <a:buChar char="•"/>
            </a:pPr>
            <a:r>
              <a:rPr lang="en-US" sz="2000"/>
              <a:t>Terabytes of scan images to be processed </a:t>
            </a:r>
            <a:endParaRPr/>
          </a:p>
          <a:p>
            <a:pPr indent="-342900" lvl="0" marL="342900" rtl="0" algn="l">
              <a:spcBef>
                <a:spcPts val="400"/>
              </a:spcBef>
              <a:spcAft>
                <a:spcPts val="0"/>
              </a:spcAft>
              <a:buClr>
                <a:srgbClr val="595A5D"/>
              </a:buClr>
              <a:buSzPts val="2000"/>
              <a:buChar char="•"/>
            </a:pPr>
            <a:r>
              <a:rPr lang="en-US" sz="2000"/>
              <a:t>Scaling IIIF image tiling in the cloud – Code4Lib Journal (To be published)</a:t>
            </a:r>
            <a:endParaRPr/>
          </a:p>
        </p:txBody>
      </p:sp>
      <p:pic>
        <p:nvPicPr>
          <p:cNvPr id="347" name="Google Shape;347;p19"/>
          <p:cNvPicPr preferRelativeResize="0"/>
          <p:nvPr/>
        </p:nvPicPr>
        <p:blipFill rotWithShape="1">
          <a:blip r:embed="rId3">
            <a:alphaModFix/>
          </a:blip>
          <a:srcRect b="0" l="0" r="0" t="0"/>
          <a:stretch/>
        </p:blipFill>
        <p:spPr>
          <a:xfrm>
            <a:off x="2813341" y="807674"/>
            <a:ext cx="3252199" cy="152012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Google Shape;353;p20"/>
          <p:cNvSpPr/>
          <p:nvPr/>
        </p:nvSpPr>
        <p:spPr>
          <a:xfrm>
            <a:off x="166472" y="738943"/>
            <a:ext cx="1823253" cy="3882847"/>
          </a:xfrm>
          <a:prstGeom prst="rect">
            <a:avLst/>
          </a:prstGeom>
          <a:solidFill>
            <a:srgbClr val="5A6B86">
              <a:alpha val="9803"/>
            </a:srgbClr>
          </a:solidFill>
          <a:ln>
            <a:noFill/>
          </a:ln>
        </p:spPr>
        <p:txBody>
          <a:bodyPr anchorCtr="0" anchor="t" bIns="45700" lIns="91425" spcFirstLastPara="1" rIns="91425" wrap="square" tIns="91425">
            <a:noAutofit/>
          </a:bodyPr>
          <a:lstStyle/>
          <a:p>
            <a:pPr indent="0" lvl="0" marL="0" marR="0" rtl="0" algn="ctr">
              <a:spcBef>
                <a:spcPts val="0"/>
              </a:spcBef>
              <a:spcAft>
                <a:spcPts val="0"/>
              </a:spcAft>
              <a:buNone/>
            </a:pPr>
            <a:r>
              <a:t/>
            </a:r>
            <a:endParaRPr sz="1200">
              <a:solidFill>
                <a:schemeClr val="dk1"/>
              </a:solidFill>
              <a:latin typeface="Arial"/>
              <a:ea typeface="Arial"/>
              <a:cs typeface="Arial"/>
              <a:sym typeface="Arial"/>
            </a:endParaRPr>
          </a:p>
        </p:txBody>
      </p:sp>
      <p:sp>
        <p:nvSpPr>
          <p:cNvPr id="354" name="Google Shape;354;p20"/>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Image processing workflow</a:t>
            </a:r>
            <a:endParaRPr/>
          </a:p>
        </p:txBody>
      </p:sp>
      <p:pic>
        <p:nvPicPr>
          <p:cNvPr id="355" name="Google Shape;355;p20"/>
          <p:cNvPicPr preferRelativeResize="0"/>
          <p:nvPr/>
        </p:nvPicPr>
        <p:blipFill rotWithShape="1">
          <a:blip r:embed="rId3">
            <a:alphaModFix/>
          </a:blip>
          <a:srcRect b="0" l="0" r="0" t="0"/>
          <a:stretch/>
        </p:blipFill>
        <p:spPr>
          <a:xfrm>
            <a:off x="3763763" y="1890850"/>
            <a:ext cx="711200" cy="711200"/>
          </a:xfrm>
          <a:prstGeom prst="rect">
            <a:avLst/>
          </a:prstGeom>
          <a:noFill/>
          <a:ln>
            <a:noFill/>
          </a:ln>
        </p:spPr>
      </p:pic>
      <p:sp>
        <p:nvSpPr>
          <p:cNvPr id="356" name="Google Shape;356;p20"/>
          <p:cNvSpPr txBox="1"/>
          <p:nvPr/>
        </p:nvSpPr>
        <p:spPr>
          <a:xfrm>
            <a:off x="3388857" y="2617198"/>
            <a:ext cx="1506552"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50">
                <a:solidFill>
                  <a:schemeClr val="dk1"/>
                </a:solidFill>
                <a:latin typeface="Arial"/>
                <a:ea typeface="Arial"/>
                <a:cs typeface="Arial"/>
                <a:sym typeface="Arial"/>
              </a:rPr>
              <a:t>AWS Lambda</a:t>
            </a:r>
            <a:endParaRPr/>
          </a:p>
        </p:txBody>
      </p:sp>
      <p:pic>
        <p:nvPicPr>
          <p:cNvPr id="357" name="Google Shape;357;p20"/>
          <p:cNvPicPr preferRelativeResize="0"/>
          <p:nvPr/>
        </p:nvPicPr>
        <p:blipFill rotWithShape="1">
          <a:blip r:embed="rId4">
            <a:alphaModFix/>
          </a:blip>
          <a:srcRect b="0" l="0" r="0" t="0"/>
          <a:stretch/>
        </p:blipFill>
        <p:spPr>
          <a:xfrm>
            <a:off x="396416" y="882487"/>
            <a:ext cx="711200" cy="711200"/>
          </a:xfrm>
          <a:prstGeom prst="rect">
            <a:avLst/>
          </a:prstGeom>
          <a:noFill/>
          <a:ln>
            <a:noFill/>
          </a:ln>
        </p:spPr>
      </p:pic>
      <p:sp>
        <p:nvSpPr>
          <p:cNvPr id="358" name="Google Shape;358;p20"/>
          <p:cNvSpPr txBox="1"/>
          <p:nvPr/>
        </p:nvSpPr>
        <p:spPr>
          <a:xfrm>
            <a:off x="116831" y="1560324"/>
            <a:ext cx="1227978"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Arial"/>
                <a:ea typeface="Arial"/>
                <a:cs typeface="Arial"/>
                <a:sym typeface="Arial"/>
              </a:rPr>
              <a:t>Amazon S3</a:t>
            </a:r>
            <a:endParaRPr/>
          </a:p>
        </p:txBody>
      </p:sp>
      <p:cxnSp>
        <p:nvCxnSpPr>
          <p:cNvPr id="359" name="Google Shape;359;p20"/>
          <p:cNvCxnSpPr>
            <a:stCxn id="360" idx="3"/>
            <a:endCxn id="355" idx="1"/>
          </p:cNvCxnSpPr>
          <p:nvPr/>
        </p:nvCxnSpPr>
        <p:spPr>
          <a:xfrm>
            <a:off x="3304784" y="2243693"/>
            <a:ext cx="459000" cy="2700"/>
          </a:xfrm>
          <a:prstGeom prst="straightConnector1">
            <a:avLst/>
          </a:prstGeom>
          <a:noFill/>
          <a:ln cap="flat" cmpd="sng" w="12700">
            <a:solidFill>
              <a:schemeClr val="dk2"/>
            </a:solidFill>
            <a:prstDash val="solid"/>
            <a:round/>
            <a:headEnd len="sm" w="sm" type="none"/>
            <a:tailEnd len="med" w="med" type="stealth"/>
          </a:ln>
        </p:spPr>
      </p:cxnSp>
      <p:pic>
        <p:nvPicPr>
          <p:cNvPr id="361" name="Google Shape;361;p20"/>
          <p:cNvPicPr preferRelativeResize="0"/>
          <p:nvPr/>
        </p:nvPicPr>
        <p:blipFill rotWithShape="1">
          <a:blip r:embed="rId4">
            <a:alphaModFix/>
          </a:blip>
          <a:srcRect b="0" l="0" r="0" t="0"/>
          <a:stretch/>
        </p:blipFill>
        <p:spPr>
          <a:xfrm>
            <a:off x="8015006" y="1905998"/>
            <a:ext cx="711200" cy="711200"/>
          </a:xfrm>
          <a:prstGeom prst="rect">
            <a:avLst/>
          </a:prstGeom>
          <a:noFill/>
          <a:ln>
            <a:noFill/>
          </a:ln>
        </p:spPr>
      </p:pic>
      <p:sp>
        <p:nvSpPr>
          <p:cNvPr id="362" name="Google Shape;362;p20"/>
          <p:cNvSpPr txBox="1"/>
          <p:nvPr/>
        </p:nvSpPr>
        <p:spPr>
          <a:xfrm>
            <a:off x="7756617" y="2635319"/>
            <a:ext cx="1227978"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Amazon S3</a:t>
            </a:r>
            <a:endParaRPr/>
          </a:p>
        </p:txBody>
      </p:sp>
      <p:sp>
        <p:nvSpPr>
          <p:cNvPr id="363" name="Google Shape;363;p20"/>
          <p:cNvSpPr/>
          <p:nvPr/>
        </p:nvSpPr>
        <p:spPr>
          <a:xfrm>
            <a:off x="5260949" y="1115476"/>
            <a:ext cx="2160310" cy="3196936"/>
          </a:xfrm>
          <a:prstGeom prst="rect">
            <a:avLst/>
          </a:prstGeom>
          <a:noFill/>
          <a:ln cap="flat" cmpd="sng" w="12700">
            <a:solidFill>
              <a:srgbClr val="5A6B86"/>
            </a:solidFill>
            <a:prstDash val="dash"/>
            <a:round/>
            <a:headEnd len="sm" w="sm" type="none"/>
            <a:tailEnd len="sm" w="sm" type="none"/>
          </a:ln>
        </p:spPr>
        <p:txBody>
          <a:bodyPr anchorCtr="0" anchor="t" bIns="45700" lIns="91425" spcFirstLastPara="1" rIns="91425" wrap="square" tIns="91425">
            <a:noAutofit/>
          </a:bodyPr>
          <a:lstStyle/>
          <a:p>
            <a:pPr indent="0" lvl="0" marL="0" marR="0" rtl="0" algn="ctr">
              <a:spcBef>
                <a:spcPts val="0"/>
              </a:spcBef>
              <a:spcAft>
                <a:spcPts val="0"/>
              </a:spcAft>
              <a:buNone/>
            </a:pPr>
            <a:r>
              <a:t/>
            </a:r>
            <a:endParaRPr sz="1200">
              <a:solidFill>
                <a:srgbClr val="5A6B86"/>
              </a:solidFill>
              <a:latin typeface="Arial"/>
              <a:ea typeface="Arial"/>
              <a:cs typeface="Arial"/>
              <a:sym typeface="Arial"/>
            </a:endParaRPr>
          </a:p>
        </p:txBody>
      </p:sp>
      <p:pic>
        <p:nvPicPr>
          <p:cNvPr id="364" name="Google Shape;364;p20"/>
          <p:cNvPicPr preferRelativeResize="0"/>
          <p:nvPr/>
        </p:nvPicPr>
        <p:blipFill rotWithShape="1">
          <a:blip r:embed="rId5">
            <a:alphaModFix/>
          </a:blip>
          <a:srcRect b="0" l="0" r="0" t="0"/>
          <a:stretch/>
        </p:blipFill>
        <p:spPr>
          <a:xfrm>
            <a:off x="5221919" y="738943"/>
            <a:ext cx="711200" cy="711200"/>
          </a:xfrm>
          <a:prstGeom prst="rect">
            <a:avLst/>
          </a:prstGeom>
          <a:noFill/>
          <a:ln>
            <a:noFill/>
          </a:ln>
        </p:spPr>
      </p:pic>
      <p:sp>
        <p:nvSpPr>
          <p:cNvPr id="365" name="Google Shape;365;p20"/>
          <p:cNvSpPr txBox="1"/>
          <p:nvPr/>
        </p:nvSpPr>
        <p:spPr>
          <a:xfrm>
            <a:off x="5894090" y="819930"/>
            <a:ext cx="1096519"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Arial"/>
                <a:ea typeface="Arial"/>
                <a:cs typeface="Arial"/>
                <a:sym typeface="Arial"/>
              </a:rPr>
              <a:t>AWS Batch</a:t>
            </a:r>
            <a:endParaRPr/>
          </a:p>
        </p:txBody>
      </p:sp>
      <p:sp>
        <p:nvSpPr>
          <p:cNvPr id="366" name="Google Shape;366;p20"/>
          <p:cNvSpPr/>
          <p:nvPr/>
        </p:nvSpPr>
        <p:spPr>
          <a:xfrm>
            <a:off x="5569772" y="1593687"/>
            <a:ext cx="1570535" cy="407019"/>
          </a:xfrm>
          <a:prstGeom prst="flowChartTerminator">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Arial"/>
                <a:ea typeface="Arial"/>
                <a:cs typeface="Arial"/>
                <a:sym typeface="Arial"/>
              </a:rPr>
              <a:t>Batch Job – image set 1</a:t>
            </a:r>
            <a:endParaRPr/>
          </a:p>
        </p:txBody>
      </p:sp>
      <p:sp>
        <p:nvSpPr>
          <p:cNvPr id="367" name="Google Shape;367;p20"/>
          <p:cNvSpPr/>
          <p:nvPr/>
        </p:nvSpPr>
        <p:spPr>
          <a:xfrm>
            <a:off x="5569771" y="2163635"/>
            <a:ext cx="1570535" cy="407019"/>
          </a:xfrm>
          <a:prstGeom prst="flowChartTerminator">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Arial"/>
                <a:ea typeface="Arial"/>
                <a:cs typeface="Arial"/>
                <a:sym typeface="Arial"/>
              </a:rPr>
              <a:t>Batch Job – image set 2</a:t>
            </a:r>
            <a:endParaRPr/>
          </a:p>
        </p:txBody>
      </p:sp>
      <p:sp>
        <p:nvSpPr>
          <p:cNvPr id="368" name="Google Shape;368;p20"/>
          <p:cNvSpPr/>
          <p:nvPr/>
        </p:nvSpPr>
        <p:spPr>
          <a:xfrm>
            <a:off x="5569770" y="2733583"/>
            <a:ext cx="1570535" cy="407019"/>
          </a:xfrm>
          <a:prstGeom prst="flowChartTerminator">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Arial"/>
                <a:ea typeface="Arial"/>
                <a:cs typeface="Arial"/>
                <a:sym typeface="Arial"/>
              </a:rPr>
              <a:t>Batch Job – image set 3</a:t>
            </a:r>
            <a:endParaRPr/>
          </a:p>
        </p:txBody>
      </p:sp>
      <p:sp>
        <p:nvSpPr>
          <p:cNvPr id="369" name="Google Shape;369;p20"/>
          <p:cNvSpPr/>
          <p:nvPr/>
        </p:nvSpPr>
        <p:spPr>
          <a:xfrm>
            <a:off x="5617168" y="3804228"/>
            <a:ext cx="1570535" cy="407019"/>
          </a:xfrm>
          <a:prstGeom prst="flowChartTerminator">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Arial"/>
                <a:ea typeface="Arial"/>
                <a:cs typeface="Arial"/>
                <a:sym typeface="Arial"/>
              </a:rPr>
              <a:t>Batch Job – image set N</a:t>
            </a:r>
            <a:endParaRPr/>
          </a:p>
        </p:txBody>
      </p:sp>
      <p:sp>
        <p:nvSpPr>
          <p:cNvPr id="370" name="Google Shape;370;p20"/>
          <p:cNvSpPr/>
          <p:nvPr/>
        </p:nvSpPr>
        <p:spPr>
          <a:xfrm>
            <a:off x="6357468" y="3312266"/>
            <a:ext cx="87891" cy="100361"/>
          </a:xfrm>
          <a:prstGeom prst="ellipse">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1" name="Google Shape;371;p20"/>
          <p:cNvSpPr/>
          <p:nvPr/>
        </p:nvSpPr>
        <p:spPr>
          <a:xfrm>
            <a:off x="6357467" y="3558247"/>
            <a:ext cx="87891" cy="100361"/>
          </a:xfrm>
          <a:prstGeom prst="ellipse">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372" name="Google Shape;372;p20"/>
          <p:cNvCxnSpPr>
            <a:stCxn id="355" idx="3"/>
            <a:endCxn id="366" idx="1"/>
          </p:cNvCxnSpPr>
          <p:nvPr/>
        </p:nvCxnSpPr>
        <p:spPr>
          <a:xfrm flipH="1" rot="10800000">
            <a:off x="4474963" y="1797050"/>
            <a:ext cx="1094700" cy="449400"/>
          </a:xfrm>
          <a:prstGeom prst="straightConnector1">
            <a:avLst/>
          </a:prstGeom>
          <a:noFill/>
          <a:ln cap="flat" cmpd="sng" w="12700">
            <a:solidFill>
              <a:schemeClr val="dk2"/>
            </a:solidFill>
            <a:prstDash val="solid"/>
            <a:round/>
            <a:headEnd len="sm" w="sm" type="none"/>
            <a:tailEnd len="med" w="med" type="stealth"/>
          </a:ln>
        </p:spPr>
      </p:cxnSp>
      <p:cxnSp>
        <p:nvCxnSpPr>
          <p:cNvPr id="373" name="Google Shape;373;p20"/>
          <p:cNvCxnSpPr>
            <a:stCxn id="355" idx="3"/>
            <a:endCxn id="367" idx="1"/>
          </p:cNvCxnSpPr>
          <p:nvPr/>
        </p:nvCxnSpPr>
        <p:spPr>
          <a:xfrm>
            <a:off x="4474963" y="2246450"/>
            <a:ext cx="1094700" cy="120600"/>
          </a:xfrm>
          <a:prstGeom prst="straightConnector1">
            <a:avLst/>
          </a:prstGeom>
          <a:noFill/>
          <a:ln cap="flat" cmpd="sng" w="12700">
            <a:solidFill>
              <a:schemeClr val="dk2"/>
            </a:solidFill>
            <a:prstDash val="solid"/>
            <a:round/>
            <a:headEnd len="sm" w="sm" type="none"/>
            <a:tailEnd len="med" w="med" type="stealth"/>
          </a:ln>
        </p:spPr>
      </p:cxnSp>
      <p:cxnSp>
        <p:nvCxnSpPr>
          <p:cNvPr id="374" name="Google Shape;374;p20"/>
          <p:cNvCxnSpPr>
            <a:stCxn id="355" idx="3"/>
            <a:endCxn id="368" idx="1"/>
          </p:cNvCxnSpPr>
          <p:nvPr/>
        </p:nvCxnSpPr>
        <p:spPr>
          <a:xfrm>
            <a:off x="4474963" y="2246450"/>
            <a:ext cx="1094700" cy="690600"/>
          </a:xfrm>
          <a:prstGeom prst="straightConnector1">
            <a:avLst/>
          </a:prstGeom>
          <a:noFill/>
          <a:ln cap="flat" cmpd="sng" w="12700">
            <a:solidFill>
              <a:schemeClr val="dk2"/>
            </a:solidFill>
            <a:prstDash val="solid"/>
            <a:round/>
            <a:headEnd len="sm" w="sm" type="none"/>
            <a:tailEnd len="med" w="med" type="stealth"/>
          </a:ln>
        </p:spPr>
      </p:cxnSp>
      <p:cxnSp>
        <p:nvCxnSpPr>
          <p:cNvPr id="375" name="Google Shape;375;p20"/>
          <p:cNvCxnSpPr>
            <a:stCxn id="355" idx="3"/>
            <a:endCxn id="369" idx="1"/>
          </p:cNvCxnSpPr>
          <p:nvPr/>
        </p:nvCxnSpPr>
        <p:spPr>
          <a:xfrm>
            <a:off x="4474963" y="2246450"/>
            <a:ext cx="1142100" cy="1761300"/>
          </a:xfrm>
          <a:prstGeom prst="straightConnector1">
            <a:avLst/>
          </a:prstGeom>
          <a:noFill/>
          <a:ln cap="flat" cmpd="sng" w="12700">
            <a:solidFill>
              <a:schemeClr val="dk2"/>
            </a:solidFill>
            <a:prstDash val="solid"/>
            <a:round/>
            <a:headEnd len="sm" w="sm" type="none"/>
            <a:tailEnd len="med" w="med" type="stealth"/>
          </a:ln>
        </p:spPr>
      </p:cxnSp>
      <p:cxnSp>
        <p:nvCxnSpPr>
          <p:cNvPr id="376" name="Google Shape;376;p20"/>
          <p:cNvCxnSpPr>
            <a:stCxn id="366" idx="3"/>
            <a:endCxn id="361" idx="1"/>
          </p:cNvCxnSpPr>
          <p:nvPr/>
        </p:nvCxnSpPr>
        <p:spPr>
          <a:xfrm>
            <a:off x="7140307" y="1797197"/>
            <a:ext cx="874800" cy="464400"/>
          </a:xfrm>
          <a:prstGeom prst="straightConnector1">
            <a:avLst/>
          </a:prstGeom>
          <a:noFill/>
          <a:ln cap="flat" cmpd="sng" w="12700">
            <a:solidFill>
              <a:schemeClr val="dk2"/>
            </a:solidFill>
            <a:prstDash val="solid"/>
            <a:round/>
            <a:headEnd len="sm" w="sm" type="none"/>
            <a:tailEnd len="med" w="med" type="stealth"/>
          </a:ln>
        </p:spPr>
      </p:cxnSp>
      <p:cxnSp>
        <p:nvCxnSpPr>
          <p:cNvPr id="377" name="Google Shape;377;p20"/>
          <p:cNvCxnSpPr>
            <a:stCxn id="367" idx="3"/>
            <a:endCxn id="361" idx="1"/>
          </p:cNvCxnSpPr>
          <p:nvPr/>
        </p:nvCxnSpPr>
        <p:spPr>
          <a:xfrm flipH="1" rot="10800000">
            <a:off x="7140306" y="2261544"/>
            <a:ext cx="874800" cy="105600"/>
          </a:xfrm>
          <a:prstGeom prst="straightConnector1">
            <a:avLst/>
          </a:prstGeom>
          <a:noFill/>
          <a:ln cap="flat" cmpd="sng" w="12700">
            <a:solidFill>
              <a:schemeClr val="dk2"/>
            </a:solidFill>
            <a:prstDash val="solid"/>
            <a:round/>
            <a:headEnd len="sm" w="sm" type="none"/>
            <a:tailEnd len="med" w="med" type="stealth"/>
          </a:ln>
        </p:spPr>
      </p:cxnSp>
      <p:cxnSp>
        <p:nvCxnSpPr>
          <p:cNvPr id="378" name="Google Shape;378;p20"/>
          <p:cNvCxnSpPr>
            <a:stCxn id="368" idx="3"/>
            <a:endCxn id="361" idx="1"/>
          </p:cNvCxnSpPr>
          <p:nvPr/>
        </p:nvCxnSpPr>
        <p:spPr>
          <a:xfrm flipH="1" rot="10800000">
            <a:off x="7140305" y="2261493"/>
            <a:ext cx="874800" cy="675600"/>
          </a:xfrm>
          <a:prstGeom prst="straightConnector1">
            <a:avLst/>
          </a:prstGeom>
          <a:noFill/>
          <a:ln cap="flat" cmpd="sng" w="12700">
            <a:solidFill>
              <a:schemeClr val="dk2"/>
            </a:solidFill>
            <a:prstDash val="solid"/>
            <a:round/>
            <a:headEnd len="sm" w="sm" type="none"/>
            <a:tailEnd len="med" w="med" type="stealth"/>
          </a:ln>
        </p:spPr>
      </p:cxnSp>
      <p:cxnSp>
        <p:nvCxnSpPr>
          <p:cNvPr id="379" name="Google Shape;379;p20"/>
          <p:cNvCxnSpPr>
            <a:stCxn id="369" idx="3"/>
            <a:endCxn id="361" idx="1"/>
          </p:cNvCxnSpPr>
          <p:nvPr/>
        </p:nvCxnSpPr>
        <p:spPr>
          <a:xfrm flipH="1" rot="10800000">
            <a:off x="7187703" y="2261738"/>
            <a:ext cx="827400" cy="1746000"/>
          </a:xfrm>
          <a:prstGeom prst="straightConnector1">
            <a:avLst/>
          </a:prstGeom>
          <a:noFill/>
          <a:ln cap="flat" cmpd="sng" w="12700">
            <a:solidFill>
              <a:schemeClr val="dk2"/>
            </a:solidFill>
            <a:prstDash val="solid"/>
            <a:round/>
            <a:headEnd len="sm" w="sm" type="none"/>
            <a:tailEnd len="med" w="med" type="stealth"/>
          </a:ln>
        </p:spPr>
      </p:cxnSp>
      <p:pic>
        <p:nvPicPr>
          <p:cNvPr id="380" name="Google Shape;380;p20"/>
          <p:cNvPicPr preferRelativeResize="0"/>
          <p:nvPr/>
        </p:nvPicPr>
        <p:blipFill rotWithShape="1">
          <a:blip r:embed="rId6">
            <a:alphaModFix/>
          </a:blip>
          <a:srcRect b="0" l="0" r="0" t="0"/>
          <a:stretch/>
        </p:blipFill>
        <p:spPr>
          <a:xfrm>
            <a:off x="8206008" y="2990828"/>
            <a:ext cx="469900" cy="469900"/>
          </a:xfrm>
          <a:prstGeom prst="rect">
            <a:avLst/>
          </a:prstGeom>
          <a:noFill/>
          <a:ln>
            <a:noFill/>
          </a:ln>
        </p:spPr>
      </p:pic>
      <p:sp>
        <p:nvSpPr>
          <p:cNvPr id="381" name="Google Shape;381;p20"/>
          <p:cNvSpPr txBox="1"/>
          <p:nvPr/>
        </p:nvSpPr>
        <p:spPr>
          <a:xfrm>
            <a:off x="7941326" y="3496456"/>
            <a:ext cx="999265"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Tiles &amp;</a:t>
            </a:r>
            <a:endParaRPr/>
          </a:p>
          <a:p>
            <a:pPr indent="0" lvl="0" marL="0" marR="0" rtl="0" algn="ctr">
              <a:spcBef>
                <a:spcPts val="0"/>
              </a:spcBef>
              <a:spcAft>
                <a:spcPts val="0"/>
              </a:spcAft>
              <a:buNone/>
            </a:pPr>
            <a:r>
              <a:rPr lang="en-US" sz="1400">
                <a:solidFill>
                  <a:schemeClr val="dk1"/>
                </a:solidFill>
                <a:latin typeface="Arial"/>
                <a:ea typeface="Arial"/>
                <a:cs typeface="Arial"/>
                <a:sym typeface="Arial"/>
              </a:rPr>
              <a:t>Manifest</a:t>
            </a:r>
            <a:endParaRPr/>
          </a:p>
        </p:txBody>
      </p:sp>
      <p:pic>
        <p:nvPicPr>
          <p:cNvPr id="382" name="Google Shape;382;p20"/>
          <p:cNvPicPr preferRelativeResize="0"/>
          <p:nvPr/>
        </p:nvPicPr>
        <p:blipFill rotWithShape="1">
          <a:blip r:embed="rId6">
            <a:alphaModFix/>
          </a:blip>
          <a:srcRect b="0" l="0" r="0" t="0"/>
          <a:stretch/>
        </p:blipFill>
        <p:spPr>
          <a:xfrm>
            <a:off x="1178508" y="875915"/>
            <a:ext cx="469900" cy="469900"/>
          </a:xfrm>
          <a:prstGeom prst="rect">
            <a:avLst/>
          </a:prstGeom>
          <a:noFill/>
          <a:ln>
            <a:noFill/>
          </a:ln>
        </p:spPr>
      </p:pic>
      <p:sp>
        <p:nvSpPr>
          <p:cNvPr id="383" name="Google Shape;383;p20"/>
          <p:cNvSpPr txBox="1"/>
          <p:nvPr/>
        </p:nvSpPr>
        <p:spPr>
          <a:xfrm>
            <a:off x="897322" y="1332579"/>
            <a:ext cx="99926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900">
                <a:solidFill>
                  <a:schemeClr val="dk1"/>
                </a:solidFill>
                <a:latin typeface="Arial"/>
                <a:ea typeface="Arial"/>
                <a:cs typeface="Arial"/>
                <a:sym typeface="Arial"/>
              </a:rPr>
              <a:t>Raw </a:t>
            </a:r>
            <a:endParaRPr/>
          </a:p>
          <a:p>
            <a:pPr indent="0" lvl="0" marL="0" marR="0" rtl="0" algn="ctr">
              <a:spcBef>
                <a:spcPts val="0"/>
              </a:spcBef>
              <a:spcAft>
                <a:spcPts val="0"/>
              </a:spcAft>
              <a:buNone/>
            </a:pPr>
            <a:r>
              <a:rPr lang="en-US" sz="900">
                <a:solidFill>
                  <a:schemeClr val="dk1"/>
                </a:solidFill>
                <a:latin typeface="Arial"/>
                <a:ea typeface="Arial"/>
                <a:cs typeface="Arial"/>
                <a:sym typeface="Arial"/>
              </a:rPr>
              <a:t>images</a:t>
            </a:r>
            <a:endParaRPr/>
          </a:p>
        </p:txBody>
      </p:sp>
      <p:sp>
        <p:nvSpPr>
          <p:cNvPr id="384" name="Google Shape;384;p20"/>
          <p:cNvSpPr txBox="1"/>
          <p:nvPr/>
        </p:nvSpPr>
        <p:spPr>
          <a:xfrm>
            <a:off x="2280672" y="2646615"/>
            <a:ext cx="1293446" cy="1822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Amazon </a:t>
            </a:r>
            <a:endParaRPr/>
          </a:p>
          <a:p>
            <a:pPr indent="0" lvl="0" marL="0" marR="0" rtl="0" algn="ctr">
              <a:spcBef>
                <a:spcPts val="0"/>
              </a:spcBef>
              <a:spcAft>
                <a:spcPts val="0"/>
              </a:spcAft>
              <a:buNone/>
            </a:pPr>
            <a:r>
              <a:rPr lang="en-US" sz="1000">
                <a:solidFill>
                  <a:schemeClr val="dk1"/>
                </a:solidFill>
                <a:latin typeface="Arial"/>
                <a:ea typeface="Arial"/>
                <a:cs typeface="Arial"/>
                <a:sym typeface="Arial"/>
              </a:rPr>
              <a:t>CloudWatch</a:t>
            </a:r>
            <a:endParaRPr sz="1000">
              <a:solidFill>
                <a:schemeClr val="dk1"/>
              </a:solidFill>
              <a:latin typeface="Arial"/>
              <a:ea typeface="Arial"/>
              <a:cs typeface="Arial"/>
              <a:sym typeface="Arial"/>
            </a:endParaRPr>
          </a:p>
        </p:txBody>
      </p:sp>
      <p:pic>
        <p:nvPicPr>
          <p:cNvPr id="360" name="Google Shape;360;p20"/>
          <p:cNvPicPr preferRelativeResize="0"/>
          <p:nvPr/>
        </p:nvPicPr>
        <p:blipFill rotWithShape="1">
          <a:blip r:embed="rId7">
            <a:alphaModFix/>
          </a:blip>
          <a:srcRect b="0" l="0" r="0" t="0"/>
          <a:stretch/>
        </p:blipFill>
        <p:spPr>
          <a:xfrm>
            <a:off x="2598865" y="1890733"/>
            <a:ext cx="705919" cy="705919"/>
          </a:xfrm>
          <a:prstGeom prst="rect">
            <a:avLst/>
          </a:prstGeom>
          <a:noFill/>
          <a:ln>
            <a:noFill/>
          </a:ln>
        </p:spPr>
      </p:pic>
      <p:sp>
        <p:nvSpPr>
          <p:cNvPr id="385" name="Google Shape;385;p20"/>
          <p:cNvSpPr txBox="1"/>
          <p:nvPr/>
        </p:nvSpPr>
        <p:spPr>
          <a:xfrm>
            <a:off x="2352150" y="3414930"/>
            <a:ext cx="1212292"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50">
                <a:solidFill>
                  <a:schemeClr val="dk1"/>
                </a:solidFill>
                <a:latin typeface="Arial"/>
                <a:ea typeface="Arial"/>
                <a:cs typeface="Arial"/>
                <a:sym typeface="Arial"/>
              </a:rPr>
              <a:t>Rule</a:t>
            </a:r>
            <a:endParaRPr sz="1400">
              <a:solidFill>
                <a:schemeClr val="dk1"/>
              </a:solidFill>
              <a:latin typeface="Arial"/>
              <a:ea typeface="Arial"/>
              <a:cs typeface="Arial"/>
              <a:sym typeface="Arial"/>
            </a:endParaRPr>
          </a:p>
        </p:txBody>
      </p:sp>
      <p:pic>
        <p:nvPicPr>
          <p:cNvPr id="386" name="Google Shape;386;p20"/>
          <p:cNvPicPr preferRelativeResize="0"/>
          <p:nvPr/>
        </p:nvPicPr>
        <p:blipFill rotWithShape="1">
          <a:blip r:embed="rId8">
            <a:alphaModFix/>
          </a:blip>
          <a:srcRect b="0" l="0" r="0" t="0"/>
          <a:stretch/>
        </p:blipFill>
        <p:spPr>
          <a:xfrm>
            <a:off x="2750560" y="2990828"/>
            <a:ext cx="469900" cy="469900"/>
          </a:xfrm>
          <a:prstGeom prst="rect">
            <a:avLst/>
          </a:prstGeom>
          <a:noFill/>
          <a:ln>
            <a:noFill/>
          </a:ln>
        </p:spPr>
      </p:pic>
      <p:sp>
        <p:nvSpPr>
          <p:cNvPr id="387" name="Google Shape;387;p20"/>
          <p:cNvSpPr txBox="1"/>
          <p:nvPr/>
        </p:nvSpPr>
        <p:spPr>
          <a:xfrm>
            <a:off x="425222" y="3862366"/>
            <a:ext cx="1525597"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Arial"/>
                <a:ea typeface="Arial"/>
                <a:cs typeface="Arial"/>
                <a:sym typeface="Arial"/>
              </a:rPr>
              <a:t>Amazon Elastic </a:t>
            </a:r>
            <a:endParaRPr/>
          </a:p>
          <a:p>
            <a:pPr indent="0" lvl="0" marL="0" marR="0" rtl="0" algn="ctr">
              <a:spcBef>
                <a:spcPts val="0"/>
              </a:spcBef>
              <a:spcAft>
                <a:spcPts val="0"/>
              </a:spcAft>
              <a:buNone/>
            </a:pPr>
            <a:r>
              <a:rPr lang="en-US" sz="1200">
                <a:solidFill>
                  <a:schemeClr val="dk1"/>
                </a:solidFill>
                <a:latin typeface="Arial"/>
                <a:ea typeface="Arial"/>
                <a:cs typeface="Arial"/>
                <a:sym typeface="Arial"/>
              </a:rPr>
              <a:t>File System</a:t>
            </a:r>
            <a:endParaRPr/>
          </a:p>
        </p:txBody>
      </p:sp>
      <p:pic>
        <p:nvPicPr>
          <p:cNvPr id="388" name="Google Shape;388;p20"/>
          <p:cNvPicPr preferRelativeResize="0"/>
          <p:nvPr/>
        </p:nvPicPr>
        <p:blipFill rotWithShape="1">
          <a:blip r:embed="rId9">
            <a:alphaModFix/>
          </a:blip>
          <a:srcRect b="0" l="0" r="0" t="0"/>
          <a:stretch/>
        </p:blipFill>
        <p:spPr>
          <a:xfrm>
            <a:off x="882501" y="3091912"/>
            <a:ext cx="711200" cy="711200"/>
          </a:xfrm>
          <a:prstGeom prst="rect">
            <a:avLst/>
          </a:prstGeom>
          <a:noFill/>
          <a:ln>
            <a:noFill/>
          </a:ln>
        </p:spPr>
      </p:pic>
      <p:sp>
        <p:nvSpPr>
          <p:cNvPr id="389" name="Google Shape;389;p20"/>
          <p:cNvSpPr txBox="1"/>
          <p:nvPr/>
        </p:nvSpPr>
        <p:spPr>
          <a:xfrm>
            <a:off x="679304" y="2382490"/>
            <a:ext cx="1513305"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50">
                <a:solidFill>
                  <a:schemeClr val="dk1"/>
                </a:solidFill>
                <a:latin typeface="Arial"/>
                <a:ea typeface="Arial"/>
                <a:cs typeface="Arial"/>
                <a:sym typeface="Arial"/>
              </a:rPr>
              <a:t>Amazon EC2</a:t>
            </a:r>
            <a:endParaRPr/>
          </a:p>
        </p:txBody>
      </p:sp>
      <p:cxnSp>
        <p:nvCxnSpPr>
          <p:cNvPr id="390" name="Google Shape;390;p20"/>
          <p:cNvCxnSpPr>
            <a:endCxn id="360" idx="1"/>
          </p:cNvCxnSpPr>
          <p:nvPr/>
        </p:nvCxnSpPr>
        <p:spPr>
          <a:xfrm>
            <a:off x="1961065" y="2243393"/>
            <a:ext cx="637800" cy="300"/>
          </a:xfrm>
          <a:prstGeom prst="straightConnector1">
            <a:avLst/>
          </a:prstGeom>
          <a:noFill/>
          <a:ln cap="flat" cmpd="sng" w="12700">
            <a:solidFill>
              <a:schemeClr val="dk2"/>
            </a:solidFill>
            <a:prstDash val="solid"/>
            <a:round/>
            <a:headEnd len="sm" w="sm" type="none"/>
            <a:tailEnd len="med" w="med" type="stealth"/>
          </a:ln>
        </p:spPr>
      </p:cxnSp>
      <p:sp>
        <p:nvSpPr>
          <p:cNvPr id="391" name="Google Shape;391;p20"/>
          <p:cNvSpPr/>
          <p:nvPr/>
        </p:nvSpPr>
        <p:spPr>
          <a:xfrm>
            <a:off x="528161" y="2637745"/>
            <a:ext cx="1368426" cy="1822503"/>
          </a:xfrm>
          <a:prstGeom prst="rect">
            <a:avLst/>
          </a:prstGeom>
          <a:noFill/>
          <a:ln cap="flat" cmpd="sng" w="12700">
            <a:solidFill>
              <a:srgbClr val="5A6B86"/>
            </a:solidFill>
            <a:prstDash val="dash"/>
            <a:round/>
            <a:headEnd len="sm" w="sm" type="none"/>
            <a:tailEnd len="sm" w="sm" type="none"/>
          </a:ln>
        </p:spPr>
        <p:txBody>
          <a:bodyPr anchorCtr="0" anchor="t" bIns="45700" lIns="91425" spcFirstLastPara="1" rIns="91425" wrap="square" tIns="91425">
            <a:noAutofit/>
          </a:bodyPr>
          <a:lstStyle/>
          <a:p>
            <a:pPr indent="0" lvl="0" marL="0" marR="0" rtl="0" algn="ctr">
              <a:spcBef>
                <a:spcPts val="0"/>
              </a:spcBef>
              <a:spcAft>
                <a:spcPts val="0"/>
              </a:spcAft>
              <a:buNone/>
            </a:pPr>
            <a:r>
              <a:t/>
            </a:r>
            <a:endParaRPr sz="1200">
              <a:solidFill>
                <a:srgbClr val="5A6B86"/>
              </a:solidFill>
              <a:latin typeface="Arial"/>
              <a:ea typeface="Arial"/>
              <a:cs typeface="Arial"/>
              <a:sym typeface="Arial"/>
            </a:endParaRPr>
          </a:p>
        </p:txBody>
      </p:sp>
      <p:pic>
        <p:nvPicPr>
          <p:cNvPr id="392" name="Google Shape;392;p20"/>
          <p:cNvPicPr preferRelativeResize="0"/>
          <p:nvPr/>
        </p:nvPicPr>
        <p:blipFill rotWithShape="1">
          <a:blip r:embed="rId10">
            <a:alphaModFix/>
          </a:blip>
          <a:srcRect b="0" l="0" r="0" t="0"/>
          <a:stretch/>
        </p:blipFill>
        <p:spPr>
          <a:xfrm>
            <a:off x="390167" y="2372857"/>
            <a:ext cx="542485" cy="542485"/>
          </a:xfrm>
          <a:prstGeom prst="rect">
            <a:avLst/>
          </a:prstGeom>
          <a:noFill/>
          <a:ln>
            <a:noFill/>
          </a:ln>
        </p:spPr>
      </p:pic>
      <p:cxnSp>
        <p:nvCxnSpPr>
          <p:cNvPr id="393" name="Google Shape;393;p20"/>
          <p:cNvCxnSpPr/>
          <p:nvPr/>
        </p:nvCxnSpPr>
        <p:spPr>
          <a:xfrm rot="10800000">
            <a:off x="1219200" y="1797197"/>
            <a:ext cx="0" cy="517832"/>
          </a:xfrm>
          <a:prstGeom prst="straightConnector1">
            <a:avLst/>
          </a:prstGeom>
          <a:noFill/>
          <a:ln cap="flat" cmpd="sng" w="12700">
            <a:solidFill>
              <a:schemeClr val="dk2"/>
            </a:solidFill>
            <a:prstDash val="solid"/>
            <a:round/>
            <a:headEnd len="med" w="med" type="stealth"/>
            <a:tailEnd len="med" w="med" type="stealth"/>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Google Shape;64;p2"/>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Agenda</a:t>
            </a:r>
            <a:endParaRPr/>
          </a:p>
        </p:txBody>
      </p:sp>
      <p:sp>
        <p:nvSpPr>
          <p:cNvPr id="65" name="Google Shape;65;p2"/>
          <p:cNvSpPr txBox="1"/>
          <p:nvPr>
            <p:ph idx="1" type="body"/>
          </p:nvPr>
        </p:nvSpPr>
        <p:spPr>
          <a:xfrm>
            <a:off x="433272" y="785920"/>
            <a:ext cx="8205304" cy="3622436"/>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rgbClr val="595A5D"/>
              </a:buClr>
              <a:buSzPts val="2800"/>
              <a:buChar char="•"/>
            </a:pPr>
            <a:r>
              <a:rPr lang="en-US"/>
              <a:t>Problem Space</a:t>
            </a:r>
            <a:endParaRPr/>
          </a:p>
          <a:p>
            <a:pPr indent="-342900" lvl="0" marL="342900" rtl="0" algn="l">
              <a:lnSpc>
                <a:spcPct val="90000"/>
              </a:lnSpc>
              <a:spcBef>
                <a:spcPts val="0"/>
              </a:spcBef>
              <a:spcAft>
                <a:spcPts val="0"/>
              </a:spcAft>
              <a:buClr>
                <a:srgbClr val="595A5D"/>
              </a:buClr>
              <a:buSzPts val="2800"/>
              <a:buChar char="•"/>
            </a:pPr>
            <a:r>
              <a:rPr lang="en-US"/>
              <a:t>DLD Projects</a:t>
            </a:r>
            <a:endParaRPr/>
          </a:p>
          <a:p>
            <a:pPr indent="-342900" lvl="0" marL="342900" rtl="0" algn="l">
              <a:lnSpc>
                <a:spcPct val="90000"/>
              </a:lnSpc>
              <a:spcBef>
                <a:spcPts val="560"/>
              </a:spcBef>
              <a:spcAft>
                <a:spcPts val="0"/>
              </a:spcAft>
              <a:buClr>
                <a:srgbClr val="595A5D"/>
              </a:buClr>
              <a:buSzPts val="2800"/>
              <a:buChar char="•"/>
            </a:pPr>
            <a:r>
              <a:rPr lang="en-US"/>
              <a:t>Cloud-native</a:t>
            </a:r>
            <a:endParaRPr/>
          </a:p>
          <a:p>
            <a:pPr indent="-342900" lvl="0" marL="342900" rtl="0" algn="l">
              <a:lnSpc>
                <a:spcPct val="90000"/>
              </a:lnSpc>
              <a:spcBef>
                <a:spcPts val="560"/>
              </a:spcBef>
              <a:spcAft>
                <a:spcPts val="0"/>
              </a:spcAft>
              <a:buClr>
                <a:srgbClr val="595A5D"/>
              </a:buClr>
              <a:buSzPts val="2800"/>
              <a:buChar char="•"/>
            </a:pPr>
            <a:r>
              <a:rPr lang="en-US"/>
              <a:t>Serverless &amp; Microservices</a:t>
            </a:r>
            <a:endParaRPr/>
          </a:p>
          <a:p>
            <a:pPr indent="-342900" lvl="0" marL="342900" rtl="0" algn="l">
              <a:lnSpc>
                <a:spcPct val="90000"/>
              </a:lnSpc>
              <a:spcBef>
                <a:spcPts val="560"/>
              </a:spcBef>
              <a:spcAft>
                <a:spcPts val="0"/>
              </a:spcAft>
              <a:buClr>
                <a:srgbClr val="595A5D"/>
              </a:buClr>
              <a:buSzPts val="2800"/>
              <a:buChar char="•"/>
            </a:pPr>
            <a:r>
              <a:rPr lang="en-US"/>
              <a:t>Virginia Tech Digital Library Platform (VTDLP)</a:t>
            </a:r>
            <a:endParaRPr/>
          </a:p>
          <a:p>
            <a:pPr indent="-342900" lvl="0" marL="342900" rtl="0" algn="l">
              <a:lnSpc>
                <a:spcPct val="90000"/>
              </a:lnSpc>
              <a:spcBef>
                <a:spcPts val="560"/>
              </a:spcBef>
              <a:spcAft>
                <a:spcPts val="0"/>
              </a:spcAft>
              <a:buClr>
                <a:srgbClr val="595A5D"/>
              </a:buClr>
              <a:buSzPts val="2800"/>
              <a:buChar char="•"/>
            </a:pPr>
            <a:r>
              <a:rPr lang="en-US"/>
              <a:t>Architecture Overview  </a:t>
            </a:r>
            <a:endParaRPr/>
          </a:p>
          <a:p>
            <a:pPr indent="-342900" lvl="0" marL="342900" rtl="0" algn="l">
              <a:lnSpc>
                <a:spcPct val="90000"/>
              </a:lnSpc>
              <a:spcBef>
                <a:spcPts val="560"/>
              </a:spcBef>
              <a:spcAft>
                <a:spcPts val="0"/>
              </a:spcAft>
              <a:buClr>
                <a:srgbClr val="595A5D"/>
              </a:buClr>
              <a:buSzPts val="2800"/>
              <a:buChar char="•"/>
            </a:pPr>
            <a:r>
              <a:rPr lang="en-US"/>
              <a:t>Outcome</a:t>
            </a:r>
            <a:endParaRPr/>
          </a:p>
          <a:p>
            <a:pPr indent="-279400" lvl="0" marL="342900" rtl="0" algn="l">
              <a:lnSpc>
                <a:spcPct val="90000"/>
              </a:lnSpc>
              <a:spcBef>
                <a:spcPts val="560"/>
              </a:spcBef>
              <a:spcAft>
                <a:spcPts val="0"/>
              </a:spcAft>
              <a:buSzPts val="1800"/>
              <a:buChar char="•"/>
            </a:pPr>
            <a:r>
              <a:rPr lang="en-US"/>
              <a:t>Next Steps</a:t>
            </a:r>
            <a:endParaRPr/>
          </a:p>
          <a:p>
            <a:pPr indent="-165100" lvl="0" marL="342900" rtl="0" algn="l">
              <a:lnSpc>
                <a:spcPct val="90000"/>
              </a:lnSpc>
              <a:spcBef>
                <a:spcPts val="560"/>
              </a:spcBef>
              <a:spcAft>
                <a:spcPts val="0"/>
              </a:spcAft>
              <a:buClr>
                <a:srgbClr val="595A5D"/>
              </a:buClr>
              <a:buSzPts val="280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7" name="Shape 397"/>
        <p:cNvGrpSpPr/>
        <p:nvPr/>
      </p:nvGrpSpPr>
      <p:grpSpPr>
        <a:xfrm>
          <a:off x="0" y="0"/>
          <a:ext cx="0" cy="0"/>
          <a:chOff x="0" y="0"/>
          <a:chExt cx="0" cy="0"/>
        </a:xfrm>
      </p:grpSpPr>
      <p:sp>
        <p:nvSpPr>
          <p:cNvPr id="398" name="Google Shape;398;p21"/>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Batch job - IIIF_S3 Docker</a:t>
            </a:r>
            <a:endParaRPr/>
          </a:p>
        </p:txBody>
      </p:sp>
      <p:pic>
        <p:nvPicPr>
          <p:cNvPr id="399" name="Google Shape;399;p21"/>
          <p:cNvPicPr preferRelativeResize="0"/>
          <p:nvPr/>
        </p:nvPicPr>
        <p:blipFill rotWithShape="1">
          <a:blip r:embed="rId3">
            <a:alphaModFix/>
          </a:blip>
          <a:srcRect b="0" l="0" r="0" t="0"/>
          <a:stretch/>
        </p:blipFill>
        <p:spPr>
          <a:xfrm>
            <a:off x="4057996" y="1408869"/>
            <a:ext cx="1133707" cy="965001"/>
          </a:xfrm>
          <a:prstGeom prst="rect">
            <a:avLst/>
          </a:prstGeom>
          <a:noFill/>
          <a:ln>
            <a:noFill/>
          </a:ln>
        </p:spPr>
      </p:pic>
      <p:pic>
        <p:nvPicPr>
          <p:cNvPr id="400" name="Google Shape;400;p21"/>
          <p:cNvPicPr preferRelativeResize="0"/>
          <p:nvPr/>
        </p:nvPicPr>
        <p:blipFill rotWithShape="1">
          <a:blip r:embed="rId4">
            <a:alphaModFix/>
          </a:blip>
          <a:srcRect b="0" l="0" r="0" t="0"/>
          <a:stretch/>
        </p:blipFill>
        <p:spPr>
          <a:xfrm>
            <a:off x="7083460" y="1535770"/>
            <a:ext cx="711200" cy="711200"/>
          </a:xfrm>
          <a:prstGeom prst="rect">
            <a:avLst/>
          </a:prstGeom>
          <a:noFill/>
          <a:ln>
            <a:noFill/>
          </a:ln>
        </p:spPr>
      </p:pic>
      <p:sp>
        <p:nvSpPr>
          <p:cNvPr id="401" name="Google Shape;401;p21"/>
          <p:cNvSpPr txBox="1"/>
          <p:nvPr/>
        </p:nvSpPr>
        <p:spPr>
          <a:xfrm>
            <a:off x="6825071" y="2265091"/>
            <a:ext cx="1227978"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Arial"/>
                <a:ea typeface="Arial"/>
                <a:cs typeface="Arial"/>
                <a:sym typeface="Arial"/>
              </a:rPr>
              <a:t>Amazon S3</a:t>
            </a:r>
            <a:endParaRPr/>
          </a:p>
        </p:txBody>
      </p:sp>
      <p:cxnSp>
        <p:nvCxnSpPr>
          <p:cNvPr id="402" name="Google Shape;402;p21"/>
          <p:cNvCxnSpPr>
            <a:stCxn id="399" idx="3"/>
            <a:endCxn id="400" idx="1"/>
          </p:cNvCxnSpPr>
          <p:nvPr/>
        </p:nvCxnSpPr>
        <p:spPr>
          <a:xfrm>
            <a:off x="5191703" y="1891370"/>
            <a:ext cx="1891800" cy="0"/>
          </a:xfrm>
          <a:prstGeom prst="straightConnector1">
            <a:avLst/>
          </a:prstGeom>
          <a:noFill/>
          <a:ln cap="flat" cmpd="sng" w="12700">
            <a:solidFill>
              <a:schemeClr val="dk2"/>
            </a:solidFill>
            <a:prstDash val="solid"/>
            <a:round/>
            <a:headEnd len="sm" w="sm" type="none"/>
            <a:tailEnd len="med" w="med" type="stealth"/>
          </a:ln>
        </p:spPr>
      </p:cxnSp>
      <p:cxnSp>
        <p:nvCxnSpPr>
          <p:cNvPr id="403" name="Google Shape;403;p21"/>
          <p:cNvCxnSpPr>
            <a:endCxn id="399" idx="2"/>
          </p:cNvCxnSpPr>
          <p:nvPr/>
        </p:nvCxnSpPr>
        <p:spPr>
          <a:xfrm rot="10800000">
            <a:off x="4624850" y="2373870"/>
            <a:ext cx="0" cy="894600"/>
          </a:xfrm>
          <a:prstGeom prst="straightConnector1">
            <a:avLst/>
          </a:prstGeom>
          <a:noFill/>
          <a:ln cap="flat" cmpd="sng" w="12700">
            <a:solidFill>
              <a:schemeClr val="dk2"/>
            </a:solidFill>
            <a:prstDash val="solid"/>
            <a:round/>
            <a:headEnd len="med" w="med" type="stealth"/>
            <a:tailEnd len="med" w="med" type="stealth"/>
          </a:ln>
        </p:spPr>
      </p:cxnSp>
      <p:sp>
        <p:nvSpPr>
          <p:cNvPr id="404" name="Google Shape;404;p21"/>
          <p:cNvSpPr/>
          <p:nvPr/>
        </p:nvSpPr>
        <p:spPr>
          <a:xfrm>
            <a:off x="1534744" y="1158377"/>
            <a:ext cx="1813525" cy="1465984"/>
          </a:xfrm>
          <a:prstGeom prst="flowChartAlternateProcess">
            <a:avLst/>
          </a:prstGeom>
          <a:solidFill>
            <a:schemeClr val="lt1"/>
          </a:solidFill>
          <a:ln cap="flat" cmpd="sng" w="25400">
            <a:solidFill>
              <a:schemeClr val="accent1"/>
            </a:solidFill>
            <a:prstDash val="dash"/>
            <a:round/>
            <a:headEnd len="sm" w="sm" type="none"/>
            <a:tailEnd len="sm" w="sm" type="none"/>
          </a:ln>
        </p:spPr>
        <p:txBody>
          <a:bodyPr anchorCtr="0" anchor="ctr" bIns="45700" lIns="91425" spcFirstLastPara="1" rIns="91425" wrap="square" tIns="45700">
            <a:noAutofit/>
          </a:bodyPr>
          <a:lstStyle/>
          <a:p>
            <a:pPr indent="-285750" lvl="0" marL="285750" marR="0" rtl="0" algn="l">
              <a:spcBef>
                <a:spcPts val="0"/>
              </a:spcBef>
              <a:spcAft>
                <a:spcPts val="0"/>
              </a:spcAft>
              <a:buClr>
                <a:schemeClr val="accent6"/>
              </a:buClr>
              <a:buSzPts val="1400"/>
              <a:buFont typeface="Arial"/>
              <a:buChar char="•"/>
            </a:pPr>
            <a:r>
              <a:rPr b="1" lang="en-US" sz="1400">
                <a:solidFill>
                  <a:schemeClr val="accent6"/>
                </a:solidFill>
                <a:latin typeface="Arial"/>
                <a:ea typeface="Arial"/>
                <a:cs typeface="Arial"/>
                <a:sym typeface="Arial"/>
              </a:rPr>
              <a:t>Command</a:t>
            </a:r>
            <a:endParaRPr/>
          </a:p>
          <a:p>
            <a:pPr indent="-285750" lvl="0" marL="285750" marR="0" rtl="0" algn="l">
              <a:spcBef>
                <a:spcPts val="0"/>
              </a:spcBef>
              <a:spcAft>
                <a:spcPts val="0"/>
              </a:spcAft>
              <a:buClr>
                <a:schemeClr val="accent6"/>
              </a:buClr>
              <a:buSzPts val="1400"/>
              <a:buFont typeface="Arial"/>
              <a:buChar char="•"/>
            </a:pPr>
            <a:r>
              <a:rPr b="1" lang="en-US" sz="1400">
                <a:solidFill>
                  <a:schemeClr val="accent6"/>
                </a:solidFill>
                <a:latin typeface="Arial"/>
                <a:ea typeface="Arial"/>
                <a:cs typeface="Arial"/>
                <a:sym typeface="Arial"/>
              </a:rPr>
              <a:t>Parameters</a:t>
            </a:r>
            <a:endParaRPr/>
          </a:p>
          <a:p>
            <a:pPr indent="-285750" lvl="0" marL="285750" marR="0" rtl="0" algn="l">
              <a:spcBef>
                <a:spcPts val="0"/>
              </a:spcBef>
              <a:spcAft>
                <a:spcPts val="0"/>
              </a:spcAft>
              <a:buClr>
                <a:schemeClr val="accent6"/>
              </a:buClr>
              <a:buSzPts val="1400"/>
              <a:buFont typeface="Arial"/>
              <a:buChar char="•"/>
            </a:pPr>
            <a:r>
              <a:rPr b="1" lang="en-US" sz="1400">
                <a:solidFill>
                  <a:schemeClr val="accent6"/>
                </a:solidFill>
                <a:latin typeface="Arial"/>
                <a:ea typeface="Arial"/>
                <a:cs typeface="Arial"/>
                <a:sym typeface="Arial"/>
              </a:rPr>
              <a:t>Environment variables</a:t>
            </a:r>
            <a:endParaRPr/>
          </a:p>
          <a:p>
            <a:pPr indent="-285750" lvl="0" marL="285750" marR="0" rtl="0" algn="l">
              <a:spcBef>
                <a:spcPts val="0"/>
              </a:spcBef>
              <a:spcAft>
                <a:spcPts val="0"/>
              </a:spcAft>
              <a:buClr>
                <a:schemeClr val="accent6"/>
              </a:buClr>
              <a:buSzPts val="1400"/>
              <a:buFont typeface="Arial"/>
              <a:buChar char="•"/>
            </a:pPr>
            <a:r>
              <a:rPr b="1" lang="en-US" sz="1400">
                <a:solidFill>
                  <a:schemeClr val="accent6"/>
                </a:solidFill>
                <a:latin typeface="Arial"/>
                <a:ea typeface="Arial"/>
                <a:cs typeface="Arial"/>
                <a:sym typeface="Arial"/>
              </a:rPr>
              <a:t>vCPUs</a:t>
            </a:r>
            <a:endParaRPr/>
          </a:p>
          <a:p>
            <a:pPr indent="-285750" lvl="0" marL="285750" marR="0" rtl="0" algn="l">
              <a:spcBef>
                <a:spcPts val="0"/>
              </a:spcBef>
              <a:spcAft>
                <a:spcPts val="0"/>
              </a:spcAft>
              <a:buClr>
                <a:schemeClr val="accent6"/>
              </a:buClr>
              <a:buSzPts val="1400"/>
              <a:buFont typeface="Arial"/>
              <a:buChar char="•"/>
            </a:pPr>
            <a:r>
              <a:rPr b="1" lang="en-US" sz="1400">
                <a:solidFill>
                  <a:schemeClr val="accent6"/>
                </a:solidFill>
                <a:latin typeface="Arial"/>
                <a:ea typeface="Arial"/>
                <a:cs typeface="Arial"/>
                <a:sym typeface="Arial"/>
              </a:rPr>
              <a:t>Memory</a:t>
            </a:r>
            <a:endParaRPr/>
          </a:p>
        </p:txBody>
      </p:sp>
      <p:cxnSp>
        <p:nvCxnSpPr>
          <p:cNvPr id="405" name="Google Shape;405;p21"/>
          <p:cNvCxnSpPr>
            <a:stCxn id="404" idx="3"/>
            <a:endCxn id="399" idx="1"/>
          </p:cNvCxnSpPr>
          <p:nvPr/>
        </p:nvCxnSpPr>
        <p:spPr>
          <a:xfrm>
            <a:off x="3348269" y="1891369"/>
            <a:ext cx="709800" cy="0"/>
          </a:xfrm>
          <a:prstGeom prst="straightConnector1">
            <a:avLst/>
          </a:prstGeom>
          <a:noFill/>
          <a:ln cap="flat" cmpd="sng" w="12700">
            <a:solidFill>
              <a:schemeClr val="dk2"/>
            </a:solidFill>
            <a:prstDash val="solid"/>
            <a:round/>
            <a:headEnd len="sm" w="sm" type="none"/>
            <a:tailEnd len="med" w="med" type="stealth"/>
          </a:ln>
        </p:spPr>
      </p:cxnSp>
      <p:pic>
        <p:nvPicPr>
          <p:cNvPr id="406" name="Google Shape;406;p21"/>
          <p:cNvPicPr preferRelativeResize="0"/>
          <p:nvPr/>
        </p:nvPicPr>
        <p:blipFill rotWithShape="1">
          <a:blip r:embed="rId5">
            <a:alphaModFix/>
          </a:blip>
          <a:srcRect b="0" l="0" r="0" t="0"/>
          <a:stretch/>
        </p:blipFill>
        <p:spPr>
          <a:xfrm>
            <a:off x="7270750" y="2528804"/>
            <a:ext cx="469900" cy="469900"/>
          </a:xfrm>
          <a:prstGeom prst="rect">
            <a:avLst/>
          </a:prstGeom>
          <a:noFill/>
          <a:ln>
            <a:noFill/>
          </a:ln>
        </p:spPr>
      </p:pic>
      <p:sp>
        <p:nvSpPr>
          <p:cNvPr id="407" name="Google Shape;407;p21"/>
          <p:cNvSpPr txBox="1"/>
          <p:nvPr/>
        </p:nvSpPr>
        <p:spPr>
          <a:xfrm>
            <a:off x="7006068" y="3034432"/>
            <a:ext cx="999265"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Arial"/>
                <a:ea typeface="Arial"/>
                <a:cs typeface="Arial"/>
                <a:sym typeface="Arial"/>
              </a:rPr>
              <a:t>Tiles &amp;</a:t>
            </a:r>
            <a:endParaRPr/>
          </a:p>
          <a:p>
            <a:pPr indent="0" lvl="0" marL="0" marR="0" rtl="0" algn="ctr">
              <a:spcBef>
                <a:spcPts val="0"/>
              </a:spcBef>
              <a:spcAft>
                <a:spcPts val="0"/>
              </a:spcAft>
              <a:buNone/>
            </a:pPr>
            <a:r>
              <a:rPr lang="en-US" sz="1200">
                <a:solidFill>
                  <a:schemeClr val="dk1"/>
                </a:solidFill>
                <a:latin typeface="Arial"/>
                <a:ea typeface="Arial"/>
                <a:cs typeface="Arial"/>
                <a:sym typeface="Arial"/>
              </a:rPr>
              <a:t>Manifest</a:t>
            </a:r>
            <a:endParaRPr/>
          </a:p>
        </p:txBody>
      </p:sp>
      <p:pic>
        <p:nvPicPr>
          <p:cNvPr id="408" name="Google Shape;408;p21"/>
          <p:cNvPicPr preferRelativeResize="0"/>
          <p:nvPr/>
        </p:nvPicPr>
        <p:blipFill rotWithShape="1">
          <a:blip r:embed="rId6">
            <a:alphaModFix/>
          </a:blip>
          <a:srcRect b="0" l="0" r="0" t="0"/>
          <a:stretch/>
        </p:blipFill>
        <p:spPr>
          <a:xfrm>
            <a:off x="5153686" y="1952431"/>
            <a:ext cx="510320" cy="510320"/>
          </a:xfrm>
          <a:prstGeom prst="rect">
            <a:avLst/>
          </a:prstGeom>
          <a:noFill/>
          <a:ln>
            <a:noFill/>
          </a:ln>
        </p:spPr>
      </p:pic>
      <p:sp>
        <p:nvSpPr>
          <p:cNvPr id="409" name="Google Shape;409;p21"/>
          <p:cNvSpPr txBox="1"/>
          <p:nvPr/>
        </p:nvSpPr>
        <p:spPr>
          <a:xfrm>
            <a:off x="4874645" y="2480326"/>
            <a:ext cx="1068401" cy="18508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000">
                <a:solidFill>
                  <a:schemeClr val="dk1"/>
                </a:solidFill>
                <a:latin typeface="Arial"/>
                <a:ea typeface="Arial"/>
                <a:cs typeface="Arial"/>
                <a:sym typeface="Arial"/>
              </a:rPr>
              <a:t>IIIF</a:t>
            </a:r>
            <a:endParaRPr/>
          </a:p>
        </p:txBody>
      </p:sp>
      <p:sp>
        <p:nvSpPr>
          <p:cNvPr id="410" name="Google Shape;410;p21"/>
          <p:cNvSpPr txBox="1"/>
          <p:nvPr/>
        </p:nvSpPr>
        <p:spPr>
          <a:xfrm>
            <a:off x="3811971" y="4109325"/>
            <a:ext cx="1525597"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Arial"/>
                <a:ea typeface="Arial"/>
                <a:cs typeface="Arial"/>
                <a:sym typeface="Arial"/>
              </a:rPr>
              <a:t>Amazon Elastic </a:t>
            </a:r>
            <a:endParaRPr/>
          </a:p>
          <a:p>
            <a:pPr indent="0" lvl="0" marL="0" marR="0" rtl="0" algn="ctr">
              <a:spcBef>
                <a:spcPts val="0"/>
              </a:spcBef>
              <a:spcAft>
                <a:spcPts val="0"/>
              </a:spcAft>
              <a:buNone/>
            </a:pPr>
            <a:r>
              <a:rPr lang="en-US" sz="1200">
                <a:solidFill>
                  <a:schemeClr val="dk1"/>
                </a:solidFill>
                <a:latin typeface="Arial"/>
                <a:ea typeface="Arial"/>
                <a:cs typeface="Arial"/>
                <a:sym typeface="Arial"/>
              </a:rPr>
              <a:t>File System</a:t>
            </a:r>
            <a:endParaRPr/>
          </a:p>
        </p:txBody>
      </p:sp>
      <p:pic>
        <p:nvPicPr>
          <p:cNvPr id="411" name="Google Shape;411;p21"/>
          <p:cNvPicPr preferRelativeResize="0"/>
          <p:nvPr/>
        </p:nvPicPr>
        <p:blipFill rotWithShape="1">
          <a:blip r:embed="rId7">
            <a:alphaModFix/>
          </a:blip>
          <a:srcRect b="0" l="0" r="0" t="0"/>
          <a:stretch/>
        </p:blipFill>
        <p:spPr>
          <a:xfrm>
            <a:off x="4269250" y="3338871"/>
            <a:ext cx="711200" cy="711200"/>
          </a:xfrm>
          <a:prstGeom prst="rect">
            <a:avLst/>
          </a:prstGeom>
          <a:noFill/>
          <a:ln>
            <a:noFill/>
          </a:ln>
        </p:spPr>
      </p:pic>
      <p:sp>
        <p:nvSpPr>
          <p:cNvPr id="412" name="Google Shape;412;p21"/>
          <p:cNvSpPr/>
          <p:nvPr/>
        </p:nvSpPr>
        <p:spPr>
          <a:xfrm>
            <a:off x="612780" y="1074202"/>
            <a:ext cx="7566020" cy="3496788"/>
          </a:xfrm>
          <a:prstGeom prst="rect">
            <a:avLst/>
          </a:prstGeom>
          <a:noFill/>
          <a:ln cap="flat" cmpd="sng" w="12700">
            <a:solidFill>
              <a:srgbClr val="5A6B86"/>
            </a:solidFill>
            <a:prstDash val="dash"/>
            <a:round/>
            <a:headEnd len="sm" w="sm" type="none"/>
            <a:tailEnd len="sm" w="sm" type="none"/>
          </a:ln>
        </p:spPr>
        <p:txBody>
          <a:bodyPr anchorCtr="0" anchor="t" bIns="45700" lIns="91425" spcFirstLastPara="1" rIns="91425" wrap="square" tIns="91425">
            <a:noAutofit/>
          </a:bodyPr>
          <a:lstStyle/>
          <a:p>
            <a:pPr indent="0" lvl="0" marL="0" marR="0" rtl="0" algn="ctr">
              <a:spcBef>
                <a:spcPts val="0"/>
              </a:spcBef>
              <a:spcAft>
                <a:spcPts val="0"/>
              </a:spcAft>
              <a:buNone/>
            </a:pPr>
            <a:r>
              <a:t/>
            </a:r>
            <a:endParaRPr sz="1200">
              <a:solidFill>
                <a:srgbClr val="5A6B86"/>
              </a:solidFill>
              <a:latin typeface="Arial"/>
              <a:ea typeface="Arial"/>
              <a:cs typeface="Arial"/>
              <a:sym typeface="Arial"/>
            </a:endParaRPr>
          </a:p>
        </p:txBody>
      </p:sp>
      <p:pic>
        <p:nvPicPr>
          <p:cNvPr id="413" name="Google Shape;413;p21"/>
          <p:cNvPicPr preferRelativeResize="0"/>
          <p:nvPr/>
        </p:nvPicPr>
        <p:blipFill rotWithShape="1">
          <a:blip r:embed="rId8">
            <a:alphaModFix/>
          </a:blip>
          <a:srcRect b="0" l="0" r="0" t="0"/>
          <a:stretch/>
        </p:blipFill>
        <p:spPr>
          <a:xfrm>
            <a:off x="573750" y="697669"/>
            <a:ext cx="596483" cy="596483"/>
          </a:xfrm>
          <a:prstGeom prst="rect">
            <a:avLst/>
          </a:prstGeom>
          <a:noFill/>
          <a:ln>
            <a:noFill/>
          </a:ln>
        </p:spPr>
      </p:pic>
      <p:sp>
        <p:nvSpPr>
          <p:cNvPr id="414" name="Google Shape;414;p21"/>
          <p:cNvSpPr txBox="1"/>
          <p:nvPr/>
        </p:nvSpPr>
        <p:spPr>
          <a:xfrm>
            <a:off x="1170233" y="797203"/>
            <a:ext cx="1257793"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AWS Batch</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8" name="Shape 418"/>
        <p:cNvGrpSpPr/>
        <p:nvPr/>
      </p:nvGrpSpPr>
      <p:grpSpPr>
        <a:xfrm>
          <a:off x="0" y="0"/>
          <a:ext cx="0" cy="0"/>
          <a:chOff x="0" y="0"/>
          <a:chExt cx="0" cy="0"/>
        </a:xfrm>
      </p:grpSpPr>
      <p:sp>
        <p:nvSpPr>
          <p:cNvPr id="419" name="Google Shape;419;p22"/>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Automatic Data Process Pipeline</a:t>
            </a:r>
            <a:endParaRPr/>
          </a:p>
        </p:txBody>
      </p:sp>
      <p:pic>
        <p:nvPicPr>
          <p:cNvPr descr="A screenshot of a social media post&#10;&#10;Description automatically generated" id="420" name="Google Shape;420;p22"/>
          <p:cNvPicPr preferRelativeResize="0"/>
          <p:nvPr>
            <p:ph idx="1" type="body"/>
          </p:nvPr>
        </p:nvPicPr>
        <p:blipFill rotWithShape="1">
          <a:blip r:embed="rId3">
            <a:alphaModFix/>
          </a:blip>
          <a:srcRect b="0" l="0" r="0" t="0"/>
          <a:stretch/>
        </p:blipFill>
        <p:spPr>
          <a:xfrm>
            <a:off x="336789" y="1008223"/>
            <a:ext cx="8528332" cy="312705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5" name="Shape 425"/>
        <p:cNvGrpSpPr/>
        <p:nvPr/>
      </p:nvGrpSpPr>
      <p:grpSpPr>
        <a:xfrm>
          <a:off x="0" y="0"/>
          <a:ext cx="0" cy="0"/>
          <a:chOff x="0" y="0"/>
          <a:chExt cx="0" cy="0"/>
        </a:xfrm>
      </p:grpSpPr>
      <p:sp>
        <p:nvSpPr>
          <p:cNvPr id="426" name="Google Shape;426;g6d55cfe052_0_7"/>
          <p:cNvSpPr txBox="1"/>
          <p:nvPr>
            <p:ph type="title"/>
          </p:nvPr>
        </p:nvSpPr>
        <p:spPr>
          <a:xfrm>
            <a:off x="336789" y="114936"/>
            <a:ext cx="8205300" cy="629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F3F3F"/>
              </a:buClr>
              <a:buSzPts val="2800"/>
              <a:buFont typeface="Arial"/>
              <a:buNone/>
            </a:pPr>
            <a:r>
              <a:rPr lang="en-US"/>
              <a:t>Microservice – Using AWS Lambda</a:t>
            </a:r>
            <a:endParaRPr/>
          </a:p>
        </p:txBody>
      </p:sp>
      <p:pic>
        <p:nvPicPr>
          <p:cNvPr id="427" name="Google Shape;427;g6d55cfe052_0_7"/>
          <p:cNvPicPr preferRelativeResize="0"/>
          <p:nvPr>
            <p:ph idx="1" type="body"/>
          </p:nvPr>
        </p:nvPicPr>
        <p:blipFill rotWithShape="1">
          <a:blip r:embed="rId3">
            <a:alphaModFix/>
          </a:blip>
          <a:srcRect b="0" l="0" r="0" t="0"/>
          <a:stretch/>
        </p:blipFill>
        <p:spPr>
          <a:xfrm>
            <a:off x="940111" y="2793788"/>
            <a:ext cx="6615900" cy="1853700"/>
          </a:xfrm>
          <a:prstGeom prst="rect">
            <a:avLst/>
          </a:prstGeom>
          <a:solidFill>
            <a:schemeClr val="lt1"/>
          </a:solidFill>
          <a:ln cap="flat" cmpd="sng" w="25400">
            <a:solidFill>
              <a:schemeClr val="accent4"/>
            </a:solidFill>
            <a:prstDash val="solid"/>
            <a:round/>
            <a:headEnd len="sm" w="sm" type="none"/>
            <a:tailEnd len="sm" w="sm" type="none"/>
          </a:ln>
        </p:spPr>
      </p:pic>
      <p:pic>
        <p:nvPicPr>
          <p:cNvPr id="428" name="Google Shape;428;g6d55cfe052_0_7"/>
          <p:cNvPicPr preferRelativeResize="0"/>
          <p:nvPr/>
        </p:nvPicPr>
        <p:blipFill rotWithShape="1">
          <a:blip r:embed="rId4">
            <a:alphaModFix/>
          </a:blip>
          <a:srcRect b="0" l="0" r="0" t="0"/>
          <a:stretch/>
        </p:blipFill>
        <p:spPr>
          <a:xfrm>
            <a:off x="940111" y="654424"/>
            <a:ext cx="6616011" cy="2048029"/>
          </a:xfrm>
          <a:prstGeom prst="rect">
            <a:avLst/>
          </a:prstGeom>
          <a:solidFill>
            <a:schemeClr val="lt1"/>
          </a:solidFill>
          <a:ln cap="flat" cmpd="sng" w="25400">
            <a:solidFill>
              <a:schemeClr val="accent1"/>
            </a:solidFill>
            <a:prstDash val="solid"/>
            <a:round/>
            <a:headEnd len="sm" w="sm" type="none"/>
            <a:tailEnd len="sm" w="sm" type="none"/>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2" name="Shape 432"/>
        <p:cNvGrpSpPr/>
        <p:nvPr/>
      </p:nvGrpSpPr>
      <p:grpSpPr>
        <a:xfrm>
          <a:off x="0" y="0"/>
          <a:ext cx="0" cy="0"/>
          <a:chOff x="0" y="0"/>
          <a:chExt cx="0" cy="0"/>
        </a:xfrm>
      </p:grpSpPr>
      <p:sp>
        <p:nvSpPr>
          <p:cNvPr id="433" name="Google Shape;433;g6d55cfe052_0_0"/>
          <p:cNvSpPr txBox="1"/>
          <p:nvPr>
            <p:ph type="title"/>
          </p:nvPr>
        </p:nvSpPr>
        <p:spPr>
          <a:xfrm>
            <a:off x="336789" y="114936"/>
            <a:ext cx="8205300" cy="8574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F3F3F"/>
              </a:buClr>
              <a:buSzPts val="2800"/>
              <a:buFont typeface="Arial"/>
              <a:buNone/>
            </a:pPr>
            <a:r>
              <a:rPr lang="en-US"/>
              <a:t>Metadata Transformation Using AWS Lambda  </a:t>
            </a:r>
            <a:endParaRPr/>
          </a:p>
        </p:txBody>
      </p:sp>
      <p:sp>
        <p:nvSpPr>
          <p:cNvPr id="434" name="Google Shape;434;g6d55cfe052_0_0"/>
          <p:cNvSpPr/>
          <p:nvPr/>
        </p:nvSpPr>
        <p:spPr>
          <a:xfrm rot="10800000">
            <a:off x="7270945" y="1988953"/>
            <a:ext cx="1093500" cy="1687500"/>
          </a:xfrm>
          <a:prstGeom prst="bentArrow">
            <a:avLst>
              <a:gd fmla="val 25000" name="adj1"/>
              <a:gd fmla="val 25000" name="adj2"/>
              <a:gd fmla="val 25000" name="adj3"/>
              <a:gd fmla="val 43750" name="adj4"/>
            </a:avLst>
          </a:prstGeom>
          <a:gradFill>
            <a:gsLst>
              <a:gs pos="0">
                <a:srgbClr val="3E7FCD"/>
              </a:gs>
              <a:gs pos="90000">
                <a:srgbClr val="3E7FCD"/>
              </a:gs>
              <a:gs pos="100000">
                <a:srgbClr val="96C0FF"/>
              </a:gs>
            </a:gsLst>
            <a:lin ang="11399912" scaled="0"/>
          </a:gradFill>
          <a:ln cap="flat" cmpd="sng" w="9525">
            <a:solidFill>
              <a:srgbClr val="4A7DBA"/>
            </a:solidFill>
            <a:prstDash val="solid"/>
            <a:round/>
            <a:headEnd len="sm" w="sm" type="none"/>
            <a:tailEnd len="sm" w="sm" type="none"/>
          </a:ln>
          <a:effectLst>
            <a:outerShdw blurRad="40000" rotWithShape="0" dir="5400000" dist="23000">
              <a:srgbClr val="000000">
                <a:alpha val="349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pic>
        <p:nvPicPr>
          <p:cNvPr id="435" name="Google Shape;435;g6d55cfe052_0_0"/>
          <p:cNvPicPr preferRelativeResize="0"/>
          <p:nvPr/>
        </p:nvPicPr>
        <p:blipFill rotWithShape="1">
          <a:blip r:embed="rId3">
            <a:alphaModFix/>
          </a:blip>
          <a:srcRect b="0" l="0" r="0" t="0"/>
          <a:stretch/>
        </p:blipFill>
        <p:spPr>
          <a:xfrm>
            <a:off x="114893" y="637310"/>
            <a:ext cx="7873786" cy="1307820"/>
          </a:xfrm>
          <a:prstGeom prst="rect">
            <a:avLst/>
          </a:prstGeom>
          <a:noFill/>
          <a:ln>
            <a:noFill/>
          </a:ln>
        </p:spPr>
      </p:pic>
      <p:pic>
        <p:nvPicPr>
          <p:cNvPr id="436" name="Google Shape;436;g6d55cfe052_0_0"/>
          <p:cNvPicPr preferRelativeResize="0"/>
          <p:nvPr/>
        </p:nvPicPr>
        <p:blipFill rotWithShape="1">
          <a:blip r:embed="rId4">
            <a:alphaModFix/>
          </a:blip>
          <a:srcRect b="0" l="0" r="0" t="0"/>
          <a:stretch/>
        </p:blipFill>
        <p:spPr>
          <a:xfrm>
            <a:off x="84989" y="2250410"/>
            <a:ext cx="6967389" cy="2312354"/>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1" name="Shape 441"/>
        <p:cNvGrpSpPr/>
        <p:nvPr/>
      </p:nvGrpSpPr>
      <p:grpSpPr>
        <a:xfrm>
          <a:off x="0" y="0"/>
          <a:ext cx="0" cy="0"/>
          <a:chOff x="0" y="0"/>
          <a:chExt cx="0" cy="0"/>
        </a:xfrm>
      </p:grpSpPr>
      <p:sp>
        <p:nvSpPr>
          <p:cNvPr id="442" name="Google Shape;442;g6d53a27dc2_0_1"/>
          <p:cNvSpPr txBox="1"/>
          <p:nvPr>
            <p:ph type="title"/>
          </p:nvPr>
        </p:nvSpPr>
        <p:spPr>
          <a:xfrm>
            <a:off x="336789" y="114936"/>
            <a:ext cx="8205300" cy="85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Outcomes</a:t>
            </a:r>
            <a:endParaRPr/>
          </a:p>
        </p:txBody>
      </p:sp>
      <p:sp>
        <p:nvSpPr>
          <p:cNvPr id="443" name="Google Shape;443;g6d53a27dc2_0_1"/>
          <p:cNvSpPr txBox="1"/>
          <p:nvPr>
            <p:ph idx="1" type="body"/>
          </p:nvPr>
        </p:nvSpPr>
        <p:spPr>
          <a:xfrm>
            <a:off x="441901" y="970200"/>
            <a:ext cx="8702100" cy="3203100"/>
          </a:xfrm>
          <a:prstGeom prst="rect">
            <a:avLst/>
          </a:prstGeom>
        </p:spPr>
        <p:txBody>
          <a:bodyPr anchorCtr="0" anchor="t" bIns="45700" lIns="91425" spcFirstLastPara="1" rIns="91425" wrap="square" tIns="45700">
            <a:noAutofit/>
          </a:bodyPr>
          <a:lstStyle/>
          <a:p>
            <a:pPr indent="-342900" lvl="0" marL="457200" rtl="0" algn="l">
              <a:spcBef>
                <a:spcPts val="360"/>
              </a:spcBef>
              <a:spcAft>
                <a:spcPts val="0"/>
              </a:spcAft>
              <a:buSzPts val="1800"/>
              <a:buChar char="•"/>
            </a:pPr>
            <a:r>
              <a:rPr lang="en-US"/>
              <a:t>Developer/DevOps candidate pool much larger</a:t>
            </a:r>
            <a:endParaRPr/>
          </a:p>
          <a:p>
            <a:pPr indent="-342900" lvl="0" marL="457200" rtl="0" algn="l">
              <a:spcBef>
                <a:spcPts val="0"/>
              </a:spcBef>
              <a:spcAft>
                <a:spcPts val="0"/>
              </a:spcAft>
              <a:buSzPts val="1800"/>
              <a:buChar char="•"/>
            </a:pPr>
            <a:r>
              <a:rPr lang="en-US"/>
              <a:t>Automated compliance with Digital Preservation Best Practices</a:t>
            </a:r>
            <a:endParaRPr/>
          </a:p>
          <a:p>
            <a:pPr indent="-342900" lvl="0" marL="457200" rtl="0" algn="l">
              <a:spcBef>
                <a:spcPts val="0"/>
              </a:spcBef>
              <a:spcAft>
                <a:spcPts val="0"/>
              </a:spcAft>
              <a:buSzPts val="1800"/>
              <a:buChar char="•"/>
            </a:pPr>
            <a:r>
              <a:rPr lang="en-US"/>
              <a:t>Benefits of tiered storage for long-term data archiving</a:t>
            </a:r>
            <a:endParaRPr/>
          </a:p>
          <a:p>
            <a:pPr indent="-342900" lvl="0" marL="457200" rtl="0" algn="l">
              <a:spcBef>
                <a:spcPts val="0"/>
              </a:spcBef>
              <a:spcAft>
                <a:spcPts val="0"/>
              </a:spcAft>
              <a:buSzPts val="1800"/>
              <a:buChar char="•"/>
            </a:pPr>
            <a:r>
              <a:rPr lang="en-US"/>
              <a:t>Performance improvements even without optimization</a:t>
            </a:r>
            <a:endParaRPr/>
          </a:p>
          <a:p>
            <a:pPr indent="0" lvl="0" marL="457200" rtl="0" algn="l">
              <a:spcBef>
                <a:spcPts val="36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8" name="Shape 448"/>
        <p:cNvGrpSpPr/>
        <p:nvPr/>
      </p:nvGrpSpPr>
      <p:grpSpPr>
        <a:xfrm>
          <a:off x="0" y="0"/>
          <a:ext cx="0" cy="0"/>
          <a:chOff x="0" y="0"/>
          <a:chExt cx="0" cy="0"/>
        </a:xfrm>
      </p:grpSpPr>
      <p:sp>
        <p:nvSpPr>
          <p:cNvPr id="449" name="Google Shape;449;g6d53a27dc2_0_7"/>
          <p:cNvSpPr txBox="1"/>
          <p:nvPr>
            <p:ph type="title"/>
          </p:nvPr>
        </p:nvSpPr>
        <p:spPr>
          <a:xfrm>
            <a:off x="336789" y="114936"/>
            <a:ext cx="8205300" cy="85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Performance improvement before optimization</a:t>
            </a:r>
            <a:endParaRPr/>
          </a:p>
        </p:txBody>
      </p:sp>
      <p:pic>
        <p:nvPicPr>
          <p:cNvPr id="450" name="Google Shape;450;g6d53a27dc2_0_7"/>
          <p:cNvPicPr preferRelativeResize="0"/>
          <p:nvPr/>
        </p:nvPicPr>
        <p:blipFill>
          <a:blip r:embed="rId3">
            <a:alphaModFix/>
          </a:blip>
          <a:stretch>
            <a:fillRect/>
          </a:stretch>
        </p:blipFill>
        <p:spPr>
          <a:xfrm>
            <a:off x="1462888" y="895350"/>
            <a:ext cx="5953125" cy="33528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5" name="Shape 455"/>
        <p:cNvGrpSpPr/>
        <p:nvPr/>
      </p:nvGrpSpPr>
      <p:grpSpPr>
        <a:xfrm>
          <a:off x="0" y="0"/>
          <a:ext cx="0" cy="0"/>
          <a:chOff x="0" y="0"/>
          <a:chExt cx="0" cy="0"/>
        </a:xfrm>
      </p:grpSpPr>
      <p:sp>
        <p:nvSpPr>
          <p:cNvPr id="456" name="Google Shape;456;g6d55cfe052_0_14"/>
          <p:cNvSpPr txBox="1"/>
          <p:nvPr>
            <p:ph type="title"/>
          </p:nvPr>
        </p:nvSpPr>
        <p:spPr>
          <a:xfrm>
            <a:off x="336800" y="114929"/>
            <a:ext cx="8205300" cy="566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404040"/>
                </a:solidFill>
              </a:rPr>
              <a:t>Site performance</a:t>
            </a:r>
            <a:endParaRPr/>
          </a:p>
        </p:txBody>
      </p:sp>
      <p:pic>
        <p:nvPicPr>
          <p:cNvPr id="457" name="Google Shape;457;g6d55cfe052_0_14"/>
          <p:cNvPicPr preferRelativeResize="0"/>
          <p:nvPr/>
        </p:nvPicPr>
        <p:blipFill>
          <a:blip r:embed="rId3">
            <a:alphaModFix/>
          </a:blip>
          <a:stretch>
            <a:fillRect/>
          </a:stretch>
        </p:blipFill>
        <p:spPr>
          <a:xfrm>
            <a:off x="205650" y="1022350"/>
            <a:ext cx="4070525" cy="3578225"/>
          </a:xfrm>
          <a:prstGeom prst="rect">
            <a:avLst/>
          </a:prstGeom>
          <a:noFill/>
          <a:ln>
            <a:noFill/>
          </a:ln>
        </p:spPr>
      </p:pic>
      <p:pic>
        <p:nvPicPr>
          <p:cNvPr id="458" name="Google Shape;458;g6d55cfe052_0_14"/>
          <p:cNvPicPr preferRelativeResize="0"/>
          <p:nvPr/>
        </p:nvPicPr>
        <p:blipFill>
          <a:blip r:embed="rId4">
            <a:alphaModFix/>
          </a:blip>
          <a:stretch>
            <a:fillRect/>
          </a:stretch>
        </p:blipFill>
        <p:spPr>
          <a:xfrm>
            <a:off x="4503125" y="1022350"/>
            <a:ext cx="4085450" cy="3578225"/>
          </a:xfrm>
          <a:prstGeom prst="rect">
            <a:avLst/>
          </a:prstGeom>
          <a:noFill/>
          <a:ln>
            <a:noFill/>
          </a:ln>
        </p:spPr>
      </p:pic>
      <p:sp>
        <p:nvSpPr>
          <p:cNvPr id="459" name="Google Shape;459;g6d55cfe052_0_14"/>
          <p:cNvSpPr txBox="1"/>
          <p:nvPr/>
        </p:nvSpPr>
        <p:spPr>
          <a:xfrm>
            <a:off x="947750" y="638950"/>
            <a:ext cx="1970100" cy="42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t>C</a:t>
            </a:r>
            <a:r>
              <a:rPr b="1" lang="en-US" sz="1800"/>
              <a:t>ollection page</a:t>
            </a:r>
            <a:endParaRPr b="1" sz="1800"/>
          </a:p>
        </p:txBody>
      </p:sp>
      <p:sp>
        <p:nvSpPr>
          <p:cNvPr id="460" name="Google Shape;460;g6d55cfe052_0_14"/>
          <p:cNvSpPr txBox="1"/>
          <p:nvPr/>
        </p:nvSpPr>
        <p:spPr>
          <a:xfrm>
            <a:off x="5449100" y="638950"/>
            <a:ext cx="1970100" cy="42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t>Search</a:t>
            </a:r>
            <a:r>
              <a:rPr b="1" lang="en-US" sz="1800"/>
              <a:t> page</a:t>
            </a:r>
            <a:endParaRPr b="1" sz="18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5" name="Shape 465"/>
        <p:cNvGrpSpPr/>
        <p:nvPr/>
      </p:nvGrpSpPr>
      <p:grpSpPr>
        <a:xfrm>
          <a:off x="0" y="0"/>
          <a:ext cx="0" cy="0"/>
          <a:chOff x="0" y="0"/>
          <a:chExt cx="0" cy="0"/>
        </a:xfrm>
      </p:grpSpPr>
      <p:sp>
        <p:nvSpPr>
          <p:cNvPr id="466" name="Google Shape;466;g6d55cfe052_0_26"/>
          <p:cNvSpPr txBox="1"/>
          <p:nvPr>
            <p:ph type="title"/>
          </p:nvPr>
        </p:nvSpPr>
        <p:spPr>
          <a:xfrm>
            <a:off x="336789" y="114936"/>
            <a:ext cx="8205300" cy="85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Demo</a:t>
            </a:r>
            <a:endParaRPr/>
          </a:p>
        </p:txBody>
      </p:sp>
      <p:sp>
        <p:nvSpPr>
          <p:cNvPr id="467" name="Google Shape;467;g6d55cfe052_0_26"/>
          <p:cNvSpPr txBox="1"/>
          <p:nvPr/>
        </p:nvSpPr>
        <p:spPr>
          <a:xfrm>
            <a:off x="1150100" y="2065925"/>
            <a:ext cx="6741600" cy="52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600" u="sng">
                <a:solidFill>
                  <a:schemeClr val="hlink"/>
                </a:solidFill>
                <a:hlinkClick r:id="rId3"/>
              </a:rPr>
              <a:t>https://iawa-dev.cloud.lib.vt.edu/</a:t>
            </a:r>
            <a:endParaRPr sz="36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2" name="Shape 472"/>
        <p:cNvGrpSpPr/>
        <p:nvPr/>
      </p:nvGrpSpPr>
      <p:grpSpPr>
        <a:xfrm>
          <a:off x="0" y="0"/>
          <a:ext cx="0" cy="0"/>
          <a:chOff x="0" y="0"/>
          <a:chExt cx="0" cy="0"/>
        </a:xfrm>
      </p:grpSpPr>
      <p:sp>
        <p:nvSpPr>
          <p:cNvPr id="473" name="Google Shape;473;g6d53a27dc2_0_14"/>
          <p:cNvSpPr txBox="1"/>
          <p:nvPr>
            <p:ph type="title"/>
          </p:nvPr>
        </p:nvSpPr>
        <p:spPr>
          <a:xfrm>
            <a:off x="336789" y="114936"/>
            <a:ext cx="8205300" cy="85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Next Steps</a:t>
            </a:r>
            <a:endParaRPr/>
          </a:p>
        </p:txBody>
      </p:sp>
      <p:sp>
        <p:nvSpPr>
          <p:cNvPr id="474" name="Google Shape;474;g6d53a27dc2_0_14"/>
          <p:cNvSpPr txBox="1"/>
          <p:nvPr>
            <p:ph idx="1" type="body"/>
          </p:nvPr>
        </p:nvSpPr>
        <p:spPr>
          <a:xfrm>
            <a:off x="411075" y="747250"/>
            <a:ext cx="8205300" cy="3853200"/>
          </a:xfrm>
          <a:prstGeom prst="rect">
            <a:avLst/>
          </a:prstGeom>
        </p:spPr>
        <p:txBody>
          <a:bodyPr anchorCtr="0" anchor="t" bIns="45700" lIns="91425" spcFirstLastPara="1" rIns="91425" wrap="square" tIns="45700">
            <a:noAutofit/>
          </a:bodyPr>
          <a:lstStyle/>
          <a:p>
            <a:pPr indent="-342900" lvl="0" marL="457200" rtl="0" algn="l">
              <a:spcBef>
                <a:spcPts val="360"/>
              </a:spcBef>
              <a:spcAft>
                <a:spcPts val="0"/>
              </a:spcAft>
              <a:buSzPts val="1800"/>
              <a:buChar char="•"/>
            </a:pPr>
            <a:r>
              <a:rPr lang="en-US"/>
              <a:t>Docker and kubernetes for </a:t>
            </a:r>
            <a:r>
              <a:rPr lang="en-US"/>
              <a:t>reproducible</a:t>
            </a:r>
            <a:r>
              <a:rPr lang="en-US"/>
              <a:t> builds and </a:t>
            </a:r>
            <a:r>
              <a:rPr lang="en-US"/>
              <a:t>orchestration</a:t>
            </a:r>
            <a:r>
              <a:rPr lang="en-US"/>
              <a:t> between cloud and local</a:t>
            </a:r>
            <a:endParaRPr/>
          </a:p>
          <a:p>
            <a:pPr indent="-342900" lvl="0" marL="457200" rtl="0" algn="l">
              <a:spcBef>
                <a:spcPts val="0"/>
              </a:spcBef>
              <a:spcAft>
                <a:spcPts val="0"/>
              </a:spcAft>
              <a:buSzPts val="1800"/>
              <a:buChar char="•"/>
            </a:pPr>
            <a:r>
              <a:rPr lang="en-US"/>
              <a:t>Exploring local infrastructure changes  e.g. Ceph storage</a:t>
            </a:r>
            <a:endParaRPr/>
          </a:p>
          <a:p>
            <a:pPr indent="-342900" lvl="0" marL="457200" rtl="0" algn="l">
              <a:spcBef>
                <a:spcPts val="0"/>
              </a:spcBef>
              <a:spcAft>
                <a:spcPts val="0"/>
              </a:spcAft>
              <a:buSzPts val="1800"/>
              <a:buChar char="•"/>
            </a:pPr>
            <a:r>
              <a:rPr lang="en-US"/>
              <a:t>Benchmarking</a:t>
            </a:r>
            <a:r>
              <a:rPr lang="en-US"/>
              <a:t> and cost optimization of cloud services</a:t>
            </a:r>
            <a:endParaRPr/>
          </a:p>
          <a:p>
            <a:pPr indent="-342900" lvl="0" marL="457200" rtl="0" algn="l">
              <a:spcBef>
                <a:spcPts val="0"/>
              </a:spcBef>
              <a:spcAft>
                <a:spcPts val="0"/>
              </a:spcAft>
              <a:buSzPts val="1800"/>
              <a:buChar char="•"/>
            </a:pPr>
            <a:r>
              <a:rPr lang="en-US"/>
              <a:t>Refactoring of legacy applications to AWS</a:t>
            </a:r>
            <a:endParaRPr/>
          </a:p>
          <a:p>
            <a:pPr indent="-342900" lvl="0" marL="457200" rtl="0" algn="l">
              <a:spcBef>
                <a:spcPts val="0"/>
              </a:spcBef>
              <a:spcAft>
                <a:spcPts val="0"/>
              </a:spcAft>
              <a:buSzPts val="1800"/>
              <a:buChar char="•"/>
            </a:pPr>
            <a:r>
              <a:rPr lang="en-US"/>
              <a:t>CloudFormation or Terraform for everything</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9" name="Shape 479"/>
        <p:cNvGrpSpPr/>
        <p:nvPr/>
      </p:nvGrpSpPr>
      <p:grpSpPr>
        <a:xfrm>
          <a:off x="0" y="0"/>
          <a:ext cx="0" cy="0"/>
          <a:chOff x="0" y="0"/>
          <a:chExt cx="0" cy="0"/>
        </a:xfrm>
      </p:grpSpPr>
      <p:sp>
        <p:nvSpPr>
          <p:cNvPr id="480" name="Google Shape;480;p25"/>
          <p:cNvSpPr txBox="1"/>
          <p:nvPr>
            <p:ph type="title"/>
          </p:nvPr>
        </p:nvSpPr>
        <p:spPr>
          <a:xfrm>
            <a:off x="365067" y="2130457"/>
            <a:ext cx="8194962" cy="1105231"/>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3F3F3F"/>
              </a:buClr>
              <a:buSzPts val="6600"/>
              <a:buFont typeface="Arial"/>
              <a:buNone/>
            </a:pPr>
            <a:r>
              <a:rPr lang="en-US" sz="6600"/>
              <a:t>Thank You!</a:t>
            </a:r>
            <a:endParaRPr/>
          </a:p>
        </p:txBody>
      </p:sp>
      <p:sp>
        <p:nvSpPr>
          <p:cNvPr id="481" name="Google Shape;481;p25"/>
          <p:cNvSpPr txBox="1"/>
          <p:nvPr/>
        </p:nvSpPr>
        <p:spPr>
          <a:xfrm>
            <a:off x="148251" y="293802"/>
            <a:ext cx="8194962" cy="11052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3F3F3F"/>
              </a:buClr>
              <a:buSzPts val="6600"/>
              <a:buFont typeface="Arial"/>
              <a:buNone/>
            </a:pPr>
            <a:r>
              <a:rPr b="1" i="0" lang="en-US" sz="6600">
                <a:solidFill>
                  <a:srgbClr val="3F3F3F"/>
                </a:solidFill>
                <a:latin typeface="Arial"/>
                <a:ea typeface="Arial"/>
                <a:cs typeface="Arial"/>
                <a:sym typeface="Arial"/>
              </a:rPr>
              <a:t>Q &amp; A</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g6d3da15ff2_0_0"/>
          <p:cNvSpPr txBox="1"/>
          <p:nvPr>
            <p:ph type="title"/>
          </p:nvPr>
        </p:nvSpPr>
        <p:spPr>
          <a:xfrm>
            <a:off x="336789" y="114936"/>
            <a:ext cx="8205300" cy="857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Problem Space</a:t>
            </a:r>
            <a:endParaRPr/>
          </a:p>
        </p:txBody>
      </p:sp>
      <p:sp>
        <p:nvSpPr>
          <p:cNvPr id="72" name="Google Shape;72;g6d3da15ff2_0_0"/>
          <p:cNvSpPr txBox="1"/>
          <p:nvPr>
            <p:ph idx="1" type="body"/>
          </p:nvPr>
        </p:nvSpPr>
        <p:spPr>
          <a:xfrm>
            <a:off x="336789" y="874352"/>
            <a:ext cx="8205300" cy="3203100"/>
          </a:xfrm>
          <a:prstGeom prst="rect">
            <a:avLst/>
          </a:prstGeom>
        </p:spPr>
        <p:txBody>
          <a:bodyPr anchorCtr="0" anchor="t" bIns="45700" lIns="91425" spcFirstLastPara="1" rIns="91425" wrap="square" tIns="45700">
            <a:noAutofit/>
          </a:bodyPr>
          <a:lstStyle/>
          <a:p>
            <a:pPr indent="-342900" lvl="0" marL="457200" rtl="0" algn="l">
              <a:spcBef>
                <a:spcPts val="360"/>
              </a:spcBef>
              <a:spcAft>
                <a:spcPts val="0"/>
              </a:spcAft>
              <a:buSzPts val="1800"/>
              <a:buChar char="•"/>
            </a:pPr>
            <a:r>
              <a:rPr lang="en-US"/>
              <a:t>Numerous, web applications with similar stacks stretching resources</a:t>
            </a:r>
            <a:endParaRPr/>
          </a:p>
          <a:p>
            <a:pPr indent="-342900" lvl="0" marL="457200" rtl="0" algn="l">
              <a:spcBef>
                <a:spcPts val="0"/>
              </a:spcBef>
              <a:spcAft>
                <a:spcPts val="0"/>
              </a:spcAft>
              <a:buSzPts val="1800"/>
              <a:buChar char="•"/>
            </a:pPr>
            <a:r>
              <a:rPr lang="en-US"/>
              <a:t>Limited in-house capacity to address performance, </a:t>
            </a:r>
            <a:r>
              <a:rPr lang="en-US"/>
              <a:t>resilience</a:t>
            </a:r>
            <a:r>
              <a:rPr lang="en-US"/>
              <a:t>, and scaling</a:t>
            </a:r>
            <a:endParaRPr/>
          </a:p>
          <a:p>
            <a:pPr indent="-342900" lvl="0" marL="457200" rtl="0" algn="l">
              <a:spcBef>
                <a:spcPts val="0"/>
              </a:spcBef>
              <a:spcAft>
                <a:spcPts val="0"/>
              </a:spcAft>
              <a:buSzPts val="1800"/>
              <a:buChar char="•"/>
            </a:pPr>
            <a:r>
              <a:rPr lang="en-US"/>
              <a:t>Library-specific software requires training or competing for few experienced library devs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Google Shape;77;p3"/>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DLD Projects</a:t>
            </a:r>
            <a:endParaRPr/>
          </a:p>
        </p:txBody>
      </p:sp>
      <p:sp>
        <p:nvSpPr>
          <p:cNvPr id="78" name="Google Shape;78;p3"/>
          <p:cNvSpPr txBox="1"/>
          <p:nvPr>
            <p:ph idx="1" type="body"/>
          </p:nvPr>
        </p:nvSpPr>
        <p:spPr>
          <a:xfrm>
            <a:off x="441739" y="829733"/>
            <a:ext cx="8205304" cy="3764889"/>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595A5D"/>
              </a:buClr>
              <a:buSzPts val="2590"/>
              <a:buChar char="•"/>
            </a:pPr>
            <a:r>
              <a:rPr lang="en-US" sz="2590"/>
              <a:t>FishTraits database</a:t>
            </a:r>
            <a:endParaRPr/>
          </a:p>
          <a:p>
            <a:pPr indent="-342900" lvl="0" marL="342900" rtl="0" algn="l">
              <a:lnSpc>
                <a:spcPct val="80000"/>
              </a:lnSpc>
              <a:spcBef>
                <a:spcPts val="518"/>
              </a:spcBef>
              <a:spcAft>
                <a:spcPts val="0"/>
              </a:spcAft>
              <a:buClr>
                <a:srgbClr val="595A5D"/>
              </a:buClr>
              <a:buSzPts val="2590"/>
              <a:buChar char="•"/>
            </a:pPr>
            <a:r>
              <a:rPr lang="en-US" sz="2590"/>
              <a:t>ETDplus</a:t>
            </a:r>
            <a:endParaRPr sz="2590"/>
          </a:p>
          <a:p>
            <a:pPr indent="-342900" lvl="0" marL="342900" rtl="0" algn="l">
              <a:lnSpc>
                <a:spcPct val="80000"/>
              </a:lnSpc>
              <a:spcBef>
                <a:spcPts val="518"/>
              </a:spcBef>
              <a:spcAft>
                <a:spcPts val="0"/>
              </a:spcAft>
              <a:buClr>
                <a:srgbClr val="595A5D"/>
              </a:buClr>
              <a:buSzPts val="2590"/>
              <a:buChar char="•"/>
            </a:pPr>
            <a:r>
              <a:rPr lang="en-US" sz="2590"/>
              <a:t>VTechData</a:t>
            </a:r>
            <a:endParaRPr sz="2590"/>
          </a:p>
          <a:p>
            <a:pPr indent="-342900" lvl="0" marL="342900" rtl="0" algn="l">
              <a:lnSpc>
                <a:spcPct val="80000"/>
              </a:lnSpc>
              <a:spcBef>
                <a:spcPts val="518"/>
              </a:spcBef>
              <a:spcAft>
                <a:spcPts val="0"/>
              </a:spcAft>
              <a:buClr>
                <a:srgbClr val="595A5D"/>
              </a:buClr>
              <a:buSzPts val="2590"/>
              <a:buChar char="•"/>
            </a:pPr>
            <a:r>
              <a:rPr lang="en-US" sz="2590"/>
              <a:t>GeoData</a:t>
            </a:r>
            <a:endParaRPr sz="2590"/>
          </a:p>
          <a:p>
            <a:pPr indent="-342900" lvl="0" marL="342900" rtl="0" algn="l">
              <a:lnSpc>
                <a:spcPct val="80000"/>
              </a:lnSpc>
              <a:spcBef>
                <a:spcPts val="518"/>
              </a:spcBef>
              <a:spcAft>
                <a:spcPts val="0"/>
              </a:spcAft>
              <a:buClr>
                <a:srgbClr val="595A5D"/>
              </a:buClr>
              <a:buSzPts val="2590"/>
              <a:buChar char="•"/>
            </a:pPr>
            <a:r>
              <a:rPr lang="en-US" sz="2590"/>
              <a:t>CollabVT</a:t>
            </a:r>
            <a:endParaRPr sz="2590"/>
          </a:p>
          <a:p>
            <a:pPr indent="-342900" lvl="0" marL="342900" rtl="0" algn="l">
              <a:lnSpc>
                <a:spcPct val="80000"/>
              </a:lnSpc>
              <a:spcBef>
                <a:spcPts val="518"/>
              </a:spcBef>
              <a:spcAft>
                <a:spcPts val="0"/>
              </a:spcAft>
              <a:buClr>
                <a:srgbClr val="595A5D"/>
              </a:buClr>
              <a:buSzPts val="2590"/>
              <a:buChar char="•"/>
            </a:pPr>
            <a:r>
              <a:rPr lang="en-US" sz="2590"/>
              <a:t>Fedora</a:t>
            </a:r>
            <a:endParaRPr/>
          </a:p>
          <a:p>
            <a:pPr indent="-342900" lvl="0" marL="342900" rtl="0" algn="l">
              <a:lnSpc>
                <a:spcPct val="80000"/>
              </a:lnSpc>
              <a:spcBef>
                <a:spcPts val="518"/>
              </a:spcBef>
              <a:spcAft>
                <a:spcPts val="0"/>
              </a:spcAft>
              <a:buClr>
                <a:srgbClr val="595A5D"/>
              </a:buClr>
              <a:buSzPts val="2590"/>
              <a:buChar char="•"/>
            </a:pPr>
            <a:r>
              <a:rPr lang="en-US" sz="2590"/>
              <a:t>VTDLP </a:t>
            </a:r>
            <a:endParaRPr/>
          </a:p>
          <a:p>
            <a:pPr indent="-342900" lvl="0" marL="342900" rtl="0" algn="l">
              <a:lnSpc>
                <a:spcPct val="80000"/>
              </a:lnSpc>
              <a:spcBef>
                <a:spcPts val="518"/>
              </a:spcBef>
              <a:spcAft>
                <a:spcPts val="0"/>
              </a:spcAft>
              <a:buClr>
                <a:srgbClr val="595A5D"/>
              </a:buClr>
              <a:buSzPts val="2590"/>
              <a:buChar char="•"/>
            </a:pPr>
            <a:r>
              <a:rPr lang="en-US" sz="2590"/>
              <a:t>IAWA</a:t>
            </a:r>
            <a:endParaRPr/>
          </a:p>
          <a:p>
            <a:pPr indent="-342900" lvl="0" marL="342900" rtl="0" algn="l">
              <a:lnSpc>
                <a:spcPct val="80000"/>
              </a:lnSpc>
              <a:spcBef>
                <a:spcPts val="518"/>
              </a:spcBef>
              <a:spcAft>
                <a:spcPts val="0"/>
              </a:spcAft>
              <a:buClr>
                <a:srgbClr val="595A5D"/>
              </a:buClr>
              <a:buSzPts val="2590"/>
              <a:buChar char="•"/>
            </a:pPr>
            <a:r>
              <a:rPr lang="en-US" sz="2590"/>
              <a:t>……</a:t>
            </a:r>
            <a:endParaRPr/>
          </a:p>
        </p:txBody>
      </p:sp>
      <p:sp>
        <p:nvSpPr>
          <p:cNvPr id="79" name="Google Shape;79;p3"/>
          <p:cNvSpPr/>
          <p:nvPr/>
        </p:nvSpPr>
        <p:spPr>
          <a:xfrm>
            <a:off x="6240024" y="829733"/>
            <a:ext cx="609600" cy="3505200"/>
          </a:xfrm>
          <a:prstGeom prst="downArrow">
            <a:avLst>
              <a:gd fmla="val 50000" name="adj1"/>
              <a:gd fmla="val 50000" name="adj2"/>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80" name="Google Shape;80;p3"/>
          <p:cNvSpPr txBox="1"/>
          <p:nvPr/>
        </p:nvSpPr>
        <p:spPr>
          <a:xfrm>
            <a:off x="6807273" y="906352"/>
            <a:ext cx="1994747"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800" u="none" cap="none" strike="noStrike">
                <a:solidFill>
                  <a:srgbClr val="0F243E"/>
                </a:solidFill>
                <a:latin typeface="Arial"/>
                <a:ea typeface="Arial"/>
                <a:cs typeface="Arial"/>
                <a:sym typeface="Arial"/>
              </a:rPr>
              <a:t>Servers </a:t>
            </a:r>
            <a:endParaRPr/>
          </a:p>
          <a:p>
            <a:pPr indent="0" lvl="0" marL="0" marR="0" rtl="0" algn="l">
              <a:spcBef>
                <a:spcPts val="0"/>
              </a:spcBef>
              <a:spcAft>
                <a:spcPts val="0"/>
              </a:spcAft>
              <a:buNone/>
            </a:pPr>
            <a:r>
              <a:rPr b="1" lang="en-US" sz="1800">
                <a:solidFill>
                  <a:srgbClr val="0F243E"/>
                </a:solidFill>
                <a:latin typeface="Arial"/>
                <a:ea typeface="Arial"/>
                <a:cs typeface="Arial"/>
                <a:sym typeface="Arial"/>
              </a:rPr>
              <a:t>(VMs, instances)</a:t>
            </a:r>
            <a:endParaRPr/>
          </a:p>
        </p:txBody>
      </p:sp>
      <p:sp>
        <p:nvSpPr>
          <p:cNvPr id="81" name="Google Shape;81;p3"/>
          <p:cNvSpPr txBox="1"/>
          <p:nvPr/>
        </p:nvSpPr>
        <p:spPr>
          <a:xfrm>
            <a:off x="7004601" y="3750021"/>
            <a:ext cx="142493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38CD5"/>
                </a:solidFill>
                <a:latin typeface="Arial"/>
                <a:ea typeface="Arial"/>
                <a:cs typeface="Arial"/>
                <a:sym typeface="Arial"/>
              </a:rPr>
              <a:t>Serverless</a:t>
            </a:r>
            <a:r>
              <a:rPr lang="en-US" sz="1800">
                <a:solidFill>
                  <a:schemeClr val="dk1"/>
                </a:solidFill>
                <a:latin typeface="Arial"/>
                <a:ea typeface="Arial"/>
                <a:cs typeface="Arial"/>
                <a:sym typeface="Arial"/>
              </a:rPr>
              <a:t> </a:t>
            </a:r>
            <a:endParaRPr/>
          </a:p>
        </p:txBody>
      </p:sp>
      <p:sp>
        <p:nvSpPr>
          <p:cNvPr id="82" name="Google Shape;82;p3"/>
          <p:cNvSpPr txBox="1"/>
          <p:nvPr/>
        </p:nvSpPr>
        <p:spPr>
          <a:xfrm>
            <a:off x="4609253" y="906352"/>
            <a:ext cx="158842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0F243E"/>
                </a:solidFill>
                <a:latin typeface="Arial"/>
                <a:ea typeface="Arial"/>
                <a:cs typeface="Arial"/>
                <a:sym typeface="Arial"/>
              </a:rPr>
              <a:t>On-premises</a:t>
            </a:r>
            <a:endParaRPr/>
          </a:p>
        </p:txBody>
      </p:sp>
      <p:sp>
        <p:nvSpPr>
          <p:cNvPr id="83" name="Google Shape;83;p3"/>
          <p:cNvSpPr txBox="1"/>
          <p:nvPr/>
        </p:nvSpPr>
        <p:spPr>
          <a:xfrm>
            <a:off x="4609253" y="3750021"/>
            <a:ext cx="163837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38CD5"/>
                </a:solidFill>
                <a:latin typeface="Arial"/>
                <a:ea typeface="Arial"/>
                <a:cs typeface="Arial"/>
                <a:sym typeface="Arial"/>
              </a:rPr>
              <a:t>Cloud-native (AWS) </a:t>
            </a:r>
            <a:r>
              <a:rPr b="1" lang="en-US" sz="1800">
                <a:solidFill>
                  <a:schemeClr val="dk1"/>
                </a:solidFill>
                <a:latin typeface="Arial"/>
                <a:ea typeface="Arial"/>
                <a:cs typeface="Arial"/>
                <a:sym typeface="Arial"/>
              </a:rPr>
              <a:t>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4"/>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Cloud Native</a:t>
            </a:r>
            <a:endParaRPr/>
          </a:p>
        </p:txBody>
      </p:sp>
      <p:sp>
        <p:nvSpPr>
          <p:cNvPr id="90" name="Google Shape;90;p4"/>
          <p:cNvSpPr txBox="1"/>
          <p:nvPr>
            <p:ph idx="1" type="body"/>
          </p:nvPr>
        </p:nvSpPr>
        <p:spPr>
          <a:xfrm>
            <a:off x="416388" y="854481"/>
            <a:ext cx="8205304" cy="3622436"/>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rgbClr val="595A5D"/>
              </a:buClr>
              <a:buSzPts val="2380"/>
              <a:buChar char="•"/>
            </a:pPr>
            <a:r>
              <a:rPr lang="en-US" sz="2380"/>
              <a:t>Entire infrastructure is deployed in the Cloud (AWS)</a:t>
            </a:r>
            <a:endParaRPr/>
          </a:p>
          <a:p>
            <a:pPr indent="-342900" lvl="0" marL="342900" rtl="0" algn="l">
              <a:lnSpc>
                <a:spcPct val="90000"/>
              </a:lnSpc>
              <a:spcBef>
                <a:spcPts val="476"/>
              </a:spcBef>
              <a:spcAft>
                <a:spcPts val="0"/>
              </a:spcAft>
              <a:buClr>
                <a:srgbClr val="595A5D"/>
              </a:buClr>
              <a:buSzPts val="2380"/>
              <a:buChar char="•"/>
            </a:pPr>
            <a:r>
              <a:rPr lang="en-US" sz="2380"/>
              <a:t>Platform is composed of a suite of microservices and managed services</a:t>
            </a:r>
            <a:endParaRPr/>
          </a:p>
          <a:p>
            <a:pPr indent="-342900" lvl="0" marL="342900" rtl="0" algn="l">
              <a:lnSpc>
                <a:spcPct val="90000"/>
              </a:lnSpc>
              <a:spcBef>
                <a:spcPts val="476"/>
              </a:spcBef>
              <a:spcAft>
                <a:spcPts val="0"/>
              </a:spcAft>
              <a:buClr>
                <a:srgbClr val="595A5D"/>
              </a:buClr>
              <a:buSzPts val="2380"/>
              <a:buChar char="•"/>
            </a:pPr>
            <a:r>
              <a:rPr lang="en-US" sz="2380"/>
              <a:t>Focus on the business logic and workflow</a:t>
            </a:r>
            <a:endParaRPr/>
          </a:p>
          <a:p>
            <a:pPr indent="-342900" lvl="0" marL="342900" rtl="0" algn="l">
              <a:lnSpc>
                <a:spcPct val="90000"/>
              </a:lnSpc>
              <a:spcBef>
                <a:spcPts val="476"/>
              </a:spcBef>
              <a:spcAft>
                <a:spcPts val="0"/>
              </a:spcAft>
              <a:buClr>
                <a:srgbClr val="595A5D"/>
              </a:buClr>
              <a:buSzPts val="2380"/>
              <a:buChar char="•"/>
            </a:pPr>
            <a:r>
              <a:rPr lang="en-US" sz="2380"/>
              <a:t>Utilize the advantages provided by the Cloud</a:t>
            </a:r>
            <a:endParaRPr/>
          </a:p>
          <a:p>
            <a:pPr indent="-285750" lvl="1" marL="742950" rtl="0" algn="l">
              <a:lnSpc>
                <a:spcPct val="90000"/>
              </a:lnSpc>
              <a:spcBef>
                <a:spcPts val="408"/>
              </a:spcBef>
              <a:spcAft>
                <a:spcPts val="0"/>
              </a:spcAft>
              <a:buClr>
                <a:srgbClr val="595A5D"/>
              </a:buClr>
              <a:buSzPts val="2040"/>
              <a:buChar char="–"/>
            </a:pPr>
            <a:r>
              <a:rPr lang="en-US" sz="2040"/>
              <a:t>fault-tolerant, auto-scale, update/rollback without downtime, etc.</a:t>
            </a:r>
            <a:endParaRPr/>
          </a:p>
          <a:p>
            <a:pPr indent="-342900" lvl="0" marL="342900" rtl="0" algn="l">
              <a:lnSpc>
                <a:spcPct val="90000"/>
              </a:lnSpc>
              <a:spcBef>
                <a:spcPts val="476"/>
              </a:spcBef>
              <a:spcAft>
                <a:spcPts val="0"/>
              </a:spcAft>
              <a:buClr>
                <a:srgbClr val="595A5D"/>
              </a:buClr>
              <a:buSzPts val="2380"/>
              <a:buChar char="•"/>
            </a:pPr>
            <a:r>
              <a:rPr lang="en-US" sz="2380"/>
              <a:t>Facilitate the development process</a:t>
            </a:r>
            <a:endParaRPr/>
          </a:p>
          <a:p>
            <a:pPr indent="-342900" lvl="0" marL="342900" rtl="0" algn="l">
              <a:lnSpc>
                <a:spcPct val="90000"/>
              </a:lnSpc>
              <a:spcBef>
                <a:spcPts val="476"/>
              </a:spcBef>
              <a:spcAft>
                <a:spcPts val="0"/>
              </a:spcAft>
              <a:buClr>
                <a:srgbClr val="595A5D"/>
              </a:buClr>
              <a:buSzPts val="2380"/>
              <a:buChar char="•"/>
            </a:pPr>
            <a:r>
              <a:rPr lang="en-US" sz="2380"/>
              <a:t>Optimize resource utilization</a:t>
            </a:r>
            <a:endParaRPr/>
          </a:p>
          <a:p>
            <a:pPr indent="-342900" lvl="0" marL="342900" rtl="0" algn="l">
              <a:lnSpc>
                <a:spcPct val="90000"/>
              </a:lnSpc>
              <a:spcBef>
                <a:spcPts val="476"/>
              </a:spcBef>
              <a:spcAft>
                <a:spcPts val="0"/>
              </a:spcAft>
              <a:buClr>
                <a:srgbClr val="595A5D"/>
              </a:buClr>
              <a:buSzPts val="2380"/>
              <a:buChar char="•"/>
            </a:pPr>
            <a:r>
              <a:rPr lang="en-US" sz="2380"/>
              <a:t>Optimize and reduce cost</a:t>
            </a:r>
            <a:endParaRPr/>
          </a:p>
          <a:p>
            <a:pPr indent="-191770" lvl="0" marL="342900" rtl="0" algn="l">
              <a:lnSpc>
                <a:spcPct val="90000"/>
              </a:lnSpc>
              <a:spcBef>
                <a:spcPts val="476"/>
              </a:spcBef>
              <a:spcAft>
                <a:spcPts val="0"/>
              </a:spcAft>
              <a:buClr>
                <a:srgbClr val="595A5D"/>
              </a:buClr>
              <a:buSzPts val="2380"/>
              <a:buNone/>
            </a:pPr>
            <a:r>
              <a:t/>
            </a:r>
            <a:endParaRPr sz="2380"/>
          </a:p>
          <a:p>
            <a:pPr indent="-191770" lvl="0" marL="342900" rtl="0" algn="l">
              <a:lnSpc>
                <a:spcPct val="90000"/>
              </a:lnSpc>
              <a:spcBef>
                <a:spcPts val="476"/>
              </a:spcBef>
              <a:spcAft>
                <a:spcPts val="0"/>
              </a:spcAft>
              <a:buClr>
                <a:srgbClr val="595A5D"/>
              </a:buClr>
              <a:buSzPts val="2380"/>
              <a:buNone/>
            </a:pPr>
            <a:r>
              <a:t/>
            </a:r>
            <a:endParaRPr sz="2380"/>
          </a:p>
          <a:p>
            <a:pPr indent="-191770" lvl="0" marL="342900" rtl="0" algn="l">
              <a:lnSpc>
                <a:spcPct val="90000"/>
              </a:lnSpc>
              <a:spcBef>
                <a:spcPts val="476"/>
              </a:spcBef>
              <a:spcAft>
                <a:spcPts val="0"/>
              </a:spcAft>
              <a:buClr>
                <a:srgbClr val="595A5D"/>
              </a:buClr>
              <a:buSzPts val="2380"/>
              <a:buNone/>
            </a:pPr>
            <a:r>
              <a:t/>
            </a:r>
            <a:endParaRPr sz="238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5"/>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Resource Usage Optimization and Automation</a:t>
            </a:r>
            <a:endParaRPr/>
          </a:p>
        </p:txBody>
      </p:sp>
      <p:sp>
        <p:nvSpPr>
          <p:cNvPr id="97" name="Google Shape;97;p5"/>
          <p:cNvSpPr txBox="1"/>
          <p:nvPr>
            <p:ph idx="1" type="body"/>
          </p:nvPr>
        </p:nvSpPr>
        <p:spPr>
          <a:xfrm>
            <a:off x="416617" y="866138"/>
            <a:ext cx="8816009" cy="220526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595A5D"/>
              </a:buClr>
              <a:buSzPts val="2000"/>
              <a:buChar char="•"/>
            </a:pPr>
            <a:r>
              <a:rPr lang="en-US" sz="2000"/>
              <a:t>Consume only the required resources for the applications </a:t>
            </a:r>
            <a:endParaRPr/>
          </a:p>
          <a:p>
            <a:pPr indent="-342900" lvl="0" marL="342900" rtl="0" algn="l">
              <a:spcBef>
                <a:spcPts val="400"/>
              </a:spcBef>
              <a:spcAft>
                <a:spcPts val="0"/>
              </a:spcAft>
              <a:buClr>
                <a:srgbClr val="595A5D"/>
              </a:buClr>
              <a:buSzPts val="2000"/>
              <a:buChar char="•"/>
            </a:pPr>
            <a:r>
              <a:rPr lang="en-US" sz="2000"/>
              <a:t>Scale up and down automatically</a:t>
            </a:r>
            <a:endParaRPr/>
          </a:p>
          <a:p>
            <a:pPr indent="-342900" lvl="0" marL="342900" rtl="0" algn="l">
              <a:spcBef>
                <a:spcPts val="400"/>
              </a:spcBef>
              <a:spcAft>
                <a:spcPts val="0"/>
              </a:spcAft>
              <a:buClr>
                <a:srgbClr val="595A5D"/>
              </a:buClr>
              <a:buSzPts val="2000"/>
              <a:buChar char="•"/>
            </a:pPr>
            <a:r>
              <a:rPr lang="en-US" sz="2000"/>
              <a:t>Service and function oriented, not server oriented </a:t>
            </a:r>
            <a:endParaRPr/>
          </a:p>
          <a:p>
            <a:pPr indent="-342900" lvl="0" marL="342900" rtl="0" algn="l">
              <a:spcBef>
                <a:spcPts val="400"/>
              </a:spcBef>
              <a:spcAft>
                <a:spcPts val="0"/>
              </a:spcAft>
              <a:buClr>
                <a:srgbClr val="595A5D"/>
              </a:buClr>
              <a:buSzPts val="2000"/>
              <a:buChar char="•"/>
            </a:pPr>
            <a:r>
              <a:rPr lang="en-US" sz="2000"/>
              <a:t>Utilize cloud services to help understand applications (CloudWatch, Auto Scaling, Trusted Advisor, etc.) </a:t>
            </a:r>
            <a:endParaRPr/>
          </a:p>
        </p:txBody>
      </p:sp>
      <p:sp>
        <p:nvSpPr>
          <p:cNvPr id="98" name="Google Shape;98;p5"/>
          <p:cNvSpPr/>
          <p:nvPr/>
        </p:nvSpPr>
        <p:spPr>
          <a:xfrm>
            <a:off x="1144656" y="2884797"/>
            <a:ext cx="2814762" cy="1757238"/>
          </a:xfrm>
          <a:prstGeom prst="rect">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9" name="Google Shape;99;p5"/>
          <p:cNvSpPr/>
          <p:nvPr/>
        </p:nvSpPr>
        <p:spPr>
          <a:xfrm>
            <a:off x="4912249" y="3959750"/>
            <a:ext cx="727380" cy="675860"/>
          </a:xfrm>
          <a:prstGeom prst="rect">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0" name="Google Shape;100;p5"/>
          <p:cNvSpPr/>
          <p:nvPr/>
        </p:nvSpPr>
        <p:spPr>
          <a:xfrm>
            <a:off x="5639629" y="3132814"/>
            <a:ext cx="736820" cy="1502795"/>
          </a:xfrm>
          <a:prstGeom prst="rect">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1" name="Google Shape;101;p5"/>
          <p:cNvSpPr/>
          <p:nvPr/>
        </p:nvSpPr>
        <p:spPr>
          <a:xfrm>
            <a:off x="6389534" y="3593990"/>
            <a:ext cx="622772" cy="1046518"/>
          </a:xfrm>
          <a:prstGeom prst="rect">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2" name="Google Shape;102;p5"/>
          <p:cNvSpPr/>
          <p:nvPr/>
        </p:nvSpPr>
        <p:spPr>
          <a:xfrm>
            <a:off x="7018848" y="4222630"/>
            <a:ext cx="673128" cy="419405"/>
          </a:xfrm>
          <a:prstGeom prst="rect">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3" name="Google Shape;103;p5"/>
          <p:cNvSpPr/>
          <p:nvPr/>
        </p:nvSpPr>
        <p:spPr>
          <a:xfrm>
            <a:off x="1152939" y="4071068"/>
            <a:ext cx="699715" cy="564543"/>
          </a:xfrm>
          <a:prstGeom prst="rect">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4" name="Google Shape;104;p5"/>
          <p:cNvSpPr/>
          <p:nvPr/>
        </p:nvSpPr>
        <p:spPr>
          <a:xfrm>
            <a:off x="1860605" y="3283889"/>
            <a:ext cx="699715" cy="1351721"/>
          </a:xfrm>
          <a:prstGeom prst="rect">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5" name="Google Shape;105;p5"/>
          <p:cNvSpPr/>
          <p:nvPr/>
        </p:nvSpPr>
        <p:spPr>
          <a:xfrm>
            <a:off x="2568271" y="3681454"/>
            <a:ext cx="699715" cy="954155"/>
          </a:xfrm>
          <a:prstGeom prst="rect">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6" name="Google Shape;106;p5"/>
          <p:cNvSpPr/>
          <p:nvPr/>
        </p:nvSpPr>
        <p:spPr>
          <a:xfrm>
            <a:off x="3259703" y="4285753"/>
            <a:ext cx="699715" cy="349857"/>
          </a:xfrm>
          <a:prstGeom prst="rect">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7" name="Google Shape;107;p5"/>
          <p:cNvSpPr/>
          <p:nvPr/>
        </p:nvSpPr>
        <p:spPr>
          <a:xfrm>
            <a:off x="4939913" y="4071066"/>
            <a:ext cx="699715" cy="564543"/>
          </a:xfrm>
          <a:prstGeom prst="rect">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8" name="Google Shape;108;p5"/>
          <p:cNvSpPr/>
          <p:nvPr/>
        </p:nvSpPr>
        <p:spPr>
          <a:xfrm>
            <a:off x="5652714" y="3230076"/>
            <a:ext cx="699715" cy="1405534"/>
          </a:xfrm>
          <a:prstGeom prst="rect">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9" name="Google Shape;109;p5"/>
          <p:cNvSpPr/>
          <p:nvPr/>
        </p:nvSpPr>
        <p:spPr>
          <a:xfrm>
            <a:off x="6376449" y="3681455"/>
            <a:ext cx="611837" cy="954154"/>
          </a:xfrm>
          <a:prstGeom prst="rect">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0" name="Google Shape;110;p5"/>
          <p:cNvSpPr/>
          <p:nvPr/>
        </p:nvSpPr>
        <p:spPr>
          <a:xfrm>
            <a:off x="7018847" y="4285753"/>
            <a:ext cx="659878" cy="349856"/>
          </a:xfrm>
          <a:prstGeom prst="rect">
            <a:avLst/>
          </a:prstGeom>
          <a:gradFill>
            <a:gsLst>
              <a:gs pos="0">
                <a:srgbClr val="FF932B"/>
              </a:gs>
              <a:gs pos="100000">
                <a:srgbClr val="FFB673"/>
              </a:gs>
            </a:gsLst>
            <a:lin ang="16200000" scaled="0"/>
          </a:gradFill>
          <a:ln cap="flat" cmpd="sng" w="9525">
            <a:solidFill>
              <a:srgbClr val="F5913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6"/>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Serverless </a:t>
            </a:r>
            <a:endParaRPr/>
          </a:p>
        </p:txBody>
      </p:sp>
      <p:sp>
        <p:nvSpPr>
          <p:cNvPr id="117" name="Google Shape;117;p6"/>
          <p:cNvSpPr txBox="1"/>
          <p:nvPr>
            <p:ph idx="1" type="body"/>
          </p:nvPr>
        </p:nvSpPr>
        <p:spPr>
          <a:xfrm>
            <a:off x="336789" y="972187"/>
            <a:ext cx="8310254" cy="349128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595A5D"/>
              </a:buClr>
              <a:buSzPts val="2800"/>
              <a:buNone/>
            </a:pPr>
            <a:r>
              <a:rPr lang="en-US"/>
              <a:t>Does not mean “There are no servers at all”.</a:t>
            </a:r>
            <a:endParaRPr/>
          </a:p>
          <a:p>
            <a:pPr indent="0" lvl="0" marL="0" rtl="0" algn="ctr">
              <a:spcBef>
                <a:spcPts val="560"/>
              </a:spcBef>
              <a:spcAft>
                <a:spcPts val="0"/>
              </a:spcAft>
              <a:buClr>
                <a:srgbClr val="595A5D"/>
              </a:buClr>
              <a:buSzPts val="2800"/>
              <a:buNone/>
            </a:pPr>
            <a:r>
              <a:t/>
            </a:r>
            <a:endParaRPr/>
          </a:p>
          <a:p>
            <a:pPr indent="0" lvl="0" marL="0" rtl="0" algn="ctr">
              <a:spcBef>
                <a:spcPts val="560"/>
              </a:spcBef>
              <a:spcAft>
                <a:spcPts val="0"/>
              </a:spcAft>
              <a:buClr>
                <a:srgbClr val="595A5D"/>
              </a:buClr>
              <a:buSzPts val="2800"/>
              <a:buNone/>
            </a:pPr>
            <a:r>
              <a:rPr lang="en-US"/>
              <a:t>Does mean “Use fully managed services”.	</a:t>
            </a:r>
            <a:endParaRPr/>
          </a:p>
          <a:p>
            <a:pPr indent="0" lvl="0" marL="0" rtl="0" algn="l">
              <a:spcBef>
                <a:spcPts val="560"/>
              </a:spcBef>
              <a:spcAft>
                <a:spcPts val="0"/>
              </a:spcAft>
              <a:buClr>
                <a:srgbClr val="595A5D"/>
              </a:buClr>
              <a:buSzPts val="2800"/>
              <a:buNone/>
            </a:pPr>
            <a:r>
              <a:t/>
            </a:r>
            <a:endParaRPr/>
          </a:p>
          <a:p>
            <a:pPr indent="0" lvl="0" marL="0" rtl="0" algn="ctr">
              <a:spcBef>
                <a:spcPts val="560"/>
              </a:spcBef>
              <a:spcAft>
                <a:spcPts val="0"/>
              </a:spcAft>
              <a:buClr>
                <a:srgbClr val="595A5D"/>
              </a:buClr>
              <a:buSzPts val="2800"/>
              <a:buNone/>
            </a:pPr>
            <a:r>
              <a:rPr lang="en-US"/>
              <a:t>Focus on application development, </a:t>
            </a:r>
            <a:endParaRPr/>
          </a:p>
          <a:p>
            <a:pPr indent="0" lvl="0" marL="0" rtl="0" algn="ctr">
              <a:spcBef>
                <a:spcPts val="560"/>
              </a:spcBef>
              <a:spcAft>
                <a:spcPts val="0"/>
              </a:spcAft>
              <a:buClr>
                <a:srgbClr val="595A5D"/>
              </a:buClr>
              <a:buSzPts val="2800"/>
              <a:buNone/>
            </a:pPr>
            <a:r>
              <a:rPr lang="en-US"/>
              <a:t>not server maintenance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7"/>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Microservice</a:t>
            </a:r>
            <a:endParaRPr/>
          </a:p>
        </p:txBody>
      </p:sp>
      <p:sp>
        <p:nvSpPr>
          <p:cNvPr id="124" name="Google Shape;124;p7"/>
          <p:cNvSpPr txBox="1"/>
          <p:nvPr>
            <p:ph idx="1" type="body"/>
          </p:nvPr>
        </p:nvSpPr>
        <p:spPr>
          <a:xfrm>
            <a:off x="421860" y="638667"/>
            <a:ext cx="8284817" cy="4082085"/>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595A5D"/>
              </a:buClr>
              <a:buSzPts val="2590"/>
              <a:buChar char="•"/>
            </a:pPr>
            <a:r>
              <a:rPr lang="en-US" sz="2590"/>
              <a:t>Small applications that do one thing well</a:t>
            </a:r>
            <a:endParaRPr/>
          </a:p>
          <a:p>
            <a:pPr indent="-342900" lvl="0" marL="342900" rtl="0" algn="l">
              <a:spcBef>
                <a:spcPts val="518"/>
              </a:spcBef>
              <a:spcAft>
                <a:spcPts val="0"/>
              </a:spcAft>
              <a:buClr>
                <a:srgbClr val="595A5D"/>
              </a:buClr>
              <a:buSzPts val="2590"/>
              <a:buChar char="•"/>
            </a:pPr>
            <a:r>
              <a:rPr lang="en-US" sz="2590"/>
              <a:t>Messaging enabled – communicate with messages</a:t>
            </a:r>
            <a:endParaRPr/>
          </a:p>
          <a:p>
            <a:pPr indent="-342900" lvl="0" marL="342900" rtl="0" algn="l">
              <a:spcBef>
                <a:spcPts val="518"/>
              </a:spcBef>
              <a:spcAft>
                <a:spcPts val="0"/>
              </a:spcAft>
              <a:buClr>
                <a:srgbClr val="595A5D"/>
              </a:buClr>
              <a:buSzPts val="2590"/>
              <a:buChar char="•"/>
            </a:pPr>
            <a:r>
              <a:rPr lang="en-US" sz="2590"/>
              <a:t>Decentralized</a:t>
            </a:r>
            <a:endParaRPr/>
          </a:p>
          <a:p>
            <a:pPr indent="-285750" lvl="1" marL="742950" rtl="0" algn="l">
              <a:spcBef>
                <a:spcPts val="444"/>
              </a:spcBef>
              <a:spcAft>
                <a:spcPts val="0"/>
              </a:spcAft>
              <a:buClr>
                <a:srgbClr val="595A5D"/>
              </a:buClr>
              <a:buSzPts val="2220"/>
              <a:buChar char="–"/>
            </a:pPr>
            <a:r>
              <a:rPr lang="en-US" sz="2220"/>
              <a:t>Autonomously developed</a:t>
            </a:r>
            <a:endParaRPr/>
          </a:p>
          <a:p>
            <a:pPr indent="-285750" lvl="1" marL="742950" rtl="0" algn="l">
              <a:spcBef>
                <a:spcPts val="444"/>
              </a:spcBef>
              <a:spcAft>
                <a:spcPts val="0"/>
              </a:spcAft>
              <a:buClr>
                <a:srgbClr val="595A5D"/>
              </a:buClr>
              <a:buSzPts val="2220"/>
              <a:buChar char="–"/>
            </a:pPr>
            <a:r>
              <a:rPr lang="en-US" sz="2220"/>
              <a:t>Independently deployable</a:t>
            </a:r>
            <a:endParaRPr/>
          </a:p>
          <a:p>
            <a:pPr indent="-285750" lvl="1" marL="742950" rtl="0" algn="l">
              <a:spcBef>
                <a:spcPts val="444"/>
              </a:spcBef>
              <a:spcAft>
                <a:spcPts val="0"/>
              </a:spcAft>
              <a:buClr>
                <a:srgbClr val="595A5D"/>
              </a:buClr>
              <a:buSzPts val="2220"/>
              <a:buChar char="–"/>
            </a:pPr>
            <a:r>
              <a:rPr lang="en-US" sz="2220"/>
              <a:t>Can change independently of each service</a:t>
            </a:r>
            <a:endParaRPr/>
          </a:p>
          <a:p>
            <a:pPr indent="-285750" lvl="1" marL="742950" rtl="0" algn="l">
              <a:spcBef>
                <a:spcPts val="444"/>
              </a:spcBef>
              <a:spcAft>
                <a:spcPts val="0"/>
              </a:spcAft>
              <a:buClr>
                <a:srgbClr val="595A5D"/>
              </a:buClr>
              <a:buSzPts val="2220"/>
              <a:buChar char="–"/>
            </a:pPr>
            <a:r>
              <a:rPr lang="en-US" sz="2220"/>
              <a:t>Scale individually by load</a:t>
            </a:r>
            <a:endParaRPr/>
          </a:p>
          <a:p>
            <a:pPr indent="-342900" lvl="0" marL="342900" rtl="0" algn="l">
              <a:spcBef>
                <a:spcPts val="518"/>
              </a:spcBef>
              <a:spcAft>
                <a:spcPts val="0"/>
              </a:spcAft>
              <a:buClr>
                <a:srgbClr val="595A5D"/>
              </a:buClr>
              <a:buSzPts val="2590"/>
              <a:buChar char="•"/>
            </a:pPr>
            <a:r>
              <a:rPr lang="en-US" sz="2590"/>
              <a:t>Built and released with automated processes</a:t>
            </a:r>
            <a:endParaRPr/>
          </a:p>
          <a:p>
            <a:pPr indent="-342900" lvl="0" marL="342900" rtl="0" algn="l">
              <a:spcBef>
                <a:spcPts val="518"/>
              </a:spcBef>
              <a:spcAft>
                <a:spcPts val="0"/>
              </a:spcAft>
              <a:buClr>
                <a:srgbClr val="595A5D"/>
              </a:buClr>
              <a:buSzPts val="2590"/>
              <a:buChar char="•"/>
            </a:pPr>
            <a:r>
              <a:rPr lang="en-US" sz="2590"/>
              <a:t>More complex architecture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8"/>
          <p:cNvSpPr txBox="1"/>
          <p:nvPr>
            <p:ph type="title"/>
          </p:nvPr>
        </p:nvSpPr>
        <p:spPr>
          <a:xfrm>
            <a:off x="336789" y="114936"/>
            <a:ext cx="8205304" cy="8572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3F3F3F"/>
              </a:buClr>
              <a:buSzPts val="2800"/>
              <a:buFont typeface="Arial"/>
              <a:buNone/>
            </a:pPr>
            <a:r>
              <a:rPr lang="en-US"/>
              <a:t>Shop.LEGO.com serverless on AWS </a:t>
            </a:r>
            <a:endParaRPr/>
          </a:p>
        </p:txBody>
      </p:sp>
      <p:pic>
        <p:nvPicPr>
          <p:cNvPr descr="A picture containing player, meter, monitor, black&#10;&#10;Description automatically generated" id="130" name="Google Shape;130;p8"/>
          <p:cNvPicPr preferRelativeResize="0"/>
          <p:nvPr>
            <p:ph idx="1" type="body"/>
          </p:nvPr>
        </p:nvPicPr>
        <p:blipFill rotWithShape="1">
          <a:blip r:embed="rId3">
            <a:alphaModFix/>
          </a:blip>
          <a:srcRect b="0" l="0" r="0" t="0"/>
          <a:stretch/>
        </p:blipFill>
        <p:spPr>
          <a:xfrm>
            <a:off x="117121" y="736919"/>
            <a:ext cx="6261733" cy="1891730"/>
          </a:xfrm>
          <a:prstGeom prst="rect">
            <a:avLst/>
          </a:prstGeom>
          <a:noFill/>
          <a:ln>
            <a:noFill/>
          </a:ln>
        </p:spPr>
      </p:pic>
      <p:pic>
        <p:nvPicPr>
          <p:cNvPr descr="A screenshot of a cell phone&#10;&#10;Description automatically generated" id="131" name="Google Shape;131;p8"/>
          <p:cNvPicPr preferRelativeResize="0"/>
          <p:nvPr/>
        </p:nvPicPr>
        <p:blipFill rotWithShape="1">
          <a:blip r:embed="rId4">
            <a:alphaModFix/>
          </a:blip>
          <a:srcRect b="0" l="0" r="0" t="0"/>
          <a:stretch/>
        </p:blipFill>
        <p:spPr>
          <a:xfrm>
            <a:off x="3672230" y="2688920"/>
            <a:ext cx="5413248" cy="1971462"/>
          </a:xfrm>
          <a:prstGeom prst="rect">
            <a:avLst/>
          </a:prstGeom>
          <a:noFill/>
          <a:ln>
            <a:noFill/>
          </a:ln>
        </p:spPr>
      </p:pic>
      <p:sp>
        <p:nvSpPr>
          <p:cNvPr id="132" name="Google Shape;132;p8"/>
          <p:cNvSpPr txBox="1"/>
          <p:nvPr/>
        </p:nvSpPr>
        <p:spPr>
          <a:xfrm>
            <a:off x="117121" y="4720653"/>
            <a:ext cx="515186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Images from </a:t>
            </a:r>
            <a:r>
              <a:rPr lang="en-US" sz="1800" u="sng">
                <a:solidFill>
                  <a:schemeClr val="dk1"/>
                </a:solidFill>
                <a:latin typeface="Arial"/>
                <a:ea typeface="Arial"/>
                <a:cs typeface="Arial"/>
                <a:sym typeface="Arial"/>
                <a:hlinkClick r:id="rId5"/>
              </a:rPr>
              <a:t>Lego AWS:reinvent 19 presentation</a:t>
            </a:r>
            <a:endParaRPr sz="1800">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2012-12-27T19:47:40Z</dcterms:created>
  <dc:creator>Catalano, Alec</dc:creator>
</cp:coreProperties>
</file>