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63" r:id="rId2"/>
    <p:sldId id="279" r:id="rId3"/>
    <p:sldId id="256" r:id="rId4"/>
    <p:sldId id="267" r:id="rId5"/>
    <p:sldId id="268" r:id="rId6"/>
    <p:sldId id="269" r:id="rId7"/>
    <p:sldId id="270" r:id="rId8"/>
    <p:sldId id="266" r:id="rId9"/>
    <p:sldId id="271" r:id="rId10"/>
    <p:sldId id="272" r:id="rId11"/>
    <p:sldId id="265" r:id="rId12"/>
    <p:sldId id="273" r:id="rId13"/>
    <p:sldId id="274" r:id="rId14"/>
    <p:sldId id="275" r:id="rId15"/>
    <p:sldId id="276" r:id="rId16"/>
    <p:sldId id="264" r:id="rId17"/>
    <p:sldId id="277" r:id="rId18"/>
    <p:sldId id="27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E4642A9-4084-E748-B320-936A8B0A6296}">
          <p14:sldIdLst>
            <p14:sldId id="263"/>
            <p14:sldId id="279"/>
            <p14:sldId id="256"/>
            <p14:sldId id="267"/>
            <p14:sldId id="268"/>
            <p14:sldId id="269"/>
            <p14:sldId id="270"/>
            <p14:sldId id="266"/>
            <p14:sldId id="271"/>
            <p14:sldId id="272"/>
            <p14:sldId id="265"/>
            <p14:sldId id="273"/>
            <p14:sldId id="274"/>
            <p14:sldId id="275"/>
            <p14:sldId id="276"/>
            <p14:sldId id="264"/>
            <p14:sldId id="277"/>
            <p14:sldId id="27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F6600"/>
    <a:srgbClr val="F7901E"/>
    <a:srgbClr val="8B1E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67619"/>
  </p:normalViewPr>
  <p:slideViewPr>
    <p:cSldViewPr snapToGrid="0" snapToObjects="1">
      <p:cViewPr varScale="1">
        <p:scale>
          <a:sx n="80" d="100"/>
          <a:sy n="80" d="100"/>
        </p:scale>
        <p:origin x="1240" y="176"/>
      </p:cViewPr>
      <p:guideLst/>
    </p:cSldViewPr>
  </p:slideViewPr>
  <p:notesTextViewPr>
    <p:cViewPr>
      <p:scale>
        <a:sx n="1" d="1"/>
        <a:sy n="1" d="1"/>
      </p:scale>
      <p:origin x="0" y="0"/>
    </p:cViewPr>
  </p:notesTextViewPr>
  <p:sorterViewPr>
    <p:cViewPr>
      <p:scale>
        <a:sx n="153" d="100"/>
        <a:sy n="153" d="100"/>
      </p:scale>
      <p:origin x="0" y="0"/>
    </p:cViewPr>
  </p:sorterViewPr>
  <p:notesViewPr>
    <p:cSldViewPr snapToGrid="0" snapToObjects="1">
      <p:cViewPr varScale="1">
        <p:scale>
          <a:sx n="87" d="100"/>
          <a:sy n="87" d="100"/>
        </p:scale>
        <p:origin x="3904"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gailmac/Dropbox/gailmac/FAR2020/Presentations/PDNOASFproposalSpring2020/OASF4PDN20200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gailmac/Dropbox/gailmac/FAR2020/Presentations/PDNOASFproposalSpring2020/OASF4PDN2020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gailmac/Dropbox/gailmac/FAR2021/OASF/2021report/OASF20210618CEC4AR.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gailmac/Dropbox/OASF/Reports/FY21/OASF20221award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63785776777902"/>
          <c:y val="0.13815007166657359"/>
          <c:w val="0.64905761779777538"/>
          <c:h val="0.77334524673777494"/>
        </c:manualLayout>
      </c:layout>
      <c:pieChart>
        <c:varyColors val="1"/>
        <c:dLbls>
          <c:showLegendKey val="0"/>
          <c:showVal val="1"/>
          <c:showCatName val="1"/>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63785776777902"/>
          <c:y val="0.13815007166657359"/>
          <c:w val="0.64905761779777538"/>
          <c:h val="0.77334524673777494"/>
        </c:manualLayout>
      </c:layout>
      <c:pieChart>
        <c:varyColors val="1"/>
        <c:dLbls>
          <c:showLegendKey val="0"/>
          <c:showVal val="1"/>
          <c:showCatName val="1"/>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'Vtauthors Chart'!$A$2:$A$8</c:f>
              <c:strCache>
                <c:ptCount val="7"/>
                <c:pt idx="0">
                  <c:v>UG</c:v>
                </c:pt>
                <c:pt idx="1">
                  <c:v>Post Doc</c:v>
                </c:pt>
                <c:pt idx="2">
                  <c:v>Others</c:v>
                </c:pt>
                <c:pt idx="3">
                  <c:v>Prof</c:v>
                </c:pt>
                <c:pt idx="4">
                  <c:v>Assoc Prof</c:v>
                </c:pt>
                <c:pt idx="5">
                  <c:v>GS</c:v>
                </c:pt>
                <c:pt idx="6">
                  <c:v>Asst Prof</c:v>
                </c:pt>
              </c:strCache>
            </c:strRef>
          </c:cat>
          <c:val>
            <c:numRef>
              <c:f>'Vtauthors Chart'!$B$2:$B$8</c:f>
              <c:numCache>
                <c:formatCode>_("$"* #,##0_);_("$"* \(#,##0\);_("$"* "-"??_);_(@_)</c:formatCode>
                <c:ptCount val="7"/>
                <c:pt idx="0">
                  <c:v>3385.4033333333332</c:v>
                </c:pt>
                <c:pt idx="1">
                  <c:v>7445.6757142857141</c:v>
                </c:pt>
                <c:pt idx="2">
                  <c:v>21000.106190476188</c:v>
                </c:pt>
                <c:pt idx="3">
                  <c:v>34124.284047619047</c:v>
                </c:pt>
                <c:pt idx="4">
                  <c:v>36112.152380952379</c:v>
                </c:pt>
                <c:pt idx="5">
                  <c:v>44652.597142857143</c:v>
                </c:pt>
                <c:pt idx="6">
                  <c:v>51054.711190476191</c:v>
                </c:pt>
              </c:numCache>
            </c:numRef>
          </c:val>
          <c:extLst>
            <c:ext xmlns:c16="http://schemas.microsoft.com/office/drawing/2014/chart" uri="{C3380CC4-5D6E-409C-BE32-E72D297353CC}">
              <c16:uniqueId val="{00000000-492C-1B43-A300-A73FE36FAB30}"/>
            </c:ext>
          </c:extLst>
        </c:ser>
        <c:dLbls>
          <c:showLegendKey val="0"/>
          <c:showVal val="1"/>
          <c:showCatName val="0"/>
          <c:showSerName val="0"/>
          <c:showPercent val="0"/>
          <c:showBubbleSize val="0"/>
        </c:dLbls>
        <c:gapWidth val="150"/>
        <c:overlap val="-25"/>
        <c:axId val="641624064"/>
        <c:axId val="641711200"/>
      </c:barChart>
      <c:catAx>
        <c:axId val="641624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crossAx val="641711200"/>
        <c:crosses val="autoZero"/>
        <c:auto val="1"/>
        <c:lblAlgn val="ctr"/>
        <c:lblOffset val="100"/>
        <c:noMultiLvlLbl val="0"/>
      </c:catAx>
      <c:valAx>
        <c:axId val="641711200"/>
        <c:scaling>
          <c:orientation val="minMax"/>
        </c:scaling>
        <c:delete val="1"/>
        <c:axPos val="b"/>
        <c:numFmt formatCode="_(&quot;$&quot;* #,##0_);_(&quot;$&quot;* \(#,##0\);_(&quot;$&quot;* &quot;-&quot;??_);_(@_)" sourceLinked="1"/>
        <c:majorTickMark val="none"/>
        <c:minorTickMark val="none"/>
        <c:tickLblPos val="nextTo"/>
        <c:crossAx val="6416240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Helvetica Neue" panose="02000503000000020004" pitchFamily="2" charset="0"/>
          <a:ea typeface="Helvetica Neue" panose="02000503000000020004" pitchFamily="2" charset="0"/>
          <a:cs typeface="Helvetica Neue" panose="02000503000000020004" pitchFamily="2"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Sheet2!$A$2:$A$11</c:f>
              <c:strCache>
                <c:ptCount val="10"/>
                <c:pt idx="0">
                  <c:v>CoE</c:v>
                </c:pt>
                <c:pt idx="1">
                  <c:v>CALS</c:v>
                </c:pt>
                <c:pt idx="2">
                  <c:v>CoS</c:v>
                </c:pt>
                <c:pt idx="3">
                  <c:v>CNRE</c:v>
                </c:pt>
                <c:pt idx="4">
                  <c:v>CVM</c:v>
                </c:pt>
                <c:pt idx="5">
                  <c:v>VTC</c:v>
                </c:pt>
                <c:pt idx="6">
                  <c:v>CAUS</c:v>
                </c:pt>
                <c:pt idx="7">
                  <c:v>Other</c:v>
                </c:pt>
                <c:pt idx="8">
                  <c:v>CLAHS</c:v>
                </c:pt>
                <c:pt idx="9">
                  <c:v>Fralin</c:v>
                </c:pt>
              </c:strCache>
            </c:strRef>
          </c:cat>
          <c:val>
            <c:numRef>
              <c:f>Sheet2!$B$2:$B$11</c:f>
              <c:numCache>
                <c:formatCode>_("$"* #,##0_);_("$"* \(#,##0\);_("$"* "-"??_);_(@_)</c:formatCode>
                <c:ptCount val="10"/>
                <c:pt idx="0">
                  <c:v>45461.372380952373</c:v>
                </c:pt>
                <c:pt idx="1">
                  <c:v>42666.883333333353</c:v>
                </c:pt>
                <c:pt idx="2">
                  <c:v>35030.138095238093</c:v>
                </c:pt>
                <c:pt idx="3">
                  <c:v>25585.186666666668</c:v>
                </c:pt>
                <c:pt idx="4">
                  <c:v>19481.952380952378</c:v>
                </c:pt>
                <c:pt idx="5">
                  <c:v>8741.5357142857138</c:v>
                </c:pt>
                <c:pt idx="6">
                  <c:v>6683.7899999999991</c:v>
                </c:pt>
                <c:pt idx="7">
                  <c:v>5968.5714285714294</c:v>
                </c:pt>
                <c:pt idx="8">
                  <c:v>5255</c:v>
                </c:pt>
                <c:pt idx="9">
                  <c:v>2375</c:v>
                </c:pt>
              </c:numCache>
            </c:numRef>
          </c:val>
          <c:extLst>
            <c:ext xmlns:c16="http://schemas.microsoft.com/office/drawing/2014/chart" uri="{C3380CC4-5D6E-409C-BE32-E72D297353CC}">
              <c16:uniqueId val="{00000000-5A51-B74F-86EF-5A21013D8202}"/>
            </c:ext>
          </c:extLst>
        </c:ser>
        <c:dLbls>
          <c:showLegendKey val="0"/>
          <c:showVal val="1"/>
          <c:showCatName val="0"/>
          <c:showSerName val="0"/>
          <c:showPercent val="0"/>
          <c:showBubbleSize val="0"/>
        </c:dLbls>
        <c:gapWidth val="150"/>
        <c:overlap val="-25"/>
        <c:axId val="1643898095"/>
        <c:axId val="1639838975"/>
      </c:barChart>
      <c:catAx>
        <c:axId val="164389809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crossAx val="1639838975"/>
        <c:crosses val="autoZero"/>
        <c:auto val="1"/>
        <c:lblAlgn val="ctr"/>
        <c:lblOffset val="100"/>
        <c:noMultiLvlLbl val="0"/>
      </c:catAx>
      <c:valAx>
        <c:axId val="1639838975"/>
        <c:scaling>
          <c:orientation val="minMax"/>
        </c:scaling>
        <c:delete val="1"/>
        <c:axPos val="b"/>
        <c:numFmt formatCode="_(&quot;$&quot;* #,##0_);_(&quot;$&quot;* \(#,##0\);_(&quot;$&quot;* &quot;-&quot;??_);_(@_)" sourceLinked="1"/>
        <c:majorTickMark val="none"/>
        <c:minorTickMark val="none"/>
        <c:tickLblPos val="nextTo"/>
        <c:crossAx val="164389809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latin typeface="Helvetica Neue" panose="02000503000000020004" pitchFamily="2" charset="0"/>
          <a:ea typeface="Helvetica Neue" panose="02000503000000020004" pitchFamily="2" charset="0"/>
          <a:cs typeface="Helvetica Neue" panose="02000503000000020004"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DB6698-9F7C-3646-A26D-95E454953F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2CCC1AF-BE92-9C4D-B80F-42521DC709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4C2BE1-7593-874D-A54B-2DAF88AB4460}" type="datetimeFigureOut">
              <a:rPr lang="en-US" smtClean="0"/>
              <a:t>10/25/21</a:t>
            </a:fld>
            <a:endParaRPr lang="en-US"/>
          </a:p>
        </p:txBody>
      </p:sp>
      <p:sp>
        <p:nvSpPr>
          <p:cNvPr id="4" name="Footer Placeholder 3">
            <a:extLst>
              <a:ext uri="{FF2B5EF4-FFF2-40B4-BE49-F238E27FC236}">
                <a16:creationId xmlns:a16="http://schemas.microsoft.com/office/drawing/2014/main" id="{05B89AE0-B5B4-A840-8B32-F59C1FA1F1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C16377F-BE6A-DE44-88D8-0DBDD13263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111589-3224-1047-8D9B-D54F751FA731}" type="slidenum">
              <a:rPr lang="en-US" smtClean="0"/>
              <a:t>‹#›</a:t>
            </a:fld>
            <a:endParaRPr lang="en-US"/>
          </a:p>
        </p:txBody>
      </p:sp>
    </p:spTree>
    <p:extLst>
      <p:ext uri="{BB962C8B-B14F-4D97-AF65-F5344CB8AC3E}">
        <p14:creationId xmlns:p14="http://schemas.microsoft.com/office/powerpoint/2010/main" val="2291592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444C4-D241-AB44-A8B2-A67FC57DD99A}" type="datetimeFigureOut">
              <a:rPr lang="en-US" smtClean="0"/>
              <a:t>10/25/21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AC6CA-3C20-4146-82D0-CD1C76E775AB}" type="slidenum">
              <a:rPr lang="en-US" smtClean="0"/>
              <a:t>‹#›</a:t>
            </a:fld>
            <a:endParaRPr lang="en-US"/>
          </a:p>
        </p:txBody>
      </p:sp>
    </p:spTree>
    <p:extLst>
      <p:ext uri="{BB962C8B-B14F-4D97-AF65-F5344CB8AC3E}">
        <p14:creationId xmlns:p14="http://schemas.microsoft.com/office/powerpoint/2010/main" val="1051870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oaspa.org/"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oaspa.org/membership/code-of-conduct/"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bit.ly/petersuber"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doi.org/10.12688/f1000research.8460.3" TargetMode="External"/><Relationship Id="rId3" Type="http://schemas.openxmlformats.org/officeDocument/2006/relationships/hyperlink" Target="https://doi.org/10.7717/peerj.3853" TargetMode="External"/><Relationship Id="rId7" Type="http://schemas.openxmlformats.org/officeDocument/2006/relationships/hyperlink" Target="https://scholar.google.com/scholar_lookup?title=The%20business%20of%20academic%20publishing&amp;author=McGuigan&amp;publication_year=2008"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scholar.google.com/scholar_lookup?title=Open%20access%20archiving:%20the%20fast%20track%20to%20building%20research%20capacity%20in%20developing%20countries&amp;author=Chan&amp;publication_year=2005" TargetMode="External"/><Relationship Id="rId5" Type="http://schemas.openxmlformats.org/officeDocument/2006/relationships/hyperlink" Target="https://doi.org/10.1371/journal.pone.0013636" TargetMode="External"/><Relationship Id="rId4" Type="http://schemas.openxmlformats.org/officeDocument/2006/relationships/hyperlink" Target="https://doi.org/10.1007/s11192-015-1589-3"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Welcome.</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I AM</a:t>
            </a:r>
            <a:r>
              <a:rPr lang="is-IS" baseline="0" dirty="0"/>
              <a:t>…</a:t>
            </a:r>
            <a:r>
              <a:rPr lang="en-US" baseline="0" dirty="0"/>
              <a:t>, Featured activities in Scholarly Communication intellectual property consulting, VTechWorks, and anything related to OA, including managing the OASF</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Who are you and what is your experience with OA?</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a:t>
            </a:fld>
            <a:endParaRPr lang="en-US"/>
          </a:p>
        </p:txBody>
      </p:sp>
    </p:spTree>
    <p:extLst>
      <p:ext uri="{BB962C8B-B14F-4D97-AF65-F5344CB8AC3E}">
        <p14:creationId xmlns:p14="http://schemas.microsoft.com/office/powerpoint/2010/main" val="990303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Everyone in the Virginia Tech community is eligible--all faculty, staff, graduate, and undergraduate students.</a:t>
            </a:r>
          </a:p>
          <a:p>
            <a:endParaRPr lang="en-US" dirty="0"/>
          </a:p>
          <a:p>
            <a:pPr lvl="1"/>
            <a:r>
              <a:rPr lang="en-US" dirty="0"/>
              <a:t>Faculty</a:t>
            </a:r>
          </a:p>
          <a:p>
            <a:pPr lvl="2"/>
            <a:r>
              <a:rPr lang="en-US" dirty="0"/>
              <a:t>P&amp;T</a:t>
            </a:r>
          </a:p>
          <a:p>
            <a:pPr lvl="2"/>
            <a:r>
              <a:rPr lang="en-US" dirty="0"/>
              <a:t>AP</a:t>
            </a:r>
          </a:p>
          <a:p>
            <a:pPr lvl="2"/>
            <a:r>
              <a:rPr lang="en-US" dirty="0"/>
              <a:t>Research</a:t>
            </a:r>
          </a:p>
          <a:p>
            <a:pPr lvl="2"/>
            <a:r>
              <a:rPr lang="en-US" dirty="0"/>
              <a:t>Etc.</a:t>
            </a:r>
          </a:p>
          <a:p>
            <a:pPr lvl="1"/>
            <a:r>
              <a:rPr lang="en-US" dirty="0"/>
              <a:t>Staff</a:t>
            </a:r>
          </a:p>
          <a:p>
            <a:pPr lvl="1"/>
            <a:r>
              <a:rPr lang="en-US" dirty="0"/>
              <a:t>Graduate students and Post docs</a:t>
            </a:r>
          </a:p>
          <a:p>
            <a:pPr lvl="1"/>
            <a:r>
              <a:rPr lang="en-US" dirty="0"/>
              <a:t>Undergraduate students</a:t>
            </a:r>
          </a:p>
          <a:p>
            <a:endParaRPr lang="en-US" dirty="0"/>
          </a:p>
          <a:p>
            <a:r>
              <a:rPr lang="en-US" dirty="0"/>
              <a:t>At least one author must be from VT. Lead author doesn’t have to be from VT and co-authors can be from institutions other than VT</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10</a:t>
            </a:fld>
            <a:endParaRPr lang="en-US"/>
          </a:p>
        </p:txBody>
      </p:sp>
    </p:spTree>
    <p:extLst>
      <p:ext uri="{BB962C8B-B14F-4D97-AF65-F5344CB8AC3E}">
        <p14:creationId xmlns:p14="http://schemas.microsoft.com/office/powerpoint/2010/main" val="3968250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Times"/>
                <a:ea typeface="+mn-ea"/>
                <a:cs typeface="Times"/>
              </a:rPr>
              <a:t>Who took advantage of the OASF in  FY 2019.</a:t>
            </a:r>
          </a:p>
          <a:p>
            <a:endParaRPr lang="en-US" sz="1200" kern="1200" baseline="0" dirty="0">
              <a:solidFill>
                <a:schemeClr val="tx1"/>
              </a:solidFill>
              <a:effectLst/>
              <a:latin typeface="Times"/>
              <a:ea typeface="+mn-ea"/>
              <a:cs typeface="Time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Times"/>
                <a:ea typeface="+mn-ea"/>
                <a:cs typeface="Times"/>
              </a:rPr>
              <a:t>Other = instructors, lab managers &amp; technicians, research associates, staff, etc. </a:t>
            </a:r>
            <a:r>
              <a:rPr lang="en-US" sz="1200" b="0" i="0" u="none" strike="noStrike" kern="1200" dirty="0">
                <a:solidFill>
                  <a:schemeClr val="tx1"/>
                </a:solidFill>
                <a:effectLst/>
                <a:latin typeface="Times"/>
                <a:ea typeface="+mn-ea"/>
                <a:cs typeface="Times"/>
              </a:rPr>
              <a:t>Only a few in each of these categories</a:t>
            </a:r>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11</a:t>
            </a:fld>
            <a:endParaRPr lang="en-US"/>
          </a:p>
        </p:txBody>
      </p:sp>
    </p:spTree>
    <p:extLst>
      <p:ext uri="{BB962C8B-B14F-4D97-AF65-F5344CB8AC3E}">
        <p14:creationId xmlns:p14="http://schemas.microsoft.com/office/powerpoint/2010/main" val="3279279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to qualify for funding:</a:t>
            </a:r>
            <a:r>
              <a:rPr lang="en-US" baseline="0" dirty="0"/>
              <a:t> J</a:t>
            </a:r>
            <a:r>
              <a:rPr lang="en-US" dirty="0"/>
              <a:t>ournal's publisher must be a member of the </a:t>
            </a:r>
            <a:r>
              <a:rPr lang="en-US" dirty="0">
                <a:hlinkClick r:id="rId3"/>
              </a:rPr>
              <a:t>Open Access Scholarly Publishers Association</a:t>
            </a:r>
            <a:r>
              <a:rPr lang="en-US" dirty="0"/>
              <a:t> (OASPA), Committee on Publishing ethics,  or comply with </a:t>
            </a:r>
            <a:r>
              <a:rPr lang="en-US" dirty="0">
                <a:hlinkClick r:id="rId4"/>
              </a:rPr>
              <a:t>OASPA's Code of Conduct</a:t>
            </a:r>
            <a:r>
              <a:rPr lang="en-US" dirty="0"/>
              <a:t>.</a:t>
            </a:r>
            <a:endParaRPr lang="en-US" baseline="0" dirty="0"/>
          </a:p>
          <a:p>
            <a:r>
              <a:rPr lang="en-US" baseline="0" dirty="0"/>
              <a:t>	clear contact info</a:t>
            </a:r>
          </a:p>
          <a:p>
            <a:r>
              <a:rPr lang="en-US" baseline="0" dirty="0"/>
              <a:t>	peer-review</a:t>
            </a:r>
          </a:p>
          <a:p>
            <a:r>
              <a:rPr lang="en-US" baseline="0" dirty="0"/>
              <a:t>	editorial or governing board of recognized experts</a:t>
            </a:r>
          </a:p>
          <a:p>
            <a:r>
              <a:rPr lang="en-US" baseline="0" dirty="0"/>
              <a:t>	clear about fees</a:t>
            </a:r>
          </a:p>
          <a:p>
            <a:r>
              <a:rPr lang="en-US" baseline="0" dirty="0"/>
              <a:t>	markets appropriately</a:t>
            </a:r>
          </a:p>
          <a:p>
            <a:r>
              <a:rPr lang="en-US" baseline="0" dirty="0"/>
              <a:t>	clear copyright license</a:t>
            </a:r>
          </a:p>
          <a:p>
            <a:r>
              <a:rPr lang="en-US" baseline="0" dirty="0"/>
              <a:t>	clear instructions</a:t>
            </a:r>
          </a:p>
          <a:p>
            <a:r>
              <a:rPr lang="en-US" baseline="0" dirty="0"/>
              <a:t>	website has high standards</a:t>
            </a:r>
          </a:p>
          <a:p>
            <a:r>
              <a:rPr lang="en-US" baseline="0" dirty="0"/>
              <a:t>	has a means of reporting misconduct</a:t>
            </a:r>
          </a:p>
          <a:p>
            <a:r>
              <a:rPr lang="en-US" b="0" dirty="0"/>
              <a:t>As of Dec. 31, 2018 we no longer support hybrid OA journals. (In line with international practices and publishers largely double dipping.</a:t>
            </a:r>
          </a:p>
          <a:p>
            <a:r>
              <a:rPr lang="en-US" baseline="0" dirty="0"/>
              <a:t>So far this FY, OASF funded 83% of requests.  Most frequent reason for not funding: </a:t>
            </a:r>
          </a:p>
          <a:p>
            <a:r>
              <a:rPr lang="en-US" baseline="0" dirty="0"/>
              <a:t>	non-qualifying hybrid journals: 84%</a:t>
            </a:r>
          </a:p>
          <a:p>
            <a:r>
              <a:rPr lang="en-US" baseline="0" dirty="0"/>
              <a:t>	other sources of funding: 8%</a:t>
            </a:r>
          </a:p>
          <a:p>
            <a:r>
              <a:rPr lang="en-US" baseline="0" dirty="0"/>
              <a:t>	other: 8% (not immediately OA)</a:t>
            </a:r>
          </a:p>
          <a:p>
            <a:r>
              <a:rPr lang="en-US" baseline="0" dirty="0"/>
              <a:t>Added 7/13/2021: </a:t>
            </a:r>
            <a:r>
              <a:rPr lang="en-US" b="0" dirty="0"/>
              <a:t>Guidelines for Transparency and Openness Promotion (TOP) in Journal Policies and Practices from OSF: https://</a:t>
            </a:r>
            <a:r>
              <a:rPr lang="en-US" b="0" dirty="0" err="1"/>
              <a:t>osf.io</a:t>
            </a:r>
            <a:r>
              <a:rPr lang="en-US" b="0" dirty="0"/>
              <a:t>/9f6gx/wiki/Guidelines/</a:t>
            </a:r>
          </a:p>
        </p:txBody>
      </p:sp>
      <p:sp>
        <p:nvSpPr>
          <p:cNvPr id="4" name="Slide Number Placeholder 3"/>
          <p:cNvSpPr>
            <a:spLocks noGrp="1"/>
          </p:cNvSpPr>
          <p:nvPr>
            <p:ph type="sldNum" sz="quarter" idx="10"/>
          </p:nvPr>
        </p:nvSpPr>
        <p:spPr/>
        <p:txBody>
          <a:bodyPr/>
          <a:lstStyle/>
          <a:p>
            <a:fld id="{0F4AC6CA-3C20-4146-82D0-CD1C76E775AB}" type="slidenum">
              <a:rPr lang="en-US" smtClean="0"/>
              <a:t>12</a:t>
            </a:fld>
            <a:endParaRPr lang="en-US"/>
          </a:p>
        </p:txBody>
      </p:sp>
    </p:spTree>
    <p:extLst>
      <p:ext uri="{BB962C8B-B14F-4D97-AF65-F5344CB8AC3E}">
        <p14:creationId xmlns:p14="http://schemas.microsoft.com/office/powerpoint/2010/main" val="3647347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category: faculty, undergraduate or graduate student, staff, </a:t>
            </a:r>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13</a:t>
            </a:fld>
            <a:endParaRPr lang="en-US"/>
          </a:p>
        </p:txBody>
      </p:sp>
    </p:spTree>
    <p:extLst>
      <p:ext uri="{BB962C8B-B14F-4D97-AF65-F5344CB8AC3E}">
        <p14:creationId xmlns:p14="http://schemas.microsoft.com/office/powerpoint/2010/main" val="1910576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online application is sent to a team in University Libraries that reviews applications and vets and prioritizes them based on criteria for eligibility, guidelines, and available funding. </a:t>
            </a:r>
          </a:p>
          <a:p>
            <a:endParaRPr lang="en-US" dirty="0"/>
          </a:p>
          <a:p>
            <a:r>
              <a:rPr lang="en-US" baseline="0" dirty="0"/>
              <a:t>Gail McMillan, fund manager</a:t>
            </a:r>
          </a:p>
          <a:p>
            <a:r>
              <a:rPr lang="en-US" baseline="0" dirty="0"/>
              <a:t>	Leslie O’Brien</a:t>
            </a:r>
          </a:p>
          <a:p>
            <a:r>
              <a:rPr lang="en-US" baseline="0" dirty="0"/>
              <a:t>	Julie Griffin</a:t>
            </a:r>
          </a:p>
          <a:p>
            <a:r>
              <a:rPr lang="en-US" baseline="0" dirty="0"/>
              <a:t>	Philip Young</a:t>
            </a:r>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14</a:t>
            </a:fld>
            <a:endParaRPr lang="en-US"/>
          </a:p>
        </p:txBody>
      </p:sp>
    </p:spTree>
    <p:extLst>
      <p:ext uri="{BB962C8B-B14F-4D97-AF65-F5344CB8AC3E}">
        <p14:creationId xmlns:p14="http://schemas.microsoft.com/office/powerpoint/2010/main" val="1884391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Payment</a:t>
            </a:r>
          </a:p>
          <a:p>
            <a:endParaRPr lang="en-US" b="1" dirty="0"/>
          </a:p>
          <a:p>
            <a:r>
              <a:rPr lang="en-US" dirty="0"/>
              <a:t>After the OASF application is received and the author is sent notification of approval,</a:t>
            </a:r>
            <a:r>
              <a:rPr lang="en-US" baseline="0" dirty="0"/>
              <a:t> the</a:t>
            </a:r>
            <a:r>
              <a:rPr lang="en-US" dirty="0"/>
              <a:t> author informs the journal to send an invoice to Virginia Tech Libraries. Or, the author can send proof of APC payment and Libraries will reimburse the department.</a:t>
            </a:r>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15</a:t>
            </a:fld>
            <a:endParaRPr lang="en-US"/>
          </a:p>
        </p:txBody>
      </p:sp>
    </p:spTree>
    <p:extLst>
      <p:ext uri="{BB962C8B-B14F-4D97-AF65-F5344CB8AC3E}">
        <p14:creationId xmlns:p14="http://schemas.microsoft.com/office/powerpoint/2010/main" val="1548032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16</a:t>
            </a:fld>
            <a:endParaRPr lang="en-US"/>
          </a:p>
        </p:txBody>
      </p:sp>
    </p:spTree>
    <p:extLst>
      <p:ext uri="{BB962C8B-B14F-4D97-AF65-F5344CB8AC3E}">
        <p14:creationId xmlns:p14="http://schemas.microsoft.com/office/powerpoint/2010/main" val="2116402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4AC6CA-3C20-4146-82D0-CD1C76E775AB}" type="slidenum">
              <a:rPr lang="en-US" smtClean="0"/>
              <a:t>17</a:t>
            </a:fld>
            <a:endParaRPr lang="en-US"/>
          </a:p>
        </p:txBody>
      </p:sp>
    </p:spTree>
    <p:extLst>
      <p:ext uri="{BB962C8B-B14F-4D97-AF65-F5344CB8AC3E}">
        <p14:creationId xmlns:p14="http://schemas.microsoft.com/office/powerpoint/2010/main" val="3843437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a:t>
            </a:r>
          </a:p>
          <a:p>
            <a:endParaRPr lang="en-US" dirty="0"/>
          </a:p>
          <a:p>
            <a:r>
              <a:rPr lang="en-US" dirty="0"/>
              <a:t>Feel</a:t>
            </a:r>
            <a:r>
              <a:rPr lang="en-US" baseline="0" dirty="0"/>
              <a:t> free to go to the OASF web page and test or complete an application.</a:t>
            </a:r>
          </a:p>
          <a:p>
            <a:endParaRPr lang="en-US" baseline="0" dirty="0"/>
          </a:p>
          <a:p>
            <a:r>
              <a:rPr lang="en-US" baseline="0" dirty="0"/>
              <a:t>Or, perhaps you’d like to see if a journal you’re familiar with is registered in the DOAJ or w/Sherpa/Romeo.</a:t>
            </a:r>
          </a:p>
          <a:p>
            <a:endParaRPr lang="en-US" baseline="0" dirty="0"/>
          </a:p>
          <a:p>
            <a:r>
              <a:rPr lang="en-US" baseline="0" dirty="0"/>
              <a:t>Or, find a new journal through these registries that you may not be familiar with.</a:t>
            </a:r>
            <a:endParaRPr lang="en-US" dirty="0"/>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18</a:t>
            </a:fld>
            <a:endParaRPr lang="en-US"/>
          </a:p>
        </p:txBody>
      </p:sp>
    </p:spTree>
    <p:extLst>
      <p:ext uri="{BB962C8B-B14F-4D97-AF65-F5344CB8AC3E}">
        <p14:creationId xmlns:p14="http://schemas.microsoft.com/office/powerpoint/2010/main" val="2342307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 know you signed up for a workshop on $150,000 available for publishing journal articles, BUT the allocation from the Libraries’ Collections Budget is actually $215,000</a:t>
            </a:r>
            <a:endParaRPr lang="en-US" dirty="0"/>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2</a:t>
            </a:fld>
            <a:endParaRPr lang="en-US"/>
          </a:p>
        </p:txBody>
      </p:sp>
    </p:spTree>
    <p:extLst>
      <p:ext uri="{BB962C8B-B14F-4D97-AF65-F5344CB8AC3E}">
        <p14:creationId xmlns:p14="http://schemas.microsoft.com/office/powerpoint/2010/main" val="177548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Times"/>
                <a:cs typeface="Times"/>
              </a:rPr>
              <a:t>(“A Very Brief Introduction to Open Access”  by </a:t>
            </a:r>
            <a:r>
              <a:rPr lang="en-US" sz="1200" u="sng" dirty="0">
                <a:solidFill>
                  <a:schemeClr val="tx1"/>
                </a:solidFill>
                <a:latin typeface="Times"/>
                <a:cs typeface="Times"/>
                <a:hlinkClick r:id="rId3"/>
              </a:rPr>
              <a:t>Peter Suber</a:t>
            </a:r>
            <a:r>
              <a:rPr lang="en-US" sz="1200" dirty="0">
                <a:solidFill>
                  <a:schemeClr val="tx1"/>
                </a:solidFill>
                <a:latin typeface="Times"/>
                <a:cs typeface="Times"/>
              </a:rPr>
              <a:t> http://</a:t>
            </a:r>
            <a:r>
              <a:rPr lang="en-US" sz="1200" dirty="0" err="1">
                <a:solidFill>
                  <a:schemeClr val="tx1"/>
                </a:solidFill>
                <a:latin typeface="Times"/>
                <a:cs typeface="Times"/>
              </a:rPr>
              <a:t>legacy.earlham.edu</a:t>
            </a:r>
            <a:r>
              <a:rPr lang="en-US" sz="1200" dirty="0">
                <a:solidFill>
                  <a:schemeClr val="tx1"/>
                </a:solidFill>
                <a:latin typeface="Times"/>
                <a:cs typeface="Times"/>
              </a:rPr>
              <a:t>/~peters/</a:t>
            </a:r>
            <a:r>
              <a:rPr lang="en-US" sz="1200" dirty="0" err="1">
                <a:solidFill>
                  <a:schemeClr val="tx1"/>
                </a:solidFill>
                <a:latin typeface="Times"/>
                <a:cs typeface="Times"/>
              </a:rPr>
              <a:t>fos</a:t>
            </a:r>
            <a:r>
              <a:rPr lang="en-US" sz="1200" dirty="0">
                <a:solidFill>
                  <a:schemeClr val="tx1"/>
                </a:solidFill>
                <a:latin typeface="Times"/>
                <a:cs typeface="Times"/>
              </a:rPr>
              <a:t>/</a:t>
            </a:r>
            <a:r>
              <a:rPr lang="en-US" sz="1200" dirty="0" err="1">
                <a:solidFill>
                  <a:schemeClr val="tx1"/>
                </a:solidFill>
                <a:latin typeface="Times"/>
                <a:cs typeface="Times"/>
              </a:rPr>
              <a:t>brief.htm</a:t>
            </a:r>
            <a:r>
              <a:rPr lang="en-US" sz="1200" dirty="0">
                <a:solidFill>
                  <a:schemeClr val="tx1"/>
                </a:solidFill>
                <a:latin typeface="Times"/>
                <a:cs typeface="Time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solidFill>
                <a:schemeClr val="tx1"/>
              </a:solidFill>
              <a:latin typeface="Times"/>
              <a:cs typeface="Time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Times"/>
                <a:cs typeface="Times"/>
              </a:rPr>
              <a:t>Bronze OA: No APC--publisher good will, but will endure?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solidFill>
                <a:schemeClr val="tx1"/>
              </a:solidFill>
              <a:latin typeface="Times"/>
              <a:cs typeface="Time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Times"/>
                <a:cs typeface="Times"/>
              </a:rPr>
              <a:t>Platinum/Diamond OA: No APC—library/university press funded journals</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3</a:t>
            </a:fld>
            <a:endParaRPr lang="en-US"/>
          </a:p>
        </p:txBody>
      </p:sp>
    </p:spTree>
    <p:extLst>
      <p:ext uri="{BB962C8B-B14F-4D97-AF65-F5344CB8AC3E}">
        <p14:creationId xmlns:p14="http://schemas.microsoft.com/office/powerpoint/2010/main" val="709355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From </a:t>
            </a:r>
            <a:r>
              <a:rPr lang="en-US" sz="1000" dirty="0">
                <a:latin typeface="Arial" panose="020B0604020202020204" pitchFamily="34" charset="0"/>
                <a:cs typeface="Arial" panose="020B0604020202020204" pitchFamily="34" charset="0"/>
              </a:rPr>
              <a:t>Strasser C, </a:t>
            </a:r>
            <a:r>
              <a:rPr lang="en-US" sz="1000" dirty="0" err="1">
                <a:latin typeface="Arial" panose="020B0604020202020204" pitchFamily="34" charset="0"/>
                <a:cs typeface="Arial" panose="020B0604020202020204" pitchFamily="34" charset="0"/>
              </a:rPr>
              <a:t>Khare</a:t>
            </a:r>
            <a:r>
              <a:rPr lang="en-US" sz="1000" dirty="0">
                <a:latin typeface="Arial" panose="020B0604020202020204" pitchFamily="34" charset="0"/>
                <a:cs typeface="Arial" panose="020B0604020202020204" pitchFamily="34" charset="0"/>
              </a:rPr>
              <a:t> E. (2017) Estimated effects of implementing an open access policy for grantees at a private foundation. </a:t>
            </a:r>
            <a:r>
              <a:rPr lang="en-US" sz="1000" dirty="0" err="1">
                <a:latin typeface="Arial" panose="020B0604020202020204" pitchFamily="34" charset="0"/>
                <a:cs typeface="Arial" panose="020B0604020202020204" pitchFamily="34" charset="0"/>
              </a:rPr>
              <a:t>PeerJ</a:t>
            </a:r>
            <a:r>
              <a:rPr lang="en-US" sz="1000" dirty="0">
                <a:latin typeface="Arial" panose="020B0604020202020204" pitchFamily="34" charset="0"/>
                <a:cs typeface="Arial" panose="020B0604020202020204" pitchFamily="34" charset="0"/>
              </a:rPr>
              <a:t> 5:e3853 </a:t>
            </a:r>
            <a:r>
              <a:rPr lang="en-US" sz="1000" dirty="0">
                <a:latin typeface="Arial" panose="020B0604020202020204" pitchFamily="34" charset="0"/>
                <a:cs typeface="Arial" panose="020B0604020202020204" pitchFamily="34" charset="0"/>
                <a:hlinkClick r:id="rId3"/>
              </a:rPr>
              <a:t>https://doi.org/10.7717/peerj.3853</a:t>
            </a:r>
            <a:r>
              <a:rPr lang="en-US" sz="1000" dirty="0">
                <a:latin typeface="Arial" panose="020B0604020202020204" pitchFamily="34" charset="0"/>
                <a:cs typeface="Arial" panose="020B0604020202020204" pitchFamily="34" charset="0"/>
              </a:rPr>
              <a:t> </a:t>
            </a:r>
            <a:endParaRPr lang="en-US" sz="1000" b="1"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b="1"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Wang X, Liu C, Mao W, Fang Z.</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2015</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hlinkClick r:id="rId4"/>
              </a:rPr>
              <a:t>The open access advantage considering citation, article usage and social media attention</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Scientometrics</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103</a:t>
            </a:r>
            <a:r>
              <a:rPr lang="en-US" sz="1000" dirty="0">
                <a:latin typeface="Arial" panose="020B0604020202020204" pitchFamily="34" charset="0"/>
                <a:cs typeface="Arial" panose="020B0604020202020204" pitchFamily="34" charset="0"/>
              </a:rPr>
              <a:t>(2):555-564 </a:t>
            </a:r>
          </a:p>
          <a:p>
            <a:endParaRPr lang="en-US" sz="1000"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err="1">
                <a:latin typeface="Arial" panose="020B0604020202020204" pitchFamily="34" charset="0"/>
                <a:cs typeface="Arial" panose="020B0604020202020204" pitchFamily="34" charset="0"/>
              </a:rPr>
              <a:t>Gargouri</a:t>
            </a:r>
            <a:r>
              <a:rPr lang="en-US" sz="1000" b="1" dirty="0">
                <a:latin typeface="Arial" panose="020B0604020202020204" pitchFamily="34" charset="0"/>
                <a:cs typeface="Arial" panose="020B0604020202020204" pitchFamily="34" charset="0"/>
              </a:rPr>
              <a:t> Y, </a:t>
            </a:r>
            <a:r>
              <a:rPr lang="en-US" sz="1000" b="1" dirty="0" err="1">
                <a:latin typeface="Arial" panose="020B0604020202020204" pitchFamily="34" charset="0"/>
                <a:cs typeface="Arial" panose="020B0604020202020204" pitchFamily="34" charset="0"/>
              </a:rPr>
              <a:t>Hajjem</a:t>
            </a:r>
            <a:r>
              <a:rPr lang="en-US" sz="1000" b="1" dirty="0">
                <a:latin typeface="Arial" panose="020B0604020202020204" pitchFamily="34" charset="0"/>
                <a:cs typeface="Arial" panose="020B0604020202020204" pitchFamily="34" charset="0"/>
              </a:rPr>
              <a:t> C, </a:t>
            </a:r>
            <a:r>
              <a:rPr lang="en-US" sz="1000" b="1" dirty="0" err="1">
                <a:latin typeface="Arial" panose="020B0604020202020204" pitchFamily="34" charset="0"/>
                <a:cs typeface="Arial" panose="020B0604020202020204" pitchFamily="34" charset="0"/>
              </a:rPr>
              <a:t>Larivière</a:t>
            </a:r>
            <a:r>
              <a:rPr lang="en-US" sz="1000" b="1" dirty="0">
                <a:latin typeface="Arial" panose="020B0604020202020204" pitchFamily="34" charset="0"/>
                <a:cs typeface="Arial" panose="020B0604020202020204" pitchFamily="34" charset="0"/>
              </a:rPr>
              <a:t> V, Gingras Y, </a:t>
            </a:r>
            <a:r>
              <a:rPr lang="en-US" sz="1000" b="1" dirty="0" err="1">
                <a:latin typeface="Arial" panose="020B0604020202020204" pitchFamily="34" charset="0"/>
                <a:cs typeface="Arial" panose="020B0604020202020204" pitchFamily="34" charset="0"/>
              </a:rPr>
              <a:t>Carr</a:t>
            </a:r>
            <a:r>
              <a:rPr lang="en-US" sz="1000" b="1" dirty="0">
                <a:latin typeface="Arial" panose="020B0604020202020204" pitchFamily="34" charset="0"/>
                <a:cs typeface="Arial" panose="020B0604020202020204" pitchFamily="34" charset="0"/>
              </a:rPr>
              <a:t> L, Brody T, </a:t>
            </a:r>
            <a:r>
              <a:rPr lang="en-US" sz="1000" b="1" dirty="0" err="1">
                <a:latin typeface="Arial" panose="020B0604020202020204" pitchFamily="34" charset="0"/>
                <a:cs typeface="Arial" panose="020B0604020202020204" pitchFamily="34" charset="0"/>
              </a:rPr>
              <a:t>Harnad</a:t>
            </a:r>
            <a:r>
              <a:rPr lang="en-US" sz="1000" b="1" dirty="0">
                <a:latin typeface="Arial" panose="020B0604020202020204" pitchFamily="34" charset="0"/>
                <a:cs typeface="Arial" panose="020B0604020202020204" pitchFamily="34" charset="0"/>
              </a:rPr>
              <a:t> S.</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2010</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hlinkClick r:id="rId5"/>
              </a:rPr>
              <a:t>Self-Selected or mandated, open access increases citation impact for higher quality research</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PLOS ONE </a:t>
            </a:r>
            <a:r>
              <a:rPr lang="en-US" sz="1000" b="1" dirty="0">
                <a:latin typeface="Arial" panose="020B0604020202020204" pitchFamily="34" charset="0"/>
                <a:cs typeface="Arial" panose="020B0604020202020204" pitchFamily="34" charset="0"/>
              </a:rPr>
              <a:t>5</a:t>
            </a:r>
            <a:r>
              <a:rPr lang="en-US" sz="1000" dirty="0">
                <a:latin typeface="Arial" panose="020B0604020202020204" pitchFamily="34" charset="0"/>
                <a:cs typeface="Arial" panose="020B0604020202020204" pitchFamily="34" charset="0"/>
              </a:rPr>
              <a:t>(10):e13636 </a:t>
            </a:r>
          </a:p>
          <a:p>
            <a:endParaRPr lang="en-US" sz="1000"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Chan L, </a:t>
            </a:r>
            <a:r>
              <a:rPr lang="en-US" sz="1000" b="1" dirty="0" err="1">
                <a:latin typeface="Arial" panose="020B0604020202020204" pitchFamily="34" charset="0"/>
                <a:cs typeface="Arial" panose="020B0604020202020204" pitchFamily="34" charset="0"/>
              </a:rPr>
              <a:t>Kirsop</a:t>
            </a:r>
            <a:r>
              <a:rPr lang="en-US" sz="1000" b="1" dirty="0">
                <a:latin typeface="Arial" panose="020B0604020202020204" pitchFamily="34" charset="0"/>
                <a:cs typeface="Arial" panose="020B0604020202020204" pitchFamily="34" charset="0"/>
              </a:rPr>
              <a:t> B, Arunachalam S.</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2005</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hlinkClick r:id="rId6" invalidUrl="https://scholar.google.com/scholar_lookup?title=Open access archiving: the fast track to building research capacity in developing countries&amp;author=Chan&amp;publication_year=2005"/>
              </a:rPr>
              <a:t>Open access archiving: the fast track to building research capacity in developing countries</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Science and Development Network </a:t>
            </a:r>
            <a:r>
              <a:rPr lang="en-US" sz="1000" dirty="0" err="1">
                <a:latin typeface="Arial" panose="020B0604020202020204" pitchFamily="34" charset="0"/>
                <a:cs typeface="Arial" panose="020B0604020202020204" pitchFamily="34" charset="0"/>
              </a:rPr>
              <a:t>Epub</a:t>
            </a:r>
            <a:r>
              <a:rPr lang="en-US" sz="1000" dirty="0">
                <a:latin typeface="Arial" panose="020B0604020202020204" pitchFamily="34" charset="0"/>
                <a:cs typeface="Arial" panose="020B0604020202020204" pitchFamily="34" charset="0"/>
              </a:rPr>
              <a:t> ahead of print Feb 11 2005 </a:t>
            </a:r>
          </a:p>
          <a:p>
            <a:endParaRPr lang="en-US" sz="1000"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McGuigan G, Russell RD.</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2008</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hlinkClick r:id="rId7" invalidUrl="https://scholar.google.com/scholar_lookup?title=The business of academic publishing&amp;author=McGuigan&amp;publication_year=2008"/>
              </a:rPr>
              <a:t>The business of academic publishing</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Electronic Journal of Academic and Special Librarianship </a:t>
            </a:r>
            <a:r>
              <a:rPr lang="en-US" sz="1000" b="1" dirty="0">
                <a:latin typeface="Arial" panose="020B0604020202020204" pitchFamily="34" charset="0"/>
                <a:cs typeface="Arial" panose="020B0604020202020204" pitchFamily="34" charset="0"/>
              </a:rPr>
              <a:t>9</a:t>
            </a:r>
            <a:r>
              <a:rPr lang="en-US" sz="1000" dirty="0">
                <a:latin typeface="Arial" panose="020B0604020202020204" pitchFamily="34" charset="0"/>
                <a:cs typeface="Arial" panose="020B0604020202020204" pitchFamily="34" charset="0"/>
              </a:rPr>
              <a:t>(3):mcguigan_g01 </a:t>
            </a:r>
          </a:p>
          <a:p>
            <a:endParaRPr lang="en-US" sz="1000" dirty="0">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Tennant JP, Waldner F, Jacques DC, </a:t>
            </a:r>
            <a:r>
              <a:rPr lang="en-US" sz="1000" b="1" dirty="0" err="1">
                <a:latin typeface="Arial" panose="020B0604020202020204" pitchFamily="34" charset="0"/>
                <a:cs typeface="Arial" panose="020B0604020202020204" pitchFamily="34" charset="0"/>
              </a:rPr>
              <a:t>Masuzzo</a:t>
            </a:r>
            <a:r>
              <a:rPr lang="en-US" sz="1000" b="1" dirty="0">
                <a:latin typeface="Arial" panose="020B0604020202020204" pitchFamily="34" charset="0"/>
                <a:cs typeface="Arial" panose="020B0604020202020204" pitchFamily="34" charset="0"/>
              </a:rPr>
              <a:t> P, </a:t>
            </a:r>
            <a:r>
              <a:rPr lang="en-US" sz="1000" b="1" dirty="0" err="1">
                <a:latin typeface="Arial" panose="020B0604020202020204" pitchFamily="34" charset="0"/>
                <a:cs typeface="Arial" panose="020B0604020202020204" pitchFamily="34" charset="0"/>
              </a:rPr>
              <a:t>Collister</a:t>
            </a:r>
            <a:r>
              <a:rPr lang="en-US" sz="1000" b="1" dirty="0">
                <a:latin typeface="Arial" panose="020B0604020202020204" pitchFamily="34" charset="0"/>
                <a:cs typeface="Arial" panose="020B0604020202020204" pitchFamily="34" charset="0"/>
              </a:rPr>
              <a:t> LB, </a:t>
            </a:r>
            <a:r>
              <a:rPr lang="en-US" sz="1000" b="1" dirty="0" err="1">
                <a:latin typeface="Arial" panose="020B0604020202020204" pitchFamily="34" charset="0"/>
                <a:cs typeface="Arial" panose="020B0604020202020204" pitchFamily="34" charset="0"/>
              </a:rPr>
              <a:t>Hartgerink</a:t>
            </a:r>
            <a:r>
              <a:rPr lang="en-US" sz="1000" b="1" dirty="0">
                <a:latin typeface="Arial" panose="020B0604020202020204" pitchFamily="34" charset="0"/>
                <a:cs typeface="Arial" panose="020B0604020202020204" pitchFamily="34" charset="0"/>
              </a:rPr>
              <a:t> C.</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2016</a:t>
            </a:r>
            <a:r>
              <a:rPr lang="en-US" sz="1000" dirty="0">
                <a:latin typeface="Arial" panose="020B0604020202020204" pitchFamily="34" charset="0"/>
                <a:cs typeface="Arial" panose="020B0604020202020204" pitchFamily="34" charset="0"/>
              </a:rPr>
              <a:t>. </a:t>
            </a:r>
            <a:r>
              <a:rPr lang="en-US" sz="1000" i="1" dirty="0">
                <a:latin typeface="Arial" panose="020B0604020202020204" pitchFamily="34" charset="0"/>
                <a:cs typeface="Arial" panose="020B0604020202020204" pitchFamily="34" charset="0"/>
                <a:hlinkClick r:id="rId8"/>
              </a:rPr>
              <a:t>The academic, economic and societal impacts of open access: an evidence-based review</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F1000Research </a:t>
            </a:r>
            <a:r>
              <a:rPr lang="en-US" sz="1000" b="1" dirty="0">
                <a:latin typeface="Arial" panose="020B0604020202020204" pitchFamily="34" charset="0"/>
                <a:cs typeface="Arial" panose="020B0604020202020204" pitchFamily="34" charset="0"/>
              </a:rPr>
              <a:t>5</a:t>
            </a:r>
            <a:r>
              <a:rPr lang="en-US" sz="1000" dirty="0">
                <a:latin typeface="Arial" panose="020B0604020202020204" pitchFamily="34" charset="0"/>
                <a:cs typeface="Arial" panose="020B0604020202020204" pitchFamily="34" charset="0"/>
              </a:rPr>
              <a:t> Article 632 </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4</a:t>
            </a:fld>
            <a:endParaRPr lang="en-US"/>
          </a:p>
        </p:txBody>
      </p:sp>
    </p:spTree>
    <p:extLst>
      <p:ext uri="{BB962C8B-B14F-4D97-AF65-F5344CB8AC3E}">
        <p14:creationId xmlns:p14="http://schemas.microsoft.com/office/powerpoint/2010/main" val="4153790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that we operate on a REPUTATION ECONOMY IN ACADEMIA</a:t>
            </a:r>
            <a:r>
              <a:rPr lang="en-US" baseline="0" dirty="0"/>
              <a:t> – high expectations to publish in scholarly journals.</a:t>
            </a:r>
            <a:endParaRPr lang="en-US" dirty="0"/>
          </a:p>
          <a:p>
            <a:endParaRPr lang="en-US" dirty="0"/>
          </a:p>
          <a:p>
            <a:r>
              <a:rPr lang="en-US" baseline="0" dirty="0"/>
              <a:t>The more prestigious journals are considered to have a high impact factor, and often have excessively high subscription rates for academic libraries. </a:t>
            </a:r>
            <a:r>
              <a:rPr lang="en-US" dirty="0"/>
              <a:t>Library’s collections budget: ~$10 mil. Library spends on serials: ~$8 mil,~ 3% on OA -- $300,000</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One way is by expanding library </a:t>
            </a:r>
            <a:r>
              <a:rPr lang="en-US" dirty="0"/>
              <a:t>services to include publishing</a:t>
            </a:r>
            <a:r>
              <a:rPr lang="en-US" baseline="0" dirty="0"/>
              <a:t>. P</a:t>
            </a:r>
            <a:r>
              <a:rPr lang="en-US" dirty="0"/>
              <a:t>ublishing models are changing in light of various factors, including the international open access movement and the expanding federal mandates to make the results of federally funded research available to the public.</a:t>
            </a:r>
          </a:p>
          <a:p>
            <a:endParaRPr lang="en-US" baseline="0" dirty="0"/>
          </a:p>
          <a:p>
            <a:r>
              <a:rPr lang="en-US" baseline="0" dirty="0"/>
              <a:t>Virginia Tech Libraries, with support from the Provost, established the open access subvention fund in 2012 to help everyone in the university community get their articles published in peer-reviewed scholarly journals. Some of these open access journals charge article processing fees.</a:t>
            </a:r>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5</a:t>
            </a:fld>
            <a:endParaRPr lang="en-US"/>
          </a:p>
        </p:txBody>
      </p:sp>
    </p:spTree>
    <p:extLst>
      <p:ext uri="{BB962C8B-B14F-4D97-AF65-F5344CB8AC3E}">
        <p14:creationId xmlns:p14="http://schemas.microsoft.com/office/powerpoint/2010/main" val="2946103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4AC6CA-3C20-4146-82D0-CD1C76E775AB}" type="slidenum">
              <a:rPr lang="en-US" smtClean="0"/>
              <a:t>6</a:t>
            </a:fld>
            <a:endParaRPr lang="en-US"/>
          </a:p>
        </p:txBody>
      </p:sp>
    </p:spTree>
    <p:extLst>
      <p:ext uri="{BB962C8B-B14F-4D97-AF65-F5344CB8AC3E}">
        <p14:creationId xmlns:p14="http://schemas.microsoft.com/office/powerpoint/2010/main" val="637898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Pilot project: FY13 – FY14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Administered by University Libraries</a:t>
            </a:r>
            <a:r>
              <a:rPr lang="en-US" baseline="0" dirty="0"/>
              <a:t>, </a:t>
            </a:r>
            <a:r>
              <a:rPr lang="en-US" dirty="0"/>
              <a:t>Virginia Tech’s Open Access Subvention Fund has increased every year since the first pilot in FY2013 when the Provost, the VP for Research and the Dean of Libraries</a:t>
            </a:r>
            <a:r>
              <a:rPr lang="en-US" baseline="0" dirty="0"/>
              <a:t> each contributed</a:t>
            </a:r>
            <a:r>
              <a:rPr lang="en-US" dirty="0"/>
              <a:t> $8,000</a:t>
            </a:r>
            <a:r>
              <a:rPr lang="en-US" baseline="0" dirty="0"/>
              <a:t>.</a:t>
            </a:r>
            <a:endParaRPr lang="en-US" dirty="0"/>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7</a:t>
            </a:fld>
            <a:endParaRPr lang="en-US"/>
          </a:p>
        </p:txBody>
      </p:sp>
    </p:spTree>
    <p:extLst>
      <p:ext uri="{BB962C8B-B14F-4D97-AF65-F5344CB8AC3E}">
        <p14:creationId xmlns:p14="http://schemas.microsoft.com/office/powerpoint/2010/main" val="2051569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 $112,503.17 remaining in OASF as of Oct. 25, 2021 after </a:t>
            </a:r>
          </a:p>
          <a:p>
            <a:endParaRPr lang="en-US" baseline="0" dirty="0"/>
          </a:p>
          <a:p>
            <a:r>
              <a:rPr lang="en-US" baseline="0" dirty="0"/>
              <a:t>69 Awards for </a:t>
            </a:r>
            <a:r>
              <a:rPr lang="en-US" sz="1200" b="0" i="0" u="none" strike="noStrike" kern="1200" dirty="0">
                <a:solidFill>
                  <a:schemeClr val="tx1"/>
                </a:solidFill>
                <a:effectLst/>
                <a:latin typeface="+mn-lt"/>
                <a:ea typeface="+mn-ea"/>
                <a:cs typeface="+mn-cs"/>
              </a:rPr>
              <a:t> $93,496.83 </a:t>
            </a:r>
            <a:endParaRPr lang="en-US" baseline="0" dirty="0"/>
          </a:p>
          <a:p>
            <a:r>
              <a:rPr lang="en-US" baseline="0" dirty="0"/>
              <a:t>Denied: 10</a:t>
            </a:r>
          </a:p>
          <a:p>
            <a:r>
              <a:rPr lang="en-US" baseline="0" dirty="0"/>
              <a:t>Returned: 4</a:t>
            </a:r>
          </a:p>
          <a:p>
            <a:endParaRPr lang="en-US" baseline="0" dirty="0"/>
          </a:p>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8</a:t>
            </a:fld>
            <a:endParaRPr lang="en-US"/>
          </a:p>
        </p:txBody>
      </p:sp>
    </p:spTree>
    <p:extLst>
      <p:ext uri="{BB962C8B-B14F-4D97-AF65-F5344CB8AC3E}">
        <p14:creationId xmlns:p14="http://schemas.microsoft.com/office/powerpoint/2010/main" val="337376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Authors must not have any other sources of funding. OASF is not available for articles resulting from research sponsored by agencies that allow allocations for open</a:t>
            </a:r>
            <a:r>
              <a:rPr lang="en-US" baseline="0" dirty="0"/>
              <a:t> access</a:t>
            </a:r>
            <a:r>
              <a:rPr lang="en-US" dirty="0"/>
              <a:t> fees like the NIH and NSF.</a:t>
            </a:r>
          </a:p>
          <a:p>
            <a:endParaRPr lang="en-US" dirty="0"/>
          </a:p>
          <a:p>
            <a:r>
              <a:rPr lang="en-US" dirty="0"/>
              <a:t>Support is limited to $2000.00 per article (an in crease of $500 over previous years) and $4000.00 per author per year (an increase of $1000 over previous years). For papers with multiple Virginia Tech co-authors, the program would still subsidize the same total amount of up to $2000 per article but it would be prorated among each of the authors for the purposes of calculating amounts towards the annual limit for individuals, for example, 2 Virginia Tech authors would be allocated $1000 each.</a:t>
            </a:r>
          </a:p>
          <a:p>
            <a:endParaRPr lang="en-US" dirty="0"/>
          </a:p>
          <a:p>
            <a:r>
              <a:rPr lang="en-US" dirty="0"/>
              <a:t>Some sources of external funding for publication of research results include: Howard Hughes Medical Institute, Rockefeller Foundation, etc.</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9</a:t>
            </a:fld>
            <a:endParaRPr lang="en-US"/>
          </a:p>
        </p:txBody>
      </p:sp>
    </p:spTree>
    <p:extLst>
      <p:ext uri="{BB962C8B-B14F-4D97-AF65-F5344CB8AC3E}">
        <p14:creationId xmlns:p14="http://schemas.microsoft.com/office/powerpoint/2010/main" val="1695623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 name="Rectangle 20"/>
          <p:cNvSpPr/>
          <p:nvPr userDrawn="1"/>
        </p:nvSpPr>
        <p:spPr>
          <a:xfrm>
            <a:off x="900540" y="0"/>
            <a:ext cx="9981863" cy="1849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14" name="Rectangle 13"/>
          <p:cNvSpPr/>
          <p:nvPr userDrawn="1"/>
        </p:nvSpPr>
        <p:spPr>
          <a:xfrm>
            <a:off x="843432" y="2113280"/>
            <a:ext cx="10170008" cy="474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algn="l">
              <a:lnSpc>
                <a:spcPct val="150000"/>
              </a:lnSpc>
            </a:pPr>
            <a:endParaRPr lang="en-US" dirty="0"/>
          </a:p>
        </p:txBody>
      </p:sp>
      <p:pic>
        <p:nvPicPr>
          <p:cNvPr id="22" name="Picture 21"/>
          <p:cNvPicPr>
            <a:picLocks noChangeAspect="1"/>
          </p:cNvPicPr>
          <p:nvPr userDrawn="1"/>
        </p:nvPicPr>
        <p:blipFill rotWithShape="1">
          <a:blip r:embed="rId2">
            <a:alphaModFix amt="37000"/>
          </a:blip>
          <a:srcRect l="48729" t="-2" r="-46172" b="32720"/>
          <a:stretch/>
        </p:blipFill>
        <p:spPr>
          <a:xfrm flipH="1">
            <a:off x="6406887" y="2823827"/>
            <a:ext cx="5858111" cy="4044719"/>
          </a:xfrm>
          <a:prstGeom prst="rect">
            <a:avLst/>
          </a:prstGeom>
        </p:spPr>
      </p:pic>
      <p:sp>
        <p:nvSpPr>
          <p:cNvPr id="8" name="Rectangle 7"/>
          <p:cNvSpPr/>
          <p:nvPr userDrawn="1"/>
        </p:nvSpPr>
        <p:spPr>
          <a:xfrm>
            <a:off x="853440" y="2194560"/>
            <a:ext cx="10005060" cy="46634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67335" y="2191871"/>
            <a:ext cx="9991165" cy="4680697"/>
          </a:xfrm>
          <a:noFill/>
          <a:ln w="12700">
            <a:noFill/>
          </a:ln>
        </p:spPr>
        <p:txBody>
          <a:bodyPr wrap="square" lIns="457200" tIns="182880" rIns="365760" bIns="182880">
            <a:noAutofit/>
          </a:bodyPr>
          <a:lstStyle>
            <a:lvl1pPr marL="0" indent="0" algn="l">
              <a:lnSpc>
                <a:spcPct val="150000"/>
              </a:lnSpc>
              <a:spcAft>
                <a:spcPts val="0"/>
              </a:spcAft>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p:cNvSpPr>
            <a:spLocks noGrp="1"/>
          </p:cNvSpPr>
          <p:nvPr>
            <p:ph type="ctrTitle"/>
          </p:nvPr>
        </p:nvSpPr>
        <p:spPr>
          <a:xfrm>
            <a:off x="0" y="513756"/>
            <a:ext cx="10986247" cy="1080296"/>
          </a:xfrm>
          <a:noFill/>
          <a:ln w="15875">
            <a:noFill/>
          </a:ln>
        </p:spPr>
        <p:txBody>
          <a:bodyPr wrap="square" lIns="1280160" rIns="365760" anchor="ctr" anchorCtr="0">
            <a:normAutofit/>
          </a:bodyPr>
          <a:lstStyle>
            <a:lvl1pPr algn="l">
              <a:defRPr sz="3800" baseline="0"/>
            </a:lvl1pPr>
          </a:lstStyle>
          <a:p>
            <a:r>
              <a:rPr lang="en-US"/>
              <a:t>Click to edit Master title style</a:t>
            </a:r>
            <a:endParaRPr lang="en-US" dirty="0"/>
          </a:p>
        </p:txBody>
      </p:sp>
      <p:pic>
        <p:nvPicPr>
          <p:cNvPr id="9" name="Picture 8"/>
          <p:cNvPicPr>
            <a:picLocks noChangeAspect="1"/>
          </p:cNvPicPr>
          <p:nvPr userDrawn="1"/>
        </p:nvPicPr>
        <p:blipFill rotWithShape="1">
          <a:blip r:embed="rId2">
            <a:alphaModFix amt="28000"/>
          </a:blip>
          <a:srcRect l="48730" t="-2" r="-48730" b="54889"/>
          <a:stretch/>
        </p:blipFill>
        <p:spPr>
          <a:xfrm>
            <a:off x="0" y="5149188"/>
            <a:ext cx="3820160" cy="1723380"/>
          </a:xfrm>
          <a:prstGeom prst="rect">
            <a:avLst/>
          </a:prstGeom>
        </p:spPr>
      </p:pic>
      <p:sp>
        <p:nvSpPr>
          <p:cNvPr id="6" name="Slide Number Placeholder 5"/>
          <p:cNvSpPr>
            <a:spLocks noGrp="1"/>
          </p:cNvSpPr>
          <p:nvPr>
            <p:ph type="sldNum" sz="quarter" idx="12"/>
          </p:nvPr>
        </p:nvSpPr>
        <p:spPr/>
        <p:txBody>
          <a:bodyPr/>
          <a:lstStyle/>
          <a:p>
            <a:fld id="{F13255C3-EC6F-3E44-8738-BCB40BBB5A07}" type="slidenum">
              <a:rPr lang="en-US" smtClean="0"/>
              <a:t>‹#›</a:t>
            </a:fld>
            <a:endParaRPr lang="en-US"/>
          </a:p>
        </p:txBody>
      </p:sp>
      <p:sp>
        <p:nvSpPr>
          <p:cNvPr id="20" name="L-Shape 19"/>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8DB5FC2-DA8A-584C-8A2B-861F00E092F6}"/>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F6B132AE-BA29-3747-9E6A-B8DFF60AEAC2}"/>
              </a:ext>
            </a:extLst>
          </p:cNvPr>
          <p:cNvPicPr>
            <a:picLocks noChangeAspect="1"/>
          </p:cNvPicPr>
          <p:nvPr userDrawn="1"/>
        </p:nvPicPr>
        <p:blipFill>
          <a:blip r:embed="rId3"/>
          <a:stretch>
            <a:fillRect/>
          </a:stretch>
        </p:blipFill>
        <p:spPr>
          <a:xfrm>
            <a:off x="10386242" y="6332522"/>
            <a:ext cx="1560791" cy="325165"/>
          </a:xfrm>
          <a:prstGeom prst="rect">
            <a:avLst/>
          </a:prstGeom>
        </p:spPr>
      </p:pic>
      <p:sp>
        <p:nvSpPr>
          <p:cNvPr id="16" name="Rectangle 15">
            <a:extLst>
              <a:ext uri="{FF2B5EF4-FFF2-40B4-BE49-F238E27FC236}">
                <a16:creationId xmlns:a16="http://schemas.microsoft.com/office/drawing/2014/main" id="{0B151E0F-97A4-F042-9DF1-7F3AD59B42A0}"/>
              </a:ext>
            </a:extLst>
          </p:cNvPr>
          <p:cNvSpPr/>
          <p:nvPr userDrawn="1"/>
        </p:nvSpPr>
        <p:spPr>
          <a:xfrm>
            <a:off x="0" y="0"/>
            <a:ext cx="539827" cy="6869016"/>
          </a:xfrm>
          <a:prstGeom prst="rect">
            <a:avLst/>
          </a:prstGeom>
          <a:blipFill dpi="0" rotWithShape="1">
            <a:blip r:embed="rId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6290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solidFill>
            <a:schemeClr val="bg1"/>
          </a:solidFill>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rot="5400000">
            <a:off x="-86212" y="5972177"/>
            <a:ext cx="992841" cy="365125"/>
          </a:xfrm>
        </p:spPr>
        <p:txBody>
          <a:bodyPr/>
          <a:lstStyle/>
          <a:p>
            <a:fld id="{F13255C3-EC6F-3E44-8738-BCB40BBB5A07}" type="slidenum">
              <a:rPr lang="en-US" smtClean="0"/>
              <a:t>‹#›</a:t>
            </a:fld>
            <a:endParaRPr lang="en-US"/>
          </a:p>
        </p:txBody>
      </p:sp>
      <p:pic>
        <p:nvPicPr>
          <p:cNvPr id="8" name="Picture 7">
            <a:extLst>
              <a:ext uri="{FF2B5EF4-FFF2-40B4-BE49-F238E27FC236}">
                <a16:creationId xmlns:a16="http://schemas.microsoft.com/office/drawing/2014/main" id="{F64B9D2B-0802-5A45-AF31-0B5D0FBC14A4}"/>
              </a:ext>
            </a:extLst>
          </p:cNvPr>
          <p:cNvPicPr>
            <a:picLocks noChangeAspect="1"/>
          </p:cNvPicPr>
          <p:nvPr userDrawn="1"/>
        </p:nvPicPr>
        <p:blipFill>
          <a:blip r:embed="rId2"/>
          <a:stretch>
            <a:fillRect/>
          </a:stretch>
        </p:blipFill>
        <p:spPr>
          <a:xfrm rot="5400000">
            <a:off x="-370188" y="2443438"/>
            <a:ext cx="1560791" cy="325165"/>
          </a:xfrm>
          <a:prstGeom prst="rect">
            <a:avLst/>
          </a:prstGeom>
        </p:spPr>
      </p:pic>
    </p:spTree>
    <p:extLst>
      <p:ext uri="{BB962C8B-B14F-4D97-AF65-F5344CB8AC3E}">
        <p14:creationId xmlns:p14="http://schemas.microsoft.com/office/powerpoint/2010/main" val="1149293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userDrawn="1"/>
        </p:nvSpPr>
        <p:spPr>
          <a:xfrm>
            <a:off x="0" y="501543"/>
            <a:ext cx="4772025" cy="1440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2" name="Title 1"/>
          <p:cNvSpPr>
            <a:spLocks noGrp="1"/>
          </p:cNvSpPr>
          <p:nvPr>
            <p:ph type="title"/>
          </p:nvPr>
        </p:nvSpPr>
        <p:spPr>
          <a:xfrm>
            <a:off x="-264160" y="501543"/>
            <a:ext cx="5036185" cy="1440394"/>
          </a:xfrm>
          <a:noFill/>
        </p:spPr>
        <p:txBody>
          <a:bodyPr rIns="640080" anchor="ctr" anchorCtr="0"/>
          <a:lstStyle>
            <a:lvl1pPr algn="r">
              <a:defRPr sz="3200"/>
            </a:lvl1pPr>
          </a:lstStyle>
          <a:p>
            <a:r>
              <a:rPr lang="en-US"/>
              <a:t>Click to edit Master title style</a:t>
            </a:r>
          </a:p>
        </p:txBody>
      </p:sp>
      <p:sp>
        <p:nvSpPr>
          <p:cNvPr id="3" name="Content Placeholder 2"/>
          <p:cNvSpPr>
            <a:spLocks noGrp="1"/>
          </p:cNvSpPr>
          <p:nvPr>
            <p:ph idx="1"/>
          </p:nvPr>
        </p:nvSpPr>
        <p:spPr>
          <a:xfrm>
            <a:off x="5183188" y="501543"/>
            <a:ext cx="6172200" cy="5359507"/>
          </a:xfrm>
          <a:solidFill>
            <a:schemeClr val="bg1"/>
          </a:solidFill>
        </p:spPr>
        <p:txBody>
          <a:bodyPr tIns="36576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326340"/>
            <a:ext cx="3932237" cy="354264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3931920" y="-1087120"/>
            <a:ext cx="184731" cy="369332"/>
          </a:xfrm>
          <a:prstGeom prst="rect">
            <a:avLst/>
          </a:prstGeom>
          <a:noFill/>
        </p:spPr>
        <p:txBody>
          <a:bodyPr wrap="none" rtlCol="0">
            <a:spAutoFit/>
          </a:bodyPr>
          <a:lstStyle/>
          <a:p>
            <a:endParaRPr lang="en-US" dirty="0"/>
          </a:p>
        </p:txBody>
      </p:sp>
      <p:cxnSp>
        <p:nvCxnSpPr>
          <p:cNvPr id="11" name="Straight Connector 10"/>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5372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309E3AA3-43BD-CC44-A1F6-A466B05F859C}"/>
              </a:ext>
            </a:extLst>
          </p:cNvPr>
          <p:cNvPicPr>
            <a:picLocks noChangeAspect="1"/>
          </p:cNvPicPr>
          <p:nvPr userDrawn="1"/>
        </p:nvPicPr>
        <p:blipFill>
          <a:blip r:embed="rId2"/>
          <a:stretch>
            <a:fillRect/>
          </a:stretch>
        </p:blipFill>
        <p:spPr>
          <a:xfrm rot="5400000" flipH="1">
            <a:off x="9403741" y="-381118"/>
            <a:ext cx="2452312" cy="3166737"/>
          </a:xfrm>
          <a:prstGeom prst="rect">
            <a:avLst/>
          </a:prstGeom>
        </p:spPr>
      </p:pic>
      <p:sp>
        <p:nvSpPr>
          <p:cNvPr id="9" name="Rectangle 8"/>
          <p:cNvSpPr/>
          <p:nvPr userDrawn="1"/>
        </p:nvSpPr>
        <p:spPr>
          <a:xfrm>
            <a:off x="1201269" y="1969995"/>
            <a:ext cx="9869280" cy="4372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 y="439252"/>
            <a:ext cx="10993119" cy="1107996"/>
          </a:xfrm>
          <a:ln w="12700"/>
          <a:effectLst/>
        </p:spPr>
        <p:txBody>
          <a:bodyPr rIns="274320" anchor="ctr" anchorCtr="0"/>
          <a:lstStyle>
            <a:lvl1pPr>
              <a:defRPr sz="4000" baseline="0"/>
            </a:lvl1pPr>
          </a:lstStyle>
          <a:p>
            <a:r>
              <a:rPr lang="en-US"/>
              <a:t>Click to edit Master title style</a:t>
            </a:r>
            <a:endParaRPr lang="en-US" dirty="0"/>
          </a:p>
        </p:txBody>
      </p:sp>
      <p:sp>
        <p:nvSpPr>
          <p:cNvPr id="12" name="Slide Number Placeholder 5"/>
          <p:cNvSpPr>
            <a:spLocks noGrp="1"/>
          </p:cNvSpPr>
          <p:nvPr>
            <p:ph type="sldNum" sz="quarter" idx="12"/>
          </p:nvPr>
        </p:nvSpPr>
        <p:spPr>
          <a:xfrm>
            <a:off x="208428" y="6297297"/>
            <a:ext cx="992841" cy="365125"/>
          </a:xfrm>
        </p:spPr>
        <p:txBody>
          <a:bodyPr/>
          <a:lstStyle/>
          <a:p>
            <a:fld id="{F13255C3-EC6F-3E44-8738-BCB40BBB5A07}" type="slidenum">
              <a:rPr lang="en-US" smtClean="0"/>
              <a:t>‹#›</a:t>
            </a:fld>
            <a:endParaRPr lang="en-US"/>
          </a:p>
        </p:txBody>
      </p:sp>
      <p:sp>
        <p:nvSpPr>
          <p:cNvPr id="3" name="Content Placeholder 2"/>
          <p:cNvSpPr>
            <a:spLocks noGrp="1"/>
          </p:cNvSpPr>
          <p:nvPr>
            <p:ph idx="1"/>
          </p:nvPr>
        </p:nvSpPr>
        <p:spPr>
          <a:xfrm>
            <a:off x="1203515" y="1969995"/>
            <a:ext cx="9664993" cy="4372687"/>
          </a:xfrm>
          <a:ln w="12700">
            <a:noFill/>
          </a:ln>
        </p:spPr>
        <p:txBody>
          <a:bodyPr rIns="365760"/>
          <a:lstStyle>
            <a:lvl5pPr marL="2057400" indent="-452438">
              <a:tabLst>
                <a:tab pos="1828800" algn="l"/>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Straight Connector 18"/>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L-Shape 14"/>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72A8EE7-8280-C541-A9C3-A69175CAF9C1}"/>
              </a:ext>
            </a:extLst>
          </p:cNvPr>
          <p:cNvSpPr/>
          <p:nvPr userDrawn="1"/>
        </p:nvSpPr>
        <p:spPr>
          <a:xfrm>
            <a:off x="0" y="-1707"/>
            <a:ext cx="539827" cy="6869016"/>
          </a:xfrm>
          <a:prstGeom prst="rect">
            <a:avLst/>
          </a:prstGeom>
          <a:blipFill dpi="0" rotWithShape="1">
            <a:blip r:embed="rId3">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45B95579-5D57-EF43-8331-ED1CB76C1F40}"/>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443E7989-CAEA-0D45-9D21-4CDEF01F6C1B}"/>
              </a:ext>
            </a:extLst>
          </p:cNvPr>
          <p:cNvPicPr>
            <a:picLocks noChangeAspect="1"/>
          </p:cNvPicPr>
          <p:nvPr userDrawn="1"/>
        </p:nvPicPr>
        <p:blipFill>
          <a:blip r:embed="rId4"/>
          <a:stretch>
            <a:fillRect/>
          </a:stretch>
        </p:blipFill>
        <p:spPr>
          <a:xfrm>
            <a:off x="10386242" y="6332522"/>
            <a:ext cx="1560791" cy="325165"/>
          </a:xfrm>
          <a:prstGeom prst="rect">
            <a:avLst/>
          </a:prstGeom>
        </p:spPr>
      </p:pic>
    </p:spTree>
    <p:extLst>
      <p:ext uri="{BB962C8B-B14F-4D97-AF65-F5344CB8AC3E}">
        <p14:creationId xmlns:p14="http://schemas.microsoft.com/office/powerpoint/2010/main" val="113966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74072E-3F34-0F46-B991-E68B2FABC089}"/>
              </a:ext>
            </a:extLst>
          </p:cNvPr>
          <p:cNvPicPr>
            <a:picLocks noChangeAspect="1"/>
          </p:cNvPicPr>
          <p:nvPr userDrawn="1"/>
        </p:nvPicPr>
        <p:blipFill>
          <a:blip r:embed="rId2"/>
          <a:stretch>
            <a:fillRect/>
          </a:stretch>
        </p:blipFill>
        <p:spPr>
          <a:xfrm>
            <a:off x="1" y="3814011"/>
            <a:ext cx="7804412" cy="3056022"/>
          </a:xfrm>
          <a:prstGeom prst="rect">
            <a:avLst/>
          </a:prstGeom>
        </p:spPr>
      </p:pic>
      <p:sp>
        <p:nvSpPr>
          <p:cNvPr id="2" name="Title 1"/>
          <p:cNvSpPr>
            <a:spLocks noGrp="1"/>
          </p:cNvSpPr>
          <p:nvPr>
            <p:ph type="title"/>
          </p:nvPr>
        </p:nvSpPr>
        <p:spPr>
          <a:xfrm>
            <a:off x="1414921" y="1704996"/>
            <a:ext cx="6389491" cy="2614157"/>
          </a:xfrm>
          <a:solidFill>
            <a:schemeClr val="bg1"/>
          </a:solidFill>
          <a:ln>
            <a:noFill/>
          </a:ln>
        </p:spPr>
        <p:txBody>
          <a:bodyPr lIns="457200" tIns="457200" rIns="822960" bIns="457200" anchor="ctr" anchorCtr="0">
            <a:normAutofit/>
          </a:bodyPr>
          <a:lstStyle>
            <a:lvl1pPr>
              <a:defRPr sz="5000" baseline="0">
                <a:solidFill>
                  <a:srgbClr val="FF6600"/>
                </a:solidFill>
              </a:defRPr>
            </a:lvl1pPr>
          </a:lstStyle>
          <a:p>
            <a:r>
              <a:rPr lang="en-US"/>
              <a:t>Click to edit Master title style</a:t>
            </a:r>
          </a:p>
        </p:txBody>
      </p:sp>
      <p:sp>
        <p:nvSpPr>
          <p:cNvPr id="3" name="Text Placeholder 2"/>
          <p:cNvSpPr>
            <a:spLocks noGrp="1"/>
          </p:cNvSpPr>
          <p:nvPr>
            <p:ph type="body" idx="1"/>
          </p:nvPr>
        </p:nvSpPr>
        <p:spPr>
          <a:xfrm>
            <a:off x="1" y="4903740"/>
            <a:ext cx="7804412" cy="794064"/>
          </a:xfrm>
          <a:solidFill>
            <a:schemeClr val="bg1"/>
          </a:solidFill>
        </p:spPr>
        <p:txBody>
          <a:bodyPr wrap="square" rIns="365760" bIns="182880">
            <a:spAutoFit/>
          </a:bodyPr>
          <a:lstStyle>
            <a:lvl1pPr marL="0" indent="0" algn="r">
              <a:buNone/>
              <a:defRPr sz="2400" b="1" i="0" cap="all" baseline="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L-Shape 6"/>
          <p:cNvSpPr/>
          <p:nvPr userDrawn="1"/>
        </p:nvSpPr>
        <p:spPr>
          <a:xfrm rot="5400000">
            <a:off x="1045669" y="1301072"/>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Shape 7"/>
          <p:cNvSpPr/>
          <p:nvPr userDrawn="1"/>
        </p:nvSpPr>
        <p:spPr>
          <a:xfrm rot="16200000">
            <a:off x="7563906" y="407864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3B07353-8CD3-7445-AFAF-8A3DB5FFE9E8}"/>
              </a:ext>
            </a:extLst>
          </p:cNvPr>
          <p:cNvPicPr>
            <a:picLocks noChangeAspect="1"/>
          </p:cNvPicPr>
          <p:nvPr userDrawn="1"/>
        </p:nvPicPr>
        <p:blipFill>
          <a:blip r:embed="rId3"/>
          <a:stretch>
            <a:fillRect/>
          </a:stretch>
        </p:blipFill>
        <p:spPr>
          <a:xfrm>
            <a:off x="8341482" y="5906530"/>
            <a:ext cx="3605551" cy="751157"/>
          </a:xfrm>
          <a:prstGeom prst="rect">
            <a:avLst/>
          </a:prstGeom>
        </p:spPr>
      </p:pic>
      <p:pic>
        <p:nvPicPr>
          <p:cNvPr id="5" name="Picture 4">
            <a:extLst>
              <a:ext uri="{FF2B5EF4-FFF2-40B4-BE49-F238E27FC236}">
                <a16:creationId xmlns:a16="http://schemas.microsoft.com/office/drawing/2014/main" id="{EDBC5402-6648-2D44-8CCF-AD95376C382C}"/>
              </a:ext>
            </a:extLst>
          </p:cNvPr>
          <p:cNvPicPr>
            <a:picLocks noChangeAspect="1"/>
          </p:cNvPicPr>
          <p:nvPr userDrawn="1"/>
        </p:nvPicPr>
        <p:blipFill>
          <a:blip r:embed="rId4"/>
          <a:stretch>
            <a:fillRect/>
          </a:stretch>
        </p:blipFill>
        <p:spPr>
          <a:xfrm>
            <a:off x="8355596" y="-23751"/>
            <a:ext cx="3866283" cy="3091803"/>
          </a:xfrm>
          <a:prstGeom prst="rect">
            <a:avLst/>
          </a:prstGeom>
        </p:spPr>
      </p:pic>
    </p:spTree>
    <p:extLst>
      <p:ext uri="{BB962C8B-B14F-4D97-AF65-F5344CB8AC3E}">
        <p14:creationId xmlns:p14="http://schemas.microsoft.com/office/powerpoint/2010/main" val="99947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Rectangle 11"/>
          <p:cNvSpPr/>
          <p:nvPr userDrawn="1"/>
        </p:nvSpPr>
        <p:spPr>
          <a:xfrm>
            <a:off x="838200" y="302211"/>
            <a:ext cx="9981863" cy="1717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3" name="Content Placeholder 2"/>
          <p:cNvSpPr>
            <a:spLocks noGrp="1"/>
          </p:cNvSpPr>
          <p:nvPr>
            <p:ph sz="half" idx="1"/>
          </p:nvPr>
        </p:nvSpPr>
        <p:spPr>
          <a:xfrm>
            <a:off x="838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9" name="L-Shape 8"/>
          <p:cNvSpPr/>
          <p:nvPr userDrawn="1"/>
        </p:nvSpPr>
        <p:spPr>
          <a:xfrm>
            <a:off x="704848" y="116101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F9AC1B02-DE1F-CB46-AFE3-24B9290429EF}"/>
              </a:ext>
            </a:extLst>
          </p:cNvPr>
          <p:cNvSpPr>
            <a:spLocks noGrp="1"/>
          </p:cNvSpPr>
          <p:nvPr>
            <p:ph type="title"/>
          </p:nvPr>
        </p:nvSpPr>
        <p:spPr>
          <a:xfrm>
            <a:off x="838200" y="446209"/>
            <a:ext cx="10517188" cy="1163395"/>
          </a:xfrm>
          <a:noFill/>
          <a:ln w="12700"/>
        </p:spPr>
        <p:txBody>
          <a:bodyPr rIns="548640" anchor="ctr" anchorCtr="0"/>
          <a:lstStyle>
            <a:lvl1pPr marL="14288" indent="0" algn="r">
              <a:tabLst/>
              <a:defRPr/>
            </a:lvl1pPr>
          </a:lstStyle>
          <a:p>
            <a:r>
              <a:rPr lang="en-US" dirty="0"/>
              <a:t>Click to edit Master title style</a:t>
            </a:r>
          </a:p>
        </p:txBody>
      </p:sp>
      <p:sp>
        <p:nvSpPr>
          <p:cNvPr id="11" name="L-Shape 10">
            <a:extLst>
              <a:ext uri="{FF2B5EF4-FFF2-40B4-BE49-F238E27FC236}">
                <a16:creationId xmlns:a16="http://schemas.microsoft.com/office/drawing/2014/main" id="{94EB2624-C49C-454B-A5E6-BABD7B931664}"/>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5239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3" name="Text Placeholder 2"/>
          <p:cNvSpPr>
            <a:spLocks noGrp="1"/>
          </p:cNvSpPr>
          <p:nvPr>
            <p:ph type="body" idx="1"/>
          </p:nvPr>
        </p:nvSpPr>
        <p:spPr>
          <a:xfrm>
            <a:off x="839788" y="1681163"/>
            <a:ext cx="5157787"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F13255C3-EC6F-3E44-8738-BCB40BBB5A07}" type="slidenum">
              <a:rPr lang="en-US" smtClean="0"/>
              <a:t>‹#›</a:t>
            </a:fld>
            <a:endParaRPr lang="en-US"/>
          </a:p>
        </p:txBody>
      </p:sp>
      <p:sp>
        <p:nvSpPr>
          <p:cNvPr id="10" name="L-Shape 9"/>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CB8E679-2D82-8B4A-B654-02E32ACE14CC}"/>
              </a:ext>
            </a:extLst>
          </p:cNvPr>
          <p:cNvPicPr>
            <a:picLocks noChangeAspect="1"/>
          </p:cNvPicPr>
          <p:nvPr userDrawn="1"/>
        </p:nvPicPr>
        <p:blipFill>
          <a:blip r:embed="rId2"/>
          <a:stretch>
            <a:fillRect/>
          </a:stretch>
        </p:blipFill>
        <p:spPr>
          <a:xfrm flipV="1">
            <a:off x="-29308" y="-23446"/>
            <a:ext cx="3263900" cy="885581"/>
          </a:xfrm>
          <a:prstGeom prst="rect">
            <a:avLst/>
          </a:prstGeom>
        </p:spPr>
      </p:pic>
    </p:spTree>
    <p:extLst>
      <p:ext uri="{BB962C8B-B14F-4D97-AF65-F5344CB8AC3E}">
        <p14:creationId xmlns:p14="http://schemas.microsoft.com/office/powerpoint/2010/main" val="758674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4746203-B7A3-FE4D-B1DC-E89FE7886F39}"/>
              </a:ext>
            </a:extLst>
          </p:cNvPr>
          <p:cNvPicPr>
            <a:picLocks noChangeAspect="1"/>
          </p:cNvPicPr>
          <p:nvPr userDrawn="1"/>
        </p:nvPicPr>
        <p:blipFill>
          <a:blip r:embed="rId2"/>
          <a:stretch>
            <a:fillRect/>
          </a:stretch>
        </p:blipFill>
        <p:spPr>
          <a:xfrm flipH="1">
            <a:off x="6424860" y="4283241"/>
            <a:ext cx="6304550" cy="2586791"/>
          </a:xfrm>
          <a:prstGeom prst="rect">
            <a:avLst/>
          </a:prstGeom>
        </p:spPr>
      </p:pic>
      <p:pic>
        <p:nvPicPr>
          <p:cNvPr id="13" name="Picture 12">
            <a:extLst>
              <a:ext uri="{FF2B5EF4-FFF2-40B4-BE49-F238E27FC236}">
                <a16:creationId xmlns:a16="http://schemas.microsoft.com/office/drawing/2014/main" id="{59EE62F5-731A-3A4F-A4CF-9F099B0B0E2A}"/>
              </a:ext>
            </a:extLst>
          </p:cNvPr>
          <p:cNvPicPr>
            <a:picLocks noChangeAspect="1"/>
          </p:cNvPicPr>
          <p:nvPr userDrawn="1"/>
        </p:nvPicPr>
        <p:blipFill>
          <a:blip r:embed="rId3"/>
          <a:stretch>
            <a:fillRect/>
          </a:stretch>
        </p:blipFill>
        <p:spPr>
          <a:xfrm flipH="1">
            <a:off x="-36095" y="-36235"/>
            <a:ext cx="2905291" cy="3091803"/>
          </a:xfrm>
          <a:prstGeom prst="rect">
            <a:avLst/>
          </a:prstGeom>
        </p:spPr>
      </p:pic>
      <p:sp>
        <p:nvSpPr>
          <p:cNvPr id="11" name="Rectangle 10"/>
          <p:cNvSpPr/>
          <p:nvPr userDrawn="1"/>
        </p:nvSpPr>
        <p:spPr>
          <a:xfrm>
            <a:off x="-274319" y="436517"/>
            <a:ext cx="9794240" cy="109721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8" name="Rectangle 7"/>
          <p:cNvSpPr/>
          <p:nvPr userDrawn="1"/>
        </p:nvSpPr>
        <p:spPr>
          <a:xfrm>
            <a:off x="1046480" y="2092960"/>
            <a:ext cx="9005196" cy="476504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F13255C3-EC6F-3E44-8738-BCB40BBB5A07}" type="slidenum">
              <a:rPr lang="en-US" smtClean="0"/>
              <a:t>‹#›</a:t>
            </a:fld>
            <a:endParaRPr lang="en-US"/>
          </a:p>
        </p:txBody>
      </p:sp>
      <p:sp>
        <p:nvSpPr>
          <p:cNvPr id="9" name="Title 1">
            <a:extLst>
              <a:ext uri="{FF2B5EF4-FFF2-40B4-BE49-F238E27FC236}">
                <a16:creationId xmlns:a16="http://schemas.microsoft.com/office/drawing/2014/main" id="{D97D0191-D0E1-1740-AA5E-7AEA1BBB09F8}"/>
              </a:ext>
            </a:extLst>
          </p:cNvPr>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10" name="L-Shape 9">
            <a:extLst>
              <a:ext uri="{FF2B5EF4-FFF2-40B4-BE49-F238E27FC236}">
                <a16:creationId xmlns:a16="http://schemas.microsoft.com/office/drawing/2014/main" id="{D284051D-08C5-4747-A618-B973C9978C76}"/>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374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838200" y="0"/>
            <a:ext cx="10515600" cy="6453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2"/>
          </p:nvPr>
        </p:nvSpPr>
        <p:spPr>
          <a:xfrm rot="5400000">
            <a:off x="-86212" y="5497980"/>
            <a:ext cx="992841" cy="365125"/>
          </a:xfrm>
        </p:spPr>
        <p:txBody>
          <a:bodyPr/>
          <a:lstStyle>
            <a:lvl1pPr algn="r">
              <a:defRPr/>
            </a:lvl1pPr>
          </a:lstStyle>
          <a:p>
            <a:fld id="{F13255C3-EC6F-3E44-8738-BCB40BBB5A07}" type="slidenum">
              <a:rPr lang="en-US" smtClean="0"/>
              <a:pPr/>
              <a:t>‹#›</a:t>
            </a:fld>
            <a:endParaRPr lang="en-US" dirty="0"/>
          </a:p>
        </p:txBody>
      </p:sp>
      <p:pic>
        <p:nvPicPr>
          <p:cNvPr id="11" name="Picture 10">
            <a:extLst>
              <a:ext uri="{FF2B5EF4-FFF2-40B4-BE49-F238E27FC236}">
                <a16:creationId xmlns:a16="http://schemas.microsoft.com/office/drawing/2014/main" id="{FA3C7253-CE32-784E-BA3C-28D45BAADD5E}"/>
              </a:ext>
            </a:extLst>
          </p:cNvPr>
          <p:cNvPicPr>
            <a:picLocks noChangeAspect="1"/>
          </p:cNvPicPr>
          <p:nvPr userDrawn="1"/>
        </p:nvPicPr>
        <p:blipFill>
          <a:blip r:embed="rId2"/>
          <a:stretch>
            <a:fillRect/>
          </a:stretch>
        </p:blipFill>
        <p:spPr>
          <a:xfrm rot="5400000">
            <a:off x="-370188" y="982938"/>
            <a:ext cx="1560791" cy="325165"/>
          </a:xfrm>
          <a:prstGeom prst="rect">
            <a:avLst/>
          </a:prstGeom>
        </p:spPr>
      </p:pic>
    </p:spTree>
    <p:extLst>
      <p:ext uri="{BB962C8B-B14F-4D97-AF65-F5344CB8AC3E}">
        <p14:creationId xmlns:p14="http://schemas.microsoft.com/office/powerpoint/2010/main" val="170447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208428" y="6297297"/>
            <a:ext cx="992841" cy="304165"/>
          </a:xfrm>
        </p:spPr>
        <p:txBody>
          <a:bodyPr/>
          <a:lstStyle/>
          <a:p>
            <a:fld id="{F13255C3-EC6F-3E44-8738-BCB40BBB5A07}" type="slidenum">
              <a:rPr lang="en-US" smtClean="0"/>
              <a:t>‹#›</a:t>
            </a:fld>
            <a:endParaRPr lang="en-US"/>
          </a:p>
        </p:txBody>
      </p:sp>
      <p:sp>
        <p:nvSpPr>
          <p:cNvPr id="5" name="Rectangle 4"/>
          <p:cNvSpPr/>
          <p:nvPr userDrawn="1"/>
        </p:nvSpPr>
        <p:spPr>
          <a:xfrm>
            <a:off x="314960" y="356237"/>
            <a:ext cx="11602720" cy="567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Shape 5"/>
          <p:cNvSpPr/>
          <p:nvPr userDrawn="1"/>
        </p:nvSpPr>
        <p:spPr>
          <a:xfrm rot="16200000" flipV="1">
            <a:off x="464342" y="5683807"/>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Shape 6"/>
          <p:cNvSpPr/>
          <p:nvPr userDrawn="1"/>
        </p:nvSpPr>
        <p:spPr>
          <a:xfrm rot="5400000" flipV="1">
            <a:off x="11270774" y="223759"/>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3183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426719"/>
            <a:ext cx="4772025" cy="1605781"/>
          </a:xfrm>
          <a:noFill/>
        </p:spPr>
        <p:txBody>
          <a:bodyPr rIns="640080" anchor="b"/>
          <a:lstStyle>
            <a:lvl1pPr algn="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426721"/>
            <a:ext cx="6172200" cy="5434330"/>
          </a:xfr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460810"/>
            <a:ext cx="3932237" cy="340817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65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199" y="1825625"/>
            <a:ext cx="9213477" cy="5032375"/>
          </a:xfrm>
          <a:prstGeom prst="rect">
            <a:avLst/>
          </a:prstGeom>
          <a:noFill/>
        </p:spPr>
        <p:txBody>
          <a:bodyPr vert="horz" lIns="274320" tIns="2743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1" y="393222"/>
            <a:ext cx="10051675" cy="958058"/>
          </a:xfrm>
          <a:prstGeom prst="rect">
            <a:avLst/>
          </a:prstGeom>
          <a:noFill/>
          <a:ln>
            <a:noFill/>
          </a:ln>
        </p:spPr>
        <p:txBody>
          <a:bodyPr vert="horz" wrap="square" lIns="1188720" tIns="274320" rIns="91440" bIns="274320" rtlCol="0" anchor="ctr">
            <a:normAutofit/>
          </a:bodyPr>
          <a:lstStyle/>
          <a:p>
            <a:r>
              <a:rPr lang="en-US"/>
              <a:t>Click to edit Master title style</a:t>
            </a:r>
            <a:endParaRPr lang="en-US" dirty="0"/>
          </a:p>
        </p:txBody>
      </p:sp>
      <p:sp>
        <p:nvSpPr>
          <p:cNvPr id="6" name="Slide Number Placeholder 5"/>
          <p:cNvSpPr>
            <a:spLocks noGrp="1"/>
          </p:cNvSpPr>
          <p:nvPr>
            <p:ph type="sldNum" sz="quarter" idx="4"/>
          </p:nvPr>
        </p:nvSpPr>
        <p:spPr>
          <a:xfrm>
            <a:off x="208428" y="6297297"/>
            <a:ext cx="992841" cy="365125"/>
          </a:xfrm>
          <a:prstGeom prst="rect">
            <a:avLst/>
          </a:prstGeom>
        </p:spPr>
        <p:txBody>
          <a:bodyPr vert="horz" lIns="91440" tIns="45720" rIns="91440" bIns="45720" rtlCol="0" anchor="ctr"/>
          <a:lstStyle>
            <a:lvl1pPr algn="l">
              <a:defRPr sz="800" baseline="0">
                <a:solidFill>
                  <a:schemeClr val="bg1">
                    <a:lumMod val="50000"/>
                  </a:schemeClr>
                </a:solidFill>
                <a:latin typeface="Acherus Grotesque Bold" charset="0"/>
              </a:defRPr>
            </a:lvl1pPr>
          </a:lstStyle>
          <a:p>
            <a:fld id="{F13255C3-EC6F-3E44-8738-BCB40BBB5A07}" type="slidenum">
              <a:rPr lang="en-US" smtClean="0"/>
              <a:pPr/>
              <a:t>‹#›</a:t>
            </a:fld>
            <a:endParaRPr lang="en-US"/>
          </a:p>
        </p:txBody>
      </p:sp>
      <p:cxnSp>
        <p:nvCxnSpPr>
          <p:cNvPr id="11" name="Straight Connector 10"/>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ADCB5B7-1EB1-AC4B-B781-3ABF8D059D66}"/>
              </a:ext>
            </a:extLst>
          </p:cNvPr>
          <p:cNvPicPr>
            <a:picLocks noChangeAspect="1"/>
          </p:cNvPicPr>
          <p:nvPr userDrawn="1"/>
        </p:nvPicPr>
        <p:blipFill>
          <a:blip r:embed="rId13"/>
          <a:stretch>
            <a:fillRect/>
          </a:stretch>
        </p:blipFill>
        <p:spPr>
          <a:xfrm>
            <a:off x="10386242" y="6332522"/>
            <a:ext cx="1560791" cy="325165"/>
          </a:xfrm>
          <a:prstGeom prst="rect">
            <a:avLst/>
          </a:prstGeom>
        </p:spPr>
      </p:pic>
      <p:sp>
        <p:nvSpPr>
          <p:cNvPr id="4" name="Rectangle 3">
            <a:extLst>
              <a:ext uri="{FF2B5EF4-FFF2-40B4-BE49-F238E27FC236}">
                <a16:creationId xmlns:a16="http://schemas.microsoft.com/office/drawing/2014/main" id="{D04B8DA2-FE9B-7143-8DC5-88A550C2864D}"/>
              </a:ext>
            </a:extLst>
          </p:cNvPr>
          <p:cNvSpPr/>
          <p:nvPr userDrawn="1"/>
        </p:nvSpPr>
        <p:spPr>
          <a:xfrm>
            <a:off x="0" y="0"/>
            <a:ext cx="539827" cy="6869016"/>
          </a:xfrm>
          <a:prstGeom prst="rect">
            <a:avLst/>
          </a:prstGeom>
          <a:blipFill dpi="0" rotWithShape="1">
            <a:blip r:embed="rId1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55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9" r:id="rId7"/>
    <p:sldLayoutId id="2147483655" r:id="rId8"/>
    <p:sldLayoutId id="2147483657" r:id="rId9"/>
    <p:sldLayoutId id="2147483658" r:id="rId10"/>
    <p:sldLayoutId id="2147483656" r:id="rId11"/>
  </p:sldLayoutIdLst>
  <p:hf hdr="0"/>
  <p:txStyles>
    <p:titleStyle>
      <a:lvl1pPr algn="l" defTabSz="914400" rtl="0" eaLnBrk="1" latinLnBrk="0" hangingPunct="1">
        <a:lnSpc>
          <a:spcPct val="90000"/>
        </a:lnSpc>
        <a:spcBef>
          <a:spcPct val="0"/>
        </a:spcBef>
        <a:buNone/>
        <a:defRPr sz="4000" b="0" i="1" kern="1200" baseline="0">
          <a:solidFill>
            <a:schemeClr val="tx1"/>
          </a:solidFill>
          <a:latin typeface="Trebuchet MS" panose="020B0603020202020204" pitchFamily="34" charset="0"/>
          <a:ea typeface="+mj-ea"/>
          <a:cs typeface="+mj-cs"/>
        </a:defRPr>
      </a:lvl1pPr>
    </p:titleStyle>
    <p:bodyStyle>
      <a:lvl1pPr marL="344488" indent="-344488" algn="l" defTabSz="914400" rtl="0" eaLnBrk="1" latinLnBrk="0" hangingPunct="1">
        <a:lnSpc>
          <a:spcPct val="90000"/>
        </a:lnSpc>
        <a:spcBef>
          <a:spcPts val="1000"/>
        </a:spcBef>
        <a:spcAft>
          <a:spcPts val="600"/>
        </a:spcAft>
        <a:buClr>
          <a:srgbClr val="FF6600"/>
        </a:buClr>
        <a:buFont typeface="Wingdings" charset="2"/>
        <a:buChar char="§"/>
        <a:tabLst/>
        <a:defRPr sz="2800" kern="1200" baseline="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spcAft>
          <a:spcPts val="600"/>
        </a:spcAft>
        <a:buClr>
          <a:srgbClr val="FF6600"/>
        </a:buClr>
        <a:buFont typeface="Wingdings" charset="2"/>
        <a:buChar char="§"/>
        <a:defRPr sz="24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spcAft>
          <a:spcPts val="600"/>
        </a:spcAft>
        <a:buClr>
          <a:srgbClr val="FF6600"/>
        </a:buClr>
        <a:buFont typeface="Wingdings" charset="2"/>
        <a:buChar char="§"/>
        <a:defRPr sz="20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hyperlink" Target="https://doaj.org/" TargetMode="External"/><Relationship Id="rId7" Type="http://schemas.openxmlformats.org/officeDocument/2006/relationships/hyperlink" Target="https://osf.io/9f6gx/wiki/Guidelin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publicationethics.org/" TargetMode="External"/><Relationship Id="rId5" Type="http://schemas.openxmlformats.org/officeDocument/2006/relationships/hyperlink" Target="http://www.oaspa.org" TargetMode="External"/><Relationship Id="rId4" Type="http://schemas.openxmlformats.org/officeDocument/2006/relationships/hyperlink" Target="http://www.sherpa.ac.uk/romeo/"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orcid.or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guides.lib.vt.edu/oas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vtechworks.lib.vt.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guides.lib.vt.edu/oas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mailto:gailmac@vt.edu"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guides.lib.vt.edu/oasf/discounts" TargetMode="External"/><Relationship Id="rId3" Type="http://schemas.openxmlformats.org/officeDocument/2006/relationships/hyperlink" Target="https://doaj.org/" TargetMode="External"/><Relationship Id="rId7" Type="http://schemas.openxmlformats.org/officeDocument/2006/relationships/hyperlink" Target="http://publicationethics.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oaspa.org/" TargetMode="External"/><Relationship Id="rId5" Type="http://schemas.openxmlformats.org/officeDocument/2006/relationships/hyperlink" Target="http://ulrichsweb.serialssolutions.com.ezproxy.lib.vt.edu/" TargetMode="External"/><Relationship Id="rId4" Type="http://schemas.openxmlformats.org/officeDocument/2006/relationships/hyperlink" Target="http://www.sherpa.ac.uk/rome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publishing.vt.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07/s11192-015-1589-3" TargetMode="External"/><Relationship Id="rId7" Type="http://schemas.openxmlformats.org/officeDocument/2006/relationships/hyperlink" Target="https://doi.org/10.12688/f1000research.8460.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scholar.google.com/scholar_lookup?title=The%20business%20of%20academic%20publishing&amp;author=McGuigan&amp;publication_year=2008" TargetMode="External"/><Relationship Id="rId5" Type="http://schemas.openxmlformats.org/officeDocument/2006/relationships/hyperlink" Target="https://scholar.google.com/scholar_lookup?title=Open%20access%20archiving:%20the%20fast%20track%20to%20building%20research%20capacity%20in%20developing%20countries&amp;author=Chan&amp;publication_year=2005" TargetMode="External"/><Relationship Id="rId4" Type="http://schemas.openxmlformats.org/officeDocument/2006/relationships/hyperlink" Target="https://doi.org/10.1371/journal.pone.0013636"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guides.lib.vt.edu/oas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package" Target="../embeddings/Microsoft_Excel_Worksheet.xlsx"/><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1" y="1704996"/>
            <a:ext cx="6559812" cy="2614157"/>
          </a:xfrm>
        </p:spPr>
        <p:txBody>
          <a:bodyPr>
            <a:noAutofit/>
          </a:bodyPr>
          <a:lstStyle/>
          <a:p>
            <a:r>
              <a:rPr lang="en-US" sz="4000" dirty="0">
                <a:solidFill>
                  <a:schemeClr val="accent3"/>
                </a:solidFill>
                <a:latin typeface="AcherusGrotesque-Medium" panose="02000505000000020004" pitchFamily="2" charset="77"/>
              </a:rPr>
              <a:t>VT’s OPEN ACCESS SUBVENTION FUND</a:t>
            </a:r>
            <a:endParaRPr lang="en-US" sz="4000" dirty="0">
              <a:latin typeface="AcherusGrotesque-Medium" panose="02000505000000020004" pitchFamily="2" charset="77"/>
            </a:endParaRPr>
          </a:p>
        </p:txBody>
      </p:sp>
      <p:sp>
        <p:nvSpPr>
          <p:cNvPr id="3" name="Text Placeholder 2"/>
          <p:cNvSpPr>
            <a:spLocks noGrp="1"/>
          </p:cNvSpPr>
          <p:nvPr>
            <p:ph type="body" idx="1"/>
          </p:nvPr>
        </p:nvSpPr>
        <p:spPr>
          <a:xfrm>
            <a:off x="1" y="4765119"/>
            <a:ext cx="7804412" cy="2092881"/>
          </a:xfrm>
        </p:spPr>
        <p:txBody>
          <a:bodyPr anchor="t"/>
          <a:lstStyle/>
          <a:p>
            <a:pPr>
              <a:lnSpc>
                <a:spcPct val="100000"/>
              </a:lnSpc>
              <a:spcBef>
                <a:spcPts val="400"/>
              </a:spcBef>
              <a:spcAft>
                <a:spcPts val="0"/>
              </a:spcAft>
            </a:pPr>
            <a:r>
              <a:rPr lang="en-US" b="0" cap="none" dirty="0">
                <a:solidFill>
                  <a:schemeClr val="accent3"/>
                </a:solidFill>
                <a:latin typeface="Acherus Grotesque Regular" panose="02000505000000020004" pitchFamily="2" charset="77"/>
              </a:rPr>
              <a:t>Gail McMillan</a:t>
            </a:r>
          </a:p>
          <a:p>
            <a:pPr>
              <a:lnSpc>
                <a:spcPct val="100000"/>
              </a:lnSpc>
              <a:spcBef>
                <a:spcPts val="400"/>
              </a:spcBef>
              <a:spcAft>
                <a:spcPts val="0"/>
              </a:spcAft>
            </a:pPr>
            <a:r>
              <a:rPr lang="en-US" b="0" cap="none" dirty="0">
                <a:solidFill>
                  <a:schemeClr val="accent3"/>
                </a:solidFill>
                <a:latin typeface="Acherus Grotesque Regular" panose="02000505000000020004" pitchFamily="2" charset="77"/>
              </a:rPr>
              <a:t>Director, Scholarly Communication</a:t>
            </a:r>
          </a:p>
          <a:p>
            <a:pPr>
              <a:lnSpc>
                <a:spcPct val="100000"/>
              </a:lnSpc>
              <a:spcBef>
                <a:spcPts val="400"/>
              </a:spcBef>
              <a:spcAft>
                <a:spcPts val="0"/>
              </a:spcAft>
            </a:pPr>
            <a:r>
              <a:rPr lang="en-US" b="0" cap="none" dirty="0">
                <a:solidFill>
                  <a:schemeClr val="accent3"/>
                </a:solidFill>
                <a:latin typeface="Acherus Grotesque Regular" panose="02000505000000020004" pitchFamily="2" charset="77"/>
              </a:rPr>
              <a:t>Professor, Virginia Tech Libraries</a:t>
            </a:r>
          </a:p>
          <a:p>
            <a:pPr>
              <a:lnSpc>
                <a:spcPct val="100000"/>
              </a:lnSpc>
              <a:spcBef>
                <a:spcPts val="400"/>
              </a:spcBef>
              <a:spcAft>
                <a:spcPts val="0"/>
              </a:spcAft>
            </a:pPr>
            <a:r>
              <a:rPr lang="en-US" b="0" cap="none" dirty="0">
                <a:solidFill>
                  <a:schemeClr val="accent3"/>
                </a:solidFill>
                <a:latin typeface="Acherus Grotesque Regular" panose="02000505000000020004" pitchFamily="2" charset="77"/>
              </a:rPr>
              <a:t>PDN October 2021</a:t>
            </a:r>
          </a:p>
        </p:txBody>
      </p:sp>
    </p:spTree>
    <p:extLst>
      <p:ext uri="{BB962C8B-B14F-4D97-AF65-F5344CB8AC3E}">
        <p14:creationId xmlns:p14="http://schemas.microsoft.com/office/powerpoint/2010/main" val="3415004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51444"/>
            <a:ext cx="10993119" cy="1107996"/>
          </a:xfrm>
        </p:spPr>
        <p:txBody>
          <a:bodyPr>
            <a:normAutofit fontScale="90000"/>
          </a:bodyPr>
          <a:lstStyle/>
          <a:p>
            <a:r>
              <a:rPr lang="en-US" dirty="0">
                <a:latin typeface="AcherusGrotesque-Medium" panose="02000505000000020004" pitchFamily="2" charset="77"/>
              </a:rPr>
              <a:t>Who can take advantage of the VT open access subvention fund?</a:t>
            </a:r>
          </a:p>
        </p:txBody>
      </p:sp>
      <p:sp>
        <p:nvSpPr>
          <p:cNvPr id="8" name="Slide Number Placeholder 7"/>
          <p:cNvSpPr>
            <a:spLocks noGrp="1"/>
          </p:cNvSpPr>
          <p:nvPr>
            <p:ph type="sldNum" sz="quarter" idx="12"/>
          </p:nvPr>
        </p:nvSpPr>
        <p:spPr/>
        <p:txBody>
          <a:bodyPr/>
          <a:lstStyle/>
          <a:p>
            <a:fld id="{F13255C3-EC6F-3E44-8738-BCB40BBB5A07}" type="slidenum">
              <a:rPr lang="en-US" smtClean="0"/>
              <a:pPr/>
              <a:t>10</a:t>
            </a:fld>
            <a:endParaRPr lang="en-US"/>
          </a:p>
        </p:txBody>
      </p:sp>
      <p:sp>
        <p:nvSpPr>
          <p:cNvPr id="5" name="Subtitle 4"/>
          <p:cNvSpPr>
            <a:spLocks noGrp="1"/>
          </p:cNvSpPr>
          <p:nvPr>
            <p:ph idx="1"/>
          </p:nvPr>
        </p:nvSpPr>
        <p:spPr>
          <a:xfrm>
            <a:off x="988541" y="1742303"/>
            <a:ext cx="9879967" cy="4331974"/>
          </a:xfrm>
        </p:spPr>
        <p:txBody>
          <a:bodyPr>
            <a:normAutofit/>
          </a:bodyPr>
          <a:lstStyle/>
          <a:p>
            <a:pPr>
              <a:buNone/>
            </a:pPr>
            <a:r>
              <a:rPr lang="en-US" sz="3200" dirty="0">
                <a:latin typeface="AcherusGrotesque-Medium" panose="02000505000000020004" pitchFamily="2" charset="77"/>
              </a:rPr>
              <a:t>The entire </a:t>
            </a:r>
            <a:r>
              <a:rPr lang="en-US" sz="3200" i="1" dirty="0">
                <a:latin typeface="AcherusGrotesque-MediumItalic" panose="02000505000000020004" pitchFamily="2" charset="77"/>
              </a:rPr>
              <a:t>current</a:t>
            </a:r>
            <a:r>
              <a:rPr lang="en-US" sz="3200" dirty="0">
                <a:latin typeface="AcherusGrotesque-Medium" panose="02000505000000020004" pitchFamily="2" charset="77"/>
              </a:rPr>
              <a:t> Virginia Tech community</a:t>
            </a:r>
          </a:p>
          <a:p>
            <a:pPr lvl="1"/>
            <a:r>
              <a:rPr lang="en-US" sz="3200" dirty="0">
                <a:latin typeface="AcherusGrotesque-Medium" panose="02000505000000020004" pitchFamily="2" charset="77"/>
              </a:rPr>
              <a:t>Faculty</a:t>
            </a:r>
          </a:p>
          <a:p>
            <a:pPr lvl="1"/>
            <a:r>
              <a:rPr lang="en-US" sz="3200" dirty="0">
                <a:latin typeface="AcherusGrotesque-Medium" panose="02000505000000020004" pitchFamily="2" charset="77"/>
              </a:rPr>
              <a:t>Staff</a:t>
            </a:r>
          </a:p>
          <a:p>
            <a:pPr lvl="1"/>
            <a:r>
              <a:rPr lang="en-US" sz="3200" dirty="0">
                <a:latin typeface="AcherusGrotesque-Medium" panose="02000505000000020004" pitchFamily="2" charset="77"/>
              </a:rPr>
              <a:t>Graduate Students</a:t>
            </a:r>
          </a:p>
          <a:p>
            <a:pPr lvl="1"/>
            <a:r>
              <a:rPr lang="en-US" sz="3200" dirty="0">
                <a:latin typeface="AcherusGrotesque-Medium" panose="02000505000000020004" pitchFamily="2" charset="77"/>
              </a:rPr>
              <a:t>Undergraduate Students</a:t>
            </a:r>
          </a:p>
        </p:txBody>
      </p:sp>
    </p:spTree>
    <p:extLst>
      <p:ext uri="{BB962C8B-B14F-4D97-AF65-F5344CB8AC3E}">
        <p14:creationId xmlns:p14="http://schemas.microsoft.com/office/powerpoint/2010/main" val="2812945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F454F0-00BD-0049-8DB4-34D6B26D7056}"/>
              </a:ext>
            </a:extLst>
          </p:cNvPr>
          <p:cNvSpPr>
            <a:spLocks noGrp="1"/>
          </p:cNvSpPr>
          <p:nvPr>
            <p:ph type="sldNum" sz="quarter" idx="12"/>
          </p:nvPr>
        </p:nvSpPr>
        <p:spPr/>
        <p:txBody>
          <a:bodyPr/>
          <a:lstStyle/>
          <a:p>
            <a:fld id="{F13255C3-EC6F-3E44-8738-BCB40BBB5A07}" type="slidenum">
              <a:rPr lang="en-US" smtClean="0"/>
              <a:t>11</a:t>
            </a:fld>
            <a:endParaRPr lang="en-US"/>
          </a:p>
        </p:txBody>
      </p:sp>
      <p:sp>
        <p:nvSpPr>
          <p:cNvPr id="3" name="TextBox 2">
            <a:extLst>
              <a:ext uri="{FF2B5EF4-FFF2-40B4-BE49-F238E27FC236}">
                <a16:creationId xmlns:a16="http://schemas.microsoft.com/office/drawing/2014/main" id="{D7291850-0DA8-594D-9B09-334D1B5A7E9D}"/>
              </a:ext>
            </a:extLst>
          </p:cNvPr>
          <p:cNvSpPr txBox="1"/>
          <p:nvPr/>
        </p:nvSpPr>
        <p:spPr>
          <a:xfrm>
            <a:off x="700412" y="529072"/>
            <a:ext cx="10490200" cy="707886"/>
          </a:xfrm>
          <a:prstGeom prst="rect">
            <a:avLst/>
          </a:prstGeom>
          <a:noFill/>
        </p:spPr>
        <p:txBody>
          <a:bodyPr wrap="square" rtlCol="0">
            <a:spAutoFit/>
          </a:bodyPr>
          <a:lstStyle/>
          <a:p>
            <a:r>
              <a:rPr lang="en-US" sz="4000" i="1" dirty="0">
                <a:latin typeface="AcherusGrotesque-MediumItalic" panose="02000505000000020004" pitchFamily="2" charset="77"/>
              </a:rPr>
              <a:t>FY2021 VT OASF Supports OA Authors</a:t>
            </a:r>
          </a:p>
        </p:txBody>
      </p:sp>
      <p:graphicFrame>
        <p:nvGraphicFramePr>
          <p:cNvPr id="5" name="Content Placeholder 4">
            <a:extLst>
              <a:ext uri="{FF2B5EF4-FFF2-40B4-BE49-F238E27FC236}">
                <a16:creationId xmlns:a16="http://schemas.microsoft.com/office/drawing/2014/main" id="{7F957325-0DCC-9A45-9836-1699C312C93E}"/>
              </a:ext>
            </a:extLst>
          </p:cNvPr>
          <p:cNvGraphicFramePr>
            <a:graphicFrameLocks/>
          </p:cNvGraphicFramePr>
          <p:nvPr/>
        </p:nvGraphicFramePr>
        <p:xfrm>
          <a:off x="2153769" y="1383300"/>
          <a:ext cx="7583487" cy="46127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93E768D4-7247-3640-87C5-D9A6725A09CC}"/>
              </a:ext>
            </a:extLst>
          </p:cNvPr>
          <p:cNvGraphicFramePr/>
          <p:nvPr>
            <p:extLst>
              <p:ext uri="{D42A27DB-BD31-4B8C-83A1-F6EECF244321}">
                <p14:modId xmlns:p14="http://schemas.microsoft.com/office/powerpoint/2010/main" val="1325572557"/>
              </p:ext>
            </p:extLst>
          </p:nvPr>
        </p:nvGraphicFramePr>
        <p:xfrm>
          <a:off x="991892" y="1383301"/>
          <a:ext cx="9407471" cy="461271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72498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51444"/>
            <a:ext cx="10993119" cy="1107996"/>
          </a:xfrm>
        </p:spPr>
        <p:txBody>
          <a:bodyPr>
            <a:normAutofit/>
          </a:bodyPr>
          <a:lstStyle/>
          <a:p>
            <a:r>
              <a:rPr lang="en-US" dirty="0">
                <a:latin typeface="AcherusGrotesque-Medium" panose="02000505000000020004" pitchFamily="2" charset="77"/>
              </a:rPr>
              <a:t>Requirements for VT OASF Support</a:t>
            </a:r>
          </a:p>
        </p:txBody>
      </p:sp>
      <p:sp>
        <p:nvSpPr>
          <p:cNvPr id="8" name="Slide Number Placeholder 7"/>
          <p:cNvSpPr>
            <a:spLocks noGrp="1"/>
          </p:cNvSpPr>
          <p:nvPr>
            <p:ph type="sldNum" sz="quarter" idx="12"/>
          </p:nvPr>
        </p:nvSpPr>
        <p:spPr/>
        <p:txBody>
          <a:bodyPr/>
          <a:lstStyle/>
          <a:p>
            <a:fld id="{F13255C3-EC6F-3E44-8738-BCB40BBB5A07}" type="slidenum">
              <a:rPr lang="en-US" smtClean="0"/>
              <a:pPr/>
              <a:t>12</a:t>
            </a:fld>
            <a:endParaRPr lang="en-US"/>
          </a:p>
        </p:txBody>
      </p:sp>
      <p:sp>
        <p:nvSpPr>
          <p:cNvPr id="5" name="Subtitle 4"/>
          <p:cNvSpPr>
            <a:spLocks noGrp="1"/>
          </p:cNvSpPr>
          <p:nvPr>
            <p:ph idx="1"/>
          </p:nvPr>
        </p:nvSpPr>
        <p:spPr>
          <a:xfrm>
            <a:off x="1113152" y="1559440"/>
            <a:ext cx="9879967" cy="4331974"/>
          </a:xfrm>
        </p:spPr>
        <p:txBody>
          <a:bodyPr>
            <a:normAutofit fontScale="92500" lnSpcReduction="10000"/>
          </a:bodyPr>
          <a:lstStyle/>
          <a:p>
            <a:pPr>
              <a:spcBef>
                <a:spcPts val="1320"/>
              </a:spcBef>
            </a:pPr>
            <a:r>
              <a:rPr lang="en-US" sz="2400" dirty="0">
                <a:latin typeface="AcherusGrotesque-Medium" panose="02000505000000020004" pitchFamily="2" charset="77"/>
              </a:rPr>
              <a:t>Author requesting funds is currently working/enrolled at VT</a:t>
            </a:r>
          </a:p>
          <a:p>
            <a:pPr>
              <a:spcBef>
                <a:spcPts val="1320"/>
              </a:spcBef>
            </a:pPr>
            <a:r>
              <a:rPr lang="en-US" sz="2400" dirty="0">
                <a:latin typeface="AcherusGrotesque-Medium" panose="02000505000000020004" pitchFamily="2" charset="77"/>
              </a:rPr>
              <a:t>Peer-reviewed article </a:t>
            </a:r>
            <a:r>
              <a:rPr lang="en-US" sz="2400" b="1" i="1" dirty="0">
                <a:latin typeface="AcherusGrotesque-MediumItalic" panose="02000505000000020004" pitchFamily="2" charset="77"/>
              </a:rPr>
              <a:t>accepted</a:t>
            </a:r>
            <a:r>
              <a:rPr lang="en-US" sz="2400" dirty="0">
                <a:latin typeface="AcherusGrotesque-Medium" panose="02000505000000020004" pitchFamily="2" charset="77"/>
              </a:rPr>
              <a:t> for publication in OA journal</a:t>
            </a:r>
          </a:p>
          <a:p>
            <a:pPr>
              <a:spcBef>
                <a:spcPts val="1320"/>
              </a:spcBef>
            </a:pPr>
            <a:r>
              <a:rPr lang="en-US" sz="2400" dirty="0">
                <a:latin typeface="AcherusGrotesque-Medium" panose="02000505000000020004" pitchFamily="2" charset="77"/>
              </a:rPr>
              <a:t>Journal is registered in a professional directory, such as</a:t>
            </a:r>
          </a:p>
          <a:p>
            <a:pPr marL="914400" lvl="1" indent="-514350">
              <a:spcBef>
                <a:spcPts val="720"/>
              </a:spcBef>
              <a:buFont typeface="Arial" charset="0"/>
              <a:buChar char="•"/>
            </a:pPr>
            <a:r>
              <a:rPr lang="en-US" dirty="0">
                <a:latin typeface="AcherusGrotesque-Medium" panose="02000505000000020004" pitchFamily="2" charset="77"/>
                <a:hlinkClick r:id="rId3"/>
              </a:rPr>
              <a:t>Directory of Open Access Journals</a:t>
            </a:r>
            <a:endParaRPr lang="en-US" dirty="0">
              <a:latin typeface="AcherusGrotesque-Medium" panose="02000505000000020004" pitchFamily="2" charset="77"/>
            </a:endParaRPr>
          </a:p>
          <a:p>
            <a:pPr marL="914400" lvl="1" indent="-514350">
              <a:spcBef>
                <a:spcPts val="720"/>
              </a:spcBef>
              <a:buFont typeface="Arial" charset="0"/>
              <a:buChar char="•"/>
            </a:pPr>
            <a:r>
              <a:rPr lang="en-US" dirty="0">
                <a:latin typeface="AcherusGrotesque-Medium" panose="02000505000000020004" pitchFamily="2" charset="77"/>
                <a:hlinkClick r:id="rId4"/>
              </a:rPr>
              <a:t>SHERPA/RoMEO</a:t>
            </a:r>
            <a:endParaRPr lang="en-US" dirty="0">
              <a:latin typeface="AcherusGrotesque-Medium" panose="02000505000000020004" pitchFamily="2" charset="77"/>
            </a:endParaRPr>
          </a:p>
          <a:p>
            <a:pPr>
              <a:spcBef>
                <a:spcPts val="1320"/>
              </a:spcBef>
            </a:pPr>
            <a:r>
              <a:rPr lang="en-US" sz="2400" dirty="0">
                <a:latin typeface="AcherusGrotesque-Medium" panose="02000505000000020004" pitchFamily="2" charset="77"/>
              </a:rPr>
              <a:t>Publisher practices appropriate code of conduct, e.g., </a:t>
            </a:r>
            <a:r>
              <a:rPr lang="en-US" sz="2400" dirty="0">
                <a:latin typeface="AcherusGrotesque-Medium" panose="02000505000000020004" pitchFamily="2" charset="77"/>
                <a:hlinkClick r:id="rId5"/>
              </a:rPr>
              <a:t>OASPA</a:t>
            </a:r>
            <a:r>
              <a:rPr lang="en-US" sz="2400" dirty="0">
                <a:latin typeface="AcherusGrotesque-Medium" panose="02000505000000020004" pitchFamily="2" charset="77"/>
              </a:rPr>
              <a:t>, </a:t>
            </a:r>
            <a:r>
              <a:rPr lang="en-US" sz="2400" dirty="0">
                <a:latin typeface="AcherusGrotesque-Medium" panose="02000505000000020004" pitchFamily="2" charset="77"/>
                <a:hlinkClick r:id="rId6"/>
              </a:rPr>
              <a:t>COPE</a:t>
            </a:r>
            <a:r>
              <a:rPr lang="en-US" sz="2400" dirty="0">
                <a:latin typeface="AcherusGrotesque-Medium" panose="02000505000000020004" pitchFamily="2" charset="77"/>
              </a:rPr>
              <a:t>, </a:t>
            </a:r>
            <a:r>
              <a:rPr lang="en-US" sz="2400" dirty="0">
                <a:latin typeface="AcherusGrotesque-Medium" panose="02000505000000020004" pitchFamily="2" charset="77"/>
                <a:hlinkClick r:id="rId7"/>
              </a:rPr>
              <a:t>TOP</a:t>
            </a:r>
            <a:endParaRPr lang="en-US" sz="2400" dirty="0">
              <a:latin typeface="AcherusGrotesque-Medium" panose="02000505000000020004" pitchFamily="2" charset="77"/>
            </a:endParaRPr>
          </a:p>
          <a:p>
            <a:pPr>
              <a:spcBef>
                <a:spcPts val="1320"/>
              </a:spcBef>
            </a:pPr>
            <a:r>
              <a:rPr lang="en-US" sz="2400" dirty="0">
                <a:latin typeface="AcherusGrotesque-Medium" panose="02000505000000020004" pitchFamily="2" charset="77"/>
              </a:rPr>
              <a:t>Subvention funds are allocated in order of requests received</a:t>
            </a:r>
          </a:p>
          <a:p>
            <a:pPr>
              <a:spcBef>
                <a:spcPts val="1320"/>
              </a:spcBef>
            </a:pPr>
            <a:r>
              <a:rPr lang="en-US" sz="2400" dirty="0">
                <a:latin typeface="AcherusGrotesque-Medium" panose="02000505000000020004" pitchFamily="2" charset="77"/>
              </a:rPr>
              <a:t>Invoice received by library within 45 days of award</a:t>
            </a:r>
          </a:p>
        </p:txBody>
      </p:sp>
    </p:spTree>
    <p:extLst>
      <p:ext uri="{BB962C8B-B14F-4D97-AF65-F5344CB8AC3E}">
        <p14:creationId xmlns:p14="http://schemas.microsoft.com/office/powerpoint/2010/main" val="2239574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46E9DD-2624-8541-B4E7-F31D49F1F614}"/>
              </a:ext>
            </a:extLst>
          </p:cNvPr>
          <p:cNvSpPr>
            <a:spLocks noGrp="1"/>
          </p:cNvSpPr>
          <p:nvPr>
            <p:ph sz="half" idx="1"/>
          </p:nvPr>
        </p:nvSpPr>
        <p:spPr>
          <a:xfrm>
            <a:off x="1957407" y="1837668"/>
            <a:ext cx="4818531" cy="4351338"/>
          </a:xfrm>
        </p:spPr>
        <p:txBody>
          <a:bodyPr>
            <a:normAutofit fontScale="92500"/>
          </a:bodyPr>
          <a:lstStyle/>
          <a:p>
            <a:r>
              <a:rPr lang="en-US" dirty="0">
                <a:latin typeface="AcherusGrotesque-Medium" panose="02000505000000020004" pitchFamily="2" charset="77"/>
              </a:rPr>
              <a:t>Name</a:t>
            </a:r>
          </a:p>
          <a:p>
            <a:r>
              <a:rPr lang="en-US" dirty="0">
                <a:latin typeface="AcherusGrotesque-Medium" panose="02000505000000020004" pitchFamily="2" charset="77"/>
              </a:rPr>
              <a:t>PID/email address</a:t>
            </a:r>
          </a:p>
          <a:p>
            <a:r>
              <a:rPr lang="en-US" dirty="0">
                <a:latin typeface="AcherusGrotesque-Medium" panose="02000505000000020004" pitchFamily="2" charset="77"/>
              </a:rPr>
              <a:t>Department and college</a:t>
            </a:r>
          </a:p>
          <a:p>
            <a:r>
              <a:rPr lang="en-US" dirty="0">
                <a:latin typeface="AcherusGrotesque-Medium" panose="02000505000000020004" pitchFamily="2" charset="77"/>
                <a:hlinkClick r:id="rId3"/>
              </a:rPr>
              <a:t>ORCID</a:t>
            </a:r>
            <a:endParaRPr lang="en-US" dirty="0">
              <a:latin typeface="AcherusGrotesque-Medium" panose="02000505000000020004" pitchFamily="2" charset="77"/>
            </a:endParaRPr>
          </a:p>
          <a:p>
            <a:r>
              <a:rPr lang="en-US" dirty="0">
                <a:latin typeface="AcherusGrotesque-Medium" panose="02000505000000020004" pitchFamily="2" charset="77"/>
              </a:rPr>
              <a:t>VT category (e.g., faculty, graduate student, etc.)</a:t>
            </a:r>
          </a:p>
          <a:p>
            <a:r>
              <a:rPr lang="en-US" dirty="0">
                <a:latin typeface="AcherusGrotesque-Medium" panose="02000505000000020004" pitchFamily="2" charset="77"/>
              </a:rPr>
              <a:t>Co-authors, affiliations</a:t>
            </a:r>
          </a:p>
          <a:p>
            <a:endParaRPr lang="en-US" dirty="0"/>
          </a:p>
        </p:txBody>
      </p:sp>
      <p:sp>
        <p:nvSpPr>
          <p:cNvPr id="3" name="Content Placeholder 2">
            <a:extLst>
              <a:ext uri="{FF2B5EF4-FFF2-40B4-BE49-F238E27FC236}">
                <a16:creationId xmlns:a16="http://schemas.microsoft.com/office/drawing/2014/main" id="{3407B07B-3C64-204C-983D-62AF1C647113}"/>
              </a:ext>
            </a:extLst>
          </p:cNvPr>
          <p:cNvSpPr>
            <a:spLocks noGrp="1"/>
          </p:cNvSpPr>
          <p:nvPr>
            <p:ph sz="half" idx="2"/>
          </p:nvPr>
        </p:nvSpPr>
        <p:spPr>
          <a:xfrm>
            <a:off x="6775938" y="1825625"/>
            <a:ext cx="4818530" cy="4351338"/>
          </a:xfrm>
        </p:spPr>
        <p:txBody>
          <a:bodyPr>
            <a:normAutofit/>
          </a:bodyPr>
          <a:lstStyle/>
          <a:p>
            <a:r>
              <a:rPr lang="en-US" sz="2600" dirty="0">
                <a:latin typeface="AcherusGrotesque-Medium" panose="02000505000000020004" pitchFamily="2" charset="77"/>
              </a:rPr>
              <a:t>Article: title, journal, publisher</a:t>
            </a:r>
          </a:p>
          <a:p>
            <a:r>
              <a:rPr lang="en-US" sz="2600" dirty="0">
                <a:latin typeface="AcherusGrotesque-Medium" panose="02000505000000020004" pitchFamily="2" charset="77"/>
              </a:rPr>
              <a:t>Publisher’s fee</a:t>
            </a:r>
          </a:p>
          <a:p>
            <a:r>
              <a:rPr lang="en-US" sz="2600" dirty="0">
                <a:latin typeface="AcherusGrotesque-Medium" panose="02000505000000020004" pitchFamily="2" charset="77"/>
              </a:rPr>
              <a:t>Funding request</a:t>
            </a:r>
          </a:p>
          <a:p>
            <a:r>
              <a:rPr lang="en-US" sz="2600" dirty="0">
                <a:latin typeface="AcherusGrotesque-Medium" panose="02000505000000020004" pitchFamily="2" charset="77"/>
              </a:rPr>
              <a:t>Link to journal’s OA policy</a:t>
            </a:r>
          </a:p>
          <a:p>
            <a:r>
              <a:rPr lang="en-US" sz="2600" dirty="0">
                <a:latin typeface="AcherusGrotesque-Medium" panose="02000505000000020004" pitchFamily="2" charset="77"/>
              </a:rPr>
              <a:t>No alternative sources of article support</a:t>
            </a:r>
          </a:p>
          <a:p>
            <a:endParaRPr lang="en-US" dirty="0"/>
          </a:p>
        </p:txBody>
      </p:sp>
      <p:sp>
        <p:nvSpPr>
          <p:cNvPr id="4" name="Slide Number Placeholder 3">
            <a:extLst>
              <a:ext uri="{FF2B5EF4-FFF2-40B4-BE49-F238E27FC236}">
                <a16:creationId xmlns:a16="http://schemas.microsoft.com/office/drawing/2014/main" id="{941016FC-7FB4-E940-9F0C-E4A79F3008AB}"/>
              </a:ext>
            </a:extLst>
          </p:cNvPr>
          <p:cNvSpPr>
            <a:spLocks noGrp="1"/>
          </p:cNvSpPr>
          <p:nvPr>
            <p:ph type="sldNum" sz="quarter" idx="12"/>
          </p:nvPr>
        </p:nvSpPr>
        <p:spPr/>
        <p:txBody>
          <a:bodyPr/>
          <a:lstStyle/>
          <a:p>
            <a:fld id="{F13255C3-EC6F-3E44-8738-BCB40BBB5A07}" type="slidenum">
              <a:rPr lang="en-US" smtClean="0"/>
              <a:t>13</a:t>
            </a:fld>
            <a:endParaRPr lang="en-US"/>
          </a:p>
        </p:txBody>
      </p:sp>
      <p:sp>
        <p:nvSpPr>
          <p:cNvPr id="5" name="Title 4">
            <a:extLst>
              <a:ext uri="{FF2B5EF4-FFF2-40B4-BE49-F238E27FC236}">
                <a16:creationId xmlns:a16="http://schemas.microsoft.com/office/drawing/2014/main" id="{9A09C35A-3B1E-BD45-8DEF-1D4F4990FCDA}"/>
              </a:ext>
            </a:extLst>
          </p:cNvPr>
          <p:cNvSpPr>
            <a:spLocks noGrp="1"/>
          </p:cNvSpPr>
          <p:nvPr>
            <p:ph type="title"/>
          </p:nvPr>
        </p:nvSpPr>
        <p:spPr/>
        <p:txBody>
          <a:bodyPr>
            <a:normAutofit fontScale="90000"/>
          </a:bodyPr>
          <a:lstStyle/>
          <a:p>
            <a:pPr marL="17463" algn="l"/>
            <a:r>
              <a:rPr lang="en-US" sz="4400" dirty="0">
                <a:latin typeface="AcherusGrotesque-Medium" panose="02000505000000020004" pitchFamily="2" charset="77"/>
              </a:rPr>
              <a:t>Requesting support from VT OASF</a:t>
            </a:r>
            <a:br>
              <a:rPr lang="en-US" dirty="0">
                <a:latin typeface="AcherusGrotesque-Medium" panose="02000505000000020004" pitchFamily="2" charset="77"/>
              </a:rPr>
            </a:br>
            <a:r>
              <a:rPr lang="en-US" sz="3600" dirty="0">
                <a:latin typeface="AcherusGrotesque-Medium" panose="02000505000000020004" pitchFamily="2" charset="77"/>
              </a:rPr>
              <a:t> </a:t>
            </a:r>
            <a:r>
              <a:rPr lang="en-US" sz="2800" dirty="0">
                <a:latin typeface="AcherusGrotesque-Medium" panose="02000505000000020004" pitchFamily="2" charset="77"/>
                <a:hlinkClick r:id="rId4"/>
              </a:rPr>
              <a:t>http://guides.lib.vt.edu/oasf</a:t>
            </a:r>
            <a:endParaRPr lang="en-US" dirty="0">
              <a:latin typeface="AcherusGrotesque-Medium" panose="02000505000000020004" pitchFamily="2" charset="77"/>
            </a:endParaRPr>
          </a:p>
        </p:txBody>
      </p:sp>
    </p:spTree>
    <p:extLst>
      <p:ext uri="{BB962C8B-B14F-4D97-AF65-F5344CB8AC3E}">
        <p14:creationId xmlns:p14="http://schemas.microsoft.com/office/powerpoint/2010/main" val="370219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C8B77-0123-CA40-B865-2982CED57E4C}"/>
              </a:ext>
            </a:extLst>
          </p:cNvPr>
          <p:cNvSpPr>
            <a:spLocks noGrp="1"/>
          </p:cNvSpPr>
          <p:nvPr>
            <p:ph type="title"/>
          </p:nvPr>
        </p:nvSpPr>
        <p:spPr/>
        <p:txBody>
          <a:bodyPr/>
          <a:lstStyle/>
          <a:p>
            <a:r>
              <a:rPr lang="en-US" dirty="0">
                <a:latin typeface="AcherusGrotesque-Medium" panose="02000505000000020004" pitchFamily="2" charset="77"/>
              </a:rPr>
              <a:t>Review, vet, prioritize, notify</a:t>
            </a:r>
          </a:p>
        </p:txBody>
      </p:sp>
      <p:sp>
        <p:nvSpPr>
          <p:cNvPr id="3" name="Slide Number Placeholder 2">
            <a:extLst>
              <a:ext uri="{FF2B5EF4-FFF2-40B4-BE49-F238E27FC236}">
                <a16:creationId xmlns:a16="http://schemas.microsoft.com/office/drawing/2014/main" id="{A60DBEA9-ED1A-6846-B24A-EC2168C33F77}"/>
              </a:ext>
            </a:extLst>
          </p:cNvPr>
          <p:cNvSpPr>
            <a:spLocks noGrp="1"/>
          </p:cNvSpPr>
          <p:nvPr>
            <p:ph type="sldNum" sz="quarter" idx="12"/>
          </p:nvPr>
        </p:nvSpPr>
        <p:spPr/>
        <p:txBody>
          <a:bodyPr/>
          <a:lstStyle/>
          <a:p>
            <a:fld id="{F13255C3-EC6F-3E44-8738-BCB40BBB5A07}" type="slidenum">
              <a:rPr lang="en-US" smtClean="0"/>
              <a:t>14</a:t>
            </a:fld>
            <a:endParaRPr lang="en-US"/>
          </a:p>
        </p:txBody>
      </p:sp>
      <p:sp>
        <p:nvSpPr>
          <p:cNvPr id="4" name="Content Placeholder 3">
            <a:extLst>
              <a:ext uri="{FF2B5EF4-FFF2-40B4-BE49-F238E27FC236}">
                <a16:creationId xmlns:a16="http://schemas.microsoft.com/office/drawing/2014/main" id="{8A769D87-695F-FE44-93A9-BC4E338F6212}"/>
              </a:ext>
            </a:extLst>
          </p:cNvPr>
          <p:cNvSpPr>
            <a:spLocks noGrp="1"/>
          </p:cNvSpPr>
          <p:nvPr>
            <p:ph idx="1"/>
          </p:nvPr>
        </p:nvSpPr>
        <p:spPr>
          <a:xfrm>
            <a:off x="1201269" y="1547248"/>
            <a:ext cx="9664993" cy="4372687"/>
          </a:xfrm>
        </p:spPr>
        <p:txBody>
          <a:bodyPr/>
          <a:lstStyle/>
          <a:p>
            <a:r>
              <a:rPr lang="en-US" dirty="0">
                <a:latin typeface="AcherusGrotesque-Medium" panose="02000505000000020004" pitchFamily="2" charset="77"/>
              </a:rPr>
              <a:t>Applications reviewed by team of librarians</a:t>
            </a:r>
          </a:p>
          <a:p>
            <a:pPr lvl="1"/>
            <a:r>
              <a:rPr lang="en-US" sz="2800" dirty="0">
                <a:latin typeface="AcherusGrotesque-Medium" panose="02000505000000020004" pitchFamily="2" charset="77"/>
              </a:rPr>
              <a:t>Gail McMillan, fund manager</a:t>
            </a:r>
          </a:p>
          <a:p>
            <a:r>
              <a:rPr lang="en-US" dirty="0">
                <a:latin typeface="AcherusGrotesque-Medium" panose="02000505000000020004" pitchFamily="2" charset="77"/>
              </a:rPr>
              <a:t>Funds</a:t>
            </a:r>
          </a:p>
          <a:p>
            <a:r>
              <a:rPr lang="en-US" dirty="0">
                <a:latin typeface="AcherusGrotesque-Medium" panose="02000505000000020004" pitchFamily="2" charset="77"/>
              </a:rPr>
              <a:t>Eligibility—VT directory, OSP</a:t>
            </a:r>
          </a:p>
          <a:p>
            <a:r>
              <a:rPr lang="en-US" dirty="0">
                <a:latin typeface="AcherusGrotesque-Medium" panose="02000505000000020004" pitchFamily="2" charset="77"/>
              </a:rPr>
              <a:t>Guidelines</a:t>
            </a:r>
          </a:p>
          <a:p>
            <a:r>
              <a:rPr lang="en-US" dirty="0">
                <a:latin typeface="AcherusGrotesque-Medium" panose="02000505000000020004" pitchFamily="2" charset="77"/>
              </a:rPr>
              <a:t>Email notification (~10 days max)</a:t>
            </a:r>
          </a:p>
        </p:txBody>
      </p:sp>
    </p:spTree>
    <p:extLst>
      <p:ext uri="{BB962C8B-B14F-4D97-AF65-F5344CB8AC3E}">
        <p14:creationId xmlns:p14="http://schemas.microsoft.com/office/powerpoint/2010/main" val="3302851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C8B77-0123-CA40-B865-2982CED57E4C}"/>
              </a:ext>
            </a:extLst>
          </p:cNvPr>
          <p:cNvSpPr>
            <a:spLocks noGrp="1"/>
          </p:cNvSpPr>
          <p:nvPr>
            <p:ph type="title"/>
          </p:nvPr>
        </p:nvSpPr>
        <p:spPr/>
        <p:txBody>
          <a:bodyPr/>
          <a:lstStyle/>
          <a:p>
            <a:r>
              <a:rPr lang="en-US" dirty="0">
                <a:latin typeface="AcherusGrotesque-Medium" panose="02000505000000020004" pitchFamily="2" charset="77"/>
              </a:rPr>
              <a:t>Last steps</a:t>
            </a:r>
          </a:p>
        </p:txBody>
      </p:sp>
      <p:sp>
        <p:nvSpPr>
          <p:cNvPr id="3" name="Slide Number Placeholder 2">
            <a:extLst>
              <a:ext uri="{FF2B5EF4-FFF2-40B4-BE49-F238E27FC236}">
                <a16:creationId xmlns:a16="http://schemas.microsoft.com/office/drawing/2014/main" id="{A60DBEA9-ED1A-6846-B24A-EC2168C33F77}"/>
              </a:ext>
            </a:extLst>
          </p:cNvPr>
          <p:cNvSpPr>
            <a:spLocks noGrp="1"/>
          </p:cNvSpPr>
          <p:nvPr>
            <p:ph type="sldNum" sz="quarter" idx="12"/>
          </p:nvPr>
        </p:nvSpPr>
        <p:spPr/>
        <p:txBody>
          <a:bodyPr/>
          <a:lstStyle/>
          <a:p>
            <a:fld id="{F13255C3-EC6F-3E44-8738-BCB40BBB5A07}" type="slidenum">
              <a:rPr lang="en-US" smtClean="0"/>
              <a:t>15</a:t>
            </a:fld>
            <a:endParaRPr lang="en-US"/>
          </a:p>
        </p:txBody>
      </p:sp>
      <p:sp>
        <p:nvSpPr>
          <p:cNvPr id="4" name="Content Placeholder 3">
            <a:extLst>
              <a:ext uri="{FF2B5EF4-FFF2-40B4-BE49-F238E27FC236}">
                <a16:creationId xmlns:a16="http://schemas.microsoft.com/office/drawing/2014/main" id="{8A769D87-695F-FE44-93A9-BC4E338F6212}"/>
              </a:ext>
            </a:extLst>
          </p:cNvPr>
          <p:cNvSpPr>
            <a:spLocks noGrp="1"/>
          </p:cNvSpPr>
          <p:nvPr>
            <p:ph idx="1"/>
          </p:nvPr>
        </p:nvSpPr>
        <p:spPr>
          <a:xfrm>
            <a:off x="1198880" y="1547248"/>
            <a:ext cx="9664993" cy="4372687"/>
          </a:xfrm>
        </p:spPr>
        <p:txBody>
          <a:bodyPr>
            <a:normAutofit fontScale="92500" lnSpcReduction="20000"/>
          </a:bodyPr>
          <a:lstStyle/>
          <a:p>
            <a:r>
              <a:rPr lang="en-US" dirty="0">
                <a:latin typeface="AcherusGrotesque-Medium" panose="02000505000000020004" pitchFamily="2" charset="77"/>
              </a:rPr>
              <a:t>How are APCs paid?</a:t>
            </a:r>
          </a:p>
          <a:p>
            <a:pPr lvl="1"/>
            <a:r>
              <a:rPr lang="en-US" sz="2800" dirty="0">
                <a:latin typeface="AcherusGrotesque-Medium" panose="02000505000000020004" pitchFamily="2" charset="77"/>
              </a:rPr>
              <a:t>Award email to corresponding author includes</a:t>
            </a:r>
          </a:p>
          <a:p>
            <a:pPr lvl="2"/>
            <a:r>
              <a:rPr lang="en-US" sz="2400" dirty="0">
                <a:latin typeface="AcherusGrotesque-Medium" panose="02000505000000020004" pitchFamily="2" charset="77"/>
              </a:rPr>
              <a:t>Congratulations! </a:t>
            </a:r>
          </a:p>
          <a:p>
            <a:pPr lvl="2"/>
            <a:r>
              <a:rPr lang="en-US" sz="2400" dirty="0">
                <a:latin typeface="AcherusGrotesque-Medium" panose="02000505000000020004" pitchFamily="2" charset="77"/>
              </a:rPr>
              <a:t>Within 45 days</a:t>
            </a:r>
          </a:p>
          <a:p>
            <a:pPr lvl="3"/>
            <a:r>
              <a:rPr lang="en-US" sz="2400" dirty="0">
                <a:latin typeface="AcherusGrotesque-Medium" panose="02000505000000020004" pitchFamily="2" charset="77"/>
              </a:rPr>
              <a:t>Where to have the invoice sent, or</a:t>
            </a:r>
          </a:p>
          <a:p>
            <a:pPr lvl="3"/>
            <a:r>
              <a:rPr lang="en-US" sz="2400" dirty="0">
                <a:latin typeface="AcherusGrotesque-Medium" panose="02000505000000020004" pitchFamily="2" charset="77"/>
              </a:rPr>
              <a:t>APC &gt;$2000—Dept. pays, </a:t>
            </a:r>
            <a:r>
              <a:rPr lang="en-US" sz="2400" dirty="0" err="1">
                <a:latin typeface="AcherusGrotesque-Medium" panose="02000505000000020004" pitchFamily="2" charset="77"/>
              </a:rPr>
              <a:t>HokieMart</a:t>
            </a:r>
            <a:r>
              <a:rPr lang="en-US" sz="2400" dirty="0">
                <a:latin typeface="AcherusGrotesque-Medium" panose="02000505000000020004" pitchFamily="2" charset="77"/>
              </a:rPr>
              <a:t> PO includes Library Banner fund # </a:t>
            </a:r>
          </a:p>
          <a:p>
            <a:r>
              <a:rPr lang="en-US" dirty="0">
                <a:latin typeface="AcherusGrotesque-Medium" panose="02000505000000020004" pitchFamily="2" charset="77"/>
              </a:rPr>
              <a:t>Acknowledge VT OASF in your published article</a:t>
            </a:r>
          </a:p>
          <a:p>
            <a:r>
              <a:rPr lang="en-US" dirty="0">
                <a:latin typeface="AcherusGrotesque-Medium" panose="02000505000000020004" pitchFamily="2" charset="77"/>
              </a:rPr>
              <a:t>Article added to VTechWorks</a:t>
            </a:r>
          </a:p>
          <a:p>
            <a:pPr lvl="1"/>
            <a:r>
              <a:rPr lang="en-US" sz="2800" dirty="0">
                <a:latin typeface="AcherusGrotesque-Medium" panose="02000505000000020004" pitchFamily="2" charset="77"/>
                <a:hlinkClick r:id="rId3"/>
              </a:rPr>
              <a:t>http://vtechworks.lib.vt.edu</a:t>
            </a:r>
            <a:endParaRPr lang="en-US" sz="2800" dirty="0">
              <a:latin typeface="AcherusGrotesque-Medium" panose="02000505000000020004" pitchFamily="2" charset="77"/>
            </a:endParaRPr>
          </a:p>
        </p:txBody>
      </p:sp>
    </p:spTree>
    <p:extLst>
      <p:ext uri="{BB962C8B-B14F-4D97-AF65-F5344CB8AC3E}">
        <p14:creationId xmlns:p14="http://schemas.microsoft.com/office/powerpoint/2010/main" val="2323938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F454F0-00BD-0049-8DB4-34D6B26D7056}"/>
              </a:ext>
            </a:extLst>
          </p:cNvPr>
          <p:cNvSpPr>
            <a:spLocks noGrp="1"/>
          </p:cNvSpPr>
          <p:nvPr>
            <p:ph type="sldNum" sz="quarter" idx="12"/>
          </p:nvPr>
        </p:nvSpPr>
        <p:spPr/>
        <p:txBody>
          <a:bodyPr/>
          <a:lstStyle/>
          <a:p>
            <a:fld id="{F13255C3-EC6F-3E44-8738-BCB40BBB5A07}" type="slidenum">
              <a:rPr lang="en-US" smtClean="0"/>
              <a:t>16</a:t>
            </a:fld>
            <a:endParaRPr lang="en-US"/>
          </a:p>
        </p:txBody>
      </p:sp>
      <p:sp>
        <p:nvSpPr>
          <p:cNvPr id="3" name="TextBox 2">
            <a:extLst>
              <a:ext uri="{FF2B5EF4-FFF2-40B4-BE49-F238E27FC236}">
                <a16:creationId xmlns:a16="http://schemas.microsoft.com/office/drawing/2014/main" id="{D7291850-0DA8-594D-9B09-334D1B5A7E9D}"/>
              </a:ext>
            </a:extLst>
          </p:cNvPr>
          <p:cNvSpPr txBox="1"/>
          <p:nvPr/>
        </p:nvSpPr>
        <p:spPr>
          <a:xfrm>
            <a:off x="850900" y="558800"/>
            <a:ext cx="10490200" cy="523220"/>
          </a:xfrm>
          <a:prstGeom prst="rect">
            <a:avLst/>
          </a:prstGeom>
          <a:noFill/>
        </p:spPr>
        <p:txBody>
          <a:bodyPr wrap="square" rtlCol="0">
            <a:spAutoFit/>
          </a:bodyPr>
          <a:lstStyle/>
          <a:p>
            <a:r>
              <a:rPr lang="en-US" sz="2800" i="1" dirty="0">
                <a:latin typeface="AcherusGrotesque-MediumItalic" panose="02000505000000020004" pitchFamily="2" charset="77"/>
              </a:rPr>
              <a:t>FY2021 VT OASF Supports Colleges/Institutes</a:t>
            </a:r>
          </a:p>
        </p:txBody>
      </p:sp>
      <p:graphicFrame>
        <p:nvGraphicFramePr>
          <p:cNvPr id="7" name="Chart 6">
            <a:extLst>
              <a:ext uri="{FF2B5EF4-FFF2-40B4-BE49-F238E27FC236}">
                <a16:creationId xmlns:a16="http://schemas.microsoft.com/office/drawing/2014/main" id="{352184B9-64DD-4040-AC91-7BBDF65F1E17}"/>
              </a:ext>
            </a:extLst>
          </p:cNvPr>
          <p:cNvGraphicFramePr>
            <a:graphicFrameLocks/>
          </p:cNvGraphicFramePr>
          <p:nvPr>
            <p:extLst>
              <p:ext uri="{D42A27DB-BD31-4B8C-83A1-F6EECF244321}">
                <p14:modId xmlns:p14="http://schemas.microsoft.com/office/powerpoint/2010/main" val="1485199605"/>
              </p:ext>
            </p:extLst>
          </p:nvPr>
        </p:nvGraphicFramePr>
        <p:xfrm>
          <a:off x="938152" y="1082020"/>
          <a:ext cx="10200904" cy="49387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62993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C8B77-0123-CA40-B865-2982CED57E4C}"/>
              </a:ext>
            </a:extLst>
          </p:cNvPr>
          <p:cNvSpPr>
            <a:spLocks noGrp="1"/>
          </p:cNvSpPr>
          <p:nvPr>
            <p:ph type="title"/>
          </p:nvPr>
        </p:nvSpPr>
        <p:spPr/>
        <p:txBody>
          <a:bodyPr/>
          <a:lstStyle/>
          <a:p>
            <a:r>
              <a:rPr lang="en-US" dirty="0">
                <a:latin typeface="AcherusGrotesque-Medium" panose="02000505000000020004" pitchFamily="2" charset="77"/>
              </a:rPr>
              <a:t>VT Open Access Subvention Fund</a:t>
            </a:r>
          </a:p>
        </p:txBody>
      </p:sp>
      <p:sp>
        <p:nvSpPr>
          <p:cNvPr id="3" name="Slide Number Placeholder 2">
            <a:extLst>
              <a:ext uri="{FF2B5EF4-FFF2-40B4-BE49-F238E27FC236}">
                <a16:creationId xmlns:a16="http://schemas.microsoft.com/office/drawing/2014/main" id="{A60DBEA9-ED1A-6846-B24A-EC2168C33F77}"/>
              </a:ext>
            </a:extLst>
          </p:cNvPr>
          <p:cNvSpPr>
            <a:spLocks noGrp="1"/>
          </p:cNvSpPr>
          <p:nvPr>
            <p:ph type="sldNum" sz="quarter" idx="12"/>
          </p:nvPr>
        </p:nvSpPr>
        <p:spPr/>
        <p:txBody>
          <a:bodyPr/>
          <a:lstStyle/>
          <a:p>
            <a:fld id="{F13255C3-EC6F-3E44-8738-BCB40BBB5A07}" type="slidenum">
              <a:rPr lang="en-US" smtClean="0"/>
              <a:t>17</a:t>
            </a:fld>
            <a:endParaRPr lang="en-US"/>
          </a:p>
        </p:txBody>
      </p:sp>
      <p:sp>
        <p:nvSpPr>
          <p:cNvPr id="4" name="Content Placeholder 3">
            <a:extLst>
              <a:ext uri="{FF2B5EF4-FFF2-40B4-BE49-F238E27FC236}">
                <a16:creationId xmlns:a16="http://schemas.microsoft.com/office/drawing/2014/main" id="{8A769D87-695F-FE44-93A9-BC4E338F6212}"/>
              </a:ext>
            </a:extLst>
          </p:cNvPr>
          <p:cNvSpPr>
            <a:spLocks noGrp="1"/>
          </p:cNvSpPr>
          <p:nvPr>
            <p:ph idx="1"/>
          </p:nvPr>
        </p:nvSpPr>
        <p:spPr/>
        <p:txBody>
          <a:bodyPr>
            <a:normAutofit/>
          </a:bodyPr>
          <a:lstStyle/>
          <a:p>
            <a:r>
              <a:rPr lang="en-US" dirty="0">
                <a:latin typeface="AcherusGrotesque-Medium" panose="02000505000000020004" pitchFamily="2" charset="77"/>
                <a:hlinkClick r:id="rId3"/>
              </a:rPr>
              <a:t>http://guides.lib.vt.edu/oasf</a:t>
            </a:r>
            <a:endParaRPr lang="en-US" dirty="0">
              <a:latin typeface="AcherusGrotesque-Medium" panose="02000505000000020004" pitchFamily="2" charset="77"/>
            </a:endParaRPr>
          </a:p>
          <a:p>
            <a:endParaRPr lang="en-US" dirty="0">
              <a:latin typeface="AcherusGrotesque-Medium" panose="02000505000000020004" pitchFamily="2" charset="77"/>
            </a:endParaRPr>
          </a:p>
          <a:p>
            <a:r>
              <a:rPr lang="en-US" dirty="0">
                <a:latin typeface="AcherusGrotesque-Medium" panose="02000505000000020004" pitchFamily="2" charset="77"/>
              </a:rPr>
              <a:t>Gail McMillan</a:t>
            </a:r>
          </a:p>
          <a:p>
            <a:pPr lvl="1"/>
            <a:r>
              <a:rPr lang="en-US" sz="2800" dirty="0">
                <a:latin typeface="AcherusGrotesque-Medium" panose="02000505000000020004" pitchFamily="2" charset="77"/>
                <a:hlinkClick r:id="rId4"/>
              </a:rPr>
              <a:t>gailmac@vt.edu</a:t>
            </a:r>
            <a:endParaRPr lang="en-US" sz="2800" dirty="0">
              <a:latin typeface="AcherusGrotesque-Medium" panose="02000505000000020004" pitchFamily="2" charset="77"/>
            </a:endParaRPr>
          </a:p>
          <a:p>
            <a:pPr lvl="1"/>
            <a:r>
              <a:rPr lang="en-US" sz="2800" dirty="0">
                <a:latin typeface="AcherusGrotesque-Medium" panose="02000505000000020004" pitchFamily="2" charset="77"/>
              </a:rPr>
              <a:t>540-231-9252</a:t>
            </a:r>
          </a:p>
          <a:p>
            <a:pPr lvl="1"/>
            <a:r>
              <a:rPr lang="en-US" sz="2800" dirty="0">
                <a:latin typeface="AcherusGrotesque-Medium" panose="02000505000000020004" pitchFamily="2" charset="77"/>
              </a:rPr>
              <a:t>421 Newman Library</a:t>
            </a:r>
          </a:p>
        </p:txBody>
      </p:sp>
    </p:spTree>
    <p:extLst>
      <p:ext uri="{BB962C8B-B14F-4D97-AF65-F5344CB8AC3E}">
        <p14:creationId xmlns:p14="http://schemas.microsoft.com/office/powerpoint/2010/main" val="1592990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C8B77-0123-CA40-B865-2982CED57E4C}"/>
              </a:ext>
            </a:extLst>
          </p:cNvPr>
          <p:cNvSpPr>
            <a:spLocks noGrp="1"/>
          </p:cNvSpPr>
          <p:nvPr>
            <p:ph type="title"/>
          </p:nvPr>
        </p:nvSpPr>
        <p:spPr/>
        <p:txBody>
          <a:bodyPr/>
          <a:lstStyle/>
          <a:p>
            <a:r>
              <a:rPr lang="en-US" dirty="0">
                <a:latin typeface="AcherusGrotesque-Medium" panose="02000505000000020004" pitchFamily="2" charset="77"/>
              </a:rPr>
              <a:t>Finding OA Journals and Publishers</a:t>
            </a:r>
          </a:p>
        </p:txBody>
      </p:sp>
      <p:sp>
        <p:nvSpPr>
          <p:cNvPr id="3" name="Slide Number Placeholder 2">
            <a:extLst>
              <a:ext uri="{FF2B5EF4-FFF2-40B4-BE49-F238E27FC236}">
                <a16:creationId xmlns:a16="http://schemas.microsoft.com/office/drawing/2014/main" id="{A60DBEA9-ED1A-6846-B24A-EC2168C33F77}"/>
              </a:ext>
            </a:extLst>
          </p:cNvPr>
          <p:cNvSpPr>
            <a:spLocks noGrp="1"/>
          </p:cNvSpPr>
          <p:nvPr>
            <p:ph type="sldNum" sz="quarter" idx="12"/>
          </p:nvPr>
        </p:nvSpPr>
        <p:spPr/>
        <p:txBody>
          <a:bodyPr/>
          <a:lstStyle/>
          <a:p>
            <a:fld id="{F13255C3-EC6F-3E44-8738-BCB40BBB5A07}" type="slidenum">
              <a:rPr lang="en-US" smtClean="0"/>
              <a:t>18</a:t>
            </a:fld>
            <a:endParaRPr lang="en-US"/>
          </a:p>
        </p:txBody>
      </p:sp>
      <p:sp>
        <p:nvSpPr>
          <p:cNvPr id="4" name="Content Placeholder 3">
            <a:extLst>
              <a:ext uri="{FF2B5EF4-FFF2-40B4-BE49-F238E27FC236}">
                <a16:creationId xmlns:a16="http://schemas.microsoft.com/office/drawing/2014/main" id="{8A769D87-695F-FE44-93A9-BC4E338F6212}"/>
              </a:ext>
            </a:extLst>
          </p:cNvPr>
          <p:cNvSpPr>
            <a:spLocks noGrp="1"/>
          </p:cNvSpPr>
          <p:nvPr>
            <p:ph idx="1"/>
          </p:nvPr>
        </p:nvSpPr>
        <p:spPr>
          <a:xfrm>
            <a:off x="1198880" y="1547248"/>
            <a:ext cx="9664993" cy="4372687"/>
          </a:xfrm>
        </p:spPr>
        <p:txBody>
          <a:bodyPr>
            <a:normAutofit lnSpcReduction="10000"/>
          </a:bodyPr>
          <a:lstStyle/>
          <a:p>
            <a:pPr>
              <a:lnSpc>
                <a:spcPct val="120000"/>
              </a:lnSpc>
              <a:spcBef>
                <a:spcPts val="1320"/>
              </a:spcBef>
            </a:pPr>
            <a:r>
              <a:rPr lang="en-US" sz="2400" dirty="0">
                <a:latin typeface="AcherusGrotesque-Medium" panose="02000505000000020004" pitchFamily="2" charset="77"/>
              </a:rPr>
              <a:t>Open access journal directories</a:t>
            </a:r>
          </a:p>
          <a:p>
            <a:pPr marL="914400" lvl="1" indent="-514350">
              <a:lnSpc>
                <a:spcPct val="120000"/>
              </a:lnSpc>
              <a:spcBef>
                <a:spcPts val="1320"/>
              </a:spcBef>
            </a:pPr>
            <a:r>
              <a:rPr lang="en-US" sz="2100" dirty="0">
                <a:latin typeface="AcherusGrotesque-Medium" panose="02000505000000020004" pitchFamily="2" charset="77"/>
                <a:hlinkClick r:id="rId3"/>
              </a:rPr>
              <a:t>Directory of Open Access Journals</a:t>
            </a:r>
            <a:endParaRPr lang="en-US" sz="2100" dirty="0">
              <a:latin typeface="AcherusGrotesque-Medium" panose="02000505000000020004" pitchFamily="2" charset="77"/>
            </a:endParaRPr>
          </a:p>
          <a:p>
            <a:pPr marL="914400" lvl="1" indent="-514350">
              <a:lnSpc>
                <a:spcPct val="120000"/>
              </a:lnSpc>
              <a:spcBef>
                <a:spcPts val="1320"/>
              </a:spcBef>
            </a:pPr>
            <a:r>
              <a:rPr lang="en-US" sz="2100" dirty="0">
                <a:latin typeface="AcherusGrotesque-Medium" panose="02000505000000020004" pitchFamily="2" charset="77"/>
                <a:hlinkClick r:id="rId4"/>
              </a:rPr>
              <a:t>SHERPA/RoMEO</a:t>
            </a:r>
            <a:endParaRPr lang="en-US" sz="2100" dirty="0">
              <a:latin typeface="AcherusGrotesque-Medium" panose="02000505000000020004" pitchFamily="2" charset="77"/>
            </a:endParaRPr>
          </a:p>
          <a:p>
            <a:pPr marL="914400" lvl="1" indent="-514350">
              <a:lnSpc>
                <a:spcPct val="120000"/>
              </a:lnSpc>
              <a:spcBef>
                <a:spcPts val="1320"/>
              </a:spcBef>
            </a:pPr>
            <a:r>
              <a:rPr lang="en-US" sz="2100" dirty="0">
                <a:latin typeface="AcherusGrotesque-Medium" panose="02000505000000020004" pitchFamily="2" charset="77"/>
                <a:hlinkClick r:id="rId5"/>
              </a:rPr>
              <a:t>UlrichsWeb</a:t>
            </a:r>
            <a:endParaRPr lang="en-US" sz="2100" dirty="0">
              <a:latin typeface="AcherusGrotesque-Medium" panose="02000505000000020004" pitchFamily="2" charset="77"/>
            </a:endParaRPr>
          </a:p>
          <a:p>
            <a:pPr marL="571500" indent="-514350">
              <a:lnSpc>
                <a:spcPct val="120000"/>
              </a:lnSpc>
              <a:spcBef>
                <a:spcPts val="1320"/>
              </a:spcBef>
            </a:pPr>
            <a:r>
              <a:rPr lang="en-US" sz="2400" dirty="0">
                <a:latin typeface="AcherusGrotesque-Medium" panose="02000505000000020004" pitchFamily="2" charset="77"/>
              </a:rPr>
              <a:t>Publishing Ethics: </a:t>
            </a:r>
            <a:r>
              <a:rPr lang="en-US" sz="2400" dirty="0">
                <a:latin typeface="AcherusGrotesque-Medium" panose="02000505000000020004" pitchFamily="2" charset="77"/>
                <a:hlinkClick r:id="rId6"/>
              </a:rPr>
              <a:t>Open Access Scholarly Publishers Association</a:t>
            </a:r>
            <a:r>
              <a:rPr lang="en-US" sz="2400" dirty="0">
                <a:latin typeface="AcherusGrotesque-Medium" panose="02000505000000020004" pitchFamily="2" charset="77"/>
              </a:rPr>
              <a:t>, </a:t>
            </a:r>
            <a:r>
              <a:rPr lang="en-US" sz="2400" dirty="0">
                <a:latin typeface="AcherusGrotesque-Medium" panose="02000505000000020004" pitchFamily="2" charset="77"/>
                <a:hlinkClick r:id="rId7"/>
              </a:rPr>
              <a:t>COPE</a:t>
            </a:r>
            <a:r>
              <a:rPr lang="en-US" sz="2400" dirty="0">
                <a:latin typeface="AcherusGrotesque-Medium" panose="02000505000000020004" pitchFamily="2" charset="77"/>
              </a:rPr>
              <a:t> </a:t>
            </a:r>
          </a:p>
          <a:p>
            <a:pPr marL="571500" indent="-514350">
              <a:lnSpc>
                <a:spcPct val="120000"/>
              </a:lnSpc>
              <a:spcBef>
                <a:spcPts val="1320"/>
              </a:spcBef>
            </a:pPr>
            <a:r>
              <a:rPr lang="en-US" sz="2400" dirty="0">
                <a:latin typeface="AcherusGrotesque-Medium" panose="02000505000000020004" pitchFamily="2" charset="77"/>
                <a:hlinkClick r:id="rId8"/>
              </a:rPr>
              <a:t>Publisher discounts available to VT authors</a:t>
            </a:r>
            <a:endParaRPr lang="en-US" sz="2400" dirty="0">
              <a:latin typeface="AcherusGrotesque-Medium" panose="02000505000000020004" pitchFamily="2" charset="77"/>
            </a:endParaRPr>
          </a:p>
        </p:txBody>
      </p:sp>
    </p:spTree>
    <p:extLst>
      <p:ext uri="{BB962C8B-B14F-4D97-AF65-F5344CB8AC3E}">
        <p14:creationId xmlns:p14="http://schemas.microsoft.com/office/powerpoint/2010/main" val="4092457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1" y="1704996"/>
            <a:ext cx="6559812" cy="2614157"/>
          </a:xfrm>
        </p:spPr>
        <p:txBody>
          <a:bodyPr>
            <a:normAutofit fontScale="90000"/>
          </a:bodyPr>
          <a:lstStyle/>
          <a:p>
            <a:pPr>
              <a:lnSpc>
                <a:spcPct val="100000"/>
              </a:lnSpc>
            </a:pPr>
            <a:r>
              <a:rPr lang="en-US" sz="4000" dirty="0">
                <a:solidFill>
                  <a:schemeClr val="accent3"/>
                </a:solidFill>
                <a:latin typeface="AcherusGrotesque-Medium" panose="02000505000000020004" pitchFamily="2" charset="77"/>
              </a:rPr>
              <a:t>$215,000 available to support open access articles in FY2022</a:t>
            </a:r>
            <a:endParaRPr lang="en-US" sz="4000" dirty="0">
              <a:latin typeface="AcherusGrotesque-Medium" panose="02000505000000020004" pitchFamily="2" charset="77"/>
            </a:endParaRPr>
          </a:p>
        </p:txBody>
      </p:sp>
      <p:sp>
        <p:nvSpPr>
          <p:cNvPr id="3" name="Text Placeholder 2"/>
          <p:cNvSpPr>
            <a:spLocks noGrp="1"/>
          </p:cNvSpPr>
          <p:nvPr>
            <p:ph type="body" idx="1"/>
          </p:nvPr>
        </p:nvSpPr>
        <p:spPr>
          <a:xfrm>
            <a:off x="1" y="4903740"/>
            <a:ext cx="7804412" cy="795154"/>
          </a:xfrm>
        </p:spPr>
        <p:txBody>
          <a:bodyPr/>
          <a:lstStyle/>
          <a:p>
            <a:endParaRPr lang="en-US" b="0" cap="none" dirty="0">
              <a:solidFill>
                <a:schemeClr val="accent3"/>
              </a:solidFill>
              <a:latin typeface="Acherus Grotesque Regular" panose="02000505000000020004" pitchFamily="2" charset="77"/>
            </a:endParaRPr>
          </a:p>
        </p:txBody>
      </p:sp>
    </p:spTree>
    <p:extLst>
      <p:ext uri="{BB962C8B-B14F-4D97-AF65-F5344CB8AC3E}">
        <p14:creationId xmlns:p14="http://schemas.microsoft.com/office/powerpoint/2010/main" val="1813933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AcherusGrotesque-Medium" panose="02000505000000020004" pitchFamily="2" charset="77"/>
              </a:rPr>
              <a:t>What is “Open Access”?</a:t>
            </a:r>
          </a:p>
        </p:txBody>
      </p:sp>
      <p:sp>
        <p:nvSpPr>
          <p:cNvPr id="8" name="Slide Number Placeholder 7"/>
          <p:cNvSpPr>
            <a:spLocks noGrp="1"/>
          </p:cNvSpPr>
          <p:nvPr>
            <p:ph type="sldNum" sz="quarter" idx="12"/>
          </p:nvPr>
        </p:nvSpPr>
        <p:spPr/>
        <p:txBody>
          <a:bodyPr/>
          <a:lstStyle/>
          <a:p>
            <a:fld id="{F13255C3-EC6F-3E44-8738-BCB40BBB5A07}" type="slidenum">
              <a:rPr lang="en-US" smtClean="0"/>
              <a:pPr/>
              <a:t>3</a:t>
            </a:fld>
            <a:endParaRPr lang="en-US"/>
          </a:p>
        </p:txBody>
      </p:sp>
      <p:sp>
        <p:nvSpPr>
          <p:cNvPr id="5" name="Subtitle 4"/>
          <p:cNvSpPr>
            <a:spLocks noGrp="1"/>
          </p:cNvSpPr>
          <p:nvPr>
            <p:ph idx="1"/>
          </p:nvPr>
        </p:nvSpPr>
        <p:spPr>
          <a:xfrm>
            <a:off x="1203515" y="1323234"/>
            <a:ext cx="9664993" cy="4751043"/>
          </a:xfrm>
        </p:spPr>
        <p:txBody>
          <a:bodyPr>
            <a:normAutofit fontScale="70000" lnSpcReduction="20000"/>
          </a:bodyPr>
          <a:lstStyle/>
          <a:p>
            <a:pPr>
              <a:lnSpc>
                <a:spcPct val="120000"/>
              </a:lnSpc>
            </a:pPr>
            <a:r>
              <a:rPr lang="en-US" dirty="0">
                <a:latin typeface="AcherusGrotesque-Medium" panose="02000505000000020004" pitchFamily="2" charset="77"/>
                <a:ea typeface="Helvetica Neue" panose="02000503000000020004" pitchFamily="2" charset="0"/>
                <a:cs typeface="Helvetica Neue" panose="02000503000000020004" pitchFamily="2" charset="0"/>
              </a:rPr>
              <a:t>Open Access literature is digital, online, free of charge, and free of most copyright and licensing restrictions. What makes it possible is the internet and the consent of the author or copyright-holder. </a:t>
            </a:r>
          </a:p>
          <a:p>
            <a:pPr>
              <a:lnSpc>
                <a:spcPct val="120000"/>
              </a:lnSpc>
            </a:pPr>
            <a:r>
              <a:rPr lang="en-US" dirty="0">
                <a:latin typeface="AcherusGrotesque-Medium" panose="02000505000000020004" pitchFamily="2" charset="77"/>
                <a:ea typeface="Helvetica Neue" panose="02000503000000020004" pitchFamily="2" charset="0"/>
                <a:cs typeface="Helvetica Neue" panose="02000503000000020004" pitchFamily="2" charset="0"/>
              </a:rPr>
              <a:t>Gold OA: immediate public access at time of publication; sometimes APCs</a:t>
            </a:r>
          </a:p>
          <a:p>
            <a:pPr>
              <a:lnSpc>
                <a:spcPct val="120000"/>
              </a:lnSpc>
            </a:pPr>
            <a:r>
              <a:rPr lang="en-US" dirty="0">
                <a:latin typeface="AcherusGrotesque-Medium" panose="02000505000000020004" pitchFamily="2" charset="77"/>
                <a:ea typeface="Helvetica Neue" panose="02000503000000020004" pitchFamily="2" charset="0"/>
                <a:cs typeface="Helvetica Neue" panose="02000503000000020004" pitchFamily="2" charset="0"/>
              </a:rPr>
              <a:t>Green OA: self-archiving per publisher/journal policies, sometimes temporary embargoes</a:t>
            </a:r>
          </a:p>
          <a:p>
            <a:pPr>
              <a:lnSpc>
                <a:spcPct val="120000"/>
              </a:lnSpc>
            </a:pPr>
            <a:r>
              <a:rPr lang="en-US" dirty="0">
                <a:latin typeface="AcherusGrotesque-Medium" panose="02000505000000020004" pitchFamily="2" charset="77"/>
                <a:cs typeface="Times"/>
              </a:rPr>
              <a:t>Bronze OA: No APC--publisher good will (But will it endure?)</a:t>
            </a:r>
          </a:p>
          <a:p>
            <a:pPr>
              <a:lnSpc>
                <a:spcPct val="120000"/>
              </a:lnSpc>
            </a:pPr>
            <a:r>
              <a:rPr lang="en-US" dirty="0">
                <a:latin typeface="AcherusGrotesque-Medium" panose="02000505000000020004" pitchFamily="2" charset="77"/>
                <a:cs typeface="Times"/>
              </a:rPr>
              <a:t>Platinum/Diamond OA: No APC—library/university press funded journals (</a:t>
            </a:r>
            <a:r>
              <a:rPr lang="en-US" dirty="0">
                <a:latin typeface="AcherusGrotesque-Medium" panose="02000505000000020004" pitchFamily="2" charset="77"/>
                <a:cs typeface="Times"/>
                <a:hlinkClick r:id="rId3"/>
              </a:rPr>
              <a:t>VT Publishing</a:t>
            </a:r>
            <a:r>
              <a:rPr lang="en-US" dirty="0">
                <a:latin typeface="AcherusGrotesque-Medium" panose="02000505000000020004" pitchFamily="2" charset="77"/>
                <a:cs typeface="Times"/>
              </a:rPr>
              <a:t>)</a:t>
            </a:r>
          </a:p>
          <a:p>
            <a:pPr lvl="2"/>
            <a:endParaRPr lang="en-US" i="1" dirty="0"/>
          </a:p>
        </p:txBody>
      </p:sp>
    </p:spTree>
    <p:extLst>
      <p:ext uri="{BB962C8B-B14F-4D97-AF65-F5344CB8AC3E}">
        <p14:creationId xmlns:p14="http://schemas.microsoft.com/office/powerpoint/2010/main" val="1780315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AcherusGrotesque-Medium" panose="02000505000000020004" pitchFamily="2" charset="77"/>
              </a:rPr>
              <a:t>Open Access Benefits</a:t>
            </a:r>
          </a:p>
        </p:txBody>
      </p:sp>
      <p:sp>
        <p:nvSpPr>
          <p:cNvPr id="8" name="Slide Number Placeholder 7"/>
          <p:cNvSpPr>
            <a:spLocks noGrp="1"/>
          </p:cNvSpPr>
          <p:nvPr>
            <p:ph type="sldNum" sz="quarter" idx="12"/>
          </p:nvPr>
        </p:nvSpPr>
        <p:spPr/>
        <p:txBody>
          <a:bodyPr/>
          <a:lstStyle/>
          <a:p>
            <a:fld id="{F13255C3-EC6F-3E44-8738-BCB40BBB5A07}" type="slidenum">
              <a:rPr lang="en-US" smtClean="0"/>
              <a:pPr/>
              <a:t>4</a:t>
            </a:fld>
            <a:endParaRPr lang="en-US"/>
          </a:p>
        </p:txBody>
      </p:sp>
      <p:sp>
        <p:nvSpPr>
          <p:cNvPr id="5" name="Subtitle 4"/>
          <p:cNvSpPr>
            <a:spLocks noGrp="1"/>
          </p:cNvSpPr>
          <p:nvPr>
            <p:ph idx="1"/>
          </p:nvPr>
        </p:nvSpPr>
        <p:spPr>
          <a:xfrm>
            <a:off x="1203515" y="1323234"/>
            <a:ext cx="9664993" cy="4751043"/>
          </a:xfrm>
        </p:spPr>
        <p:txBody>
          <a:bodyPr>
            <a:normAutofit fontScale="85000" lnSpcReduction="20000"/>
          </a:bodyPr>
          <a:lstStyle/>
          <a:p>
            <a:pPr>
              <a:lnSpc>
                <a:spcPct val="110000"/>
              </a:lnSpc>
            </a:pPr>
            <a:r>
              <a:rPr lang="en-US" dirty="0">
                <a:latin typeface="AcherusGrotesque-Medium" panose="02000505000000020004" pitchFamily="2" charset="77"/>
              </a:rPr>
              <a:t>Increasing visibility of research (</a:t>
            </a:r>
            <a:r>
              <a:rPr lang="en-US" dirty="0">
                <a:latin typeface="AcherusGrotesque-Medium" panose="02000505000000020004" pitchFamily="2" charset="77"/>
                <a:hlinkClick r:id="rId3"/>
              </a:rPr>
              <a:t>Wang et al., 2015)</a:t>
            </a:r>
            <a:endParaRPr lang="en-US" dirty="0">
              <a:latin typeface="AcherusGrotesque-Medium" panose="02000505000000020004" pitchFamily="2" charset="77"/>
            </a:endParaRPr>
          </a:p>
          <a:p>
            <a:pPr>
              <a:lnSpc>
                <a:spcPct val="110000"/>
              </a:lnSpc>
            </a:pPr>
            <a:r>
              <a:rPr lang="en-US" dirty="0">
                <a:latin typeface="AcherusGrotesque-Medium" panose="02000505000000020004" pitchFamily="2" charset="77"/>
              </a:rPr>
              <a:t>Increasing citations counts (</a:t>
            </a:r>
            <a:r>
              <a:rPr lang="en-US" dirty="0">
                <a:latin typeface="AcherusGrotesque-Medium" panose="02000505000000020004" pitchFamily="2" charset="77"/>
                <a:hlinkClick r:id="rId4"/>
              </a:rPr>
              <a:t>Gargouri et al., 2010</a:t>
            </a:r>
            <a:r>
              <a:rPr lang="en-US" dirty="0">
                <a:latin typeface="AcherusGrotesque-Medium" panose="02000505000000020004" pitchFamily="2" charset="77"/>
              </a:rPr>
              <a:t>)</a:t>
            </a:r>
          </a:p>
          <a:p>
            <a:pPr>
              <a:lnSpc>
                <a:spcPct val="110000"/>
              </a:lnSpc>
            </a:pPr>
            <a:r>
              <a:rPr lang="en-US" dirty="0">
                <a:latin typeface="AcherusGrotesque-Medium" panose="02000505000000020004" pitchFamily="2" charset="77"/>
              </a:rPr>
              <a:t>Helps build research capacity in developing countries (</a:t>
            </a:r>
            <a:r>
              <a:rPr lang="en-US" dirty="0">
                <a:latin typeface="AcherusGrotesque-Medium" panose="02000505000000020004" pitchFamily="2" charset="77"/>
                <a:hlinkClick r:id="rId5" invalidUrl="https://scholar.google.com/scholar_lookup?title=Open access archiving: the fast track to building research capacity in developing countries&amp;author=Chan&amp;publication_year=2005"/>
              </a:rPr>
              <a:t>Chan, Kirsop &amp; Arunachalam, 2005</a:t>
            </a:r>
            <a:r>
              <a:rPr lang="en-US" dirty="0">
                <a:latin typeface="AcherusGrotesque-Medium" panose="02000505000000020004" pitchFamily="2" charset="77"/>
              </a:rPr>
              <a:t>)</a:t>
            </a:r>
          </a:p>
          <a:p>
            <a:pPr>
              <a:lnSpc>
                <a:spcPct val="110000"/>
              </a:lnSpc>
            </a:pPr>
            <a:r>
              <a:rPr lang="en-US" dirty="0">
                <a:latin typeface="AcherusGrotesque-Medium" panose="02000505000000020004" pitchFamily="2" charset="77"/>
              </a:rPr>
              <a:t>Decreases financial pressure on academic and research libraries (</a:t>
            </a:r>
            <a:r>
              <a:rPr lang="en-US" dirty="0">
                <a:latin typeface="AcherusGrotesque-Medium" panose="02000505000000020004" pitchFamily="2" charset="77"/>
                <a:hlinkClick r:id="rId6" invalidUrl="https://scholar.google.com/scholar_lookup?title=The business of academic publishing&amp;author=McGuigan&amp;publication_year=2008"/>
              </a:rPr>
              <a:t>McGuigan &amp; Russell, 2008</a:t>
            </a:r>
            <a:r>
              <a:rPr lang="en-US" dirty="0">
                <a:latin typeface="AcherusGrotesque-Medium" panose="02000505000000020004" pitchFamily="2" charset="77"/>
              </a:rPr>
              <a:t>)</a:t>
            </a:r>
          </a:p>
          <a:p>
            <a:pPr>
              <a:lnSpc>
                <a:spcPct val="110000"/>
              </a:lnSpc>
            </a:pPr>
            <a:r>
              <a:rPr lang="en-US" dirty="0">
                <a:latin typeface="AcherusGrotesque-Medium" panose="02000505000000020004" pitchFamily="2" charset="77"/>
              </a:rPr>
              <a:t>Increases funders’ impacts--higher return on investment (</a:t>
            </a:r>
            <a:r>
              <a:rPr lang="en-US" dirty="0">
                <a:latin typeface="AcherusGrotesque-Medium" panose="02000505000000020004" pitchFamily="2" charset="77"/>
                <a:hlinkClick r:id="rId7"/>
              </a:rPr>
              <a:t>Tennant et al., 2016</a:t>
            </a:r>
            <a:r>
              <a:rPr lang="en-US" dirty="0">
                <a:latin typeface="AcherusGrotesque-Medium" panose="02000505000000020004" pitchFamily="2" charset="77"/>
              </a:rPr>
              <a:t>), reaching beyond academia to industry and the public</a:t>
            </a:r>
          </a:p>
          <a:p>
            <a:pPr>
              <a:lnSpc>
                <a:spcPct val="110000"/>
              </a:lnSpc>
            </a:pPr>
            <a:r>
              <a:rPr lang="en-US" dirty="0">
                <a:latin typeface="AcherusGrotesque-Medium" panose="02000505000000020004" pitchFamily="2" charset="77"/>
              </a:rPr>
              <a:t>Reduces duplicative efforts</a:t>
            </a:r>
          </a:p>
          <a:p>
            <a:pPr lvl="2"/>
            <a:endParaRPr lang="en-US" i="1" dirty="0"/>
          </a:p>
        </p:txBody>
      </p:sp>
    </p:spTree>
    <p:extLst>
      <p:ext uri="{BB962C8B-B14F-4D97-AF65-F5344CB8AC3E}">
        <p14:creationId xmlns:p14="http://schemas.microsoft.com/office/powerpoint/2010/main" val="342257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AcherusGrotesque-Medium" panose="02000505000000020004" pitchFamily="2" charset="77"/>
              </a:rPr>
              <a:t>Reputation Economy in Academia</a:t>
            </a:r>
          </a:p>
        </p:txBody>
      </p:sp>
      <p:sp>
        <p:nvSpPr>
          <p:cNvPr id="8" name="Slide Number Placeholder 7"/>
          <p:cNvSpPr>
            <a:spLocks noGrp="1"/>
          </p:cNvSpPr>
          <p:nvPr>
            <p:ph type="sldNum" sz="quarter" idx="12"/>
          </p:nvPr>
        </p:nvSpPr>
        <p:spPr/>
        <p:txBody>
          <a:bodyPr/>
          <a:lstStyle/>
          <a:p>
            <a:fld id="{F13255C3-EC6F-3E44-8738-BCB40BBB5A07}" type="slidenum">
              <a:rPr lang="en-US" smtClean="0"/>
              <a:pPr/>
              <a:t>5</a:t>
            </a:fld>
            <a:endParaRPr lang="en-US"/>
          </a:p>
        </p:txBody>
      </p:sp>
      <p:sp>
        <p:nvSpPr>
          <p:cNvPr id="5" name="Subtitle 4"/>
          <p:cNvSpPr>
            <a:spLocks noGrp="1"/>
          </p:cNvSpPr>
          <p:nvPr>
            <p:ph idx="1"/>
          </p:nvPr>
        </p:nvSpPr>
        <p:spPr>
          <a:xfrm>
            <a:off x="1203515" y="1323234"/>
            <a:ext cx="9664993" cy="4751043"/>
          </a:xfrm>
        </p:spPr>
        <p:txBody>
          <a:bodyPr>
            <a:normAutofit/>
          </a:bodyPr>
          <a:lstStyle/>
          <a:p>
            <a:r>
              <a:rPr lang="en-US" dirty="0">
                <a:latin typeface="AcherusGrotesque-Medium" panose="02000505000000020004" pitchFamily="2" charset="77"/>
              </a:rPr>
              <a:t>Publishing models need to change</a:t>
            </a:r>
          </a:p>
          <a:p>
            <a:r>
              <a:rPr lang="en-US" dirty="0">
                <a:latin typeface="AcherusGrotesque-Medium" panose="02000505000000020004" pitchFamily="2" charset="77"/>
              </a:rPr>
              <a:t>Libraries promoting change</a:t>
            </a:r>
          </a:p>
          <a:p>
            <a:pPr lvl="1"/>
            <a:r>
              <a:rPr lang="en-US" sz="2800" dirty="0">
                <a:latin typeface="AcherusGrotesque-Medium" panose="02000505000000020004" pitchFamily="2" charset="77"/>
              </a:rPr>
              <a:t>Hosting</a:t>
            </a:r>
          </a:p>
          <a:p>
            <a:pPr lvl="1"/>
            <a:r>
              <a:rPr lang="en-US" sz="2800" dirty="0">
                <a:latin typeface="AcherusGrotesque-Medium" panose="02000505000000020004" pitchFamily="2" charset="77"/>
              </a:rPr>
              <a:t>Publishing</a:t>
            </a:r>
          </a:p>
          <a:p>
            <a:pPr lvl="2"/>
            <a:r>
              <a:rPr lang="en-US" sz="2800" dirty="0">
                <a:latin typeface="AcherusGrotesque-Medium" panose="02000505000000020004" pitchFamily="2" charset="77"/>
              </a:rPr>
              <a:t>VT Publishing</a:t>
            </a:r>
          </a:p>
          <a:p>
            <a:pPr lvl="2"/>
            <a:r>
              <a:rPr lang="en-US" sz="2800" dirty="0">
                <a:latin typeface="AcherusGrotesque-Medium" panose="02000505000000020004" pitchFamily="2" charset="77"/>
              </a:rPr>
              <a:t>Open access presses: Knowledge Unlatched, MDPI, TOME, </a:t>
            </a:r>
            <a:r>
              <a:rPr lang="en-US" sz="2800" dirty="0" err="1">
                <a:latin typeface="AcherusGrotesque-Medium" panose="02000505000000020004" pitchFamily="2" charset="77"/>
              </a:rPr>
              <a:t>PeerJ</a:t>
            </a:r>
            <a:endParaRPr lang="en-US" sz="2800" dirty="0">
              <a:latin typeface="AcherusGrotesque-Medium" panose="02000505000000020004" pitchFamily="2" charset="77"/>
            </a:endParaRPr>
          </a:p>
          <a:p>
            <a:pPr lvl="1"/>
            <a:r>
              <a:rPr lang="en-US" sz="2800" dirty="0">
                <a:latin typeface="AcherusGrotesque-Medium" panose="02000505000000020004" pitchFamily="2" charset="77"/>
              </a:rPr>
              <a:t>Subvention funds</a:t>
            </a:r>
          </a:p>
        </p:txBody>
      </p:sp>
    </p:spTree>
    <p:extLst>
      <p:ext uri="{BB962C8B-B14F-4D97-AF65-F5344CB8AC3E}">
        <p14:creationId xmlns:p14="http://schemas.microsoft.com/office/powerpoint/2010/main" val="1240198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AcherusGrotesque-Medium" panose="02000505000000020004" pitchFamily="2" charset="77"/>
              </a:rPr>
              <a:t>VT’s Open Access Subvention Fund</a:t>
            </a:r>
          </a:p>
        </p:txBody>
      </p:sp>
      <p:sp>
        <p:nvSpPr>
          <p:cNvPr id="8" name="Slide Number Placeholder 7"/>
          <p:cNvSpPr>
            <a:spLocks noGrp="1"/>
          </p:cNvSpPr>
          <p:nvPr>
            <p:ph type="sldNum" sz="quarter" idx="12"/>
          </p:nvPr>
        </p:nvSpPr>
        <p:spPr/>
        <p:txBody>
          <a:bodyPr/>
          <a:lstStyle/>
          <a:p>
            <a:fld id="{F13255C3-EC6F-3E44-8738-BCB40BBB5A07}" type="slidenum">
              <a:rPr lang="en-US" smtClean="0"/>
              <a:pPr/>
              <a:t>6</a:t>
            </a:fld>
            <a:endParaRPr lang="en-US"/>
          </a:p>
        </p:txBody>
      </p:sp>
      <p:sp>
        <p:nvSpPr>
          <p:cNvPr id="5" name="Subtitle 4"/>
          <p:cNvSpPr>
            <a:spLocks noGrp="1"/>
          </p:cNvSpPr>
          <p:nvPr>
            <p:ph idx="1"/>
          </p:nvPr>
        </p:nvSpPr>
        <p:spPr>
          <a:xfrm>
            <a:off x="1203515" y="1323234"/>
            <a:ext cx="9664993" cy="4751043"/>
          </a:xfrm>
        </p:spPr>
        <p:txBody>
          <a:bodyPr>
            <a:normAutofit/>
          </a:bodyPr>
          <a:lstStyle/>
          <a:p>
            <a:r>
              <a:rPr lang="en-US" dirty="0">
                <a:latin typeface="AcherusGrotesque-Medium" panose="02000505000000020004" pitchFamily="2" charset="77"/>
              </a:rPr>
              <a:t>Article Processing Charges (APCs)</a:t>
            </a:r>
          </a:p>
          <a:p>
            <a:r>
              <a:rPr lang="en-US" dirty="0">
                <a:latin typeface="AcherusGrotesque-Medium" panose="02000505000000020004" pitchFamily="2" charset="77"/>
              </a:rPr>
              <a:t>OA journals</a:t>
            </a:r>
          </a:p>
          <a:p>
            <a:pPr lvl="1"/>
            <a:r>
              <a:rPr lang="en-US" dirty="0">
                <a:latin typeface="AcherusGrotesque-Medium" panose="02000505000000020004" pitchFamily="2" charset="77"/>
              </a:rPr>
              <a:t>All articles are scholarly, peer reviewed</a:t>
            </a:r>
          </a:p>
          <a:p>
            <a:pPr lvl="1"/>
            <a:r>
              <a:rPr lang="en-US" dirty="0">
                <a:latin typeface="AcherusGrotesque-Medium" panose="02000505000000020004" pitchFamily="2" charset="77"/>
              </a:rPr>
              <a:t>All articles are immediately publicly available</a:t>
            </a:r>
          </a:p>
          <a:p>
            <a:r>
              <a:rPr lang="en-US" dirty="0">
                <a:solidFill>
                  <a:srgbClr val="000090"/>
                </a:solidFill>
                <a:latin typeface="AcherusGrotesque-Medium" panose="02000505000000020004" pitchFamily="2" charset="77"/>
              </a:rPr>
              <a:t>OASF does not support hybrid OA journals = pay for APCs + pay to subscribe/access</a:t>
            </a:r>
          </a:p>
          <a:p>
            <a:r>
              <a:rPr lang="en-US" dirty="0">
                <a:solidFill>
                  <a:srgbClr val="FF0000"/>
                </a:solidFill>
                <a:latin typeface="AcherusGrotesque-Medium" panose="02000505000000020004" pitchFamily="2" charset="77"/>
                <a:hlinkClick r:id="rId3"/>
              </a:rPr>
              <a:t>http://guides.lib.vt.edu/oasf</a:t>
            </a:r>
            <a:endParaRPr lang="en-US" dirty="0">
              <a:solidFill>
                <a:srgbClr val="FF0000"/>
              </a:solidFill>
              <a:latin typeface="AcherusGrotesque-Medium" panose="02000505000000020004" pitchFamily="2" charset="77"/>
            </a:endParaRPr>
          </a:p>
        </p:txBody>
      </p:sp>
    </p:spTree>
    <p:extLst>
      <p:ext uri="{BB962C8B-B14F-4D97-AF65-F5344CB8AC3E}">
        <p14:creationId xmlns:p14="http://schemas.microsoft.com/office/powerpoint/2010/main" val="3676016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51444"/>
            <a:ext cx="10993119" cy="1107996"/>
          </a:xfrm>
        </p:spPr>
        <p:txBody>
          <a:bodyPr>
            <a:normAutofit fontScale="90000"/>
          </a:bodyPr>
          <a:lstStyle/>
          <a:p>
            <a:r>
              <a:rPr lang="en-US" dirty="0">
                <a:latin typeface="AcherusGrotesque-Medium" panose="02000505000000020004" pitchFamily="2" charset="77"/>
              </a:rPr>
              <a:t>Where do subvention funds come from?</a:t>
            </a:r>
          </a:p>
        </p:txBody>
      </p:sp>
      <p:sp>
        <p:nvSpPr>
          <p:cNvPr id="8" name="Slide Number Placeholder 7"/>
          <p:cNvSpPr>
            <a:spLocks noGrp="1"/>
          </p:cNvSpPr>
          <p:nvPr>
            <p:ph type="sldNum" sz="quarter" idx="12"/>
          </p:nvPr>
        </p:nvSpPr>
        <p:spPr/>
        <p:txBody>
          <a:bodyPr/>
          <a:lstStyle/>
          <a:p>
            <a:fld id="{F13255C3-EC6F-3E44-8738-BCB40BBB5A07}" type="slidenum">
              <a:rPr lang="en-US" smtClean="0"/>
              <a:pPr/>
              <a:t>7</a:t>
            </a:fld>
            <a:endParaRPr lang="en-US"/>
          </a:p>
        </p:txBody>
      </p:sp>
      <p:sp>
        <p:nvSpPr>
          <p:cNvPr id="5" name="Subtitle 4"/>
          <p:cNvSpPr>
            <a:spLocks noGrp="1"/>
          </p:cNvSpPr>
          <p:nvPr>
            <p:ph idx="1"/>
          </p:nvPr>
        </p:nvSpPr>
        <p:spPr>
          <a:xfrm>
            <a:off x="1203515" y="1323234"/>
            <a:ext cx="9664993" cy="4751043"/>
          </a:xfrm>
        </p:spPr>
        <p:txBody>
          <a:bodyPr>
            <a:normAutofit fontScale="92500" lnSpcReduction="10000"/>
          </a:bodyPr>
          <a:lstStyle/>
          <a:p>
            <a:pPr>
              <a:buFont typeface="Arial"/>
              <a:buChar char="•"/>
            </a:pPr>
            <a:r>
              <a:rPr lang="en-US" sz="2600" dirty="0">
                <a:latin typeface="AcherusGrotesque-Medium" panose="02000505000000020004" pitchFamily="2" charset="77"/>
              </a:rPr>
              <a:t>Pilot project FY2013-2014: $24,000/year</a:t>
            </a:r>
          </a:p>
          <a:p>
            <a:pPr lvl="1"/>
            <a:r>
              <a:rPr lang="en-US" sz="2200" dirty="0">
                <a:latin typeface="AcherusGrotesque-Medium" panose="02000505000000020004" pitchFamily="2" charset="77"/>
              </a:rPr>
              <a:t>Dean of Virginia Tech Libraries</a:t>
            </a:r>
          </a:p>
          <a:p>
            <a:pPr lvl="1"/>
            <a:r>
              <a:rPr lang="en-US" sz="2200" dirty="0">
                <a:latin typeface="AcherusGrotesque-Medium" panose="02000505000000020004" pitchFamily="2" charset="77"/>
              </a:rPr>
              <a:t>Provost</a:t>
            </a:r>
          </a:p>
          <a:p>
            <a:pPr lvl="1"/>
            <a:r>
              <a:rPr lang="en-US" sz="2200" dirty="0">
                <a:latin typeface="AcherusGrotesque-Medium" panose="02000505000000020004" pitchFamily="2" charset="77"/>
              </a:rPr>
              <a:t>Vice President for Research </a:t>
            </a:r>
          </a:p>
          <a:p>
            <a:pPr marL="342900" lvl="1" indent="-342900">
              <a:buFont typeface="Arial"/>
              <a:buChar char="•"/>
            </a:pPr>
            <a:r>
              <a:rPr lang="en-US" sz="2600" dirty="0">
                <a:latin typeface="AcherusGrotesque-Medium" panose="02000505000000020004" pitchFamily="2" charset="77"/>
              </a:rPr>
              <a:t>FY 2015-2016 $50,000-</a:t>
            </a:r>
            <a:r>
              <a:rPr lang="en-US" sz="2600" strike="sngStrike" dirty="0">
                <a:latin typeface="AcherusGrotesque-Medium" panose="02000505000000020004" pitchFamily="2" charset="77"/>
              </a:rPr>
              <a:t>$60,000</a:t>
            </a:r>
            <a:r>
              <a:rPr lang="en-US" sz="2600" dirty="0">
                <a:latin typeface="AcherusGrotesque-Medium" panose="02000505000000020004" pitchFamily="2" charset="77"/>
              </a:rPr>
              <a:t> $86,000</a:t>
            </a:r>
          </a:p>
          <a:p>
            <a:pPr lvl="1"/>
            <a:r>
              <a:rPr lang="en-US" sz="2200" dirty="0">
                <a:latin typeface="AcherusGrotesque-Medium" panose="02000505000000020004" pitchFamily="2" charset="77"/>
              </a:rPr>
              <a:t>Dean of Virginia Tech Libraries</a:t>
            </a:r>
          </a:p>
          <a:p>
            <a:pPr lvl="1"/>
            <a:r>
              <a:rPr lang="en-US" sz="2200" dirty="0">
                <a:latin typeface="AcherusGrotesque-Medium" panose="02000505000000020004" pitchFamily="2" charset="77"/>
              </a:rPr>
              <a:t>Provost</a:t>
            </a:r>
          </a:p>
          <a:p>
            <a:pPr marL="342900" lvl="1" indent="-342900">
              <a:buFont typeface="Arial"/>
              <a:buChar char="•"/>
            </a:pPr>
            <a:r>
              <a:rPr lang="en-US" sz="2600" dirty="0">
                <a:latin typeface="AcherusGrotesque-Medium" panose="02000505000000020004" pitchFamily="2" charset="77"/>
              </a:rPr>
              <a:t>FY 2017-2021: $100,000-$150,000 ($203,842)</a:t>
            </a:r>
          </a:p>
          <a:p>
            <a:pPr marL="800100" lvl="2" indent="-342900">
              <a:buFont typeface="Arial"/>
              <a:buChar char="•"/>
            </a:pPr>
            <a:r>
              <a:rPr lang="en-US" sz="2200" dirty="0">
                <a:latin typeface="AcherusGrotesque-Medium" panose="02000505000000020004" pitchFamily="2" charset="77"/>
              </a:rPr>
              <a:t>Dean of Virginia Tech Libraries</a:t>
            </a:r>
          </a:p>
          <a:p>
            <a:pPr marL="342900" lvl="1" indent="-342900">
              <a:buFont typeface="Arial"/>
              <a:buChar char="•"/>
            </a:pPr>
            <a:r>
              <a:rPr lang="en-US" sz="2600" dirty="0">
                <a:latin typeface="AcherusGrotesque-Medium" panose="02000505000000020004" pitchFamily="2" charset="77"/>
              </a:rPr>
              <a:t>FY 2022: $215,000 </a:t>
            </a:r>
            <a:r>
              <a:rPr lang="en-US" sz="2000" dirty="0">
                <a:latin typeface="AcherusGrotesque-Medium" panose="02000505000000020004" pitchFamily="2" charset="77"/>
              </a:rPr>
              <a:t>(as of Oct. 8)</a:t>
            </a:r>
            <a:endParaRPr lang="en-US" sz="2600" dirty="0">
              <a:latin typeface="AcherusGrotesque-Medium" panose="02000505000000020004" pitchFamily="2" charset="77"/>
            </a:endParaRPr>
          </a:p>
          <a:p>
            <a:pPr marL="800100" lvl="2" indent="-342900">
              <a:buFont typeface="Arial"/>
              <a:buChar char="•"/>
            </a:pPr>
            <a:r>
              <a:rPr lang="en-US" sz="2200" dirty="0">
                <a:latin typeface="AcherusGrotesque-Medium" panose="02000505000000020004" pitchFamily="2" charset="77"/>
              </a:rPr>
              <a:t>Dean of Virginia Tech Libraries</a:t>
            </a:r>
          </a:p>
        </p:txBody>
      </p:sp>
    </p:spTree>
    <p:extLst>
      <p:ext uri="{BB962C8B-B14F-4D97-AF65-F5344CB8AC3E}">
        <p14:creationId xmlns:p14="http://schemas.microsoft.com/office/powerpoint/2010/main" val="3147136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F454F0-00BD-0049-8DB4-34D6B26D7056}"/>
              </a:ext>
            </a:extLst>
          </p:cNvPr>
          <p:cNvSpPr>
            <a:spLocks noGrp="1"/>
          </p:cNvSpPr>
          <p:nvPr>
            <p:ph type="sldNum" sz="quarter" idx="12"/>
          </p:nvPr>
        </p:nvSpPr>
        <p:spPr/>
        <p:txBody>
          <a:bodyPr/>
          <a:lstStyle/>
          <a:p>
            <a:fld id="{F13255C3-EC6F-3E44-8738-BCB40BBB5A07}" type="slidenum">
              <a:rPr lang="en-US" smtClean="0"/>
              <a:t>8</a:t>
            </a:fld>
            <a:endParaRPr lang="en-US"/>
          </a:p>
        </p:txBody>
      </p:sp>
      <p:sp>
        <p:nvSpPr>
          <p:cNvPr id="3" name="TextBox 2">
            <a:extLst>
              <a:ext uri="{FF2B5EF4-FFF2-40B4-BE49-F238E27FC236}">
                <a16:creationId xmlns:a16="http://schemas.microsoft.com/office/drawing/2014/main" id="{D7291850-0DA8-594D-9B09-334D1B5A7E9D}"/>
              </a:ext>
            </a:extLst>
          </p:cNvPr>
          <p:cNvSpPr txBox="1"/>
          <p:nvPr/>
        </p:nvSpPr>
        <p:spPr>
          <a:xfrm>
            <a:off x="700412" y="529072"/>
            <a:ext cx="10490200" cy="646331"/>
          </a:xfrm>
          <a:prstGeom prst="rect">
            <a:avLst/>
          </a:prstGeom>
          <a:noFill/>
        </p:spPr>
        <p:txBody>
          <a:bodyPr wrap="square" rtlCol="0">
            <a:spAutoFit/>
          </a:bodyPr>
          <a:lstStyle/>
          <a:p>
            <a:pPr marL="923925"/>
            <a:r>
              <a:rPr lang="en-US" sz="3600" i="1" dirty="0">
                <a:latin typeface="AcherusGrotesque-MediumItalic" panose="02000505000000020004" pitchFamily="2" charset="77"/>
              </a:rPr>
              <a:t>What has the VT OASF supported?</a:t>
            </a:r>
          </a:p>
        </p:txBody>
      </p:sp>
      <p:graphicFrame>
        <p:nvGraphicFramePr>
          <p:cNvPr id="5" name="Content Placeholder 4">
            <a:extLst>
              <a:ext uri="{FF2B5EF4-FFF2-40B4-BE49-F238E27FC236}">
                <a16:creationId xmlns:a16="http://schemas.microsoft.com/office/drawing/2014/main" id="{7F957325-0DCC-9A45-9836-1699C312C93E}"/>
              </a:ext>
            </a:extLst>
          </p:cNvPr>
          <p:cNvGraphicFramePr>
            <a:graphicFrameLocks/>
          </p:cNvGraphicFramePr>
          <p:nvPr/>
        </p:nvGraphicFramePr>
        <p:xfrm>
          <a:off x="2153769" y="1383300"/>
          <a:ext cx="7583487" cy="46127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Object 9">
            <a:extLst>
              <a:ext uri="{FF2B5EF4-FFF2-40B4-BE49-F238E27FC236}">
                <a16:creationId xmlns:a16="http://schemas.microsoft.com/office/drawing/2014/main" id="{CFFCE5BC-8889-3147-8981-9B3D486CEEDA}"/>
              </a:ext>
            </a:extLst>
          </p:cNvPr>
          <p:cNvGraphicFramePr>
            <a:graphicFrameLocks noChangeAspect="1"/>
          </p:cNvGraphicFramePr>
          <p:nvPr>
            <p:extLst>
              <p:ext uri="{D42A27DB-BD31-4B8C-83A1-F6EECF244321}">
                <p14:modId xmlns:p14="http://schemas.microsoft.com/office/powerpoint/2010/main" val="2798802746"/>
              </p:ext>
            </p:extLst>
          </p:nvPr>
        </p:nvGraphicFramePr>
        <p:xfrm>
          <a:off x="2454744" y="1383300"/>
          <a:ext cx="6375400" cy="4381500"/>
        </p:xfrm>
        <a:graphic>
          <a:graphicData uri="http://schemas.openxmlformats.org/presentationml/2006/ole">
            <mc:AlternateContent xmlns:mc="http://schemas.openxmlformats.org/markup-compatibility/2006">
              <mc:Choice xmlns:v="urn:schemas-microsoft-com:vml" Requires="v">
                <p:oleObj spid="_x0000_s1055" name="Worksheet" r:id="rId5" imgW="6375400" imgH="4381500" progId="Excel.Sheet.12">
                  <p:embed/>
                </p:oleObj>
              </mc:Choice>
              <mc:Fallback>
                <p:oleObj name="Worksheet" r:id="rId5" imgW="6375400" imgH="4381500" progId="Excel.Sheet.12">
                  <p:embed/>
                  <p:pic>
                    <p:nvPicPr>
                      <p:cNvPr id="0" name=""/>
                      <p:cNvPicPr/>
                      <p:nvPr/>
                    </p:nvPicPr>
                    <p:blipFill>
                      <a:blip r:embed="rId6"/>
                      <a:stretch>
                        <a:fillRect/>
                      </a:stretch>
                    </p:blipFill>
                    <p:spPr>
                      <a:xfrm>
                        <a:off x="2454744" y="1383300"/>
                        <a:ext cx="6375400" cy="4381500"/>
                      </a:xfrm>
                      <a:prstGeom prst="rect">
                        <a:avLst/>
                      </a:prstGeom>
                    </p:spPr>
                  </p:pic>
                </p:oleObj>
              </mc:Fallback>
            </mc:AlternateContent>
          </a:graphicData>
        </a:graphic>
      </p:graphicFrame>
    </p:spTree>
    <p:extLst>
      <p:ext uri="{BB962C8B-B14F-4D97-AF65-F5344CB8AC3E}">
        <p14:creationId xmlns:p14="http://schemas.microsoft.com/office/powerpoint/2010/main" val="159841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51444"/>
            <a:ext cx="10993119" cy="1107996"/>
          </a:xfrm>
        </p:spPr>
        <p:txBody>
          <a:bodyPr>
            <a:normAutofit/>
          </a:bodyPr>
          <a:lstStyle/>
          <a:p>
            <a:r>
              <a:rPr lang="en-US" dirty="0">
                <a:latin typeface="AcherusGrotesque-Medium" panose="02000505000000020004" pitchFamily="2" charset="77"/>
              </a:rPr>
              <a:t>How is the OASF allocated in FY2022?</a:t>
            </a:r>
          </a:p>
        </p:txBody>
      </p:sp>
      <p:sp>
        <p:nvSpPr>
          <p:cNvPr id="8" name="Slide Number Placeholder 7"/>
          <p:cNvSpPr>
            <a:spLocks noGrp="1"/>
          </p:cNvSpPr>
          <p:nvPr>
            <p:ph type="sldNum" sz="quarter" idx="12"/>
          </p:nvPr>
        </p:nvSpPr>
        <p:spPr/>
        <p:txBody>
          <a:bodyPr/>
          <a:lstStyle/>
          <a:p>
            <a:fld id="{F13255C3-EC6F-3E44-8738-BCB40BBB5A07}" type="slidenum">
              <a:rPr lang="en-US" smtClean="0"/>
              <a:pPr/>
              <a:t>9</a:t>
            </a:fld>
            <a:endParaRPr lang="en-US"/>
          </a:p>
        </p:txBody>
      </p:sp>
      <p:sp>
        <p:nvSpPr>
          <p:cNvPr id="5" name="Subtitle 4"/>
          <p:cNvSpPr>
            <a:spLocks noGrp="1"/>
          </p:cNvSpPr>
          <p:nvPr>
            <p:ph idx="1"/>
          </p:nvPr>
        </p:nvSpPr>
        <p:spPr>
          <a:xfrm>
            <a:off x="1203515" y="1323234"/>
            <a:ext cx="9664993" cy="4751043"/>
          </a:xfrm>
        </p:spPr>
        <p:txBody>
          <a:bodyPr>
            <a:normAutofit/>
          </a:bodyPr>
          <a:lstStyle/>
          <a:p>
            <a:pPr>
              <a:buFont typeface="Arial"/>
              <a:buChar char="•"/>
            </a:pPr>
            <a:r>
              <a:rPr lang="en-US" sz="3200" dirty="0">
                <a:latin typeface="AcherusGrotesque-Medium" panose="02000505000000020004" pitchFamily="2" charset="77"/>
              </a:rPr>
              <a:t>Authors have no other source of funding (e.g., no grants active from NIH, NSF, Gates, etc.)</a:t>
            </a:r>
          </a:p>
          <a:p>
            <a:pPr>
              <a:buFont typeface="Arial"/>
              <a:buChar char="•"/>
            </a:pPr>
            <a:r>
              <a:rPr lang="en-US" sz="3200" dirty="0">
                <a:latin typeface="AcherusGrotesque-Medium" panose="02000505000000020004" pitchFamily="2" charset="77"/>
              </a:rPr>
              <a:t>$2000.00 per article (as of Oct. 8)</a:t>
            </a:r>
          </a:p>
          <a:p>
            <a:pPr>
              <a:buFont typeface="Arial" panose="020B0604020202020204" pitchFamily="34" charset="0"/>
              <a:buChar char="•"/>
            </a:pPr>
            <a:r>
              <a:rPr lang="en-US" dirty="0">
                <a:latin typeface="AcherusGrotesque-Medium" panose="02000505000000020004" pitchFamily="2" charset="77"/>
              </a:rPr>
              <a:t>$4000 per author maximum per year</a:t>
            </a:r>
          </a:p>
          <a:p>
            <a:pPr lvl="1">
              <a:buFont typeface="Courier New" panose="02070309020205020404" pitchFamily="49" charset="0"/>
              <a:buChar char="o"/>
            </a:pPr>
            <a:r>
              <a:rPr lang="en-US" sz="2800" dirty="0">
                <a:latin typeface="AcherusGrotesque-Medium" panose="02000505000000020004" pitchFamily="2" charset="77"/>
              </a:rPr>
              <a:t>Prorated among multiple VT co-authors</a:t>
            </a:r>
          </a:p>
          <a:p>
            <a:pPr lvl="2">
              <a:buFont typeface="Courier New" panose="02070309020205020404" pitchFamily="49" charset="0"/>
              <a:buChar char="o"/>
            </a:pPr>
            <a:r>
              <a:rPr lang="en-US" sz="2400" dirty="0">
                <a:latin typeface="AcherusGrotesque-Medium" panose="02000505000000020004" pitchFamily="2" charset="77"/>
              </a:rPr>
              <a:t>$2000 distributed equally among the VT co-authors </a:t>
            </a:r>
          </a:p>
          <a:p>
            <a:pPr lvl="2">
              <a:buFont typeface="Courier New" panose="02070309020205020404" pitchFamily="49" charset="0"/>
              <a:buChar char="o"/>
            </a:pPr>
            <a:r>
              <a:rPr lang="en-US" sz="2400" dirty="0">
                <a:latin typeface="AcherusGrotesque-Medium" panose="02000505000000020004" pitchFamily="2" charset="77"/>
              </a:rPr>
              <a:t>Example: 4 authors of one article subsidized at $500 each</a:t>
            </a:r>
          </a:p>
        </p:txBody>
      </p:sp>
    </p:spTree>
    <p:extLst>
      <p:ext uri="{BB962C8B-B14F-4D97-AF65-F5344CB8AC3E}">
        <p14:creationId xmlns:p14="http://schemas.microsoft.com/office/powerpoint/2010/main" val="474869616"/>
      </p:ext>
    </p:extLst>
  </p:cSld>
  <p:clrMapOvr>
    <a:masterClrMapping/>
  </p:clrMapOvr>
</p:sld>
</file>

<file path=ppt/theme/theme1.xml><?xml version="1.0" encoding="utf-8"?>
<a:theme xmlns:a="http://schemas.openxmlformats.org/drawingml/2006/main"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88916EC7-7FEC-AF43-BDB0-3DE6AE6A861F}" vid="{2559EE01-5818-5544-9433-FD3C9859E5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8430</TotalTime>
  <Words>1993</Words>
  <Application>Microsoft Macintosh PowerPoint</Application>
  <PresentationFormat>Widescreen</PresentationFormat>
  <Paragraphs>239</Paragraphs>
  <Slides>18</Slides>
  <Notes>18</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30" baseType="lpstr">
      <vt:lpstr>Acherus Grotesque Bold</vt:lpstr>
      <vt:lpstr>Acherus Grotesque Regular</vt:lpstr>
      <vt:lpstr>AcherusGrotesque-Medium</vt:lpstr>
      <vt:lpstr>AcherusGrotesque-MediumItalic</vt:lpstr>
      <vt:lpstr>Arial</vt:lpstr>
      <vt:lpstr>Calibri</vt:lpstr>
      <vt:lpstr>Courier New</vt:lpstr>
      <vt:lpstr>Times</vt:lpstr>
      <vt:lpstr>Trebuchet MS</vt:lpstr>
      <vt:lpstr>Wingdings</vt:lpstr>
      <vt:lpstr>Office Theme</vt:lpstr>
      <vt:lpstr>Worksheet</vt:lpstr>
      <vt:lpstr>VT’s OPEN ACCESS SUBVENTION FUND</vt:lpstr>
      <vt:lpstr>$215,000 available to support open access articles in FY2022</vt:lpstr>
      <vt:lpstr>What is “Open Access”?</vt:lpstr>
      <vt:lpstr>Open Access Benefits</vt:lpstr>
      <vt:lpstr>Reputation Economy in Academia</vt:lpstr>
      <vt:lpstr>VT’s Open Access Subvention Fund</vt:lpstr>
      <vt:lpstr>Where do subvention funds come from?</vt:lpstr>
      <vt:lpstr>PowerPoint Presentation</vt:lpstr>
      <vt:lpstr>How is the OASF allocated in FY2022?</vt:lpstr>
      <vt:lpstr>Who can take advantage of the VT open access subvention fund?</vt:lpstr>
      <vt:lpstr>PowerPoint Presentation</vt:lpstr>
      <vt:lpstr>Requirements for VT OASF Support</vt:lpstr>
      <vt:lpstr>Requesting support from VT OASF  http://guides.lib.vt.edu/oasf</vt:lpstr>
      <vt:lpstr>Review, vet, prioritize, notify</vt:lpstr>
      <vt:lpstr>Last steps</vt:lpstr>
      <vt:lpstr>PowerPoint Presentation</vt:lpstr>
      <vt:lpstr>VT Open Access Subvention Fund</vt:lpstr>
      <vt:lpstr>Finding OA Journals and Publishers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slides are designed for three lines and the fonts will resize</dc:title>
  <dc:creator>Microsoft Office User</dc:creator>
  <cp:lastModifiedBy>McMillan, Gail</cp:lastModifiedBy>
  <cp:revision>54</cp:revision>
  <cp:lastPrinted>2020-02-25T18:10:37Z</cp:lastPrinted>
  <dcterms:created xsi:type="dcterms:W3CDTF">2018-05-01T14:09:38Z</dcterms:created>
  <dcterms:modified xsi:type="dcterms:W3CDTF">2021-10-26T14:43:50Z</dcterms:modified>
</cp:coreProperties>
</file>