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2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Lst>
  <p:sldSz cx="9144000" cy="5143500" type="screen16x9"/>
  <p:notesSz cx="6858000" cy="9144000"/>
  <p:embeddedFontLst>
    <p:embeddedFont>
      <p:font typeface="Overpass" pitchFamily="2" charset="77"/>
      <p:regular r:id="rId27"/>
      <p:bold r:id="rId28"/>
      <p:italic r:id="rId29"/>
      <p:boldItalic r:id="rId3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4436"/>
    <p:restoredTop sz="75274"/>
  </p:normalViewPr>
  <p:slideViewPr>
    <p:cSldViewPr snapToGrid="0">
      <p:cViewPr varScale="1">
        <p:scale>
          <a:sx n="125" d="100"/>
          <a:sy n="125" d="100"/>
        </p:scale>
        <p:origin x="1784" y="168"/>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3.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2.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1.fntdata"/><Relationship Id="rId30" Type="http://schemas.openxmlformats.org/officeDocument/2006/relationships/font" Target="fonts/font4.fntdata"/><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
        <p:cNvGrpSpPr/>
        <p:nvPr/>
      </p:nvGrpSpPr>
      <p:grpSpPr>
        <a:xfrm>
          <a:off x="0" y="0"/>
          <a:ext cx="0" cy="0"/>
          <a:chOff x="0" y="0"/>
          <a:chExt cx="0" cy="0"/>
        </a:xfrm>
      </p:grpSpPr>
      <p:sp>
        <p:nvSpPr>
          <p:cNvPr id="53" name="Google Shape;53;g33de8b3b559_1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4" name="Google Shape;54;g33de8b3b559_1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rtl="0">
              <a:buNone/>
            </a:pPr>
            <a:r>
              <a:rPr lang="en-US" sz="1800" b="0" i="0" u="none" strike="noStrike" dirty="0">
                <a:solidFill>
                  <a:srgbClr val="000000"/>
                </a:solidFill>
                <a:effectLst/>
                <a:latin typeface="Arial" panose="020B0604020202020204" pitchFamily="34" charset="0"/>
              </a:rPr>
              <a:t>Good morning everyone. Thank you for joining us for this roundtable “Curating Your Box of Chaos: Digitizing Collections of SWVA Community History, and thank you to VAM for giving us this opportunity to share at this conference. My name is Alex Kinnaman and I’m the Assistant Director of Digital Libraries &amp; Preservation at Virginia Tech University Libraries. </a:t>
            </a:r>
            <a:endParaRPr lang="en-US" b="0" dirty="0">
              <a:effectLst/>
            </a:endParaRPr>
          </a:p>
          <a:p>
            <a:pPr rtl="0">
              <a:buNone/>
            </a:pPr>
            <a:br>
              <a:rPr lang="en-US" b="0" dirty="0">
                <a:effectLst/>
              </a:rPr>
            </a:br>
            <a:r>
              <a:rPr lang="en-US" sz="1800" b="0" i="0" u="none" strike="noStrike" dirty="0">
                <a:solidFill>
                  <a:srgbClr val="000000"/>
                </a:solidFill>
                <a:effectLst/>
                <a:latin typeface="Arial" panose="020B0604020202020204" pitchFamily="34" charset="0"/>
              </a:rPr>
              <a:t>We want this session to be more focused on the panelists that I will introduce shortly and on conversations with you, but I will start with a quick history and context of what brought us here today before spending the majority of time in discussion.</a:t>
            </a:r>
            <a:endParaRPr lang="en-US" b="0" dirty="0">
              <a:effectLst/>
            </a:endParaRPr>
          </a:p>
          <a:p>
            <a:pPr>
              <a:buNone/>
            </a:pPr>
            <a:br>
              <a:rPr lang="en-US" dirty="0"/>
            </a:br>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1"/>
        <p:cNvGrpSpPr/>
        <p:nvPr/>
      </p:nvGrpSpPr>
      <p:grpSpPr>
        <a:xfrm>
          <a:off x="0" y="0"/>
          <a:ext cx="0" cy="0"/>
          <a:chOff x="0" y="0"/>
          <a:chExt cx="0" cy="0"/>
        </a:xfrm>
      </p:grpSpPr>
      <p:sp>
        <p:nvSpPr>
          <p:cNvPr id="182" name="Google Shape;182;g33f06a3ab97_0_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3" name="Google Shape;183;g33f06a3ab97_0_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rtl="0">
              <a:buNone/>
            </a:pPr>
            <a:r>
              <a:rPr lang="en-US" sz="1800" b="0" i="0" u="none" strike="noStrike" dirty="0">
                <a:solidFill>
                  <a:srgbClr val="000000"/>
                </a:solidFill>
                <a:effectLst/>
                <a:latin typeface="Arial" panose="020B0604020202020204" pitchFamily="34" charset="0"/>
              </a:rPr>
              <a:t>Hopefully we’re making the case that a community-governed model for community collections is key for sustainability, but just to hit it home, the way we want to help with turning those boxes of chaos into discoverable, accessible, and preserved collections is by supporting and facilitating your digital curation needs, without changing ownership or rights of materials, and from within the community, and I want to get into the 4 main ways we do this.</a:t>
            </a:r>
            <a:endParaRPr lang="en-US" b="0" dirty="0">
              <a:effectLst/>
            </a:endParaRPr>
          </a:p>
          <a:p>
            <a:pPr>
              <a:buNone/>
            </a:pPr>
            <a:br>
              <a:rPr lang="en-US" b="0" dirty="0">
                <a:effectLst/>
              </a:rPr>
            </a:br>
            <a:endParaRPr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
        <p:cNvGrpSpPr/>
        <p:nvPr/>
      </p:nvGrpSpPr>
      <p:grpSpPr>
        <a:xfrm>
          <a:off x="0" y="0"/>
          <a:ext cx="0" cy="0"/>
          <a:chOff x="0" y="0"/>
          <a:chExt cx="0" cy="0"/>
        </a:xfrm>
      </p:grpSpPr>
      <p:sp>
        <p:nvSpPr>
          <p:cNvPr id="189" name="Google Shape;189;g33c61c2e167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0" name="Google Shape;190;g33c61c2e167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rtl="0">
              <a:buNone/>
            </a:pPr>
            <a:r>
              <a:rPr lang="en-US" sz="1800" b="0" i="0" u="none" strike="noStrike" dirty="0">
                <a:solidFill>
                  <a:srgbClr val="000000"/>
                </a:solidFill>
                <a:effectLst/>
                <a:latin typeface="Arial" panose="020B0604020202020204" pitchFamily="34" charset="0"/>
              </a:rPr>
              <a:t>First, setting expectations. This process is, as we all know, not a quick one. It takes a lot of time to determine what will be the best fit for everyone. We like to have a consultation or conversation that covers what you know about your rights and what autonomy you have to make decisions in your org – a lot of folks are told to find a solution but still need the powers-that-be to approve it, requiring additional advocacy; understanding your capacity and resources available to dedicate to a project; and ensuring values are aligned and your requirements can be met.</a:t>
            </a:r>
            <a:endParaRPr lang="en-US" b="0" dirty="0">
              <a:effectLst/>
            </a:endParaRPr>
          </a:p>
          <a:p>
            <a:pPr>
              <a:buNone/>
            </a:pPr>
            <a:br>
              <a:rPr lang="en-US" dirty="0"/>
            </a:br>
            <a:endParaRPr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Google Shape;197;g33de8b3b559_1_1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8" name="Google Shape;198;g33de8b3b559_1_1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rtl="0">
              <a:buNone/>
            </a:pPr>
            <a:r>
              <a:rPr lang="en-US" sz="1800" b="0" i="0" u="none" strike="noStrike" dirty="0">
                <a:solidFill>
                  <a:srgbClr val="000000"/>
                </a:solidFill>
                <a:effectLst/>
                <a:latin typeface="Arial" panose="020B0604020202020204" pitchFamily="34" charset="0"/>
              </a:rPr>
              <a:t>Second, outreach. This might be connecting you with other organizations similar to you or with similar situations, bottlenecks, needs, etc. It’s also outreach with and through VTUL. The Library loves to highlight collections and sometimes host physical exhibits of collections that really get students and campus folks engaged. We are also, in some cases, able to support pursuing funding through joining a grant, helping write or providing information and language. </a:t>
            </a:r>
            <a:endParaRPr lang="en-US" b="0" dirty="0">
              <a:effectLst/>
            </a:endParaRPr>
          </a:p>
          <a:p>
            <a:pPr>
              <a:buNone/>
            </a:pPr>
            <a:br>
              <a:rPr lang="en-US" dirty="0"/>
            </a:br>
            <a:endParaRPr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4"/>
        <p:cNvGrpSpPr/>
        <p:nvPr/>
      </p:nvGrpSpPr>
      <p:grpSpPr>
        <a:xfrm>
          <a:off x="0" y="0"/>
          <a:ext cx="0" cy="0"/>
          <a:chOff x="0" y="0"/>
          <a:chExt cx="0" cy="0"/>
        </a:xfrm>
      </p:grpSpPr>
      <p:sp>
        <p:nvSpPr>
          <p:cNvPr id="205" name="Google Shape;205;g33c61c2e167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6" name="Google Shape;206;g33c61c2e167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1800" b="0" i="0" u="none" strike="noStrike" dirty="0">
                <a:solidFill>
                  <a:srgbClr val="000000"/>
                </a:solidFill>
                <a:effectLst/>
                <a:latin typeface="Arial" panose="020B0604020202020204" pitchFamily="34" charset="0"/>
              </a:rPr>
              <a:t>Third, connection and advocacy. This might be as simple as facilitating peer-to-peer support where knowledge sharing and collective problem solving is the goal. We also advocate for smaller organizations to get resources, and maybe what’s even more difficult, helping representatives advocate within their own organizations to use resources for digital curation. We also want feedback on what works within this community model and where we still have gaps.</a:t>
            </a:r>
            <a:endParaRPr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
        <p:cNvGrpSpPr/>
        <p:nvPr/>
      </p:nvGrpSpPr>
      <p:grpSpPr>
        <a:xfrm>
          <a:off x="0" y="0"/>
          <a:ext cx="0" cy="0"/>
          <a:chOff x="0" y="0"/>
          <a:chExt cx="0" cy="0"/>
        </a:xfrm>
      </p:grpSpPr>
      <p:sp>
        <p:nvSpPr>
          <p:cNvPr id="213" name="Google Shape;213;g33de8b3b559_1_1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4" name="Google Shape;214;g33de8b3b559_1_1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rtl="0">
              <a:buNone/>
            </a:pPr>
            <a:r>
              <a:rPr lang="en-US" sz="1800" b="0" i="0" u="none" strike="noStrike" dirty="0">
                <a:solidFill>
                  <a:srgbClr val="000000"/>
                </a:solidFill>
                <a:effectLst/>
                <a:latin typeface="Arial" panose="020B0604020202020204" pitchFamily="34" charset="0"/>
              </a:rPr>
              <a:t>Finally, and this one is more on the VTUL side, but we want to ensure that even if you don’t have a project ready or don’t know if you even want to get one going, that you have resources just for consultation, particularly on the technical side with digitization, metadata, project management, and collection processing. We had one crazily successful collaboration with CII and were able to support them in getting some funding and offering technical assistance for that grant with VTUL staying mostly hands-off until invited.</a:t>
            </a:r>
            <a:endParaRPr lang="en-US" b="0" dirty="0">
              <a:effectLst/>
            </a:endParaRPr>
          </a:p>
          <a:p>
            <a:pPr>
              <a:buNone/>
            </a:pPr>
            <a:br>
              <a:rPr lang="en-US" dirty="0"/>
            </a:br>
            <a:endParaRPr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0"/>
        <p:cNvGrpSpPr/>
        <p:nvPr/>
      </p:nvGrpSpPr>
      <p:grpSpPr>
        <a:xfrm>
          <a:off x="0" y="0"/>
          <a:ext cx="0" cy="0"/>
          <a:chOff x="0" y="0"/>
          <a:chExt cx="0" cy="0"/>
        </a:xfrm>
      </p:grpSpPr>
      <p:sp>
        <p:nvSpPr>
          <p:cNvPr id="221" name="Google Shape;221;g33f06a3ab97_0_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2" name="Google Shape;222;g33f06a3ab97_0_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rtl="0">
              <a:buNone/>
            </a:pPr>
            <a:r>
              <a:rPr lang="en-US" sz="1800" b="0" i="0" u="none" strike="noStrike" dirty="0">
                <a:solidFill>
                  <a:srgbClr val="000000"/>
                </a:solidFill>
                <a:effectLst/>
                <a:latin typeface="Arial" panose="020B0604020202020204" pitchFamily="34" charset="0"/>
              </a:rPr>
              <a:t>Very quickly, and not to scare you with a giant workflow diagram, but this is about what we would follow if approached about a project. We determine scope and have a consultation about the project, move into paperwork that starts with a short, structured proposal form and ends with a Memorandum of Agreement to outline the scope of work; then it moves to VTUL, QC, and is ingested. </a:t>
            </a:r>
            <a:endParaRPr lang="en-US" b="0" dirty="0">
              <a:effectLst/>
            </a:endParaRPr>
          </a:p>
          <a:p>
            <a:pPr>
              <a:buNone/>
            </a:pPr>
            <a:br>
              <a:rPr lang="en-US" dirty="0"/>
            </a:br>
            <a:endParaRPr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6"/>
        <p:cNvGrpSpPr/>
        <p:nvPr/>
      </p:nvGrpSpPr>
      <p:grpSpPr>
        <a:xfrm>
          <a:off x="0" y="0"/>
          <a:ext cx="0" cy="0"/>
          <a:chOff x="0" y="0"/>
          <a:chExt cx="0" cy="0"/>
        </a:xfrm>
      </p:grpSpPr>
      <p:sp>
        <p:nvSpPr>
          <p:cNvPr id="277" name="Google Shape;277;g33c61c2e167_0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8" name="Google Shape;278;g33c61c2e167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rtl="0">
              <a:buNone/>
            </a:pPr>
            <a:r>
              <a:rPr lang="en-US" sz="1800" b="0" i="0" u="none" strike="noStrike" dirty="0">
                <a:solidFill>
                  <a:srgbClr val="000000"/>
                </a:solidFill>
                <a:effectLst/>
                <a:latin typeface="Arial" panose="020B0604020202020204" pitchFamily="34" charset="0"/>
              </a:rPr>
              <a:t>This process is not without both its own unique benefits and bottlenecks. Again, I won’t read the whole slide to you, but the good news is, we’re growing, we have more organizations interested in involvement and projects in development. We ensure you maintain ownership and have networking and advocacy support, as well as a direct line to VTUL and translation for all the jargon of this business, and of course, there are no financial costs.</a:t>
            </a:r>
            <a:endParaRPr lang="en-US" b="0" dirty="0">
              <a:effectLst/>
            </a:endParaRPr>
          </a:p>
          <a:p>
            <a:pPr rtl="0">
              <a:buNone/>
            </a:pPr>
            <a:br>
              <a:rPr lang="en-US" b="0" dirty="0">
                <a:effectLst/>
              </a:rPr>
            </a:br>
            <a:r>
              <a:rPr lang="en-US" sz="1800" b="0" i="0" u="none" strike="noStrike" dirty="0">
                <a:solidFill>
                  <a:srgbClr val="000000"/>
                </a:solidFill>
                <a:effectLst/>
                <a:latin typeface="Arial" panose="020B0604020202020204" pitchFamily="34" charset="0"/>
              </a:rPr>
              <a:t>The bottlenecks we encounter are similar across the board. There may not be a financial cost, but there certainly is a cost in staffing, time and labor and a lot of it is invisible labor. Some folks don’t even have the capacity to engage and participate in the GSDC, let alone to meet other requirements for organizing chaos boxes. As I mentioned, this is a slow and steady process and it takes time and patience as both GSDC grows and as VT Digital Library grows. And finally, I want to acknowledge that trust is key and is scary. Larger institutions traditionally take (or try to take) ownership of materials they curate. There are good reasons for why this may happen, but it leaves those who want to keep their materials out to dry. And MOAs are daunting and feel like a legal trap – they’re more like written handshakes, but it’s still a formal commitment. </a:t>
            </a:r>
          </a:p>
          <a:p>
            <a:pPr rtl="0">
              <a:buNone/>
            </a:pPr>
            <a:endParaRPr lang="en-US" sz="1800" b="0" i="0" u="none" strike="noStrike" dirty="0">
              <a:solidFill>
                <a:srgbClr val="000000"/>
              </a:solidFill>
              <a:effectLst/>
              <a:latin typeface="Arial" panose="020B0604020202020204" pitchFamily="34" charset="0"/>
            </a:endParaRPr>
          </a:p>
          <a:p>
            <a:pPr rtl="0">
              <a:buNone/>
            </a:pPr>
            <a:r>
              <a:rPr lang="en-US" sz="1800" b="0" i="0" u="none" strike="noStrike" dirty="0">
                <a:solidFill>
                  <a:srgbClr val="000000"/>
                </a:solidFill>
                <a:effectLst/>
                <a:latin typeface="Arial" panose="020B0604020202020204" pitchFamily="34" charset="0"/>
              </a:rPr>
              <a:t>So next up, we wanted to share 3 quick experiences on the process so far.</a:t>
            </a:r>
            <a:endParaRPr lang="en-US" b="0" dirty="0">
              <a:effectLst/>
            </a:endParaRPr>
          </a:p>
          <a:p>
            <a:pPr>
              <a:buNone/>
            </a:pPr>
            <a:br>
              <a:rPr lang="en-US" dirty="0"/>
            </a:br>
            <a:endParaRPr lang="en-US" b="0" dirty="0">
              <a:effectLst/>
            </a:endParaRPr>
          </a:p>
          <a:p>
            <a:pPr>
              <a:buNone/>
            </a:pPr>
            <a:br>
              <a:rPr lang="en-US" dirty="0"/>
            </a:br>
            <a:endParaRPr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3"/>
        <p:cNvGrpSpPr/>
        <p:nvPr/>
      </p:nvGrpSpPr>
      <p:grpSpPr>
        <a:xfrm>
          <a:off x="0" y="0"/>
          <a:ext cx="0" cy="0"/>
          <a:chOff x="0" y="0"/>
          <a:chExt cx="0" cy="0"/>
        </a:xfrm>
      </p:grpSpPr>
      <p:sp>
        <p:nvSpPr>
          <p:cNvPr id="284" name="Google Shape;284;g33aa7e4b44d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5" name="Google Shape;285;g33aa7e4b44d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0"/>
        <p:cNvGrpSpPr/>
        <p:nvPr/>
      </p:nvGrpSpPr>
      <p:grpSpPr>
        <a:xfrm>
          <a:off x="0" y="0"/>
          <a:ext cx="0" cy="0"/>
          <a:chOff x="0" y="0"/>
          <a:chExt cx="0" cy="0"/>
        </a:xfrm>
      </p:grpSpPr>
      <p:sp>
        <p:nvSpPr>
          <p:cNvPr id="291" name="Google Shape;291;g33f06a3ab97_0_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2" name="Google Shape;292;g33f06a3ab97_0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7"/>
        <p:cNvGrpSpPr/>
        <p:nvPr/>
      </p:nvGrpSpPr>
      <p:grpSpPr>
        <a:xfrm>
          <a:off x="0" y="0"/>
          <a:ext cx="0" cy="0"/>
          <a:chOff x="0" y="0"/>
          <a:chExt cx="0" cy="0"/>
        </a:xfrm>
      </p:grpSpPr>
      <p:sp>
        <p:nvSpPr>
          <p:cNvPr id="298" name="Google Shape;298;g33f06a3ab97_0_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9" name="Google Shape;299;g33f06a3ab97_0_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rtl="0">
              <a:buNone/>
            </a:pPr>
            <a:r>
              <a:rPr lang="en-US" sz="1800" b="0" i="0" u="none" strike="noStrike" dirty="0">
                <a:solidFill>
                  <a:srgbClr val="000000"/>
                </a:solidFill>
                <a:effectLst/>
                <a:latin typeface="Arial" panose="020B0604020202020204" pitchFamily="34" charset="0"/>
              </a:rPr>
              <a:t>I wanted to also share a project that was unsuccessful, which I’m keeping anonymous because the circumstances were outside of their control. We had a good relationship with these folks, they were willing and able and trusting, we had the digitization complete, they provided beautiful metadata complete, BUT, we didn’t have our MOA developed at the beginning of the project and they were too uncomfortable to sign it and continue. We did end up stopping the project, no real harm done, and all materials (including the digital copies) were returned to them.</a:t>
            </a:r>
            <a:endParaRPr lang="en-US" b="0" dirty="0">
              <a:effectLst/>
            </a:endParaRPr>
          </a:p>
          <a:p>
            <a:pPr>
              <a:buNone/>
            </a:pPr>
            <a:br>
              <a:rPr lang="en-US" dirty="0"/>
            </a:br>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Google Shape;63;g33f99d336d8_0_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4" name="Google Shape;64;g33f99d336d8_0_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rtl="0">
              <a:buNone/>
            </a:pPr>
            <a:r>
              <a:rPr lang="en-US" sz="1800" b="0" i="0" u="none" strike="noStrike" dirty="0">
                <a:solidFill>
                  <a:srgbClr val="000000"/>
                </a:solidFill>
                <a:effectLst/>
                <a:latin typeface="Arial" panose="020B0604020202020204" pitchFamily="34" charset="0"/>
              </a:rPr>
              <a:t>Our panelists today are some of my favorite colleagues, all from the Greater Southwest Virginia Digital Collective Advisory Board: Jenny Nehrt, Curator at the Christiansburg Institute, Inc.; Ann-Margaret Shortt, Library Assistant at the Montgomery-Floyd Regional Library; and Sherri Huffman, formerly of the Danville Community College and Blue Ridge Heritage.</a:t>
            </a:r>
            <a:endParaRPr lang="en-US" b="0" dirty="0">
              <a:effectLst/>
            </a:endParaRPr>
          </a:p>
          <a:p>
            <a:pPr>
              <a:buNone/>
            </a:pPr>
            <a:br>
              <a:rPr lang="en-US" dirty="0"/>
            </a:br>
            <a:endParaRPr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8"/>
        <p:cNvGrpSpPr/>
        <p:nvPr/>
      </p:nvGrpSpPr>
      <p:grpSpPr>
        <a:xfrm>
          <a:off x="0" y="0"/>
          <a:ext cx="0" cy="0"/>
          <a:chOff x="0" y="0"/>
          <a:chExt cx="0" cy="0"/>
        </a:xfrm>
      </p:grpSpPr>
      <p:sp>
        <p:nvSpPr>
          <p:cNvPr id="309" name="Google Shape;309;g33de8b3b559_1_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0" name="Google Shape;310;g33de8b3b559_1_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rtl="0">
              <a:buNone/>
            </a:pPr>
            <a:r>
              <a:rPr lang="en-US" sz="1800" b="0" i="0" u="none" strike="noStrike" dirty="0">
                <a:solidFill>
                  <a:srgbClr val="000000"/>
                </a:solidFill>
                <a:effectLst/>
                <a:latin typeface="Arial" panose="020B0604020202020204" pitchFamily="34" charset="0"/>
              </a:rPr>
              <a:t>So, to wrap up, it never hurts to ask about a project, to ask for resourcing and support (plus we hate saying no). You can go through GSDC individuals rather than to the Library, and either way, there are no consequences to ending a project because everything will always be returned. And this community is awesome, it’s based in ensuring the unique and valuable Southwest Virginia cultural heritage is sustainable and discoverable and in a central place governed by the community.</a:t>
            </a:r>
            <a:endParaRPr lang="en-US" b="0" dirty="0">
              <a:effectLst/>
            </a:endParaRPr>
          </a:p>
          <a:p>
            <a:pPr>
              <a:buNone/>
            </a:pPr>
            <a:br>
              <a:rPr lang="en-US" dirty="0"/>
            </a:br>
            <a:endParaRPr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4"/>
        <p:cNvGrpSpPr/>
        <p:nvPr/>
      </p:nvGrpSpPr>
      <p:grpSpPr>
        <a:xfrm>
          <a:off x="0" y="0"/>
          <a:ext cx="0" cy="0"/>
          <a:chOff x="0" y="0"/>
          <a:chExt cx="0" cy="0"/>
        </a:xfrm>
      </p:grpSpPr>
      <p:sp>
        <p:nvSpPr>
          <p:cNvPr id="315" name="Google Shape;315;g33c61c2e167_0_3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6" name="Google Shape;316;g33c61c2e167_0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0"/>
        <p:cNvGrpSpPr/>
        <p:nvPr/>
      </p:nvGrpSpPr>
      <p:grpSpPr>
        <a:xfrm>
          <a:off x="0" y="0"/>
          <a:ext cx="0" cy="0"/>
          <a:chOff x="0" y="0"/>
          <a:chExt cx="0" cy="0"/>
        </a:xfrm>
      </p:grpSpPr>
      <p:sp>
        <p:nvSpPr>
          <p:cNvPr id="321" name="Google Shape;321;g33de8b3b559_1_14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2" name="Google Shape;322;g33de8b3b559_1_14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6"/>
        <p:cNvGrpSpPr/>
        <p:nvPr/>
      </p:nvGrpSpPr>
      <p:grpSpPr>
        <a:xfrm>
          <a:off x="0" y="0"/>
          <a:ext cx="0" cy="0"/>
          <a:chOff x="0" y="0"/>
          <a:chExt cx="0" cy="0"/>
        </a:xfrm>
      </p:grpSpPr>
      <p:sp>
        <p:nvSpPr>
          <p:cNvPr id="327" name="Google Shape;327;g33de8b3b559_1_5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8" name="Google Shape;328;g33de8b3b559_1_5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6"/>
        <p:cNvGrpSpPr/>
        <p:nvPr/>
      </p:nvGrpSpPr>
      <p:grpSpPr>
        <a:xfrm>
          <a:off x="0" y="0"/>
          <a:ext cx="0" cy="0"/>
          <a:chOff x="0" y="0"/>
          <a:chExt cx="0" cy="0"/>
        </a:xfrm>
      </p:grpSpPr>
      <p:sp>
        <p:nvSpPr>
          <p:cNvPr id="337" name="Google Shape;337;g33de8b3b559_1_15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8" name="Google Shape;338;g33de8b3b559_1_15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
        <p:cNvGrpSpPr/>
        <p:nvPr/>
      </p:nvGrpSpPr>
      <p:grpSpPr>
        <a:xfrm>
          <a:off x="0" y="0"/>
          <a:ext cx="0" cy="0"/>
          <a:chOff x="0" y="0"/>
          <a:chExt cx="0" cy="0"/>
        </a:xfrm>
      </p:grpSpPr>
      <p:sp>
        <p:nvSpPr>
          <p:cNvPr id="77" name="Google Shape;77;g33de8b3b559_1_7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8" name="Google Shape;78;g33de8b3b559_1_7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rtl="0">
              <a:buNone/>
            </a:pPr>
            <a:r>
              <a:rPr lang="en-US" sz="1800" b="0" i="0" u="none" strike="noStrike" dirty="0">
                <a:solidFill>
                  <a:srgbClr val="000000"/>
                </a:solidFill>
                <a:effectLst/>
                <a:latin typeface="Arial" panose="020B0604020202020204" pitchFamily="34" charset="0"/>
              </a:rPr>
              <a:t>The Greater Southwest Virginia Digital Collective, or GSDC, is a community built around relationship development among cultural heritage organizations and individual collectors to provide and facilitate access to resources to curate their collections. The leadership is composed of an Advisory Board with both community members and VT University Library faculty. The problem we’re hoping to solve is tackling that gap between larger organizations with resources taking ownership of material, and smaller organizations with collection but fewer resources to curate, and finding that middle ground.</a:t>
            </a:r>
            <a:endParaRPr lang="en-US" b="0" dirty="0">
              <a:effectLst/>
            </a:endParaRPr>
          </a:p>
          <a:p>
            <a:pPr>
              <a:buNone/>
            </a:pPr>
            <a:br>
              <a:rPr lang="en-US" dirty="0"/>
            </a:br>
            <a:endParaRP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g33de8b3b559_0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3" name="Google Shape;93;g33de8b3b559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rtl="0">
              <a:buNone/>
            </a:pPr>
            <a:r>
              <a:rPr lang="en-US" sz="1800" b="0" i="0" u="none" strike="noStrike" dirty="0">
                <a:solidFill>
                  <a:srgbClr val="000000"/>
                </a:solidFill>
                <a:effectLst/>
                <a:latin typeface="Arial" panose="020B0604020202020204" pitchFamily="34" charset="0"/>
              </a:rPr>
              <a:t>This didn’t happen quickly. Discussions around community collections facilitated by VTUL began by 2016, possibly earlier but that was before my time, with my former supervisor building relationships with community organizations to digitize and preserve regional cultural heritage. By 2019, VTUL received an IMLS Community Catalyst to support collaborative forums with over a dozen organizations, all compensated for their time to participate and all providing valuable insight into the functional requirements for a cultural heritage organization. </a:t>
            </a:r>
            <a:endParaRPr lang="en-US" b="0" dirty="0">
              <a:effectLst/>
            </a:endParaRPr>
          </a:p>
          <a:p>
            <a:pPr rtl="0">
              <a:buNone/>
            </a:pPr>
            <a:br>
              <a:rPr lang="en-US" b="0" dirty="0">
                <a:effectLst/>
              </a:rPr>
            </a:br>
            <a:r>
              <a:rPr lang="en-US" sz="1800" b="0" i="0" u="none" strike="noStrike" dirty="0">
                <a:solidFill>
                  <a:srgbClr val="000000"/>
                </a:solidFill>
                <a:effectLst/>
                <a:latin typeface="Arial" panose="020B0604020202020204" pitchFamily="34" charset="0"/>
              </a:rPr>
              <a:t>When the grant concluded, we transitioned to planning an Advisory Board to guide the mission in 2022 and launched GSDC formally in 2023.</a:t>
            </a:r>
            <a:endParaRPr lang="en-US" b="0" dirty="0">
              <a:effectLst/>
            </a:endParaRPr>
          </a:p>
          <a:p>
            <a:pPr>
              <a:buNone/>
            </a:pPr>
            <a:br>
              <a:rPr lang="en-US" dirty="0"/>
            </a:br>
            <a:endParaRP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Google Shape;110;g33aa7e4b44d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1" name="Google Shape;111;g33aa7e4b44d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rtl="0">
              <a:buNone/>
            </a:pPr>
            <a:r>
              <a:rPr lang="en-US" sz="1800" b="0" i="0" u="none" strike="noStrike" dirty="0">
                <a:solidFill>
                  <a:srgbClr val="000000"/>
                </a:solidFill>
                <a:effectLst/>
                <a:latin typeface="Arial" panose="020B0604020202020204" pitchFamily="34" charset="0"/>
              </a:rPr>
              <a:t>I want to set the tone by highlighting our values, which were all very carefully curated around those functional requirements identified during the grant, including community, ownership, trust, sustainability, and accessibility.</a:t>
            </a:r>
            <a:endParaRPr lang="en-US" b="0" dirty="0">
              <a:effectLst/>
            </a:endParaRPr>
          </a:p>
          <a:p>
            <a:pPr>
              <a:buNone/>
            </a:pPr>
            <a:br>
              <a:rPr lang="en-US" dirty="0"/>
            </a:br>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Google Shape;119;g33c61c2e167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0" name="Google Shape;120;g33c61c2e167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rtl="0">
              <a:buNone/>
            </a:pPr>
            <a:r>
              <a:rPr lang="en-US" sz="1800" b="0" i="0" u="none" strike="noStrike" dirty="0">
                <a:solidFill>
                  <a:srgbClr val="000000"/>
                </a:solidFill>
                <a:effectLst/>
                <a:latin typeface="Arial" panose="020B0604020202020204" pitchFamily="34" charset="0"/>
              </a:rPr>
              <a:t>So we’re here, we’re real, now what, what are we doing? We first, and most importantly, are the guide to setting the community collection scope and maintaining the governance of the overall process, like paperwork (gross but important), promoting open access while ensuring that material owners have autonomy in how those materials are represented and used, and access. Second, community engagement and collaboration, ensuring anyone may participate and especially advocating for underrepresented and under-resourced organizations. Finally, connecting people, both peer-to-peer and with experts and resources at VTUL.</a:t>
            </a:r>
            <a:endParaRPr lang="en-US" b="0" dirty="0">
              <a:effectLst/>
            </a:endParaRPr>
          </a:p>
          <a:p>
            <a:pPr>
              <a:buNone/>
            </a:pPr>
            <a:br>
              <a:rPr lang="en-US" dirty="0"/>
            </a:br>
            <a:endParaRPr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Google Shape;130;g33de8b3b559_1_8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1" name="Google Shape;131;g33de8b3b559_1_8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rtl="0">
              <a:buNone/>
            </a:pPr>
            <a:r>
              <a:rPr lang="en-US" sz="1800" b="0" i="0" u="none" strike="noStrike" dirty="0">
                <a:solidFill>
                  <a:srgbClr val="000000"/>
                </a:solidFill>
                <a:effectLst/>
                <a:latin typeface="Arial" panose="020B0604020202020204" pitchFamily="34" charset="0"/>
              </a:rPr>
              <a:t>We also promote a shared responsibility model. GSDC is at the forefront of outreach and connection, meeting with folks, and championing projects in scope. </a:t>
            </a:r>
            <a:endParaRPr lang="en-US" b="0" dirty="0">
              <a:effectLst/>
            </a:endParaRPr>
          </a:p>
          <a:p>
            <a:pPr rtl="0">
              <a:buNone/>
            </a:pPr>
            <a:br>
              <a:rPr lang="en-US" b="0" dirty="0">
                <a:effectLst/>
              </a:rPr>
            </a:br>
            <a:r>
              <a:rPr lang="en-US" sz="1800" b="0" i="0" u="none" strike="noStrike" dirty="0">
                <a:solidFill>
                  <a:srgbClr val="000000"/>
                </a:solidFill>
                <a:effectLst/>
                <a:latin typeface="Arial" panose="020B0604020202020204" pitchFamily="34" charset="0"/>
              </a:rPr>
              <a:t>VTUL handles the documentation and the technical components (as much or little as needed) for digitization, metadata, and ingest to the VT Digital Library.</a:t>
            </a:r>
            <a:endParaRPr lang="en-US" b="0" dirty="0">
              <a:effectLst/>
            </a:endParaRPr>
          </a:p>
          <a:p>
            <a:pPr rtl="0">
              <a:buNone/>
            </a:pPr>
            <a:br>
              <a:rPr lang="en-US" b="0" dirty="0">
                <a:effectLst/>
              </a:rPr>
            </a:br>
            <a:r>
              <a:rPr lang="en-US" sz="1800" b="0" i="0" u="none" strike="noStrike" dirty="0">
                <a:solidFill>
                  <a:srgbClr val="000000"/>
                </a:solidFill>
                <a:effectLst/>
                <a:latin typeface="Arial" panose="020B0604020202020204" pitchFamily="34" charset="0"/>
              </a:rPr>
              <a:t>And the Partners create their proposal and make their case, and then manage their own collections processing, metadata creation, and provide materials for ingest, as well as have final say in quality control and approval.</a:t>
            </a:r>
            <a:endParaRPr lang="en-US" b="0" dirty="0">
              <a:effectLst/>
            </a:endParaRPr>
          </a:p>
          <a:p>
            <a:pPr>
              <a:buNone/>
            </a:pPr>
            <a:br>
              <a:rPr lang="en-US" dirty="0"/>
            </a:br>
            <a:endParaRPr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Google Shape;155;g33de8b3b559_1_1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6" name="Google Shape;156;g33de8b3b559_1_1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rtl="0">
              <a:buNone/>
            </a:pPr>
            <a:r>
              <a:rPr lang="en-US" sz="1800" b="0" i="0" u="none" strike="noStrike" dirty="0">
                <a:solidFill>
                  <a:srgbClr val="000000"/>
                </a:solidFill>
                <a:effectLst/>
                <a:latin typeface="Arial" panose="020B0604020202020204" pitchFamily="34" charset="0"/>
              </a:rPr>
              <a:t>So far, both through GSDC and through previous efforts at VTUL, we have 12 partners (with two more not listed here on the way!) that are either on the Advisory Board, or with collections in or in progress, or both; and another 3 that we’re working to bring collections in with. </a:t>
            </a:r>
            <a:endParaRPr lang="en-US" b="0" dirty="0">
              <a:effectLst/>
            </a:endParaRPr>
          </a:p>
          <a:p>
            <a:pPr rtl="0">
              <a:buNone/>
            </a:pPr>
            <a:br>
              <a:rPr lang="en-US" b="0" dirty="0">
                <a:effectLst/>
              </a:rPr>
            </a:br>
            <a:r>
              <a:rPr lang="en-US" sz="1800" b="0" i="0" u="none" strike="noStrike" dirty="0">
                <a:solidFill>
                  <a:srgbClr val="000000"/>
                </a:solidFill>
                <a:effectLst/>
                <a:latin typeface="Arial" panose="020B0604020202020204" pitchFamily="34" charset="0"/>
              </a:rPr>
              <a:t>This is a good time to highlight why we are the “Greater” SWVA Digital Collective – the Town of Crewe, for example, is beyond the formal margins for southwest Virginia, and we plan to extend reach into other areas and bordering states as we grow. We want to be as flexible as possible for partners that need the resources and community we have.</a:t>
            </a:r>
            <a:endParaRPr lang="en-US" b="0" dirty="0">
              <a:effectLst/>
            </a:endParaRPr>
          </a:p>
          <a:p>
            <a:pPr>
              <a:buNone/>
            </a:pPr>
            <a:br>
              <a:rPr lang="en-US" dirty="0"/>
            </a:br>
            <a:endParaRPr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Google Shape;165;g33f99d336d8_0_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6" name="Google Shape;166;g33f99d336d8_0_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rtl="0">
              <a:buNone/>
            </a:pPr>
            <a:r>
              <a:rPr lang="en-US" sz="1800" b="0" i="0" u="none" strike="noStrike" dirty="0">
                <a:solidFill>
                  <a:srgbClr val="000000"/>
                </a:solidFill>
                <a:effectLst/>
                <a:latin typeface="Arial" panose="020B0604020202020204" pitchFamily="34" charset="0"/>
              </a:rPr>
              <a:t>As for the VT Digital Library, I’m so excited to show that of our 15 live collections, 8 of those are community collections, and include small and large museums, historical societies, and municipal offices. We also have 2 on deck, and at least 1 or more in our Special Collections and University Archives *from this initiative specifically</a:t>
            </a:r>
            <a:r>
              <a:rPr lang="en-US" sz="1800" b="0" i="1" u="none" strike="noStrike" dirty="0">
                <a:solidFill>
                  <a:srgbClr val="000000"/>
                </a:solidFill>
                <a:effectLst/>
                <a:latin typeface="Arial" panose="020B0604020202020204" pitchFamily="34" charset="0"/>
              </a:rPr>
              <a:t>,*</a:t>
            </a:r>
            <a:r>
              <a:rPr lang="en-US" sz="1800" b="0" i="0" u="none" strike="noStrike" dirty="0">
                <a:solidFill>
                  <a:srgbClr val="000000"/>
                </a:solidFill>
                <a:effectLst/>
                <a:latin typeface="Arial" panose="020B0604020202020204" pitchFamily="34" charset="0"/>
              </a:rPr>
              <a:t> SCUA has many community collections in the archive already. </a:t>
            </a:r>
            <a:endParaRPr lang="en-US" b="0" dirty="0">
              <a:effectLst/>
            </a:endParaRPr>
          </a:p>
          <a:p>
            <a:pPr>
              <a:buNone/>
            </a:pPr>
            <a:br>
              <a:rPr lang="en-US" dirty="0"/>
            </a:br>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1"/>
        <p:cNvGrpSpPr/>
        <p:nvPr/>
      </p:nvGrpSpPr>
      <p:grpSpPr>
        <a:xfrm>
          <a:off x="0" y="0"/>
          <a:ext cx="0" cy="0"/>
          <a:chOff x="0" y="0"/>
          <a:chExt cx="0" cy="0"/>
        </a:xfrm>
      </p:grpSpPr>
      <p:sp>
        <p:nvSpPr>
          <p:cNvPr id="12" name="Google Shape;12;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3" name="Google Shape;13;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Font typeface="Overpass"/>
              <a:buNone/>
              <a:defRPr sz="2800">
                <a:latin typeface="Overpass"/>
                <a:ea typeface="Overpass"/>
                <a:cs typeface="Overpass"/>
                <a:sym typeface="Overpass"/>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4" name="Google Shape;14;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6"/>
        <p:cNvGrpSpPr/>
        <p:nvPr/>
      </p:nvGrpSpPr>
      <p:grpSpPr>
        <a:xfrm>
          <a:off x="0" y="0"/>
          <a:ext cx="0" cy="0"/>
          <a:chOff x="0" y="0"/>
          <a:chExt cx="0" cy="0"/>
        </a:xfrm>
      </p:grpSpPr>
      <p:sp>
        <p:nvSpPr>
          <p:cNvPr id="47" name="Google Shape;47;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8" name="Google Shape;48;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9" name="Google Shape;49;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0"/>
        <p:cNvGrpSpPr/>
        <p:nvPr/>
      </p:nvGrpSpPr>
      <p:grpSpPr>
        <a:xfrm>
          <a:off x="0" y="0"/>
          <a:ext cx="0" cy="0"/>
          <a:chOff x="0" y="0"/>
          <a:chExt cx="0" cy="0"/>
        </a:xfrm>
      </p:grpSpPr>
      <p:sp>
        <p:nvSpPr>
          <p:cNvPr id="51" name="Google Shape;51;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5"/>
        <p:cNvGrpSpPr/>
        <p:nvPr/>
      </p:nvGrpSpPr>
      <p:grpSpPr>
        <a:xfrm>
          <a:off x="0" y="0"/>
          <a:ext cx="0" cy="0"/>
          <a:chOff x="0" y="0"/>
          <a:chExt cx="0" cy="0"/>
        </a:xfrm>
      </p:grpSpPr>
      <p:sp>
        <p:nvSpPr>
          <p:cNvPr id="16" name="Google Shape;16;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7" name="Google Shape;17;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8"/>
        <p:cNvGrpSpPr/>
        <p:nvPr/>
      </p:nvGrpSpPr>
      <p:grpSpPr>
        <a:xfrm>
          <a:off x="0" y="0"/>
          <a:ext cx="0" cy="0"/>
          <a:chOff x="0" y="0"/>
          <a:chExt cx="0" cy="0"/>
        </a:xfrm>
      </p:grpSpPr>
      <p:sp>
        <p:nvSpPr>
          <p:cNvPr id="19" name="Google Shape;19;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0" name="Google Shape;20;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21" name="Google Shape;21;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2"/>
        <p:cNvGrpSpPr/>
        <p:nvPr/>
      </p:nvGrpSpPr>
      <p:grpSpPr>
        <a:xfrm>
          <a:off x="0" y="0"/>
          <a:ext cx="0" cy="0"/>
          <a:chOff x="0" y="0"/>
          <a:chExt cx="0" cy="0"/>
        </a:xfrm>
      </p:grpSpPr>
      <p:sp>
        <p:nvSpPr>
          <p:cNvPr id="23" name="Google Shape;23;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4" name="Google Shape;24;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5" name="Google Shape;25;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6" name="Google Shape;26;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7"/>
        <p:cNvGrpSpPr/>
        <p:nvPr/>
      </p:nvGrpSpPr>
      <p:grpSpPr>
        <a:xfrm>
          <a:off x="0" y="0"/>
          <a:ext cx="0" cy="0"/>
          <a:chOff x="0" y="0"/>
          <a:chExt cx="0" cy="0"/>
        </a:xfrm>
      </p:grpSpPr>
      <p:sp>
        <p:nvSpPr>
          <p:cNvPr id="28" name="Google Shape;28;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9" name="Google Shape;29;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0"/>
        <p:cNvGrpSpPr/>
        <p:nvPr/>
      </p:nvGrpSpPr>
      <p:grpSpPr>
        <a:xfrm>
          <a:off x="0" y="0"/>
          <a:ext cx="0" cy="0"/>
          <a:chOff x="0" y="0"/>
          <a:chExt cx="0" cy="0"/>
        </a:xfrm>
      </p:grpSpPr>
      <p:sp>
        <p:nvSpPr>
          <p:cNvPr id="31" name="Google Shape;31;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2" name="Google Shape;32;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3" name="Google Shape;33;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4"/>
        <p:cNvGrpSpPr/>
        <p:nvPr/>
      </p:nvGrpSpPr>
      <p:grpSpPr>
        <a:xfrm>
          <a:off x="0" y="0"/>
          <a:ext cx="0" cy="0"/>
          <a:chOff x="0" y="0"/>
          <a:chExt cx="0" cy="0"/>
        </a:xfrm>
      </p:grpSpPr>
      <p:sp>
        <p:nvSpPr>
          <p:cNvPr id="35" name="Google Shape;35;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6" name="Google Shape;36;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7"/>
        <p:cNvGrpSpPr/>
        <p:nvPr/>
      </p:nvGrpSpPr>
      <p:grpSpPr>
        <a:xfrm>
          <a:off x="0" y="0"/>
          <a:ext cx="0" cy="0"/>
          <a:chOff x="0" y="0"/>
          <a:chExt cx="0" cy="0"/>
        </a:xfrm>
      </p:grpSpPr>
      <p:sp>
        <p:nvSpPr>
          <p:cNvPr id="38" name="Google Shape;38;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9;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40" name="Google Shape;40;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41" name="Google Shape;41;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2" name="Google Shape;42;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3"/>
        <p:cNvGrpSpPr/>
        <p:nvPr/>
      </p:nvGrpSpPr>
      <p:grpSpPr>
        <a:xfrm>
          <a:off x="0" y="0"/>
          <a:ext cx="0" cy="0"/>
          <a:chOff x="0" y="0"/>
          <a:chExt cx="0" cy="0"/>
        </a:xfrm>
      </p:grpSpPr>
      <p:sp>
        <p:nvSpPr>
          <p:cNvPr id="44" name="Google Shape;44;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5" name="Google Shape;45;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Font typeface="Overpass"/>
              <a:buNone/>
              <a:defRPr sz="2800">
                <a:solidFill>
                  <a:schemeClr val="dk1"/>
                </a:solidFill>
                <a:latin typeface="Overpass"/>
                <a:ea typeface="Overpass"/>
                <a:cs typeface="Overpass"/>
                <a:sym typeface="Overpass"/>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pic>
        <p:nvPicPr>
          <p:cNvPr id="9" name="Google Shape;9;p1"/>
          <p:cNvPicPr preferRelativeResize="0"/>
          <p:nvPr/>
        </p:nvPicPr>
        <p:blipFill>
          <a:blip r:embed="rId13">
            <a:alphaModFix/>
          </a:blip>
          <a:stretch>
            <a:fillRect/>
          </a:stretch>
        </p:blipFill>
        <p:spPr>
          <a:xfrm>
            <a:off x="145126" y="4100825"/>
            <a:ext cx="1297225" cy="956000"/>
          </a:xfrm>
          <a:prstGeom prst="rect">
            <a:avLst/>
          </a:prstGeom>
          <a:noFill/>
          <a:ln>
            <a:noFill/>
          </a:ln>
        </p:spPr>
      </p:pic>
      <p:sp>
        <p:nvSpPr>
          <p:cNvPr id="10" name="Google Shape;10;p1"/>
          <p:cNvSpPr txBox="1"/>
          <p:nvPr/>
        </p:nvSpPr>
        <p:spPr>
          <a:xfrm>
            <a:off x="4103550" y="4808725"/>
            <a:ext cx="936900" cy="248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200">
                <a:solidFill>
                  <a:schemeClr val="dk2"/>
                </a:solidFill>
                <a:latin typeface="Overpass"/>
                <a:ea typeface="Overpass"/>
                <a:cs typeface="Overpass"/>
                <a:sym typeface="Overpass"/>
              </a:rPr>
              <a:t>VAM 2025</a:t>
            </a:r>
            <a:endParaRPr sz="1200">
              <a:solidFill>
                <a:schemeClr val="dk2"/>
              </a:solidFill>
              <a:latin typeface="Overpass"/>
              <a:ea typeface="Overpass"/>
              <a:cs typeface="Overpass"/>
              <a:sym typeface="Overpass"/>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9.xml"/><Relationship Id="rId1" Type="http://schemas.openxmlformats.org/officeDocument/2006/relationships/slideLayout" Target="../slideLayouts/slideLayout3.xml"/><Relationship Id="rId4" Type="http://schemas.openxmlformats.org/officeDocument/2006/relationships/image" Target="../media/image26.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8" Type="http://schemas.openxmlformats.org/officeDocument/2006/relationships/hyperlink" Target="mailto:curator@christiansburginstitute.com" TargetMode="External"/><Relationship Id="rId3" Type="http://schemas.openxmlformats.org/officeDocument/2006/relationships/image" Target="../media/image2.png"/><Relationship Id="rId7" Type="http://schemas.openxmlformats.org/officeDocument/2006/relationships/hyperlink" Target="mailto:alexk93@vt.edu" TargetMode="External"/><Relationship Id="rId2" Type="http://schemas.openxmlformats.org/officeDocument/2006/relationships/notesSlide" Target="../notesSlides/notesSlide24.xml"/><Relationship Id="rId1" Type="http://schemas.openxmlformats.org/officeDocument/2006/relationships/slideLayout" Target="../slideLayouts/slideLayout7.xml"/><Relationship Id="rId6" Type="http://schemas.openxmlformats.org/officeDocument/2006/relationships/hyperlink" Target="https://digital.lib.vt.edu/" TargetMode="External"/><Relationship Id="rId5" Type="http://schemas.openxmlformats.org/officeDocument/2006/relationships/hyperlink" Target="mailto:gsdc-advisory@googlegroups.com" TargetMode="External"/><Relationship Id="rId10" Type="http://schemas.openxmlformats.org/officeDocument/2006/relationships/hyperlink" Target="mailto:sherrihhuffman@gmail.com" TargetMode="External"/><Relationship Id="rId4" Type="http://schemas.openxmlformats.org/officeDocument/2006/relationships/hyperlink" Target="https://gswvadc.org/" TargetMode="External"/><Relationship Id="rId9" Type="http://schemas.openxmlformats.org/officeDocument/2006/relationships/hyperlink" Target="mailto:ashortt@mfrl.org" TargetMode="External"/></Relationships>
</file>

<file path=ppt/slides/_rels/slide3.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8.png"/><Relationship Id="rId7"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image" Target="../media/image5.png"/><Relationship Id="rId5" Type="http://schemas.openxmlformats.org/officeDocument/2006/relationships/image" Target="../media/image10.png"/><Relationship Id="rId4" Type="http://schemas.openxmlformats.org/officeDocument/2006/relationships/image" Target="../media/image9.png"/><Relationship Id="rId9" Type="http://schemas.openxmlformats.org/officeDocument/2006/relationships/image" Target="../media/image11.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3.xml"/><Relationship Id="rId5" Type="http://schemas.openxmlformats.org/officeDocument/2006/relationships/image" Target="../media/image15.png"/><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3.xml"/><Relationship Id="rId5" Type="http://schemas.openxmlformats.org/officeDocument/2006/relationships/image" Target="../media/image18.png"/><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5"/>
        <p:cNvGrpSpPr/>
        <p:nvPr/>
      </p:nvGrpSpPr>
      <p:grpSpPr>
        <a:xfrm>
          <a:off x="0" y="0"/>
          <a:ext cx="0" cy="0"/>
          <a:chOff x="0" y="0"/>
          <a:chExt cx="0" cy="0"/>
        </a:xfrm>
      </p:grpSpPr>
      <p:sp>
        <p:nvSpPr>
          <p:cNvPr id="56" name="Google Shape;56;p13"/>
          <p:cNvSpPr txBox="1"/>
          <p:nvPr/>
        </p:nvSpPr>
        <p:spPr>
          <a:xfrm>
            <a:off x="5938875" y="4823400"/>
            <a:ext cx="3169800" cy="320100"/>
          </a:xfrm>
          <a:prstGeom prst="rect">
            <a:avLst/>
          </a:prstGeom>
          <a:solidFill>
            <a:srgbClr val="FFFFFF">
              <a:alpha val="68990"/>
            </a:srgbClr>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800">
                <a:solidFill>
                  <a:schemeClr val="dk2"/>
                </a:solidFill>
              </a:rPr>
              <a:t>Image source: Julia Westblade, Digital Imaging Coordinator, VTUL</a:t>
            </a:r>
            <a:endParaRPr sz="800">
              <a:solidFill>
                <a:schemeClr val="dk2"/>
              </a:solidFill>
            </a:endParaRPr>
          </a:p>
        </p:txBody>
      </p:sp>
      <p:sp>
        <p:nvSpPr>
          <p:cNvPr id="57" name="Google Shape;57;p13"/>
          <p:cNvSpPr txBox="1">
            <a:spLocks noGrp="1"/>
          </p:cNvSpPr>
          <p:nvPr>
            <p:ph type="subTitle" idx="1"/>
          </p:nvPr>
        </p:nvSpPr>
        <p:spPr>
          <a:xfrm>
            <a:off x="1432500" y="3301337"/>
            <a:ext cx="6279000" cy="450600"/>
          </a:xfrm>
          <a:prstGeom prst="rect">
            <a:avLst/>
          </a:prstGeom>
        </p:spPr>
        <p:txBody>
          <a:bodyPr spcFirstLastPara="1" wrap="square" lIns="91425" tIns="91425" rIns="91425" bIns="91425" anchor="t" anchorCtr="0">
            <a:normAutofit fontScale="70000" lnSpcReduction="20000"/>
          </a:bodyPr>
          <a:lstStyle/>
          <a:p>
            <a:pPr marL="0" lvl="0" indent="0" algn="ctr" rtl="0">
              <a:spcBef>
                <a:spcPts val="0"/>
              </a:spcBef>
              <a:spcAft>
                <a:spcPts val="0"/>
              </a:spcAft>
              <a:buNone/>
            </a:pPr>
            <a:r>
              <a:rPr lang="en" dirty="0"/>
              <a:t>Digitizing Collections of SWVA Community History</a:t>
            </a:r>
            <a:endParaRPr dirty="0"/>
          </a:p>
        </p:txBody>
      </p:sp>
      <p:pic>
        <p:nvPicPr>
          <p:cNvPr id="58" name="Google Shape;58;p13"/>
          <p:cNvPicPr preferRelativeResize="0"/>
          <p:nvPr/>
        </p:nvPicPr>
        <p:blipFill rotWithShape="1">
          <a:blip r:embed="rId3">
            <a:alphaModFix/>
          </a:blip>
          <a:srcRect r="2162" b="2219"/>
          <a:stretch/>
        </p:blipFill>
        <p:spPr>
          <a:xfrm>
            <a:off x="3188973" y="623769"/>
            <a:ext cx="2874905" cy="2773827"/>
          </a:xfrm>
          <a:prstGeom prst="rect">
            <a:avLst/>
          </a:prstGeom>
          <a:noFill/>
          <a:ln>
            <a:noFill/>
          </a:ln>
        </p:spPr>
      </p:pic>
      <p:sp>
        <p:nvSpPr>
          <p:cNvPr id="59" name="Google Shape;59;p13"/>
          <p:cNvSpPr txBox="1">
            <a:spLocks noGrp="1"/>
          </p:cNvSpPr>
          <p:nvPr>
            <p:ph type="ctrTitle"/>
          </p:nvPr>
        </p:nvSpPr>
        <p:spPr>
          <a:xfrm>
            <a:off x="1624048" y="208425"/>
            <a:ext cx="5895900" cy="911100"/>
          </a:xfrm>
          <a:prstGeom prst="rect">
            <a:avLst/>
          </a:prstGeom>
          <a:solidFill>
            <a:srgbClr val="FFFFFF">
              <a:alpha val="68990"/>
            </a:srgbClr>
          </a:solidFill>
        </p:spPr>
        <p:txBody>
          <a:bodyPr spcFirstLastPara="1" wrap="square" lIns="91425" tIns="91425" rIns="91425" bIns="91425" anchor="b" anchorCtr="0">
            <a:normAutofit fontScale="90000"/>
          </a:bodyPr>
          <a:lstStyle/>
          <a:p>
            <a:pPr marL="0" lvl="0" indent="0" algn="ctr" rtl="0">
              <a:spcBef>
                <a:spcPts val="0"/>
              </a:spcBef>
              <a:spcAft>
                <a:spcPts val="0"/>
              </a:spcAft>
              <a:buNone/>
            </a:pPr>
            <a:r>
              <a:rPr lang="en"/>
              <a:t>Curating Your</a:t>
            </a:r>
            <a:endParaRPr/>
          </a:p>
        </p:txBody>
      </p:sp>
      <p:sp>
        <p:nvSpPr>
          <p:cNvPr id="60" name="Google Shape;60;p13"/>
          <p:cNvSpPr txBox="1"/>
          <p:nvPr/>
        </p:nvSpPr>
        <p:spPr>
          <a:xfrm>
            <a:off x="687900" y="3892825"/>
            <a:ext cx="7768200" cy="985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1300" b="1">
                <a:solidFill>
                  <a:schemeClr val="dk2"/>
                </a:solidFill>
              </a:rPr>
              <a:t>Alex Kinnaman</a:t>
            </a:r>
            <a:r>
              <a:rPr lang="en" sz="1300">
                <a:solidFill>
                  <a:schemeClr val="dk2"/>
                </a:solidFill>
              </a:rPr>
              <a:t>, Virginia Tech University Libraries</a:t>
            </a:r>
            <a:endParaRPr sz="1300">
              <a:solidFill>
                <a:schemeClr val="dk2"/>
              </a:solidFill>
            </a:endParaRPr>
          </a:p>
          <a:p>
            <a:pPr marL="0" lvl="0" indent="0" algn="ctr" rtl="0">
              <a:spcBef>
                <a:spcPts val="0"/>
              </a:spcBef>
              <a:spcAft>
                <a:spcPts val="0"/>
              </a:spcAft>
              <a:buNone/>
            </a:pPr>
            <a:r>
              <a:rPr lang="en" sz="1300" b="1">
                <a:solidFill>
                  <a:schemeClr val="dk2"/>
                </a:solidFill>
              </a:rPr>
              <a:t>Jenny Nehrt</a:t>
            </a:r>
            <a:r>
              <a:rPr lang="en" sz="1300">
                <a:solidFill>
                  <a:schemeClr val="dk2"/>
                </a:solidFill>
              </a:rPr>
              <a:t>, Christiansburg Institute, Inc.</a:t>
            </a:r>
            <a:endParaRPr sz="1300">
              <a:solidFill>
                <a:schemeClr val="dk2"/>
              </a:solidFill>
            </a:endParaRPr>
          </a:p>
          <a:p>
            <a:pPr marL="0" lvl="0" indent="0" algn="ctr" rtl="0">
              <a:spcBef>
                <a:spcPts val="0"/>
              </a:spcBef>
              <a:spcAft>
                <a:spcPts val="0"/>
              </a:spcAft>
              <a:buNone/>
            </a:pPr>
            <a:r>
              <a:rPr lang="en" sz="1300" b="1">
                <a:solidFill>
                  <a:schemeClr val="dk2"/>
                </a:solidFill>
              </a:rPr>
              <a:t>Ann-Margaret Shortt</a:t>
            </a:r>
            <a:r>
              <a:rPr lang="en" sz="1300">
                <a:solidFill>
                  <a:schemeClr val="dk2"/>
                </a:solidFill>
              </a:rPr>
              <a:t>, Montgomery-Floyd Regional Library</a:t>
            </a:r>
            <a:endParaRPr sz="1300">
              <a:solidFill>
                <a:schemeClr val="dk2"/>
              </a:solidFill>
            </a:endParaRPr>
          </a:p>
          <a:p>
            <a:pPr marL="0" lvl="0" indent="0" algn="ctr" rtl="0">
              <a:spcBef>
                <a:spcPts val="0"/>
              </a:spcBef>
              <a:spcAft>
                <a:spcPts val="0"/>
              </a:spcAft>
              <a:buNone/>
            </a:pPr>
            <a:r>
              <a:rPr lang="en" sz="1300" b="1">
                <a:solidFill>
                  <a:schemeClr val="dk2"/>
                </a:solidFill>
              </a:rPr>
              <a:t>Sherri Huffman</a:t>
            </a:r>
            <a:r>
              <a:rPr lang="en" sz="1300">
                <a:solidFill>
                  <a:schemeClr val="dk2"/>
                </a:solidFill>
              </a:rPr>
              <a:t>, Danville Community College (Ret.)</a:t>
            </a:r>
            <a:endParaRPr/>
          </a:p>
        </p:txBody>
      </p:sp>
      <p:cxnSp>
        <p:nvCxnSpPr>
          <p:cNvPr id="61" name="Google Shape;61;p13"/>
          <p:cNvCxnSpPr/>
          <p:nvPr/>
        </p:nvCxnSpPr>
        <p:spPr>
          <a:xfrm>
            <a:off x="1922525" y="3795950"/>
            <a:ext cx="5407800" cy="0"/>
          </a:xfrm>
          <a:prstGeom prst="straightConnector1">
            <a:avLst/>
          </a:prstGeom>
          <a:noFill/>
          <a:ln w="9525" cap="flat" cmpd="sng">
            <a:solidFill>
              <a:srgbClr val="999999"/>
            </a:solidFill>
            <a:prstDash val="solid"/>
            <a:round/>
            <a:headEnd type="none" w="med" len="med"/>
            <a:tailEnd type="none" w="med" len="med"/>
          </a:ln>
        </p:spPr>
      </p:cxn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84"/>
        <p:cNvGrpSpPr/>
        <p:nvPr/>
      </p:nvGrpSpPr>
      <p:grpSpPr>
        <a:xfrm>
          <a:off x="0" y="0"/>
          <a:ext cx="0" cy="0"/>
          <a:chOff x="0" y="0"/>
          <a:chExt cx="0" cy="0"/>
        </a:xfrm>
      </p:grpSpPr>
      <p:sp>
        <p:nvSpPr>
          <p:cNvPr id="185" name="Google Shape;185;p22"/>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How GSDC Can Help</a:t>
            </a:r>
            <a:endParaRPr/>
          </a:p>
        </p:txBody>
      </p:sp>
      <p:sp>
        <p:nvSpPr>
          <p:cNvPr id="186" name="Google Shape;186;p22"/>
          <p:cNvSpPr txBox="1">
            <a:spLocks noGrp="1"/>
          </p:cNvSpPr>
          <p:nvPr>
            <p:ph type="body" idx="1"/>
          </p:nvPr>
        </p:nvSpPr>
        <p:spPr>
          <a:xfrm>
            <a:off x="311700" y="1152475"/>
            <a:ext cx="8520600" cy="1310400"/>
          </a:xfrm>
          <a:prstGeom prst="rect">
            <a:avLst/>
          </a:prstGeom>
        </p:spPr>
        <p:txBody>
          <a:bodyPr spcFirstLastPara="1" wrap="square" lIns="91425" tIns="91425" rIns="91425" bIns="91425" anchor="t" anchorCtr="0">
            <a:normAutofit/>
          </a:bodyPr>
          <a:lstStyle/>
          <a:p>
            <a:pPr marL="0" lvl="0" indent="0" algn="ctr" rtl="0">
              <a:spcBef>
                <a:spcPts val="0"/>
              </a:spcBef>
              <a:spcAft>
                <a:spcPts val="0"/>
              </a:spcAft>
              <a:buNone/>
            </a:pPr>
            <a:r>
              <a:rPr lang="en"/>
              <a:t>Supporting and facilitating your digital curation needs </a:t>
            </a:r>
            <a:endParaRPr/>
          </a:p>
          <a:p>
            <a:pPr marL="0" lvl="0" indent="0" algn="ctr" rtl="0">
              <a:spcBef>
                <a:spcPts val="0"/>
              </a:spcBef>
              <a:spcAft>
                <a:spcPts val="0"/>
              </a:spcAft>
              <a:buNone/>
            </a:pPr>
            <a:r>
              <a:rPr lang="en" b="1"/>
              <a:t>without changing ownership or rights of materials</a:t>
            </a:r>
            <a:endParaRPr b="1"/>
          </a:p>
          <a:p>
            <a:pPr marL="0" lvl="0" indent="0" algn="ctr" rtl="0">
              <a:spcBef>
                <a:spcPts val="0"/>
              </a:spcBef>
              <a:spcAft>
                <a:spcPts val="0"/>
              </a:spcAft>
              <a:buNone/>
            </a:pPr>
            <a:r>
              <a:rPr lang="en"/>
              <a:t>and from within the community</a:t>
            </a:r>
            <a:endParaRPr/>
          </a:p>
        </p:txBody>
      </p:sp>
      <p:sp>
        <p:nvSpPr>
          <p:cNvPr id="187" name="Google Shape;187;p22"/>
          <p:cNvSpPr txBox="1"/>
          <p:nvPr/>
        </p:nvSpPr>
        <p:spPr>
          <a:xfrm>
            <a:off x="2991000" y="2462875"/>
            <a:ext cx="3162000" cy="16470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Clr>
                <a:schemeClr val="dk2"/>
              </a:buClr>
              <a:buSzPts val="1800"/>
              <a:buChar char="➔"/>
            </a:pPr>
            <a:r>
              <a:rPr lang="en" sz="1800">
                <a:solidFill>
                  <a:schemeClr val="dk2"/>
                </a:solidFill>
              </a:rPr>
              <a:t>Setting expectations</a:t>
            </a:r>
            <a:endParaRPr sz="1800">
              <a:solidFill>
                <a:schemeClr val="dk2"/>
              </a:solidFill>
            </a:endParaRPr>
          </a:p>
          <a:p>
            <a:pPr marL="457200" lvl="0" indent="-342900" algn="l" rtl="0">
              <a:lnSpc>
                <a:spcPct val="115000"/>
              </a:lnSpc>
              <a:spcBef>
                <a:spcPts val="0"/>
              </a:spcBef>
              <a:spcAft>
                <a:spcPts val="0"/>
              </a:spcAft>
              <a:buClr>
                <a:schemeClr val="dk2"/>
              </a:buClr>
              <a:buSzPts val="1800"/>
              <a:buChar char="➔"/>
            </a:pPr>
            <a:r>
              <a:rPr lang="en" sz="1800">
                <a:solidFill>
                  <a:schemeClr val="dk2"/>
                </a:solidFill>
              </a:rPr>
              <a:t>Outreach</a:t>
            </a:r>
            <a:endParaRPr sz="1800">
              <a:solidFill>
                <a:schemeClr val="dk2"/>
              </a:solidFill>
            </a:endParaRPr>
          </a:p>
          <a:p>
            <a:pPr marL="457200" lvl="0" indent="-342900" algn="l" rtl="0">
              <a:lnSpc>
                <a:spcPct val="115000"/>
              </a:lnSpc>
              <a:spcBef>
                <a:spcPts val="0"/>
              </a:spcBef>
              <a:spcAft>
                <a:spcPts val="0"/>
              </a:spcAft>
              <a:buClr>
                <a:schemeClr val="dk2"/>
              </a:buClr>
              <a:buSzPts val="1800"/>
              <a:buChar char="➔"/>
            </a:pPr>
            <a:r>
              <a:rPr lang="en" sz="1800">
                <a:solidFill>
                  <a:schemeClr val="dk2"/>
                </a:solidFill>
              </a:rPr>
              <a:t>Connection &amp; advocacy</a:t>
            </a:r>
            <a:endParaRPr sz="1800">
              <a:solidFill>
                <a:schemeClr val="dk2"/>
              </a:solidFill>
            </a:endParaRPr>
          </a:p>
          <a:p>
            <a:pPr marL="457200" lvl="0" indent="-342900" algn="l" rtl="0">
              <a:lnSpc>
                <a:spcPct val="115000"/>
              </a:lnSpc>
              <a:spcBef>
                <a:spcPts val="0"/>
              </a:spcBef>
              <a:spcAft>
                <a:spcPts val="0"/>
              </a:spcAft>
              <a:buClr>
                <a:schemeClr val="dk2"/>
              </a:buClr>
              <a:buSzPts val="1800"/>
              <a:buChar char="➔"/>
            </a:pPr>
            <a:r>
              <a:rPr lang="en" sz="1800">
                <a:solidFill>
                  <a:schemeClr val="dk2"/>
                </a:solidFill>
              </a:rPr>
              <a:t>Consultation</a:t>
            </a:r>
            <a:endParaRPr sz="1800">
              <a:solidFill>
                <a:schemeClr val="dk2"/>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91"/>
        <p:cNvGrpSpPr/>
        <p:nvPr/>
      </p:nvGrpSpPr>
      <p:grpSpPr>
        <a:xfrm>
          <a:off x="0" y="0"/>
          <a:ext cx="0" cy="0"/>
          <a:chOff x="0" y="0"/>
          <a:chExt cx="0" cy="0"/>
        </a:xfrm>
      </p:grpSpPr>
      <p:sp>
        <p:nvSpPr>
          <p:cNvPr id="192" name="Google Shape;192;p23"/>
          <p:cNvSpPr txBox="1">
            <a:spLocks noGrp="1"/>
          </p:cNvSpPr>
          <p:nvPr>
            <p:ph type="title"/>
          </p:nvPr>
        </p:nvSpPr>
        <p:spPr>
          <a:xfrm>
            <a:off x="311700" y="324950"/>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sz="1800"/>
              <a:t>How GSDC Can Help: </a:t>
            </a:r>
            <a:endParaRPr sz="1800"/>
          </a:p>
          <a:p>
            <a:pPr marL="0" lvl="0" indent="0" algn="l" rtl="0">
              <a:spcBef>
                <a:spcPts val="0"/>
              </a:spcBef>
              <a:spcAft>
                <a:spcPts val="0"/>
              </a:spcAft>
              <a:buNone/>
            </a:pPr>
            <a:r>
              <a:rPr lang="en" b="1"/>
              <a:t>Setting Expectations</a:t>
            </a:r>
            <a:endParaRPr b="1"/>
          </a:p>
        </p:txBody>
      </p:sp>
      <p:sp>
        <p:nvSpPr>
          <p:cNvPr id="193" name="Google Shape;193;p23"/>
          <p:cNvSpPr txBox="1">
            <a:spLocks noGrp="1"/>
          </p:cNvSpPr>
          <p:nvPr>
            <p:ph type="body" idx="1"/>
          </p:nvPr>
        </p:nvSpPr>
        <p:spPr>
          <a:xfrm>
            <a:off x="311700" y="1289650"/>
            <a:ext cx="5672400" cy="3279300"/>
          </a:xfrm>
          <a:prstGeom prst="rect">
            <a:avLst/>
          </a:prstGeom>
        </p:spPr>
        <p:txBody>
          <a:bodyPr spcFirstLastPara="1" wrap="square" lIns="91425" tIns="91425" rIns="91425" bIns="91425" anchor="t" anchorCtr="0">
            <a:normAutofit/>
          </a:bodyPr>
          <a:lstStyle/>
          <a:p>
            <a:pPr marL="457200" lvl="0" indent="-342900" algn="l" rtl="0">
              <a:spcBef>
                <a:spcPts val="0"/>
              </a:spcBef>
              <a:spcAft>
                <a:spcPts val="0"/>
              </a:spcAft>
              <a:buSzPts val="1800"/>
              <a:buChar char="●"/>
            </a:pPr>
            <a:r>
              <a:rPr lang="en"/>
              <a:t>Knowing your </a:t>
            </a:r>
            <a:r>
              <a:rPr lang="en" b="1"/>
              <a:t>rights</a:t>
            </a:r>
            <a:r>
              <a:rPr lang="en"/>
              <a:t> → copyright, rights statements, memorandums of agreement</a:t>
            </a:r>
            <a:endParaRPr/>
          </a:p>
          <a:p>
            <a:pPr marL="457200" lvl="0" indent="-342900" algn="l" rtl="0">
              <a:spcBef>
                <a:spcPts val="0"/>
              </a:spcBef>
              <a:spcAft>
                <a:spcPts val="0"/>
              </a:spcAft>
              <a:buSzPts val="1800"/>
              <a:buChar char="●"/>
            </a:pPr>
            <a:r>
              <a:rPr lang="en"/>
              <a:t>Knowing your </a:t>
            </a:r>
            <a:r>
              <a:rPr lang="en" b="1"/>
              <a:t>capacity</a:t>
            </a:r>
            <a:r>
              <a:rPr lang="en"/>
              <a:t> → resources like time, personnel, funding, equipment/tech</a:t>
            </a:r>
            <a:endParaRPr/>
          </a:p>
          <a:p>
            <a:pPr marL="457200" lvl="0" indent="-342900" algn="l" rtl="0">
              <a:spcBef>
                <a:spcPts val="0"/>
              </a:spcBef>
              <a:spcAft>
                <a:spcPts val="0"/>
              </a:spcAft>
              <a:buSzPts val="1800"/>
              <a:buChar char="●"/>
            </a:pPr>
            <a:r>
              <a:rPr lang="en" b="1"/>
              <a:t>Values</a:t>
            </a:r>
            <a:r>
              <a:rPr lang="en"/>
              <a:t> alignment → what requirements do you have?</a:t>
            </a:r>
            <a:endParaRPr/>
          </a:p>
        </p:txBody>
      </p:sp>
      <p:pic>
        <p:nvPicPr>
          <p:cNvPr id="194" name="Google Shape;194;p23"/>
          <p:cNvPicPr preferRelativeResize="0"/>
          <p:nvPr/>
        </p:nvPicPr>
        <p:blipFill>
          <a:blip r:embed="rId3">
            <a:alphaModFix/>
          </a:blip>
          <a:stretch>
            <a:fillRect/>
          </a:stretch>
        </p:blipFill>
        <p:spPr>
          <a:xfrm>
            <a:off x="6276693" y="0"/>
            <a:ext cx="2867315" cy="5143501"/>
          </a:xfrm>
          <a:prstGeom prst="rect">
            <a:avLst/>
          </a:prstGeom>
          <a:noFill/>
          <a:ln>
            <a:noFill/>
          </a:ln>
        </p:spPr>
      </p:pic>
      <p:sp>
        <p:nvSpPr>
          <p:cNvPr id="195" name="Google Shape;195;p23"/>
          <p:cNvSpPr txBox="1"/>
          <p:nvPr/>
        </p:nvSpPr>
        <p:spPr>
          <a:xfrm>
            <a:off x="6245300" y="4893900"/>
            <a:ext cx="2930100" cy="249600"/>
          </a:xfrm>
          <a:prstGeom prst="rect">
            <a:avLst/>
          </a:prstGeom>
          <a:solidFill>
            <a:srgbClr val="FFFFFF">
              <a:alpha val="689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800">
                <a:solidFill>
                  <a:schemeClr val="dk2"/>
                </a:solidFill>
              </a:rPr>
              <a:t>https://stockcake.com/i/attic-storage-space_765058_784251</a:t>
            </a:r>
            <a:endParaRPr sz="800">
              <a:solidFill>
                <a:schemeClr val="dk2"/>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sp>
        <p:nvSpPr>
          <p:cNvPr id="200" name="Google Shape;200;p2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Clr>
                <a:schemeClr val="dk1"/>
              </a:buClr>
              <a:buSzPct val="61111"/>
              <a:buFont typeface="Arial"/>
              <a:buNone/>
            </a:pPr>
            <a:r>
              <a:rPr lang="en" sz="1800"/>
              <a:t>How GSDC Can Help: </a:t>
            </a:r>
            <a:endParaRPr sz="1800"/>
          </a:p>
          <a:p>
            <a:pPr marL="0" lvl="0" indent="0" algn="l" rtl="0">
              <a:spcBef>
                <a:spcPts val="0"/>
              </a:spcBef>
              <a:spcAft>
                <a:spcPts val="0"/>
              </a:spcAft>
              <a:buClr>
                <a:schemeClr val="dk1"/>
              </a:buClr>
              <a:buSzPct val="39285"/>
              <a:buFont typeface="Arial"/>
              <a:buNone/>
            </a:pPr>
            <a:r>
              <a:rPr lang="en" b="1"/>
              <a:t>Outreach</a:t>
            </a:r>
            <a:endParaRPr b="1"/>
          </a:p>
          <a:p>
            <a:pPr marL="0" lvl="0" indent="0" algn="l" rtl="0">
              <a:spcBef>
                <a:spcPts val="0"/>
              </a:spcBef>
              <a:spcAft>
                <a:spcPts val="0"/>
              </a:spcAft>
              <a:buNone/>
            </a:pPr>
            <a:endParaRPr/>
          </a:p>
        </p:txBody>
      </p:sp>
      <p:sp>
        <p:nvSpPr>
          <p:cNvPr id="201" name="Google Shape;201;p24"/>
          <p:cNvSpPr txBox="1">
            <a:spLocks noGrp="1"/>
          </p:cNvSpPr>
          <p:nvPr>
            <p:ph type="body" idx="1"/>
          </p:nvPr>
        </p:nvSpPr>
        <p:spPr>
          <a:xfrm>
            <a:off x="311700" y="1359550"/>
            <a:ext cx="4401600" cy="3209400"/>
          </a:xfrm>
          <a:prstGeom prst="rect">
            <a:avLst/>
          </a:prstGeom>
        </p:spPr>
        <p:txBody>
          <a:bodyPr spcFirstLastPara="1" wrap="square" lIns="91425" tIns="91425" rIns="91425" bIns="91425" anchor="t" anchorCtr="0">
            <a:normAutofit/>
          </a:bodyPr>
          <a:lstStyle/>
          <a:p>
            <a:pPr marL="457200" lvl="0" indent="-342900" algn="l" rtl="0">
              <a:spcBef>
                <a:spcPts val="0"/>
              </a:spcBef>
              <a:spcAft>
                <a:spcPts val="0"/>
              </a:spcAft>
              <a:buSzPts val="1800"/>
              <a:buChar char="●"/>
            </a:pPr>
            <a:r>
              <a:rPr lang="en"/>
              <a:t>Internally in the </a:t>
            </a:r>
            <a:r>
              <a:rPr lang="en" b="1"/>
              <a:t>community</a:t>
            </a:r>
            <a:endParaRPr b="1"/>
          </a:p>
          <a:p>
            <a:pPr marL="457200" lvl="0" indent="-342900" algn="l" rtl="0">
              <a:spcBef>
                <a:spcPts val="0"/>
              </a:spcBef>
              <a:spcAft>
                <a:spcPts val="0"/>
              </a:spcAft>
              <a:buSzPts val="1800"/>
              <a:buChar char="●"/>
            </a:pPr>
            <a:r>
              <a:rPr lang="en"/>
              <a:t>Externally with </a:t>
            </a:r>
            <a:r>
              <a:rPr lang="en" b="1"/>
              <a:t>VTUL</a:t>
            </a:r>
            <a:endParaRPr b="1"/>
          </a:p>
          <a:p>
            <a:pPr marL="914400" lvl="1" indent="-317500" algn="l" rtl="0">
              <a:spcBef>
                <a:spcPts val="0"/>
              </a:spcBef>
              <a:spcAft>
                <a:spcPts val="0"/>
              </a:spcAft>
              <a:buSzPts val="1400"/>
              <a:buChar char="○"/>
            </a:pPr>
            <a:r>
              <a:rPr lang="en"/>
              <a:t>VTUL highlights and </a:t>
            </a:r>
            <a:r>
              <a:rPr lang="en" b="1"/>
              <a:t>exhibits</a:t>
            </a:r>
            <a:r>
              <a:rPr lang="en"/>
              <a:t> collections</a:t>
            </a:r>
            <a:endParaRPr/>
          </a:p>
          <a:p>
            <a:pPr marL="457200" lvl="0" indent="-342900" algn="l" rtl="0">
              <a:spcBef>
                <a:spcPts val="0"/>
              </a:spcBef>
              <a:spcAft>
                <a:spcPts val="0"/>
              </a:spcAft>
              <a:buSzPts val="1800"/>
              <a:buChar char="●"/>
            </a:pPr>
            <a:r>
              <a:rPr lang="en"/>
              <a:t>Support for </a:t>
            </a:r>
            <a:r>
              <a:rPr lang="en" b="1"/>
              <a:t>pursuing funding</a:t>
            </a:r>
            <a:endParaRPr b="1"/>
          </a:p>
        </p:txBody>
      </p:sp>
      <p:pic>
        <p:nvPicPr>
          <p:cNvPr id="202" name="Google Shape;202;p24"/>
          <p:cNvPicPr preferRelativeResize="0"/>
          <p:nvPr/>
        </p:nvPicPr>
        <p:blipFill rotWithShape="1">
          <a:blip r:embed="rId3">
            <a:alphaModFix/>
          </a:blip>
          <a:srcRect l="35145" r="29325"/>
          <a:stretch/>
        </p:blipFill>
        <p:spPr>
          <a:xfrm>
            <a:off x="6028675" y="95075"/>
            <a:ext cx="3115325" cy="4953351"/>
          </a:xfrm>
          <a:prstGeom prst="rect">
            <a:avLst/>
          </a:prstGeom>
          <a:noFill/>
          <a:ln>
            <a:noFill/>
          </a:ln>
        </p:spPr>
      </p:pic>
      <p:sp>
        <p:nvSpPr>
          <p:cNvPr id="203" name="Google Shape;203;p24"/>
          <p:cNvSpPr txBox="1"/>
          <p:nvPr/>
        </p:nvSpPr>
        <p:spPr>
          <a:xfrm>
            <a:off x="6028738" y="4761025"/>
            <a:ext cx="3115200" cy="287400"/>
          </a:xfrm>
          <a:prstGeom prst="rect">
            <a:avLst/>
          </a:prstGeom>
          <a:solidFill>
            <a:srgbClr val="FFFFFF">
              <a:alpha val="68990"/>
            </a:srgbClr>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800">
                <a:solidFill>
                  <a:schemeClr val="dk2"/>
                </a:solidFill>
              </a:rPr>
              <a:t>https://stockcake.com/i/cluttered-storage-room_1207487_984947</a:t>
            </a:r>
            <a:endParaRPr sz="800">
              <a:solidFill>
                <a:schemeClr val="dk2"/>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07"/>
        <p:cNvGrpSpPr/>
        <p:nvPr/>
      </p:nvGrpSpPr>
      <p:grpSpPr>
        <a:xfrm>
          <a:off x="0" y="0"/>
          <a:ext cx="0" cy="0"/>
          <a:chOff x="0" y="0"/>
          <a:chExt cx="0" cy="0"/>
        </a:xfrm>
      </p:grpSpPr>
      <p:sp>
        <p:nvSpPr>
          <p:cNvPr id="208" name="Google Shape;208;p2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Clr>
                <a:schemeClr val="dk1"/>
              </a:buClr>
              <a:buSzPct val="61111"/>
              <a:buFont typeface="Arial"/>
              <a:buNone/>
            </a:pPr>
            <a:r>
              <a:rPr lang="en" sz="1800"/>
              <a:t>How GSDC Can Help: </a:t>
            </a:r>
            <a:endParaRPr sz="1800"/>
          </a:p>
          <a:p>
            <a:pPr marL="0" lvl="0" indent="0" algn="l" rtl="0">
              <a:spcBef>
                <a:spcPts val="0"/>
              </a:spcBef>
              <a:spcAft>
                <a:spcPts val="0"/>
              </a:spcAft>
              <a:buClr>
                <a:schemeClr val="dk1"/>
              </a:buClr>
              <a:buSzPct val="39285"/>
              <a:buFont typeface="Arial"/>
              <a:buNone/>
            </a:pPr>
            <a:r>
              <a:rPr lang="en" b="1"/>
              <a:t>Connection &amp; Advocacy</a:t>
            </a:r>
            <a:endParaRPr b="1"/>
          </a:p>
          <a:p>
            <a:pPr marL="0" lvl="0" indent="0" algn="l" rtl="0">
              <a:spcBef>
                <a:spcPts val="0"/>
              </a:spcBef>
              <a:spcAft>
                <a:spcPts val="0"/>
              </a:spcAft>
              <a:buNone/>
            </a:pPr>
            <a:endParaRPr/>
          </a:p>
        </p:txBody>
      </p:sp>
      <p:sp>
        <p:nvSpPr>
          <p:cNvPr id="209" name="Google Shape;209;p25"/>
          <p:cNvSpPr txBox="1">
            <a:spLocks noGrp="1"/>
          </p:cNvSpPr>
          <p:nvPr>
            <p:ph type="body" idx="1"/>
          </p:nvPr>
        </p:nvSpPr>
        <p:spPr>
          <a:xfrm>
            <a:off x="311700" y="1328475"/>
            <a:ext cx="5235300" cy="3240300"/>
          </a:xfrm>
          <a:prstGeom prst="rect">
            <a:avLst/>
          </a:prstGeom>
        </p:spPr>
        <p:txBody>
          <a:bodyPr spcFirstLastPara="1" wrap="square" lIns="91425" tIns="91425" rIns="91425" bIns="91425" anchor="t" anchorCtr="0">
            <a:normAutofit/>
          </a:bodyPr>
          <a:lstStyle/>
          <a:p>
            <a:pPr marL="457200" lvl="0" indent="-342900" algn="l" rtl="0">
              <a:spcBef>
                <a:spcPts val="0"/>
              </a:spcBef>
              <a:spcAft>
                <a:spcPts val="0"/>
              </a:spcAft>
              <a:buSzPts val="1800"/>
              <a:buChar char="●"/>
            </a:pPr>
            <a:r>
              <a:rPr lang="en"/>
              <a:t>Peer-to-peer support</a:t>
            </a:r>
            <a:endParaRPr/>
          </a:p>
          <a:p>
            <a:pPr marL="457200" lvl="0" indent="-342900" algn="l" rtl="0">
              <a:spcBef>
                <a:spcPts val="0"/>
              </a:spcBef>
              <a:spcAft>
                <a:spcPts val="0"/>
              </a:spcAft>
              <a:buSzPts val="1800"/>
              <a:buChar char="●"/>
            </a:pPr>
            <a:r>
              <a:rPr lang="en"/>
              <a:t>Knowledge sharing</a:t>
            </a:r>
            <a:endParaRPr/>
          </a:p>
          <a:p>
            <a:pPr marL="457200" lvl="0" indent="-342900" algn="l" rtl="0">
              <a:spcBef>
                <a:spcPts val="0"/>
              </a:spcBef>
              <a:spcAft>
                <a:spcPts val="0"/>
              </a:spcAft>
              <a:buSzPts val="1800"/>
              <a:buChar char="●"/>
            </a:pPr>
            <a:r>
              <a:rPr lang="en"/>
              <a:t>Advocacy of organizations</a:t>
            </a:r>
            <a:endParaRPr/>
          </a:p>
          <a:p>
            <a:pPr marL="457200" lvl="0" indent="-342900" algn="l" rtl="0">
              <a:spcBef>
                <a:spcPts val="0"/>
              </a:spcBef>
              <a:spcAft>
                <a:spcPts val="0"/>
              </a:spcAft>
              <a:buSzPts val="1800"/>
              <a:buChar char="●"/>
            </a:pPr>
            <a:r>
              <a:rPr lang="en"/>
              <a:t>Advocacy within organizations to administration/governing boards</a:t>
            </a:r>
            <a:endParaRPr/>
          </a:p>
          <a:p>
            <a:pPr marL="457200" lvl="0" indent="-342900" algn="l" rtl="0">
              <a:spcBef>
                <a:spcPts val="0"/>
              </a:spcBef>
              <a:spcAft>
                <a:spcPts val="0"/>
              </a:spcAft>
              <a:buSzPts val="1800"/>
              <a:buChar char="●"/>
            </a:pPr>
            <a:r>
              <a:rPr lang="en"/>
              <a:t>Feedback loops</a:t>
            </a:r>
            <a:endParaRPr/>
          </a:p>
        </p:txBody>
      </p:sp>
      <p:pic>
        <p:nvPicPr>
          <p:cNvPr id="210" name="Google Shape;210;p25"/>
          <p:cNvPicPr preferRelativeResize="0"/>
          <p:nvPr/>
        </p:nvPicPr>
        <p:blipFill rotWithShape="1">
          <a:blip r:embed="rId3">
            <a:alphaModFix/>
          </a:blip>
          <a:srcRect l="39039" r="26153"/>
          <a:stretch/>
        </p:blipFill>
        <p:spPr>
          <a:xfrm>
            <a:off x="5985900" y="0"/>
            <a:ext cx="3158098" cy="5143500"/>
          </a:xfrm>
          <a:prstGeom prst="rect">
            <a:avLst/>
          </a:prstGeom>
          <a:noFill/>
          <a:ln>
            <a:noFill/>
          </a:ln>
        </p:spPr>
      </p:pic>
      <p:sp>
        <p:nvSpPr>
          <p:cNvPr id="211" name="Google Shape;211;p25"/>
          <p:cNvSpPr txBox="1"/>
          <p:nvPr/>
        </p:nvSpPr>
        <p:spPr>
          <a:xfrm>
            <a:off x="5985888" y="4863900"/>
            <a:ext cx="3158100" cy="279600"/>
          </a:xfrm>
          <a:prstGeom prst="rect">
            <a:avLst/>
          </a:prstGeom>
          <a:solidFill>
            <a:srgbClr val="FFFFFF">
              <a:alpha val="68990"/>
            </a:srgbClr>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800">
                <a:solidFill>
                  <a:schemeClr val="dk2"/>
                </a:solidFill>
              </a:rPr>
              <a:t>https://stockcake.com/i/cluttered-storage-room_1207487_984947</a:t>
            </a:r>
            <a:endParaRPr sz="800">
              <a:solidFill>
                <a:schemeClr val="dk2"/>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15"/>
        <p:cNvGrpSpPr/>
        <p:nvPr/>
      </p:nvGrpSpPr>
      <p:grpSpPr>
        <a:xfrm>
          <a:off x="0" y="0"/>
          <a:ext cx="0" cy="0"/>
          <a:chOff x="0" y="0"/>
          <a:chExt cx="0" cy="0"/>
        </a:xfrm>
      </p:grpSpPr>
      <p:sp>
        <p:nvSpPr>
          <p:cNvPr id="216" name="Google Shape;216;p2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Clr>
                <a:schemeClr val="dk1"/>
              </a:buClr>
              <a:buSzPct val="61111"/>
              <a:buFont typeface="Arial"/>
              <a:buNone/>
            </a:pPr>
            <a:r>
              <a:rPr lang="en" sz="1800"/>
              <a:t>How GSDC Can Help: </a:t>
            </a:r>
            <a:endParaRPr sz="1800"/>
          </a:p>
          <a:p>
            <a:pPr marL="0" lvl="0" indent="0" algn="l" rtl="0">
              <a:spcBef>
                <a:spcPts val="0"/>
              </a:spcBef>
              <a:spcAft>
                <a:spcPts val="0"/>
              </a:spcAft>
              <a:buClr>
                <a:schemeClr val="dk1"/>
              </a:buClr>
              <a:buSzPct val="39285"/>
              <a:buFont typeface="Arial"/>
              <a:buNone/>
            </a:pPr>
            <a:r>
              <a:rPr lang="en" b="1"/>
              <a:t>Consultation</a:t>
            </a:r>
            <a:endParaRPr b="1"/>
          </a:p>
          <a:p>
            <a:pPr marL="0" lvl="0" indent="0" algn="l" rtl="0">
              <a:spcBef>
                <a:spcPts val="0"/>
              </a:spcBef>
              <a:spcAft>
                <a:spcPts val="0"/>
              </a:spcAft>
              <a:buNone/>
            </a:pPr>
            <a:endParaRPr/>
          </a:p>
        </p:txBody>
      </p:sp>
      <p:sp>
        <p:nvSpPr>
          <p:cNvPr id="217" name="Google Shape;217;p26"/>
          <p:cNvSpPr txBox="1">
            <a:spLocks noGrp="1"/>
          </p:cNvSpPr>
          <p:nvPr>
            <p:ph type="body" idx="1"/>
          </p:nvPr>
        </p:nvSpPr>
        <p:spPr>
          <a:xfrm>
            <a:off x="311700" y="1312950"/>
            <a:ext cx="5849100" cy="3255900"/>
          </a:xfrm>
          <a:prstGeom prst="rect">
            <a:avLst/>
          </a:prstGeom>
        </p:spPr>
        <p:txBody>
          <a:bodyPr spcFirstLastPara="1" wrap="square" lIns="91425" tIns="91425" rIns="91425" bIns="91425" anchor="t" anchorCtr="0">
            <a:normAutofit/>
          </a:bodyPr>
          <a:lstStyle/>
          <a:p>
            <a:pPr marL="457200" lvl="0" indent="-342900" algn="l" rtl="0">
              <a:spcBef>
                <a:spcPts val="0"/>
              </a:spcBef>
              <a:spcAft>
                <a:spcPts val="0"/>
              </a:spcAft>
              <a:buSzPts val="1800"/>
              <a:buChar char="●"/>
            </a:pPr>
            <a:r>
              <a:rPr lang="en"/>
              <a:t>In-house digitization best practices guidance</a:t>
            </a:r>
            <a:endParaRPr/>
          </a:p>
          <a:p>
            <a:pPr marL="914400" lvl="1" indent="-317500" algn="l" rtl="0">
              <a:spcBef>
                <a:spcPts val="0"/>
              </a:spcBef>
              <a:spcAft>
                <a:spcPts val="0"/>
              </a:spcAft>
              <a:buSzPts val="1400"/>
              <a:buChar char="○"/>
            </a:pPr>
            <a:r>
              <a:rPr lang="en"/>
              <a:t>Example: Technical assistance to CI,Inc. during the CLIR grant</a:t>
            </a:r>
            <a:endParaRPr/>
          </a:p>
          <a:p>
            <a:pPr marL="457200" lvl="0" indent="-342900" algn="l" rtl="0">
              <a:spcBef>
                <a:spcPts val="0"/>
              </a:spcBef>
              <a:spcAft>
                <a:spcPts val="0"/>
              </a:spcAft>
              <a:buSzPts val="1800"/>
              <a:buChar char="●"/>
            </a:pPr>
            <a:r>
              <a:rPr lang="en"/>
              <a:t>Metadata development</a:t>
            </a:r>
            <a:endParaRPr/>
          </a:p>
          <a:p>
            <a:pPr marL="457200" lvl="0" indent="-342900" algn="l" rtl="0">
              <a:spcBef>
                <a:spcPts val="0"/>
              </a:spcBef>
              <a:spcAft>
                <a:spcPts val="0"/>
              </a:spcAft>
              <a:buSzPts val="1800"/>
              <a:buChar char="●"/>
            </a:pPr>
            <a:r>
              <a:rPr lang="en"/>
              <a:t>Project management assistance</a:t>
            </a:r>
            <a:endParaRPr/>
          </a:p>
          <a:p>
            <a:pPr marL="457200" lvl="0" indent="-342900" algn="l" rtl="0">
              <a:spcBef>
                <a:spcPts val="0"/>
              </a:spcBef>
              <a:spcAft>
                <a:spcPts val="0"/>
              </a:spcAft>
              <a:buSzPts val="1800"/>
              <a:buChar char="●"/>
            </a:pPr>
            <a:r>
              <a:rPr lang="en"/>
              <a:t>Collection processing guidance</a:t>
            </a:r>
            <a:endParaRPr/>
          </a:p>
          <a:p>
            <a:pPr marL="0" lvl="0" indent="0" algn="l" rtl="0">
              <a:spcBef>
                <a:spcPts val="1200"/>
              </a:spcBef>
              <a:spcAft>
                <a:spcPts val="1200"/>
              </a:spcAft>
              <a:buNone/>
            </a:pPr>
            <a:endParaRPr/>
          </a:p>
        </p:txBody>
      </p:sp>
      <p:pic>
        <p:nvPicPr>
          <p:cNvPr id="218" name="Google Shape;218;p26" title="Screenshot 2025-03-14 at 5.34.49 PM.png"/>
          <p:cNvPicPr preferRelativeResize="0"/>
          <p:nvPr/>
        </p:nvPicPr>
        <p:blipFill>
          <a:blip r:embed="rId3">
            <a:alphaModFix/>
          </a:blip>
          <a:stretch>
            <a:fillRect/>
          </a:stretch>
        </p:blipFill>
        <p:spPr>
          <a:xfrm>
            <a:off x="6260511" y="0"/>
            <a:ext cx="2883478" cy="5143501"/>
          </a:xfrm>
          <a:prstGeom prst="rect">
            <a:avLst/>
          </a:prstGeom>
          <a:noFill/>
          <a:ln>
            <a:noFill/>
          </a:ln>
        </p:spPr>
      </p:pic>
      <p:sp>
        <p:nvSpPr>
          <p:cNvPr id="219" name="Google Shape;219;p26"/>
          <p:cNvSpPr txBox="1"/>
          <p:nvPr/>
        </p:nvSpPr>
        <p:spPr>
          <a:xfrm>
            <a:off x="6230000" y="4863900"/>
            <a:ext cx="2944500" cy="279600"/>
          </a:xfrm>
          <a:prstGeom prst="rect">
            <a:avLst/>
          </a:prstGeom>
          <a:solidFill>
            <a:srgbClr val="FFFFFF">
              <a:alpha val="68990"/>
            </a:srgbClr>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800">
                <a:solidFill>
                  <a:schemeClr val="dk2"/>
                </a:solidFill>
              </a:rPr>
              <a:t>https://stockcake.com/i/sunlit-attic-library_1390963_191713</a:t>
            </a:r>
            <a:endParaRPr sz="800">
              <a:solidFill>
                <a:schemeClr val="dk2"/>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23"/>
        <p:cNvGrpSpPr/>
        <p:nvPr/>
      </p:nvGrpSpPr>
      <p:grpSpPr>
        <a:xfrm>
          <a:off x="0" y="0"/>
          <a:ext cx="0" cy="0"/>
          <a:chOff x="0" y="0"/>
          <a:chExt cx="0" cy="0"/>
        </a:xfrm>
      </p:grpSpPr>
      <p:sp>
        <p:nvSpPr>
          <p:cNvPr id="224" name="Google Shape;224;p27"/>
          <p:cNvSpPr txBox="1">
            <a:spLocks noGrp="1"/>
          </p:cNvSpPr>
          <p:nvPr>
            <p:ph type="title"/>
          </p:nvPr>
        </p:nvSpPr>
        <p:spPr>
          <a:xfrm>
            <a:off x="2493750" y="4246475"/>
            <a:ext cx="41565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What Does That Look Like?</a:t>
            </a:r>
            <a:endParaRPr/>
          </a:p>
        </p:txBody>
      </p:sp>
      <p:sp>
        <p:nvSpPr>
          <p:cNvPr id="225" name="Google Shape;225;p27"/>
          <p:cNvSpPr txBox="1"/>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sz="1000">
                <a:solidFill>
                  <a:srgbClr val="595959"/>
                </a:solidFill>
              </a:rPr>
              <a:t>15</a:t>
            </a:fld>
            <a:endParaRPr sz="1000">
              <a:solidFill>
                <a:srgbClr val="595959"/>
              </a:solidFill>
            </a:endParaRPr>
          </a:p>
        </p:txBody>
      </p:sp>
      <p:sp>
        <p:nvSpPr>
          <p:cNvPr id="226" name="Google Shape;226;p27"/>
          <p:cNvSpPr/>
          <p:nvPr/>
        </p:nvSpPr>
        <p:spPr>
          <a:xfrm>
            <a:off x="420850" y="162525"/>
            <a:ext cx="1648800" cy="519900"/>
          </a:xfrm>
          <a:prstGeom prst="roundRect">
            <a:avLst>
              <a:gd name="adj" fmla="val 16667"/>
            </a:avLst>
          </a:prstGeom>
          <a:solidFill>
            <a:srgbClr val="D9EAD3"/>
          </a:solidFill>
          <a:ln w="9525" cap="flat" cmpd="sng">
            <a:solidFill>
              <a:srgbClr val="595959"/>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a:solidFill>
                  <a:srgbClr val="000000"/>
                </a:solidFill>
              </a:rPr>
              <a:t>Outreach / Referral</a:t>
            </a:r>
            <a:endParaRPr/>
          </a:p>
        </p:txBody>
      </p:sp>
      <p:sp>
        <p:nvSpPr>
          <p:cNvPr id="227" name="Google Shape;227;p27"/>
          <p:cNvSpPr/>
          <p:nvPr/>
        </p:nvSpPr>
        <p:spPr>
          <a:xfrm>
            <a:off x="3549150" y="80025"/>
            <a:ext cx="1297500" cy="684900"/>
          </a:xfrm>
          <a:prstGeom prst="rect">
            <a:avLst/>
          </a:prstGeom>
          <a:solidFill>
            <a:srgbClr val="EEEEEE"/>
          </a:solidFill>
          <a:ln w="9525" cap="flat" cmpd="sng">
            <a:solidFill>
              <a:srgbClr val="595959"/>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a:t>Paperwork</a:t>
            </a:r>
            <a:endParaRPr/>
          </a:p>
          <a:p>
            <a:pPr marL="0" lvl="0" indent="0" algn="ctr" rtl="0">
              <a:spcBef>
                <a:spcPts val="0"/>
              </a:spcBef>
              <a:spcAft>
                <a:spcPts val="0"/>
              </a:spcAft>
              <a:buNone/>
            </a:pPr>
            <a:r>
              <a:rPr lang="en" sz="1100"/>
              <a:t>&amp; Revisions</a:t>
            </a:r>
            <a:endParaRPr sz="1100"/>
          </a:p>
        </p:txBody>
      </p:sp>
      <p:sp>
        <p:nvSpPr>
          <p:cNvPr id="228" name="Google Shape;228;p27"/>
          <p:cNvSpPr/>
          <p:nvPr/>
        </p:nvSpPr>
        <p:spPr>
          <a:xfrm>
            <a:off x="5737013" y="80025"/>
            <a:ext cx="1297500" cy="684900"/>
          </a:xfrm>
          <a:prstGeom prst="rect">
            <a:avLst/>
          </a:prstGeom>
          <a:solidFill>
            <a:srgbClr val="EEEEEE"/>
          </a:solidFill>
          <a:ln w="9525" cap="flat" cmpd="sng">
            <a:solidFill>
              <a:srgbClr val="595959"/>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a:t>Curation</a:t>
            </a:r>
            <a:endParaRPr/>
          </a:p>
          <a:p>
            <a:pPr marL="0" lvl="0" indent="0" algn="ctr" rtl="0">
              <a:spcBef>
                <a:spcPts val="0"/>
              </a:spcBef>
              <a:spcAft>
                <a:spcPts val="0"/>
              </a:spcAft>
              <a:buNone/>
            </a:pPr>
            <a:r>
              <a:rPr lang="en" sz="1100"/>
              <a:t>Defined in MOA</a:t>
            </a:r>
            <a:endParaRPr sz="1100"/>
          </a:p>
        </p:txBody>
      </p:sp>
      <p:sp>
        <p:nvSpPr>
          <p:cNvPr id="229" name="Google Shape;229;p27"/>
          <p:cNvSpPr/>
          <p:nvPr/>
        </p:nvSpPr>
        <p:spPr>
          <a:xfrm>
            <a:off x="626950" y="943875"/>
            <a:ext cx="1236600" cy="1234500"/>
          </a:xfrm>
          <a:prstGeom prst="diamond">
            <a:avLst/>
          </a:prstGeom>
          <a:solidFill>
            <a:srgbClr val="D0E0E3"/>
          </a:solidFill>
          <a:ln w="9525" cap="flat" cmpd="sng">
            <a:solidFill>
              <a:srgbClr val="595959"/>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100"/>
              <a:t>In Scope?</a:t>
            </a:r>
            <a:endParaRPr sz="1100"/>
          </a:p>
        </p:txBody>
      </p:sp>
      <p:cxnSp>
        <p:nvCxnSpPr>
          <p:cNvPr id="230" name="Google Shape;230;p27"/>
          <p:cNvCxnSpPr>
            <a:stCxn id="226" idx="2"/>
            <a:endCxn id="229" idx="0"/>
          </p:cNvCxnSpPr>
          <p:nvPr/>
        </p:nvCxnSpPr>
        <p:spPr>
          <a:xfrm>
            <a:off x="1245250" y="682425"/>
            <a:ext cx="0" cy="261600"/>
          </a:xfrm>
          <a:prstGeom prst="straightConnector1">
            <a:avLst/>
          </a:prstGeom>
          <a:noFill/>
          <a:ln w="9525" cap="flat" cmpd="sng">
            <a:solidFill>
              <a:srgbClr val="595959"/>
            </a:solidFill>
            <a:prstDash val="solid"/>
            <a:round/>
            <a:headEnd type="none" w="med" len="med"/>
            <a:tailEnd type="none" w="med" len="med"/>
          </a:ln>
        </p:spPr>
      </p:cxnSp>
      <p:cxnSp>
        <p:nvCxnSpPr>
          <p:cNvPr id="231" name="Google Shape;231;p27"/>
          <p:cNvCxnSpPr>
            <a:stCxn id="226" idx="2"/>
            <a:endCxn id="229" idx="0"/>
          </p:cNvCxnSpPr>
          <p:nvPr/>
        </p:nvCxnSpPr>
        <p:spPr>
          <a:xfrm>
            <a:off x="1245250" y="682425"/>
            <a:ext cx="0" cy="261600"/>
          </a:xfrm>
          <a:prstGeom prst="straightConnector1">
            <a:avLst/>
          </a:prstGeom>
          <a:noFill/>
          <a:ln w="9525" cap="flat" cmpd="sng">
            <a:solidFill>
              <a:srgbClr val="595959"/>
            </a:solidFill>
            <a:prstDash val="solid"/>
            <a:round/>
            <a:headEnd type="none" w="med" len="med"/>
            <a:tailEnd type="triangle" w="med" len="med"/>
          </a:ln>
        </p:spPr>
      </p:cxnSp>
      <p:sp>
        <p:nvSpPr>
          <p:cNvPr id="232" name="Google Shape;232;p27"/>
          <p:cNvSpPr txBox="1"/>
          <p:nvPr/>
        </p:nvSpPr>
        <p:spPr>
          <a:xfrm>
            <a:off x="0" y="1356400"/>
            <a:ext cx="548700" cy="3381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100">
                <a:solidFill>
                  <a:srgbClr val="595959"/>
                </a:solidFill>
              </a:rPr>
              <a:t>No</a:t>
            </a:r>
            <a:endParaRPr sz="1100">
              <a:solidFill>
                <a:srgbClr val="595959"/>
              </a:solidFill>
            </a:endParaRPr>
          </a:p>
        </p:txBody>
      </p:sp>
      <p:sp>
        <p:nvSpPr>
          <p:cNvPr id="233" name="Google Shape;233;p27"/>
          <p:cNvSpPr txBox="1"/>
          <p:nvPr/>
        </p:nvSpPr>
        <p:spPr>
          <a:xfrm>
            <a:off x="2231375" y="1356700"/>
            <a:ext cx="548700" cy="3381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100">
                <a:solidFill>
                  <a:srgbClr val="595959"/>
                </a:solidFill>
              </a:rPr>
              <a:t>Yes</a:t>
            </a:r>
            <a:endParaRPr sz="1100">
              <a:solidFill>
                <a:srgbClr val="595959"/>
              </a:solidFill>
            </a:endParaRPr>
          </a:p>
        </p:txBody>
      </p:sp>
      <p:sp>
        <p:nvSpPr>
          <p:cNvPr id="234" name="Google Shape;234;p27"/>
          <p:cNvSpPr/>
          <p:nvPr/>
        </p:nvSpPr>
        <p:spPr>
          <a:xfrm>
            <a:off x="60750" y="2023763"/>
            <a:ext cx="976500" cy="795300"/>
          </a:xfrm>
          <a:prstGeom prst="roundRect">
            <a:avLst>
              <a:gd name="adj" fmla="val 16667"/>
            </a:avLst>
          </a:prstGeom>
          <a:solidFill>
            <a:srgbClr val="F4CCCC"/>
          </a:solidFill>
          <a:ln w="9525" cap="flat" cmpd="sng">
            <a:solidFill>
              <a:srgbClr val="595959"/>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a:t>Refer Elsewhere</a:t>
            </a:r>
            <a:endParaRPr sz="1200"/>
          </a:p>
        </p:txBody>
      </p:sp>
      <p:sp>
        <p:nvSpPr>
          <p:cNvPr id="235" name="Google Shape;235;p27"/>
          <p:cNvSpPr/>
          <p:nvPr/>
        </p:nvSpPr>
        <p:spPr>
          <a:xfrm>
            <a:off x="1588900" y="2023750"/>
            <a:ext cx="1297500" cy="795300"/>
          </a:xfrm>
          <a:prstGeom prst="rect">
            <a:avLst/>
          </a:prstGeom>
          <a:solidFill>
            <a:srgbClr val="EEEEEE"/>
          </a:solidFill>
          <a:ln w="9525" cap="flat" cmpd="sng">
            <a:solidFill>
              <a:srgbClr val="595959"/>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a:t>Consultation</a:t>
            </a:r>
            <a:endParaRPr/>
          </a:p>
          <a:p>
            <a:pPr marL="0" lvl="0" indent="0" algn="ctr" rtl="0">
              <a:spcBef>
                <a:spcPts val="0"/>
              </a:spcBef>
              <a:spcAft>
                <a:spcPts val="0"/>
              </a:spcAft>
              <a:buNone/>
            </a:pPr>
            <a:r>
              <a:rPr lang="en" sz="1200"/>
              <a:t>with GSDC</a:t>
            </a:r>
            <a:endParaRPr sz="1200"/>
          </a:p>
        </p:txBody>
      </p:sp>
      <p:cxnSp>
        <p:nvCxnSpPr>
          <p:cNvPr id="236" name="Google Shape;236;p27"/>
          <p:cNvCxnSpPr>
            <a:stCxn id="232" idx="3"/>
          </p:cNvCxnSpPr>
          <p:nvPr/>
        </p:nvCxnSpPr>
        <p:spPr>
          <a:xfrm>
            <a:off x="548700" y="1525450"/>
            <a:ext cx="600" cy="600"/>
          </a:xfrm>
          <a:prstGeom prst="bentConnector2">
            <a:avLst/>
          </a:prstGeom>
          <a:noFill/>
          <a:ln w="9525" cap="flat" cmpd="sng">
            <a:solidFill>
              <a:srgbClr val="595959"/>
            </a:solidFill>
            <a:prstDash val="solid"/>
            <a:round/>
            <a:headEnd type="none" w="med" len="med"/>
            <a:tailEnd type="none" w="med" len="med"/>
          </a:ln>
        </p:spPr>
      </p:cxnSp>
      <p:cxnSp>
        <p:nvCxnSpPr>
          <p:cNvPr id="237" name="Google Shape;237;p27"/>
          <p:cNvCxnSpPr>
            <a:stCxn id="229" idx="1"/>
            <a:endCxn id="234" idx="0"/>
          </p:cNvCxnSpPr>
          <p:nvPr/>
        </p:nvCxnSpPr>
        <p:spPr>
          <a:xfrm flipH="1">
            <a:off x="548950" y="1561125"/>
            <a:ext cx="78000" cy="462600"/>
          </a:xfrm>
          <a:prstGeom prst="bentConnector2">
            <a:avLst/>
          </a:prstGeom>
          <a:noFill/>
          <a:ln w="9525" cap="flat" cmpd="sng">
            <a:solidFill>
              <a:srgbClr val="595959"/>
            </a:solidFill>
            <a:prstDash val="solid"/>
            <a:round/>
            <a:headEnd type="none" w="med" len="med"/>
            <a:tailEnd type="triangle" w="med" len="med"/>
          </a:ln>
        </p:spPr>
      </p:cxnSp>
      <p:cxnSp>
        <p:nvCxnSpPr>
          <p:cNvPr id="238" name="Google Shape;238;p27"/>
          <p:cNvCxnSpPr>
            <a:stCxn id="229" idx="3"/>
            <a:endCxn id="235" idx="0"/>
          </p:cNvCxnSpPr>
          <p:nvPr/>
        </p:nvCxnSpPr>
        <p:spPr>
          <a:xfrm>
            <a:off x="1863550" y="1561125"/>
            <a:ext cx="374100" cy="462600"/>
          </a:xfrm>
          <a:prstGeom prst="bentConnector2">
            <a:avLst/>
          </a:prstGeom>
          <a:noFill/>
          <a:ln w="9525" cap="flat" cmpd="sng">
            <a:solidFill>
              <a:srgbClr val="595959"/>
            </a:solidFill>
            <a:prstDash val="solid"/>
            <a:round/>
            <a:headEnd type="none" w="med" len="med"/>
            <a:tailEnd type="triangle" w="med" len="med"/>
          </a:ln>
        </p:spPr>
      </p:cxnSp>
      <p:sp>
        <p:nvSpPr>
          <p:cNvPr id="239" name="Google Shape;239;p27"/>
          <p:cNvSpPr/>
          <p:nvPr/>
        </p:nvSpPr>
        <p:spPr>
          <a:xfrm>
            <a:off x="1619325" y="3268800"/>
            <a:ext cx="1236600" cy="1234500"/>
          </a:xfrm>
          <a:prstGeom prst="diamond">
            <a:avLst/>
          </a:prstGeom>
          <a:solidFill>
            <a:srgbClr val="D0E0E3"/>
          </a:solidFill>
          <a:ln w="9525" cap="flat" cmpd="sng">
            <a:solidFill>
              <a:srgbClr val="595959"/>
            </a:solidFill>
            <a:prstDash val="solid"/>
            <a:round/>
            <a:headEnd type="none" w="sm" len="sm"/>
            <a:tailEnd type="none" w="sm" len="sm"/>
          </a:ln>
        </p:spPr>
        <p:txBody>
          <a:bodyPr spcFirstLastPara="1" wrap="square" lIns="0" tIns="91425" rIns="0" bIns="91425" anchor="ctr" anchorCtr="0">
            <a:noAutofit/>
          </a:bodyPr>
          <a:lstStyle/>
          <a:p>
            <a:pPr marL="0" lvl="0" indent="0" algn="ctr" rtl="0">
              <a:spcBef>
                <a:spcPts val="0"/>
              </a:spcBef>
              <a:spcAft>
                <a:spcPts val="0"/>
              </a:spcAft>
              <a:buNone/>
            </a:pPr>
            <a:r>
              <a:rPr lang="en" sz="1100"/>
              <a:t>Partner </a:t>
            </a:r>
            <a:r>
              <a:rPr lang="en" sz="900"/>
              <a:t>Agreement</a:t>
            </a:r>
            <a:endParaRPr sz="900"/>
          </a:p>
        </p:txBody>
      </p:sp>
      <p:cxnSp>
        <p:nvCxnSpPr>
          <p:cNvPr id="240" name="Google Shape;240;p27"/>
          <p:cNvCxnSpPr>
            <a:stCxn id="239" idx="1"/>
            <a:endCxn id="234" idx="2"/>
          </p:cNvCxnSpPr>
          <p:nvPr/>
        </p:nvCxnSpPr>
        <p:spPr>
          <a:xfrm rot="10800000">
            <a:off x="548925" y="2818950"/>
            <a:ext cx="1070400" cy="1067100"/>
          </a:xfrm>
          <a:prstGeom prst="bentConnector2">
            <a:avLst/>
          </a:prstGeom>
          <a:noFill/>
          <a:ln w="9525" cap="flat" cmpd="sng">
            <a:solidFill>
              <a:srgbClr val="595959"/>
            </a:solidFill>
            <a:prstDash val="solid"/>
            <a:round/>
            <a:headEnd type="none" w="med" len="med"/>
            <a:tailEnd type="triangle" w="med" len="med"/>
          </a:ln>
        </p:spPr>
      </p:cxnSp>
      <p:sp>
        <p:nvSpPr>
          <p:cNvPr id="241" name="Google Shape;241;p27"/>
          <p:cNvSpPr txBox="1"/>
          <p:nvPr/>
        </p:nvSpPr>
        <p:spPr>
          <a:xfrm>
            <a:off x="0" y="3320688"/>
            <a:ext cx="548700" cy="3381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100">
                <a:solidFill>
                  <a:srgbClr val="595959"/>
                </a:solidFill>
              </a:rPr>
              <a:t>No</a:t>
            </a:r>
            <a:endParaRPr sz="1100">
              <a:solidFill>
                <a:srgbClr val="595959"/>
              </a:solidFill>
            </a:endParaRPr>
          </a:p>
        </p:txBody>
      </p:sp>
      <p:cxnSp>
        <p:nvCxnSpPr>
          <p:cNvPr id="242" name="Google Shape;242;p27"/>
          <p:cNvCxnSpPr>
            <a:stCxn id="239" idx="3"/>
            <a:endCxn id="227" idx="1"/>
          </p:cNvCxnSpPr>
          <p:nvPr/>
        </p:nvCxnSpPr>
        <p:spPr>
          <a:xfrm rot="10800000" flipH="1">
            <a:off x="2855925" y="422550"/>
            <a:ext cx="693300" cy="3463500"/>
          </a:xfrm>
          <a:prstGeom prst="bentConnector3">
            <a:avLst>
              <a:gd name="adj1" fmla="val 49995"/>
            </a:avLst>
          </a:prstGeom>
          <a:noFill/>
          <a:ln w="9525" cap="flat" cmpd="sng">
            <a:solidFill>
              <a:srgbClr val="595959"/>
            </a:solidFill>
            <a:prstDash val="solid"/>
            <a:round/>
            <a:headEnd type="none" w="med" len="med"/>
            <a:tailEnd type="triangle" w="med" len="med"/>
          </a:ln>
        </p:spPr>
      </p:cxnSp>
      <p:sp>
        <p:nvSpPr>
          <p:cNvPr id="243" name="Google Shape;243;p27"/>
          <p:cNvSpPr txBox="1"/>
          <p:nvPr/>
        </p:nvSpPr>
        <p:spPr>
          <a:xfrm>
            <a:off x="2686850" y="3268800"/>
            <a:ext cx="548700" cy="3381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100">
                <a:solidFill>
                  <a:srgbClr val="595959"/>
                </a:solidFill>
              </a:rPr>
              <a:t>Yes</a:t>
            </a:r>
            <a:endParaRPr sz="1100">
              <a:solidFill>
                <a:srgbClr val="595959"/>
              </a:solidFill>
            </a:endParaRPr>
          </a:p>
        </p:txBody>
      </p:sp>
      <p:sp>
        <p:nvSpPr>
          <p:cNvPr id="244" name="Google Shape;244;p27"/>
          <p:cNvSpPr/>
          <p:nvPr/>
        </p:nvSpPr>
        <p:spPr>
          <a:xfrm>
            <a:off x="3579575" y="1096413"/>
            <a:ext cx="1236600" cy="1234500"/>
          </a:xfrm>
          <a:prstGeom prst="diamond">
            <a:avLst/>
          </a:prstGeom>
          <a:solidFill>
            <a:srgbClr val="D0E0E3"/>
          </a:solidFill>
          <a:ln w="9525" cap="flat" cmpd="sng">
            <a:solidFill>
              <a:srgbClr val="595959"/>
            </a:solidFill>
            <a:prstDash val="solid"/>
            <a:round/>
            <a:headEnd type="none" w="sm" len="sm"/>
            <a:tailEnd type="none" w="sm" len="sm"/>
          </a:ln>
        </p:spPr>
        <p:txBody>
          <a:bodyPr spcFirstLastPara="1" wrap="square" lIns="0" tIns="91425" rIns="0" bIns="91425" anchor="ctr" anchorCtr="0">
            <a:noAutofit/>
          </a:bodyPr>
          <a:lstStyle/>
          <a:p>
            <a:pPr marL="0" lvl="0" indent="0" algn="ctr" rtl="0">
              <a:spcBef>
                <a:spcPts val="0"/>
              </a:spcBef>
              <a:spcAft>
                <a:spcPts val="0"/>
              </a:spcAft>
              <a:buNone/>
            </a:pPr>
            <a:r>
              <a:rPr lang="en" sz="1000"/>
              <a:t>Proposal</a:t>
            </a:r>
            <a:endParaRPr sz="1000"/>
          </a:p>
        </p:txBody>
      </p:sp>
      <p:sp>
        <p:nvSpPr>
          <p:cNvPr id="245" name="Google Shape;245;p27"/>
          <p:cNvSpPr/>
          <p:nvPr/>
        </p:nvSpPr>
        <p:spPr>
          <a:xfrm>
            <a:off x="3579575" y="2537625"/>
            <a:ext cx="1236600" cy="1234500"/>
          </a:xfrm>
          <a:prstGeom prst="diamond">
            <a:avLst/>
          </a:prstGeom>
          <a:solidFill>
            <a:srgbClr val="D0E0E3"/>
          </a:solidFill>
          <a:ln w="9525" cap="flat" cmpd="sng">
            <a:solidFill>
              <a:srgbClr val="595959"/>
            </a:solidFill>
            <a:prstDash val="solid"/>
            <a:round/>
            <a:headEnd type="none" w="sm" len="sm"/>
            <a:tailEnd type="none" w="sm" len="sm"/>
          </a:ln>
        </p:spPr>
        <p:txBody>
          <a:bodyPr spcFirstLastPara="1" wrap="square" lIns="0" tIns="91425" rIns="0" bIns="91425" anchor="ctr" anchorCtr="0">
            <a:noAutofit/>
          </a:bodyPr>
          <a:lstStyle/>
          <a:p>
            <a:pPr marL="0" lvl="0" indent="0" algn="ctr" rtl="0">
              <a:spcBef>
                <a:spcPts val="0"/>
              </a:spcBef>
              <a:spcAft>
                <a:spcPts val="0"/>
              </a:spcAft>
              <a:buNone/>
            </a:pPr>
            <a:r>
              <a:rPr lang="en" sz="1000"/>
              <a:t>MOA</a:t>
            </a:r>
            <a:endParaRPr sz="1000"/>
          </a:p>
        </p:txBody>
      </p:sp>
      <p:cxnSp>
        <p:nvCxnSpPr>
          <p:cNvPr id="246" name="Google Shape;246;p27"/>
          <p:cNvCxnSpPr>
            <a:stCxn id="227" idx="2"/>
            <a:endCxn id="244" idx="0"/>
          </p:cNvCxnSpPr>
          <p:nvPr/>
        </p:nvCxnSpPr>
        <p:spPr>
          <a:xfrm>
            <a:off x="4197900" y="764925"/>
            <a:ext cx="0" cy="331500"/>
          </a:xfrm>
          <a:prstGeom prst="straightConnector1">
            <a:avLst/>
          </a:prstGeom>
          <a:noFill/>
          <a:ln w="9525" cap="flat" cmpd="sng">
            <a:solidFill>
              <a:srgbClr val="595959"/>
            </a:solidFill>
            <a:prstDash val="solid"/>
            <a:round/>
            <a:headEnd type="none" w="med" len="med"/>
            <a:tailEnd type="triangle" w="med" len="med"/>
          </a:ln>
        </p:spPr>
      </p:cxnSp>
      <p:cxnSp>
        <p:nvCxnSpPr>
          <p:cNvPr id="247" name="Google Shape;247;p27"/>
          <p:cNvCxnSpPr>
            <a:stCxn id="244" idx="3"/>
            <a:endCxn id="227" idx="3"/>
          </p:cNvCxnSpPr>
          <p:nvPr/>
        </p:nvCxnSpPr>
        <p:spPr>
          <a:xfrm rot="10800000" flipH="1">
            <a:off x="4816175" y="422463"/>
            <a:ext cx="30600" cy="1291200"/>
          </a:xfrm>
          <a:prstGeom prst="bentConnector3">
            <a:avLst>
              <a:gd name="adj1" fmla="val 877778"/>
            </a:avLst>
          </a:prstGeom>
          <a:noFill/>
          <a:ln w="9525" cap="flat" cmpd="sng">
            <a:solidFill>
              <a:srgbClr val="595959"/>
            </a:solidFill>
            <a:prstDash val="lgDash"/>
            <a:round/>
            <a:headEnd type="none" w="med" len="med"/>
            <a:tailEnd type="triangle" w="med" len="med"/>
          </a:ln>
        </p:spPr>
      </p:cxnSp>
      <p:cxnSp>
        <p:nvCxnSpPr>
          <p:cNvPr id="248" name="Google Shape;248;p27"/>
          <p:cNvCxnSpPr>
            <a:stCxn id="245" idx="3"/>
            <a:endCxn id="227" idx="3"/>
          </p:cNvCxnSpPr>
          <p:nvPr/>
        </p:nvCxnSpPr>
        <p:spPr>
          <a:xfrm rot="10800000" flipH="1">
            <a:off x="4816175" y="422475"/>
            <a:ext cx="30600" cy="2732400"/>
          </a:xfrm>
          <a:prstGeom prst="bentConnector3">
            <a:avLst>
              <a:gd name="adj1" fmla="val 877778"/>
            </a:avLst>
          </a:prstGeom>
          <a:noFill/>
          <a:ln w="9525" cap="flat" cmpd="sng">
            <a:solidFill>
              <a:srgbClr val="595959"/>
            </a:solidFill>
            <a:prstDash val="lgDash"/>
            <a:round/>
            <a:headEnd type="none" w="med" len="med"/>
            <a:tailEnd type="none" w="med" len="med"/>
          </a:ln>
        </p:spPr>
      </p:cxnSp>
      <p:cxnSp>
        <p:nvCxnSpPr>
          <p:cNvPr id="249" name="Google Shape;249;p27"/>
          <p:cNvCxnSpPr>
            <a:stCxn id="244" idx="2"/>
            <a:endCxn id="245" idx="0"/>
          </p:cNvCxnSpPr>
          <p:nvPr/>
        </p:nvCxnSpPr>
        <p:spPr>
          <a:xfrm>
            <a:off x="4197875" y="2330913"/>
            <a:ext cx="0" cy="206700"/>
          </a:xfrm>
          <a:prstGeom prst="straightConnector1">
            <a:avLst/>
          </a:prstGeom>
          <a:noFill/>
          <a:ln w="9525" cap="flat" cmpd="sng">
            <a:solidFill>
              <a:srgbClr val="595959"/>
            </a:solidFill>
            <a:prstDash val="solid"/>
            <a:round/>
            <a:headEnd type="none" w="med" len="med"/>
            <a:tailEnd type="triangle" w="med" len="med"/>
          </a:ln>
        </p:spPr>
      </p:cxnSp>
      <p:sp>
        <p:nvSpPr>
          <p:cNvPr id="250" name="Google Shape;250;p27"/>
          <p:cNvSpPr txBox="1"/>
          <p:nvPr/>
        </p:nvSpPr>
        <p:spPr>
          <a:xfrm>
            <a:off x="3614375" y="844325"/>
            <a:ext cx="548700" cy="3381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100">
                <a:solidFill>
                  <a:srgbClr val="595959"/>
                </a:solidFill>
              </a:rPr>
              <a:t>Yes</a:t>
            </a:r>
            <a:endParaRPr sz="1100">
              <a:solidFill>
                <a:srgbClr val="595959"/>
              </a:solidFill>
            </a:endParaRPr>
          </a:p>
        </p:txBody>
      </p:sp>
      <p:sp>
        <p:nvSpPr>
          <p:cNvPr id="251" name="Google Shape;251;p27"/>
          <p:cNvSpPr txBox="1"/>
          <p:nvPr/>
        </p:nvSpPr>
        <p:spPr>
          <a:xfrm>
            <a:off x="3614375" y="2293613"/>
            <a:ext cx="548700" cy="3381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100">
                <a:solidFill>
                  <a:srgbClr val="595959"/>
                </a:solidFill>
              </a:rPr>
              <a:t>Yes</a:t>
            </a:r>
            <a:endParaRPr sz="1100">
              <a:solidFill>
                <a:srgbClr val="595959"/>
              </a:solidFill>
            </a:endParaRPr>
          </a:p>
        </p:txBody>
      </p:sp>
      <p:sp>
        <p:nvSpPr>
          <p:cNvPr id="252" name="Google Shape;252;p27"/>
          <p:cNvSpPr txBox="1"/>
          <p:nvPr/>
        </p:nvSpPr>
        <p:spPr>
          <a:xfrm>
            <a:off x="4596963" y="2293613"/>
            <a:ext cx="548700" cy="3381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100">
                <a:solidFill>
                  <a:srgbClr val="595959"/>
                </a:solidFill>
              </a:rPr>
              <a:t>No</a:t>
            </a:r>
            <a:endParaRPr sz="1100">
              <a:solidFill>
                <a:srgbClr val="595959"/>
              </a:solidFill>
            </a:endParaRPr>
          </a:p>
        </p:txBody>
      </p:sp>
      <p:sp>
        <p:nvSpPr>
          <p:cNvPr id="253" name="Google Shape;253;p27"/>
          <p:cNvSpPr txBox="1"/>
          <p:nvPr/>
        </p:nvSpPr>
        <p:spPr>
          <a:xfrm>
            <a:off x="4596975" y="844313"/>
            <a:ext cx="548700" cy="3381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100">
                <a:solidFill>
                  <a:srgbClr val="595959"/>
                </a:solidFill>
              </a:rPr>
              <a:t>No</a:t>
            </a:r>
            <a:endParaRPr sz="1100">
              <a:solidFill>
                <a:srgbClr val="595959"/>
              </a:solidFill>
            </a:endParaRPr>
          </a:p>
        </p:txBody>
      </p:sp>
      <p:cxnSp>
        <p:nvCxnSpPr>
          <p:cNvPr id="254" name="Google Shape;254;p27"/>
          <p:cNvCxnSpPr>
            <a:stCxn id="235" idx="2"/>
            <a:endCxn id="239" idx="0"/>
          </p:cNvCxnSpPr>
          <p:nvPr/>
        </p:nvCxnSpPr>
        <p:spPr>
          <a:xfrm>
            <a:off x="2237650" y="2819050"/>
            <a:ext cx="0" cy="449700"/>
          </a:xfrm>
          <a:prstGeom prst="straightConnector1">
            <a:avLst/>
          </a:prstGeom>
          <a:noFill/>
          <a:ln w="9525" cap="flat" cmpd="sng">
            <a:solidFill>
              <a:srgbClr val="595959"/>
            </a:solidFill>
            <a:prstDash val="solid"/>
            <a:round/>
            <a:headEnd type="none" w="med" len="med"/>
            <a:tailEnd type="triangle" w="med" len="med"/>
          </a:ln>
        </p:spPr>
      </p:cxnSp>
      <p:sp>
        <p:nvSpPr>
          <p:cNvPr id="255" name="Google Shape;255;p27"/>
          <p:cNvSpPr/>
          <p:nvPr/>
        </p:nvSpPr>
        <p:spPr>
          <a:xfrm>
            <a:off x="5835713" y="1163475"/>
            <a:ext cx="1161000" cy="795300"/>
          </a:xfrm>
          <a:prstGeom prst="parallelogram">
            <a:avLst>
              <a:gd name="adj" fmla="val 25000"/>
            </a:avLst>
          </a:prstGeom>
          <a:solidFill>
            <a:srgbClr val="D9D2E9"/>
          </a:solidFill>
          <a:ln w="9525" cap="flat" cmpd="sng">
            <a:solidFill>
              <a:srgbClr val="595959"/>
            </a:solidFill>
            <a:prstDash val="solid"/>
            <a:round/>
            <a:headEnd type="none" w="sm" len="sm"/>
            <a:tailEnd type="none" w="sm" len="sm"/>
          </a:ln>
        </p:spPr>
        <p:txBody>
          <a:bodyPr spcFirstLastPara="1" wrap="square" lIns="0" tIns="91425" rIns="0" bIns="91425" anchor="ctr" anchorCtr="0">
            <a:noAutofit/>
          </a:bodyPr>
          <a:lstStyle/>
          <a:p>
            <a:pPr marL="0" lvl="0" indent="0" algn="ctr" rtl="0">
              <a:spcBef>
                <a:spcPts val="0"/>
              </a:spcBef>
              <a:spcAft>
                <a:spcPts val="0"/>
              </a:spcAft>
              <a:buNone/>
            </a:pPr>
            <a:r>
              <a:rPr lang="en" sz="1200"/>
              <a:t>Content Transfer</a:t>
            </a:r>
            <a:endParaRPr sz="1200"/>
          </a:p>
          <a:p>
            <a:pPr marL="0" lvl="0" indent="0" algn="ctr" rtl="0">
              <a:spcBef>
                <a:spcPts val="0"/>
              </a:spcBef>
              <a:spcAft>
                <a:spcPts val="0"/>
              </a:spcAft>
              <a:buNone/>
            </a:pPr>
            <a:r>
              <a:rPr lang="en" sz="1000"/>
              <a:t>Materials, metadata</a:t>
            </a:r>
            <a:endParaRPr sz="1000"/>
          </a:p>
        </p:txBody>
      </p:sp>
      <p:sp>
        <p:nvSpPr>
          <p:cNvPr id="256" name="Google Shape;256;p27"/>
          <p:cNvSpPr/>
          <p:nvPr/>
        </p:nvSpPr>
        <p:spPr>
          <a:xfrm>
            <a:off x="5737013" y="2357325"/>
            <a:ext cx="1358400" cy="911400"/>
          </a:xfrm>
          <a:prstGeom prst="rect">
            <a:avLst/>
          </a:prstGeom>
          <a:solidFill>
            <a:srgbClr val="EEEEEE"/>
          </a:solidFill>
          <a:ln w="9525" cap="flat" cmpd="sng">
            <a:solidFill>
              <a:srgbClr val="595959"/>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a:t>Ingest</a:t>
            </a:r>
            <a:endParaRPr/>
          </a:p>
          <a:p>
            <a:pPr marL="0" lvl="0" indent="0" algn="ctr" rtl="0">
              <a:spcBef>
                <a:spcPts val="0"/>
              </a:spcBef>
              <a:spcAft>
                <a:spcPts val="0"/>
              </a:spcAft>
              <a:buNone/>
            </a:pPr>
            <a:r>
              <a:rPr lang="en" sz="1100"/>
              <a:t>Access Platform</a:t>
            </a:r>
            <a:endParaRPr sz="1100"/>
          </a:p>
          <a:p>
            <a:pPr marL="0" lvl="0" indent="0" algn="ctr" rtl="0">
              <a:spcBef>
                <a:spcPts val="0"/>
              </a:spcBef>
              <a:spcAft>
                <a:spcPts val="0"/>
              </a:spcAft>
              <a:buNone/>
            </a:pPr>
            <a:r>
              <a:rPr lang="en" sz="1100"/>
              <a:t>Tiling</a:t>
            </a:r>
            <a:endParaRPr sz="1100"/>
          </a:p>
          <a:p>
            <a:pPr marL="0" lvl="0" indent="0" algn="ctr" rtl="0">
              <a:spcBef>
                <a:spcPts val="0"/>
              </a:spcBef>
              <a:spcAft>
                <a:spcPts val="0"/>
              </a:spcAft>
              <a:buNone/>
            </a:pPr>
            <a:r>
              <a:rPr lang="en" sz="1100"/>
              <a:t>Preservation</a:t>
            </a:r>
            <a:endParaRPr sz="1100"/>
          </a:p>
        </p:txBody>
      </p:sp>
      <p:sp>
        <p:nvSpPr>
          <p:cNvPr id="257" name="Google Shape;257;p27"/>
          <p:cNvSpPr/>
          <p:nvPr/>
        </p:nvSpPr>
        <p:spPr>
          <a:xfrm>
            <a:off x="7488500" y="80025"/>
            <a:ext cx="1297500" cy="684900"/>
          </a:xfrm>
          <a:prstGeom prst="rect">
            <a:avLst/>
          </a:prstGeom>
          <a:solidFill>
            <a:srgbClr val="EEEEEE"/>
          </a:solidFill>
          <a:ln w="9525" cap="flat" cmpd="sng">
            <a:solidFill>
              <a:srgbClr val="595959"/>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a:t>Quality Control</a:t>
            </a:r>
            <a:endParaRPr sz="1100"/>
          </a:p>
        </p:txBody>
      </p:sp>
      <p:sp>
        <p:nvSpPr>
          <p:cNvPr id="258" name="Google Shape;258;p27"/>
          <p:cNvSpPr/>
          <p:nvPr/>
        </p:nvSpPr>
        <p:spPr>
          <a:xfrm>
            <a:off x="7518913" y="978525"/>
            <a:ext cx="1236600" cy="1234500"/>
          </a:xfrm>
          <a:prstGeom prst="diamond">
            <a:avLst/>
          </a:prstGeom>
          <a:solidFill>
            <a:srgbClr val="D0E0E3"/>
          </a:solidFill>
          <a:ln w="9525" cap="flat" cmpd="sng">
            <a:solidFill>
              <a:srgbClr val="595959"/>
            </a:solidFill>
            <a:prstDash val="solid"/>
            <a:round/>
            <a:headEnd type="none" w="sm" len="sm"/>
            <a:tailEnd type="none" w="sm" len="sm"/>
          </a:ln>
        </p:spPr>
        <p:txBody>
          <a:bodyPr spcFirstLastPara="1" wrap="square" lIns="0" tIns="91425" rIns="0" bIns="91425" anchor="ctr" anchorCtr="0">
            <a:noAutofit/>
          </a:bodyPr>
          <a:lstStyle/>
          <a:p>
            <a:pPr marL="0" lvl="0" indent="0" algn="ctr" rtl="0">
              <a:spcBef>
                <a:spcPts val="0"/>
              </a:spcBef>
              <a:spcAft>
                <a:spcPts val="0"/>
              </a:spcAft>
              <a:buNone/>
            </a:pPr>
            <a:r>
              <a:rPr lang="en" sz="1000"/>
              <a:t>VTUL</a:t>
            </a:r>
            <a:endParaRPr sz="1000"/>
          </a:p>
        </p:txBody>
      </p:sp>
      <p:sp>
        <p:nvSpPr>
          <p:cNvPr id="259" name="Google Shape;259;p27"/>
          <p:cNvSpPr/>
          <p:nvPr/>
        </p:nvSpPr>
        <p:spPr>
          <a:xfrm>
            <a:off x="7518950" y="2426613"/>
            <a:ext cx="1236600" cy="1234500"/>
          </a:xfrm>
          <a:prstGeom prst="diamond">
            <a:avLst/>
          </a:prstGeom>
          <a:solidFill>
            <a:srgbClr val="D0E0E3"/>
          </a:solidFill>
          <a:ln w="9525" cap="flat" cmpd="sng">
            <a:solidFill>
              <a:srgbClr val="595959"/>
            </a:solidFill>
            <a:prstDash val="solid"/>
            <a:round/>
            <a:headEnd type="none" w="sm" len="sm"/>
            <a:tailEnd type="none" w="sm" len="sm"/>
          </a:ln>
        </p:spPr>
        <p:txBody>
          <a:bodyPr spcFirstLastPara="1" wrap="square" lIns="0" tIns="91425" rIns="0" bIns="91425" anchor="ctr" anchorCtr="0">
            <a:noAutofit/>
          </a:bodyPr>
          <a:lstStyle/>
          <a:p>
            <a:pPr marL="0" lvl="0" indent="0" algn="ctr" rtl="0">
              <a:spcBef>
                <a:spcPts val="0"/>
              </a:spcBef>
              <a:spcAft>
                <a:spcPts val="0"/>
              </a:spcAft>
              <a:buNone/>
            </a:pPr>
            <a:r>
              <a:rPr lang="en" sz="1000"/>
              <a:t>Partner</a:t>
            </a:r>
            <a:endParaRPr sz="1000"/>
          </a:p>
        </p:txBody>
      </p:sp>
      <p:sp>
        <p:nvSpPr>
          <p:cNvPr id="260" name="Google Shape;260;p27"/>
          <p:cNvSpPr/>
          <p:nvPr/>
        </p:nvSpPr>
        <p:spPr>
          <a:xfrm>
            <a:off x="7312850" y="3983325"/>
            <a:ext cx="1648800" cy="519900"/>
          </a:xfrm>
          <a:prstGeom prst="roundRect">
            <a:avLst>
              <a:gd name="adj" fmla="val 16667"/>
            </a:avLst>
          </a:prstGeom>
          <a:solidFill>
            <a:srgbClr val="F4CCCC"/>
          </a:solidFill>
          <a:ln w="9525" cap="flat" cmpd="sng">
            <a:solidFill>
              <a:srgbClr val="595959"/>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a:solidFill>
                  <a:srgbClr val="000000"/>
                </a:solidFill>
              </a:rPr>
              <a:t>Publish</a:t>
            </a:r>
            <a:endParaRPr/>
          </a:p>
        </p:txBody>
      </p:sp>
      <p:cxnSp>
        <p:nvCxnSpPr>
          <p:cNvPr id="261" name="Google Shape;261;p27"/>
          <p:cNvCxnSpPr>
            <a:stCxn id="245" idx="2"/>
            <a:endCxn id="228" idx="1"/>
          </p:cNvCxnSpPr>
          <p:nvPr/>
        </p:nvCxnSpPr>
        <p:spPr>
          <a:xfrm rot="-5400000">
            <a:off x="3292475" y="1327725"/>
            <a:ext cx="3349800" cy="1539000"/>
          </a:xfrm>
          <a:prstGeom prst="bentConnector4">
            <a:avLst>
              <a:gd name="adj1" fmla="val -7109"/>
              <a:gd name="adj2" fmla="val 70092"/>
            </a:avLst>
          </a:prstGeom>
          <a:noFill/>
          <a:ln w="9525" cap="flat" cmpd="sng">
            <a:solidFill>
              <a:srgbClr val="595959"/>
            </a:solidFill>
            <a:prstDash val="solid"/>
            <a:round/>
            <a:headEnd type="none" w="med" len="med"/>
            <a:tailEnd type="triangle" w="med" len="med"/>
          </a:ln>
        </p:spPr>
      </p:cxnSp>
      <p:cxnSp>
        <p:nvCxnSpPr>
          <p:cNvPr id="262" name="Google Shape;262;p27"/>
          <p:cNvCxnSpPr>
            <a:stCxn id="228" idx="2"/>
            <a:endCxn id="255" idx="0"/>
          </p:cNvCxnSpPr>
          <p:nvPr/>
        </p:nvCxnSpPr>
        <p:spPr>
          <a:xfrm>
            <a:off x="6385763" y="764925"/>
            <a:ext cx="30600" cy="398700"/>
          </a:xfrm>
          <a:prstGeom prst="straightConnector1">
            <a:avLst/>
          </a:prstGeom>
          <a:noFill/>
          <a:ln w="9525" cap="flat" cmpd="sng">
            <a:solidFill>
              <a:srgbClr val="595959"/>
            </a:solidFill>
            <a:prstDash val="solid"/>
            <a:round/>
            <a:headEnd type="none" w="med" len="med"/>
            <a:tailEnd type="triangle" w="med" len="med"/>
          </a:ln>
        </p:spPr>
      </p:cxnSp>
      <p:cxnSp>
        <p:nvCxnSpPr>
          <p:cNvPr id="263" name="Google Shape;263;p27"/>
          <p:cNvCxnSpPr>
            <a:stCxn id="255" idx="4"/>
            <a:endCxn id="256" idx="0"/>
          </p:cNvCxnSpPr>
          <p:nvPr/>
        </p:nvCxnSpPr>
        <p:spPr>
          <a:xfrm>
            <a:off x="6416213" y="1958775"/>
            <a:ext cx="0" cy="398700"/>
          </a:xfrm>
          <a:prstGeom prst="straightConnector1">
            <a:avLst/>
          </a:prstGeom>
          <a:noFill/>
          <a:ln w="9525" cap="flat" cmpd="sng">
            <a:solidFill>
              <a:srgbClr val="595959"/>
            </a:solidFill>
            <a:prstDash val="solid"/>
            <a:round/>
            <a:headEnd type="none" w="med" len="med"/>
            <a:tailEnd type="triangle" w="med" len="med"/>
          </a:ln>
        </p:spPr>
      </p:cxnSp>
      <p:cxnSp>
        <p:nvCxnSpPr>
          <p:cNvPr id="264" name="Google Shape;264;p27"/>
          <p:cNvCxnSpPr>
            <a:stCxn id="256" idx="2"/>
            <a:endCxn id="257" idx="1"/>
          </p:cNvCxnSpPr>
          <p:nvPr/>
        </p:nvCxnSpPr>
        <p:spPr>
          <a:xfrm rot="-5400000">
            <a:off x="5529113" y="1309425"/>
            <a:ext cx="2846400" cy="1072200"/>
          </a:xfrm>
          <a:prstGeom prst="bentConnector4">
            <a:avLst>
              <a:gd name="adj1" fmla="val -8366"/>
              <a:gd name="adj2" fmla="val 81677"/>
            </a:avLst>
          </a:prstGeom>
          <a:noFill/>
          <a:ln w="9525" cap="flat" cmpd="sng">
            <a:solidFill>
              <a:srgbClr val="595959"/>
            </a:solidFill>
            <a:prstDash val="solid"/>
            <a:round/>
            <a:headEnd type="none" w="med" len="med"/>
            <a:tailEnd type="triangle" w="med" len="med"/>
          </a:ln>
        </p:spPr>
      </p:cxnSp>
      <p:cxnSp>
        <p:nvCxnSpPr>
          <p:cNvPr id="265" name="Google Shape;265;p27"/>
          <p:cNvCxnSpPr>
            <a:stCxn id="258" idx="3"/>
            <a:endCxn id="257" idx="3"/>
          </p:cNvCxnSpPr>
          <p:nvPr/>
        </p:nvCxnSpPr>
        <p:spPr>
          <a:xfrm rot="10800000" flipH="1">
            <a:off x="8755513" y="422475"/>
            <a:ext cx="30600" cy="1173300"/>
          </a:xfrm>
          <a:prstGeom prst="bentConnector3">
            <a:avLst>
              <a:gd name="adj1" fmla="val 877819"/>
            </a:avLst>
          </a:prstGeom>
          <a:noFill/>
          <a:ln w="9525" cap="flat" cmpd="sng">
            <a:solidFill>
              <a:srgbClr val="595959"/>
            </a:solidFill>
            <a:prstDash val="lgDash"/>
            <a:round/>
            <a:headEnd type="none" w="med" len="med"/>
            <a:tailEnd type="triangle" w="med" len="med"/>
          </a:ln>
        </p:spPr>
      </p:cxnSp>
      <p:cxnSp>
        <p:nvCxnSpPr>
          <p:cNvPr id="266" name="Google Shape;266;p27"/>
          <p:cNvCxnSpPr>
            <a:stCxn id="259" idx="3"/>
          </p:cNvCxnSpPr>
          <p:nvPr/>
        </p:nvCxnSpPr>
        <p:spPr>
          <a:xfrm rot="10800000">
            <a:off x="8552150" y="1813863"/>
            <a:ext cx="203400" cy="1230000"/>
          </a:xfrm>
          <a:prstGeom prst="bentConnector4">
            <a:avLst>
              <a:gd name="adj1" fmla="val -117072"/>
              <a:gd name="adj2" fmla="val 75091"/>
            </a:avLst>
          </a:prstGeom>
          <a:noFill/>
          <a:ln w="9525" cap="flat" cmpd="sng">
            <a:solidFill>
              <a:srgbClr val="595959"/>
            </a:solidFill>
            <a:prstDash val="lgDash"/>
            <a:round/>
            <a:headEnd type="none" w="med" len="med"/>
            <a:tailEnd type="triangle" w="med" len="med"/>
          </a:ln>
        </p:spPr>
      </p:cxnSp>
      <p:cxnSp>
        <p:nvCxnSpPr>
          <p:cNvPr id="267" name="Google Shape;267;p27"/>
          <p:cNvCxnSpPr>
            <a:stCxn id="257" idx="2"/>
            <a:endCxn id="258" idx="0"/>
          </p:cNvCxnSpPr>
          <p:nvPr/>
        </p:nvCxnSpPr>
        <p:spPr>
          <a:xfrm>
            <a:off x="8137250" y="764925"/>
            <a:ext cx="0" cy="213600"/>
          </a:xfrm>
          <a:prstGeom prst="straightConnector1">
            <a:avLst/>
          </a:prstGeom>
          <a:noFill/>
          <a:ln w="9525" cap="flat" cmpd="sng">
            <a:solidFill>
              <a:srgbClr val="595959"/>
            </a:solidFill>
            <a:prstDash val="solid"/>
            <a:round/>
            <a:headEnd type="none" w="med" len="med"/>
            <a:tailEnd type="triangle" w="med" len="med"/>
          </a:ln>
        </p:spPr>
      </p:cxnSp>
      <p:cxnSp>
        <p:nvCxnSpPr>
          <p:cNvPr id="268" name="Google Shape;268;p27"/>
          <p:cNvCxnSpPr>
            <a:stCxn id="258" idx="2"/>
            <a:endCxn id="259" idx="0"/>
          </p:cNvCxnSpPr>
          <p:nvPr/>
        </p:nvCxnSpPr>
        <p:spPr>
          <a:xfrm>
            <a:off x="8137213" y="2213025"/>
            <a:ext cx="0" cy="213600"/>
          </a:xfrm>
          <a:prstGeom prst="straightConnector1">
            <a:avLst/>
          </a:prstGeom>
          <a:noFill/>
          <a:ln w="9525" cap="flat" cmpd="sng">
            <a:solidFill>
              <a:srgbClr val="595959"/>
            </a:solidFill>
            <a:prstDash val="solid"/>
            <a:round/>
            <a:headEnd type="none" w="med" len="med"/>
            <a:tailEnd type="triangle" w="med" len="med"/>
          </a:ln>
        </p:spPr>
      </p:cxnSp>
      <p:cxnSp>
        <p:nvCxnSpPr>
          <p:cNvPr id="269" name="Google Shape;269;p27"/>
          <p:cNvCxnSpPr>
            <a:stCxn id="259" idx="2"/>
            <a:endCxn id="260" idx="0"/>
          </p:cNvCxnSpPr>
          <p:nvPr/>
        </p:nvCxnSpPr>
        <p:spPr>
          <a:xfrm>
            <a:off x="8137250" y="3661113"/>
            <a:ext cx="0" cy="322200"/>
          </a:xfrm>
          <a:prstGeom prst="straightConnector1">
            <a:avLst/>
          </a:prstGeom>
          <a:noFill/>
          <a:ln w="9525" cap="flat" cmpd="sng">
            <a:solidFill>
              <a:srgbClr val="595959"/>
            </a:solidFill>
            <a:prstDash val="solid"/>
            <a:round/>
            <a:headEnd type="none" w="med" len="med"/>
            <a:tailEnd type="triangle" w="med" len="med"/>
          </a:ln>
        </p:spPr>
      </p:cxnSp>
      <p:cxnSp>
        <p:nvCxnSpPr>
          <p:cNvPr id="270" name="Google Shape;270;p27"/>
          <p:cNvCxnSpPr>
            <a:stCxn id="256" idx="1"/>
            <a:endCxn id="255" idx="5"/>
          </p:cNvCxnSpPr>
          <p:nvPr/>
        </p:nvCxnSpPr>
        <p:spPr>
          <a:xfrm rot="10800000" flipH="1">
            <a:off x="5737013" y="1561125"/>
            <a:ext cx="198000" cy="1251900"/>
          </a:xfrm>
          <a:prstGeom prst="bentConnector3">
            <a:avLst>
              <a:gd name="adj1" fmla="val -120265"/>
            </a:avLst>
          </a:prstGeom>
          <a:noFill/>
          <a:ln w="9525" cap="flat" cmpd="sng">
            <a:solidFill>
              <a:srgbClr val="595959"/>
            </a:solidFill>
            <a:prstDash val="solid"/>
            <a:round/>
            <a:headEnd type="none" w="med" len="med"/>
            <a:tailEnd type="triangle" w="med" len="med"/>
          </a:ln>
        </p:spPr>
      </p:cxnSp>
      <p:sp>
        <p:nvSpPr>
          <p:cNvPr id="271" name="Google Shape;271;p27"/>
          <p:cNvSpPr txBox="1"/>
          <p:nvPr/>
        </p:nvSpPr>
        <p:spPr>
          <a:xfrm>
            <a:off x="5509350" y="1890825"/>
            <a:ext cx="976500" cy="322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100">
                <a:solidFill>
                  <a:srgbClr val="595959"/>
                </a:solidFill>
              </a:rPr>
              <a:t>To and from VTUL</a:t>
            </a:r>
            <a:endParaRPr sz="1100">
              <a:solidFill>
                <a:srgbClr val="595959"/>
              </a:solidFill>
            </a:endParaRPr>
          </a:p>
        </p:txBody>
      </p:sp>
      <p:sp>
        <p:nvSpPr>
          <p:cNvPr id="272" name="Google Shape;272;p27"/>
          <p:cNvSpPr txBox="1"/>
          <p:nvPr/>
        </p:nvSpPr>
        <p:spPr>
          <a:xfrm>
            <a:off x="8472438" y="2205063"/>
            <a:ext cx="548700" cy="3381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100">
                <a:solidFill>
                  <a:srgbClr val="595959"/>
                </a:solidFill>
              </a:rPr>
              <a:t>No</a:t>
            </a:r>
            <a:endParaRPr sz="1100">
              <a:solidFill>
                <a:srgbClr val="595959"/>
              </a:solidFill>
            </a:endParaRPr>
          </a:p>
        </p:txBody>
      </p:sp>
      <p:sp>
        <p:nvSpPr>
          <p:cNvPr id="273" name="Google Shape;273;p27"/>
          <p:cNvSpPr txBox="1"/>
          <p:nvPr/>
        </p:nvSpPr>
        <p:spPr>
          <a:xfrm>
            <a:off x="8497400" y="840063"/>
            <a:ext cx="548700" cy="3381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100">
                <a:solidFill>
                  <a:srgbClr val="595959"/>
                </a:solidFill>
              </a:rPr>
              <a:t>No</a:t>
            </a:r>
            <a:endParaRPr sz="1100">
              <a:solidFill>
                <a:srgbClr val="595959"/>
              </a:solidFill>
            </a:endParaRPr>
          </a:p>
        </p:txBody>
      </p:sp>
      <p:sp>
        <p:nvSpPr>
          <p:cNvPr id="274" name="Google Shape;274;p27"/>
          <p:cNvSpPr txBox="1"/>
          <p:nvPr/>
        </p:nvSpPr>
        <p:spPr>
          <a:xfrm>
            <a:off x="7588513" y="2150775"/>
            <a:ext cx="548700" cy="3381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100">
                <a:solidFill>
                  <a:srgbClr val="595959"/>
                </a:solidFill>
              </a:rPr>
              <a:t>Yes</a:t>
            </a:r>
            <a:endParaRPr sz="1100">
              <a:solidFill>
                <a:srgbClr val="595959"/>
              </a:solidFill>
            </a:endParaRPr>
          </a:p>
        </p:txBody>
      </p:sp>
      <p:sp>
        <p:nvSpPr>
          <p:cNvPr id="275" name="Google Shape;275;p27"/>
          <p:cNvSpPr txBox="1"/>
          <p:nvPr/>
        </p:nvSpPr>
        <p:spPr>
          <a:xfrm>
            <a:off x="7538475" y="840075"/>
            <a:ext cx="548700" cy="3381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100">
                <a:solidFill>
                  <a:srgbClr val="595959"/>
                </a:solidFill>
              </a:rPr>
              <a:t>Yes</a:t>
            </a:r>
            <a:endParaRPr sz="1100">
              <a:solidFill>
                <a:srgbClr val="595959"/>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79"/>
        <p:cNvGrpSpPr/>
        <p:nvPr/>
      </p:nvGrpSpPr>
      <p:grpSpPr>
        <a:xfrm>
          <a:off x="0" y="0"/>
          <a:ext cx="0" cy="0"/>
          <a:chOff x="0" y="0"/>
          <a:chExt cx="0" cy="0"/>
        </a:xfrm>
      </p:grpSpPr>
      <p:sp>
        <p:nvSpPr>
          <p:cNvPr id="280" name="Google Shape;280;p2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Benefits &amp; Bottlenecks</a:t>
            </a:r>
            <a:endParaRPr/>
          </a:p>
        </p:txBody>
      </p:sp>
      <p:sp>
        <p:nvSpPr>
          <p:cNvPr id="281" name="Google Shape;281;p28"/>
          <p:cNvSpPr txBox="1">
            <a:spLocks noGrp="1"/>
          </p:cNvSpPr>
          <p:nvPr>
            <p:ph type="body" idx="1"/>
          </p:nvPr>
        </p:nvSpPr>
        <p:spPr>
          <a:xfrm>
            <a:off x="311700" y="1152475"/>
            <a:ext cx="4111800" cy="3416400"/>
          </a:xfrm>
          <a:prstGeom prst="rect">
            <a:avLst/>
          </a:prstGeom>
        </p:spPr>
        <p:txBody>
          <a:bodyPr spcFirstLastPara="1" wrap="square" lIns="91425" tIns="91425" rIns="91425" bIns="91425" anchor="t" anchorCtr="0">
            <a:normAutofit/>
          </a:bodyPr>
          <a:lstStyle/>
          <a:p>
            <a:pPr marL="457200" lvl="0" indent="-330200" algn="l" rtl="0">
              <a:lnSpc>
                <a:spcPct val="105000"/>
              </a:lnSpc>
              <a:spcBef>
                <a:spcPts val="0"/>
              </a:spcBef>
              <a:spcAft>
                <a:spcPts val="0"/>
              </a:spcAft>
              <a:buSzPts val="1600"/>
              <a:buChar char="●"/>
            </a:pPr>
            <a:r>
              <a:rPr lang="en" sz="1600"/>
              <a:t>We’re growing! </a:t>
            </a:r>
            <a:endParaRPr sz="1600"/>
          </a:p>
          <a:p>
            <a:pPr marL="457200" lvl="0" indent="-330200" algn="l" rtl="0">
              <a:lnSpc>
                <a:spcPct val="105000"/>
              </a:lnSpc>
              <a:spcBef>
                <a:spcPts val="0"/>
              </a:spcBef>
              <a:spcAft>
                <a:spcPts val="0"/>
              </a:spcAft>
              <a:buSzPts val="1600"/>
              <a:buChar char="●"/>
            </a:pPr>
            <a:r>
              <a:rPr lang="en" sz="1600"/>
              <a:t>Ownership</a:t>
            </a:r>
            <a:endParaRPr sz="1600"/>
          </a:p>
          <a:p>
            <a:pPr marL="457200" lvl="0" indent="-330200" algn="l" rtl="0">
              <a:lnSpc>
                <a:spcPct val="105000"/>
              </a:lnSpc>
              <a:spcBef>
                <a:spcPts val="0"/>
              </a:spcBef>
              <a:spcAft>
                <a:spcPts val="0"/>
              </a:spcAft>
              <a:buSzPts val="1600"/>
              <a:buChar char="●"/>
            </a:pPr>
            <a:r>
              <a:rPr lang="en" sz="1600"/>
              <a:t>Networking and sharing resources Advocacy for collections</a:t>
            </a:r>
            <a:endParaRPr sz="1600"/>
          </a:p>
          <a:p>
            <a:pPr marL="457200" lvl="0" indent="-330200" algn="l" rtl="0">
              <a:lnSpc>
                <a:spcPct val="105000"/>
              </a:lnSpc>
              <a:spcBef>
                <a:spcPts val="0"/>
              </a:spcBef>
              <a:spcAft>
                <a:spcPts val="0"/>
              </a:spcAft>
              <a:buSzPts val="1600"/>
              <a:buChar char="●"/>
            </a:pPr>
            <a:r>
              <a:rPr lang="en" sz="1600"/>
              <a:t>Direct line to VTUL</a:t>
            </a:r>
            <a:endParaRPr sz="1600"/>
          </a:p>
          <a:p>
            <a:pPr marL="457200" lvl="0" indent="-330200" algn="l" rtl="0">
              <a:lnSpc>
                <a:spcPct val="105000"/>
              </a:lnSpc>
              <a:spcBef>
                <a:spcPts val="0"/>
              </a:spcBef>
              <a:spcAft>
                <a:spcPts val="0"/>
              </a:spcAft>
              <a:buSzPts val="1600"/>
              <a:buChar char="●"/>
            </a:pPr>
            <a:r>
              <a:rPr lang="en" sz="1600"/>
              <a:t>Translations/resources of library and developer jargon</a:t>
            </a:r>
            <a:endParaRPr sz="1600"/>
          </a:p>
          <a:p>
            <a:pPr marL="457200" lvl="0" indent="-330200" algn="l" rtl="0">
              <a:lnSpc>
                <a:spcPct val="105000"/>
              </a:lnSpc>
              <a:spcBef>
                <a:spcPts val="0"/>
              </a:spcBef>
              <a:spcAft>
                <a:spcPts val="0"/>
              </a:spcAft>
              <a:buSzPts val="1600"/>
              <a:buChar char="●"/>
            </a:pPr>
            <a:r>
              <a:rPr lang="en" sz="1600"/>
              <a:t>No fees, dues, or other financial compensation paid to anyone at VTUL</a:t>
            </a:r>
            <a:endParaRPr/>
          </a:p>
        </p:txBody>
      </p:sp>
      <p:sp>
        <p:nvSpPr>
          <p:cNvPr id="282" name="Google Shape;282;p28"/>
          <p:cNvSpPr txBox="1">
            <a:spLocks noGrp="1"/>
          </p:cNvSpPr>
          <p:nvPr>
            <p:ph type="body" idx="1"/>
          </p:nvPr>
        </p:nvSpPr>
        <p:spPr>
          <a:xfrm>
            <a:off x="4720500" y="1152475"/>
            <a:ext cx="4111800" cy="3416400"/>
          </a:xfrm>
          <a:prstGeom prst="rect">
            <a:avLst/>
          </a:prstGeom>
        </p:spPr>
        <p:txBody>
          <a:bodyPr spcFirstLastPara="1" wrap="square" lIns="91425" tIns="91425" rIns="91425" bIns="91425" anchor="t" anchorCtr="0">
            <a:normAutofit/>
          </a:bodyPr>
          <a:lstStyle/>
          <a:p>
            <a:pPr marL="457200" lvl="0" indent="-330200" algn="l" rtl="0">
              <a:lnSpc>
                <a:spcPct val="95000"/>
              </a:lnSpc>
              <a:spcBef>
                <a:spcPts val="0"/>
              </a:spcBef>
              <a:spcAft>
                <a:spcPts val="0"/>
              </a:spcAft>
              <a:buSzPts val="1600"/>
              <a:buChar char="●"/>
            </a:pPr>
            <a:r>
              <a:rPr lang="en" sz="1600"/>
              <a:t>Staffing, labor, time → processing, metadata, meetings, generating buy-in </a:t>
            </a:r>
            <a:endParaRPr sz="1600"/>
          </a:p>
          <a:p>
            <a:pPr marL="457200" lvl="0" indent="-330200" algn="l" rtl="0">
              <a:lnSpc>
                <a:spcPct val="95000"/>
              </a:lnSpc>
              <a:spcBef>
                <a:spcPts val="0"/>
              </a:spcBef>
              <a:spcAft>
                <a:spcPts val="0"/>
              </a:spcAft>
              <a:buSzPts val="1600"/>
              <a:buChar char="●"/>
            </a:pPr>
            <a:r>
              <a:rPr lang="en" sz="1600"/>
              <a:t>Willingness to engage and participate → metadata requirements, documentation</a:t>
            </a:r>
            <a:endParaRPr sz="1600"/>
          </a:p>
          <a:p>
            <a:pPr marL="457200" lvl="0" indent="-330200" algn="l" rtl="0">
              <a:lnSpc>
                <a:spcPct val="95000"/>
              </a:lnSpc>
              <a:spcBef>
                <a:spcPts val="0"/>
              </a:spcBef>
              <a:spcAft>
                <a:spcPts val="0"/>
              </a:spcAft>
              <a:buSzPts val="1600"/>
              <a:buChar char="●"/>
            </a:pPr>
            <a:r>
              <a:rPr lang="en" sz="1600"/>
              <a:t>Patience → the VT Digital Library is new and many features are still in development or beta form</a:t>
            </a:r>
            <a:endParaRPr sz="1600"/>
          </a:p>
          <a:p>
            <a:pPr marL="457200" lvl="0" indent="-330200" algn="l" rtl="0">
              <a:lnSpc>
                <a:spcPct val="95000"/>
              </a:lnSpc>
              <a:spcBef>
                <a:spcPts val="0"/>
              </a:spcBef>
              <a:spcAft>
                <a:spcPts val="0"/>
              </a:spcAft>
              <a:buSzPts val="1600"/>
              <a:buChar char="●"/>
            </a:pPr>
            <a:r>
              <a:rPr lang="en" sz="1600"/>
              <a:t>Trust → Larger institutions traditionally take ownership; MOAs are daunting</a:t>
            </a:r>
            <a:endParaRPr sz="160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86"/>
        <p:cNvGrpSpPr/>
        <p:nvPr/>
      </p:nvGrpSpPr>
      <p:grpSpPr>
        <a:xfrm>
          <a:off x="0" y="0"/>
          <a:ext cx="0" cy="0"/>
          <a:chOff x="0" y="0"/>
          <a:chExt cx="0" cy="0"/>
        </a:xfrm>
      </p:grpSpPr>
      <p:sp>
        <p:nvSpPr>
          <p:cNvPr id="287" name="Google Shape;287;p29"/>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Christiansburg Institute, Inc.’s Experience</a:t>
            </a:r>
            <a:endParaRPr/>
          </a:p>
        </p:txBody>
      </p:sp>
      <p:sp>
        <p:nvSpPr>
          <p:cNvPr id="288" name="Google Shape;288;p29"/>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457200" lvl="0" indent="-342900" algn="l" rtl="0">
              <a:spcBef>
                <a:spcPts val="0"/>
              </a:spcBef>
              <a:spcAft>
                <a:spcPts val="0"/>
              </a:spcAft>
              <a:buSzPts val="1800"/>
              <a:buChar char="●"/>
            </a:pPr>
            <a:r>
              <a:rPr lang="en"/>
              <a:t>Collaboration with VT strengthens grant applications</a:t>
            </a:r>
            <a:endParaRPr/>
          </a:p>
          <a:p>
            <a:pPr marL="457200" lvl="0" indent="-342900" algn="l" rtl="0">
              <a:spcBef>
                <a:spcPts val="0"/>
              </a:spcBef>
              <a:spcAft>
                <a:spcPts val="0"/>
              </a:spcAft>
              <a:buSzPts val="1800"/>
              <a:buChar char="●"/>
            </a:pPr>
            <a:r>
              <a:rPr lang="en"/>
              <a:t>Allows CI,Inc. access to a network of highly specialized digital humanities professionals</a:t>
            </a:r>
            <a:endParaRPr/>
          </a:p>
          <a:p>
            <a:pPr marL="457200" lvl="0" indent="-342900" algn="l" rtl="0">
              <a:spcBef>
                <a:spcPts val="0"/>
              </a:spcBef>
              <a:spcAft>
                <a:spcPts val="0"/>
              </a:spcAft>
              <a:buSzPts val="1800"/>
              <a:buChar char="●"/>
            </a:pPr>
            <a:r>
              <a:rPr lang="en"/>
              <a:t>Inclusion in Southwest Virginia Digital Archives increases access to Christiansburg Institute Digital Archives</a:t>
            </a:r>
            <a:endParaRPr/>
          </a:p>
        </p:txBody>
      </p:sp>
      <p:pic>
        <p:nvPicPr>
          <p:cNvPr id="289" name="Google Shape;289;p29"/>
          <p:cNvPicPr preferRelativeResize="0"/>
          <p:nvPr/>
        </p:nvPicPr>
        <p:blipFill>
          <a:blip r:embed="rId3">
            <a:alphaModFix/>
          </a:blip>
          <a:stretch>
            <a:fillRect/>
          </a:stretch>
        </p:blipFill>
        <p:spPr>
          <a:xfrm>
            <a:off x="6381953" y="2968004"/>
            <a:ext cx="1845324" cy="1600875"/>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93"/>
        <p:cNvGrpSpPr/>
        <p:nvPr/>
      </p:nvGrpSpPr>
      <p:grpSpPr>
        <a:xfrm>
          <a:off x="0" y="0"/>
          <a:ext cx="0" cy="0"/>
          <a:chOff x="0" y="0"/>
          <a:chExt cx="0" cy="0"/>
        </a:xfrm>
      </p:grpSpPr>
      <p:sp>
        <p:nvSpPr>
          <p:cNvPr id="294" name="Google Shape;294;p30"/>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Montgomery-Floyd Regional Library</a:t>
            </a:r>
            <a:endParaRPr/>
          </a:p>
        </p:txBody>
      </p:sp>
      <p:sp>
        <p:nvSpPr>
          <p:cNvPr id="295" name="Google Shape;295;p30"/>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457200" lvl="0" indent="-342900" algn="l" rtl="0">
              <a:spcBef>
                <a:spcPts val="0"/>
              </a:spcBef>
              <a:spcAft>
                <a:spcPts val="0"/>
              </a:spcAft>
              <a:buSzPts val="1800"/>
              <a:buChar char="●"/>
            </a:pPr>
            <a:r>
              <a:rPr lang="en"/>
              <a:t>Want to participate and have representation</a:t>
            </a:r>
            <a:endParaRPr/>
          </a:p>
          <a:p>
            <a:pPr marL="457200" lvl="0" indent="-342900" algn="l" rtl="0">
              <a:spcBef>
                <a:spcPts val="0"/>
              </a:spcBef>
              <a:spcAft>
                <a:spcPts val="0"/>
              </a:spcAft>
              <a:buSzPts val="1800"/>
              <a:buChar char="●"/>
            </a:pPr>
            <a:r>
              <a:rPr lang="en"/>
              <a:t>Working with genealogical materials that are of community interest</a:t>
            </a:r>
            <a:endParaRPr/>
          </a:p>
          <a:p>
            <a:pPr marL="457200" lvl="0" indent="-342900" algn="l" rtl="0">
              <a:spcBef>
                <a:spcPts val="0"/>
              </a:spcBef>
              <a:spcAft>
                <a:spcPts val="0"/>
              </a:spcAft>
              <a:buSzPts val="1800"/>
              <a:buChar char="●"/>
            </a:pPr>
            <a:r>
              <a:rPr lang="en"/>
              <a:t>Main bottleneck: copyright and permissions</a:t>
            </a:r>
            <a:endParaRPr/>
          </a:p>
          <a:p>
            <a:pPr marL="457200" lvl="0" indent="-342900" algn="l" rtl="0">
              <a:spcBef>
                <a:spcPts val="0"/>
              </a:spcBef>
              <a:spcAft>
                <a:spcPts val="0"/>
              </a:spcAft>
              <a:buSzPts val="1800"/>
              <a:buChar char="●"/>
            </a:pPr>
            <a:r>
              <a:rPr lang="en"/>
              <a:t>Potential projects are in limbo until copyright can be determined</a:t>
            </a:r>
            <a:endParaRPr/>
          </a:p>
        </p:txBody>
      </p:sp>
      <p:pic>
        <p:nvPicPr>
          <p:cNvPr id="296" name="Google Shape;296;p30"/>
          <p:cNvPicPr preferRelativeResize="0"/>
          <p:nvPr/>
        </p:nvPicPr>
        <p:blipFill>
          <a:blip r:embed="rId3">
            <a:alphaModFix/>
          </a:blip>
          <a:stretch>
            <a:fillRect/>
          </a:stretch>
        </p:blipFill>
        <p:spPr>
          <a:xfrm>
            <a:off x="5420800" y="3379448"/>
            <a:ext cx="2821875" cy="981975"/>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00"/>
        <p:cNvGrpSpPr/>
        <p:nvPr/>
      </p:nvGrpSpPr>
      <p:grpSpPr>
        <a:xfrm>
          <a:off x="0" y="0"/>
          <a:ext cx="0" cy="0"/>
          <a:chOff x="0" y="0"/>
          <a:chExt cx="0" cy="0"/>
        </a:xfrm>
      </p:grpSpPr>
      <p:sp>
        <p:nvSpPr>
          <p:cNvPr id="301" name="Google Shape;301;p31"/>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Unsuccessful Project A </a:t>
            </a:r>
            <a:endParaRPr/>
          </a:p>
        </p:txBody>
      </p:sp>
      <p:sp>
        <p:nvSpPr>
          <p:cNvPr id="302" name="Google Shape;302;p31"/>
          <p:cNvSpPr txBox="1">
            <a:spLocks noGrp="1"/>
          </p:cNvSpPr>
          <p:nvPr>
            <p:ph type="body" idx="1"/>
          </p:nvPr>
        </p:nvSpPr>
        <p:spPr>
          <a:xfrm>
            <a:off x="1319475" y="1307850"/>
            <a:ext cx="7053300" cy="20793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a:t>Project began before we had formal documentation</a:t>
            </a:r>
            <a:endParaRPr/>
          </a:p>
          <a:p>
            <a:pPr marL="0" lvl="0" indent="0" algn="l" rtl="0">
              <a:spcBef>
                <a:spcPts val="1200"/>
              </a:spcBef>
              <a:spcAft>
                <a:spcPts val="0"/>
              </a:spcAft>
              <a:buNone/>
            </a:pPr>
            <a:r>
              <a:rPr lang="en"/>
              <a:t>Completed digitization at VTUL, partner completed all metadata </a:t>
            </a:r>
            <a:endParaRPr/>
          </a:p>
          <a:p>
            <a:pPr marL="0" lvl="0" indent="0" algn="l" rtl="0">
              <a:spcBef>
                <a:spcPts val="1200"/>
              </a:spcBef>
              <a:spcAft>
                <a:spcPts val="0"/>
              </a:spcAft>
              <a:buNone/>
            </a:pPr>
            <a:r>
              <a:rPr lang="en"/>
              <a:t>Items were ingested into pre-production for review</a:t>
            </a:r>
            <a:endParaRPr/>
          </a:p>
          <a:p>
            <a:pPr marL="0" lvl="0" indent="0" algn="l" rtl="0">
              <a:spcBef>
                <a:spcPts val="1200"/>
              </a:spcBef>
              <a:spcAft>
                <a:spcPts val="1200"/>
              </a:spcAft>
              <a:buNone/>
            </a:pPr>
            <a:r>
              <a:rPr lang="en"/>
              <a:t>Not comfortable signing a Memorandum of Agreement</a:t>
            </a:r>
            <a:endParaRPr/>
          </a:p>
        </p:txBody>
      </p:sp>
      <p:pic>
        <p:nvPicPr>
          <p:cNvPr id="303" name="Google Shape;303;p31"/>
          <p:cNvPicPr preferRelativeResize="0"/>
          <p:nvPr/>
        </p:nvPicPr>
        <p:blipFill>
          <a:blip r:embed="rId3">
            <a:alphaModFix/>
          </a:blip>
          <a:stretch>
            <a:fillRect/>
          </a:stretch>
        </p:blipFill>
        <p:spPr>
          <a:xfrm>
            <a:off x="771226" y="1307863"/>
            <a:ext cx="432374" cy="432374"/>
          </a:xfrm>
          <a:prstGeom prst="rect">
            <a:avLst/>
          </a:prstGeom>
          <a:noFill/>
          <a:ln>
            <a:noFill/>
          </a:ln>
        </p:spPr>
      </p:pic>
      <p:pic>
        <p:nvPicPr>
          <p:cNvPr id="304" name="Google Shape;304;p31"/>
          <p:cNvPicPr preferRelativeResize="0"/>
          <p:nvPr/>
        </p:nvPicPr>
        <p:blipFill>
          <a:blip r:embed="rId3">
            <a:alphaModFix/>
          </a:blip>
          <a:stretch>
            <a:fillRect/>
          </a:stretch>
        </p:blipFill>
        <p:spPr>
          <a:xfrm>
            <a:off x="771226" y="1801300"/>
            <a:ext cx="432374" cy="432374"/>
          </a:xfrm>
          <a:prstGeom prst="rect">
            <a:avLst/>
          </a:prstGeom>
          <a:noFill/>
          <a:ln>
            <a:noFill/>
          </a:ln>
        </p:spPr>
      </p:pic>
      <p:pic>
        <p:nvPicPr>
          <p:cNvPr id="305" name="Google Shape;305;p31"/>
          <p:cNvPicPr preferRelativeResize="0"/>
          <p:nvPr/>
        </p:nvPicPr>
        <p:blipFill>
          <a:blip r:embed="rId3">
            <a:alphaModFix/>
          </a:blip>
          <a:stretch>
            <a:fillRect/>
          </a:stretch>
        </p:blipFill>
        <p:spPr>
          <a:xfrm>
            <a:off x="771226" y="2294750"/>
            <a:ext cx="432374" cy="432374"/>
          </a:xfrm>
          <a:prstGeom prst="rect">
            <a:avLst/>
          </a:prstGeom>
          <a:noFill/>
          <a:ln>
            <a:noFill/>
          </a:ln>
        </p:spPr>
      </p:pic>
      <p:pic>
        <p:nvPicPr>
          <p:cNvPr id="306" name="Google Shape;306;p31"/>
          <p:cNvPicPr preferRelativeResize="0"/>
          <p:nvPr/>
        </p:nvPicPr>
        <p:blipFill>
          <a:blip r:embed="rId4">
            <a:alphaModFix/>
          </a:blip>
          <a:stretch>
            <a:fillRect/>
          </a:stretch>
        </p:blipFill>
        <p:spPr>
          <a:xfrm>
            <a:off x="771215" y="2788190"/>
            <a:ext cx="432375" cy="432375"/>
          </a:xfrm>
          <a:prstGeom prst="rect">
            <a:avLst/>
          </a:prstGeom>
          <a:noFill/>
          <a:ln>
            <a:noFill/>
          </a:ln>
        </p:spPr>
      </p:pic>
      <p:sp>
        <p:nvSpPr>
          <p:cNvPr id="307" name="Google Shape;307;p31"/>
          <p:cNvSpPr txBox="1"/>
          <p:nvPr/>
        </p:nvSpPr>
        <p:spPr>
          <a:xfrm>
            <a:off x="1685850" y="3449375"/>
            <a:ext cx="5772300" cy="419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b="1">
                <a:solidFill>
                  <a:schemeClr val="dk2"/>
                </a:solidFill>
              </a:rPr>
              <a:t>Result</a:t>
            </a:r>
            <a:r>
              <a:rPr lang="en" sz="1800">
                <a:solidFill>
                  <a:schemeClr val="dk2"/>
                </a:solidFill>
              </a:rPr>
              <a:t>: Project was abandoned, no consequences for either party, all content was returned to the organization</a:t>
            </a:r>
            <a:endParaRPr sz="1800">
              <a:solidFill>
                <a:schemeClr val="dk2"/>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A2CFDD"/>
        </a:solidFill>
        <a:effectLst/>
      </p:bgPr>
    </p:bg>
    <p:spTree>
      <p:nvGrpSpPr>
        <p:cNvPr id="1" name="Shape 65"/>
        <p:cNvGrpSpPr/>
        <p:nvPr/>
      </p:nvGrpSpPr>
      <p:grpSpPr>
        <a:xfrm>
          <a:off x="0" y="0"/>
          <a:ext cx="0" cy="0"/>
          <a:chOff x="0" y="0"/>
          <a:chExt cx="0" cy="0"/>
        </a:xfrm>
      </p:grpSpPr>
      <p:pic>
        <p:nvPicPr>
          <p:cNvPr id="66" name="Google Shape;66;p14" title="Screenshot 2025-03-13 at 1.30.35 PM.png"/>
          <p:cNvPicPr preferRelativeResize="0"/>
          <p:nvPr/>
        </p:nvPicPr>
        <p:blipFill>
          <a:blip r:embed="rId3">
            <a:alphaModFix/>
          </a:blip>
          <a:stretch>
            <a:fillRect/>
          </a:stretch>
        </p:blipFill>
        <p:spPr>
          <a:xfrm>
            <a:off x="0" y="1"/>
            <a:ext cx="9143999" cy="5143499"/>
          </a:xfrm>
          <a:prstGeom prst="rect">
            <a:avLst/>
          </a:prstGeom>
          <a:noFill/>
          <a:ln>
            <a:noFill/>
          </a:ln>
        </p:spPr>
      </p:pic>
      <p:sp>
        <p:nvSpPr>
          <p:cNvPr id="67" name="Google Shape;67;p14"/>
          <p:cNvSpPr txBox="1">
            <a:spLocks noGrp="1"/>
          </p:cNvSpPr>
          <p:nvPr>
            <p:ph type="title"/>
          </p:nvPr>
        </p:nvSpPr>
        <p:spPr>
          <a:xfrm>
            <a:off x="311700" y="445025"/>
            <a:ext cx="8520600" cy="572700"/>
          </a:xfrm>
          <a:prstGeom prst="rect">
            <a:avLst/>
          </a:prstGeom>
          <a:solidFill>
            <a:srgbClr val="FFFFFF">
              <a:alpha val="68990"/>
            </a:srgbClr>
          </a:solidFill>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
              <a:t>Panelists</a:t>
            </a:r>
            <a:endParaRPr/>
          </a:p>
        </p:txBody>
      </p:sp>
      <p:sp>
        <p:nvSpPr>
          <p:cNvPr id="68" name="Google Shape;68;p14"/>
          <p:cNvSpPr txBox="1">
            <a:spLocks noGrp="1"/>
          </p:cNvSpPr>
          <p:nvPr>
            <p:ph type="body" idx="1"/>
          </p:nvPr>
        </p:nvSpPr>
        <p:spPr>
          <a:xfrm>
            <a:off x="1593975" y="1125900"/>
            <a:ext cx="2891400" cy="1645500"/>
          </a:xfrm>
          <a:prstGeom prst="rect">
            <a:avLst/>
          </a:prstGeom>
          <a:solidFill>
            <a:schemeClr val="lt1"/>
          </a:solidFill>
          <a:effectLst>
            <a:outerShdw blurRad="57150" dist="19050" dir="5400000" algn="bl" rotWithShape="0">
              <a:srgbClr val="000000">
                <a:alpha val="50000"/>
              </a:srgbClr>
            </a:outerShdw>
          </a:effectLst>
        </p:spPr>
        <p:txBody>
          <a:bodyPr spcFirstLastPara="1" wrap="square" lIns="91425" tIns="91425" rIns="91425" bIns="91425" anchor="t" anchorCtr="0">
            <a:normAutofit/>
          </a:bodyPr>
          <a:lstStyle/>
          <a:p>
            <a:pPr marL="0" lvl="0" indent="0" algn="ctr" rtl="0">
              <a:spcBef>
                <a:spcPts val="0"/>
              </a:spcBef>
              <a:spcAft>
                <a:spcPts val="0"/>
              </a:spcAft>
              <a:buNone/>
            </a:pPr>
            <a:r>
              <a:rPr lang="en" b="1"/>
              <a:t>Alex Kinnaman </a:t>
            </a:r>
            <a:r>
              <a:rPr lang="en"/>
              <a:t>(moderator)</a:t>
            </a:r>
            <a:endParaRPr/>
          </a:p>
          <a:p>
            <a:pPr marL="0" lvl="0" indent="0" algn="ctr" rtl="0">
              <a:spcBef>
                <a:spcPts val="1200"/>
              </a:spcBef>
              <a:spcAft>
                <a:spcPts val="1200"/>
              </a:spcAft>
              <a:buNone/>
            </a:pPr>
            <a:endParaRPr/>
          </a:p>
        </p:txBody>
      </p:sp>
      <p:pic>
        <p:nvPicPr>
          <p:cNvPr id="69" name="Google Shape;69;p14"/>
          <p:cNvPicPr preferRelativeResize="0"/>
          <p:nvPr/>
        </p:nvPicPr>
        <p:blipFill>
          <a:blip r:embed="rId4">
            <a:alphaModFix/>
          </a:blip>
          <a:stretch>
            <a:fillRect/>
          </a:stretch>
        </p:blipFill>
        <p:spPr>
          <a:xfrm>
            <a:off x="2179251" y="1856837"/>
            <a:ext cx="1720849" cy="802325"/>
          </a:xfrm>
          <a:prstGeom prst="rect">
            <a:avLst/>
          </a:prstGeom>
          <a:noFill/>
          <a:ln>
            <a:noFill/>
          </a:ln>
        </p:spPr>
      </p:pic>
      <p:sp>
        <p:nvSpPr>
          <p:cNvPr id="70" name="Google Shape;70;p14"/>
          <p:cNvSpPr txBox="1">
            <a:spLocks noGrp="1"/>
          </p:cNvSpPr>
          <p:nvPr>
            <p:ph type="body" idx="1"/>
          </p:nvPr>
        </p:nvSpPr>
        <p:spPr>
          <a:xfrm>
            <a:off x="4733150" y="1125900"/>
            <a:ext cx="2891400" cy="1645500"/>
          </a:xfrm>
          <a:prstGeom prst="rect">
            <a:avLst/>
          </a:prstGeom>
          <a:solidFill>
            <a:schemeClr val="lt1"/>
          </a:solidFill>
          <a:effectLst>
            <a:outerShdw blurRad="57150" dist="19050" dir="5400000" algn="bl" rotWithShape="0">
              <a:srgbClr val="000000">
                <a:alpha val="50000"/>
              </a:srgbClr>
            </a:outerShdw>
          </a:effectLst>
        </p:spPr>
        <p:txBody>
          <a:bodyPr spcFirstLastPara="1" wrap="square" lIns="91425" tIns="91425" rIns="91425" bIns="91425" anchor="t" anchorCtr="0">
            <a:normAutofit/>
          </a:bodyPr>
          <a:lstStyle/>
          <a:p>
            <a:pPr marL="0" lvl="0" indent="0" algn="ctr" rtl="0">
              <a:spcBef>
                <a:spcPts val="0"/>
              </a:spcBef>
              <a:spcAft>
                <a:spcPts val="0"/>
              </a:spcAft>
              <a:buNone/>
            </a:pPr>
            <a:r>
              <a:rPr lang="en" b="1"/>
              <a:t>Jenny Nehrt</a:t>
            </a:r>
            <a:endParaRPr b="1"/>
          </a:p>
          <a:p>
            <a:pPr marL="0" lvl="0" indent="0" algn="l" rtl="0">
              <a:spcBef>
                <a:spcPts val="1200"/>
              </a:spcBef>
              <a:spcAft>
                <a:spcPts val="0"/>
              </a:spcAft>
              <a:buNone/>
            </a:pPr>
            <a:endParaRPr b="1"/>
          </a:p>
          <a:p>
            <a:pPr marL="0" lvl="0" indent="0" algn="l" rtl="0">
              <a:spcBef>
                <a:spcPts val="1200"/>
              </a:spcBef>
              <a:spcAft>
                <a:spcPts val="1200"/>
              </a:spcAft>
              <a:buNone/>
            </a:pPr>
            <a:endParaRPr/>
          </a:p>
        </p:txBody>
      </p:sp>
      <p:pic>
        <p:nvPicPr>
          <p:cNvPr id="71" name="Google Shape;71;p14"/>
          <p:cNvPicPr preferRelativeResize="0"/>
          <p:nvPr/>
        </p:nvPicPr>
        <p:blipFill>
          <a:blip r:embed="rId5">
            <a:alphaModFix/>
          </a:blip>
          <a:stretch>
            <a:fillRect/>
          </a:stretch>
        </p:blipFill>
        <p:spPr>
          <a:xfrm>
            <a:off x="5507721" y="1675760"/>
            <a:ext cx="1342260" cy="1164454"/>
          </a:xfrm>
          <a:prstGeom prst="rect">
            <a:avLst/>
          </a:prstGeom>
          <a:noFill/>
          <a:ln>
            <a:noFill/>
          </a:ln>
        </p:spPr>
      </p:pic>
      <p:sp>
        <p:nvSpPr>
          <p:cNvPr id="72" name="Google Shape;72;p14"/>
          <p:cNvSpPr txBox="1">
            <a:spLocks noGrp="1"/>
          </p:cNvSpPr>
          <p:nvPr>
            <p:ph type="body" idx="1"/>
          </p:nvPr>
        </p:nvSpPr>
        <p:spPr>
          <a:xfrm>
            <a:off x="1593975" y="2879575"/>
            <a:ext cx="2891400" cy="1645500"/>
          </a:xfrm>
          <a:prstGeom prst="rect">
            <a:avLst/>
          </a:prstGeom>
          <a:solidFill>
            <a:schemeClr val="lt1"/>
          </a:solidFill>
          <a:effectLst>
            <a:outerShdw blurRad="57150" dist="19050" dir="5400000" algn="bl" rotWithShape="0">
              <a:srgbClr val="000000">
                <a:alpha val="50000"/>
              </a:srgbClr>
            </a:outerShdw>
          </a:effectLst>
        </p:spPr>
        <p:txBody>
          <a:bodyPr spcFirstLastPara="1" wrap="square" lIns="91425" tIns="91425" rIns="91425" bIns="91425" anchor="t" anchorCtr="0">
            <a:normAutofit/>
          </a:bodyPr>
          <a:lstStyle/>
          <a:p>
            <a:pPr marL="0" lvl="0" indent="0" algn="ctr" rtl="0">
              <a:spcBef>
                <a:spcPts val="0"/>
              </a:spcBef>
              <a:spcAft>
                <a:spcPts val="0"/>
              </a:spcAft>
              <a:buNone/>
            </a:pPr>
            <a:r>
              <a:rPr lang="en" b="1"/>
              <a:t>Ann-Margaret Shortt</a:t>
            </a:r>
            <a:endParaRPr b="1"/>
          </a:p>
          <a:p>
            <a:pPr marL="0" lvl="0" indent="0" algn="l" rtl="0">
              <a:spcBef>
                <a:spcPts val="1200"/>
              </a:spcBef>
              <a:spcAft>
                <a:spcPts val="0"/>
              </a:spcAft>
              <a:buNone/>
            </a:pPr>
            <a:endParaRPr b="1"/>
          </a:p>
          <a:p>
            <a:pPr marL="0" lvl="0" indent="0" algn="l" rtl="0">
              <a:spcBef>
                <a:spcPts val="1200"/>
              </a:spcBef>
              <a:spcAft>
                <a:spcPts val="1200"/>
              </a:spcAft>
              <a:buNone/>
            </a:pPr>
            <a:endParaRPr/>
          </a:p>
        </p:txBody>
      </p:sp>
      <p:sp>
        <p:nvSpPr>
          <p:cNvPr id="73" name="Google Shape;73;p14"/>
          <p:cNvSpPr txBox="1">
            <a:spLocks noGrp="1"/>
          </p:cNvSpPr>
          <p:nvPr>
            <p:ph type="body" idx="1"/>
          </p:nvPr>
        </p:nvSpPr>
        <p:spPr>
          <a:xfrm>
            <a:off x="4733150" y="2897525"/>
            <a:ext cx="2891400" cy="1645500"/>
          </a:xfrm>
          <a:prstGeom prst="rect">
            <a:avLst/>
          </a:prstGeom>
          <a:solidFill>
            <a:schemeClr val="lt1"/>
          </a:solidFill>
          <a:effectLst>
            <a:outerShdw blurRad="57150" dist="19050" dir="5400000" algn="bl" rotWithShape="0">
              <a:srgbClr val="000000">
                <a:alpha val="50000"/>
              </a:srgbClr>
            </a:outerShdw>
          </a:effectLst>
        </p:spPr>
        <p:txBody>
          <a:bodyPr spcFirstLastPara="1" wrap="square" lIns="91425" tIns="91425" rIns="91425" bIns="91425" anchor="t" anchorCtr="0">
            <a:normAutofit/>
          </a:bodyPr>
          <a:lstStyle/>
          <a:p>
            <a:pPr marL="0" lvl="0" indent="0" algn="ctr" rtl="0">
              <a:spcBef>
                <a:spcPts val="0"/>
              </a:spcBef>
              <a:spcAft>
                <a:spcPts val="0"/>
              </a:spcAft>
              <a:buNone/>
            </a:pPr>
            <a:r>
              <a:rPr lang="en" b="1"/>
              <a:t>Sherri Huffman (Ret.)</a:t>
            </a:r>
            <a:endParaRPr b="1"/>
          </a:p>
          <a:p>
            <a:pPr marL="0" lvl="0" indent="0" algn="l" rtl="0">
              <a:spcBef>
                <a:spcPts val="1200"/>
              </a:spcBef>
              <a:spcAft>
                <a:spcPts val="0"/>
              </a:spcAft>
              <a:buNone/>
            </a:pPr>
            <a:endParaRPr b="1"/>
          </a:p>
          <a:p>
            <a:pPr marL="0" lvl="0" indent="0" algn="l" rtl="0">
              <a:spcBef>
                <a:spcPts val="1200"/>
              </a:spcBef>
              <a:spcAft>
                <a:spcPts val="1200"/>
              </a:spcAft>
              <a:buNone/>
            </a:pPr>
            <a:endParaRPr/>
          </a:p>
        </p:txBody>
      </p:sp>
      <p:pic>
        <p:nvPicPr>
          <p:cNvPr id="74" name="Google Shape;74;p14"/>
          <p:cNvPicPr preferRelativeResize="0"/>
          <p:nvPr/>
        </p:nvPicPr>
        <p:blipFill>
          <a:blip r:embed="rId6">
            <a:alphaModFix/>
          </a:blip>
          <a:stretch>
            <a:fillRect/>
          </a:stretch>
        </p:blipFill>
        <p:spPr>
          <a:xfrm>
            <a:off x="5002938" y="3602325"/>
            <a:ext cx="2351831" cy="802325"/>
          </a:xfrm>
          <a:prstGeom prst="rect">
            <a:avLst/>
          </a:prstGeom>
          <a:noFill/>
          <a:ln>
            <a:noFill/>
          </a:ln>
        </p:spPr>
      </p:pic>
      <p:pic>
        <p:nvPicPr>
          <p:cNvPr id="75" name="Google Shape;75;p14"/>
          <p:cNvPicPr preferRelativeResize="0"/>
          <p:nvPr/>
        </p:nvPicPr>
        <p:blipFill>
          <a:blip r:embed="rId7">
            <a:alphaModFix/>
          </a:blip>
          <a:stretch>
            <a:fillRect/>
          </a:stretch>
        </p:blipFill>
        <p:spPr>
          <a:xfrm>
            <a:off x="1863760" y="3594274"/>
            <a:ext cx="2351825" cy="818427"/>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11"/>
        <p:cNvGrpSpPr/>
        <p:nvPr/>
      </p:nvGrpSpPr>
      <p:grpSpPr>
        <a:xfrm>
          <a:off x="0" y="0"/>
          <a:ext cx="0" cy="0"/>
          <a:chOff x="0" y="0"/>
          <a:chExt cx="0" cy="0"/>
        </a:xfrm>
      </p:grpSpPr>
      <p:sp>
        <p:nvSpPr>
          <p:cNvPr id="312" name="Google Shape;312;p32"/>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Takeaways</a:t>
            </a:r>
            <a:endParaRPr/>
          </a:p>
        </p:txBody>
      </p:sp>
      <p:sp>
        <p:nvSpPr>
          <p:cNvPr id="313" name="Google Shape;313;p32"/>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457200" lvl="0" indent="-342900" algn="l" rtl="0">
              <a:lnSpc>
                <a:spcPct val="150000"/>
              </a:lnSpc>
              <a:spcBef>
                <a:spcPts val="0"/>
              </a:spcBef>
              <a:spcAft>
                <a:spcPts val="0"/>
              </a:spcAft>
              <a:buSzPts val="1800"/>
              <a:buChar char="➔"/>
            </a:pPr>
            <a:r>
              <a:rPr lang="en"/>
              <a:t>It doesn’t hurt to ask about a potential project</a:t>
            </a:r>
            <a:endParaRPr/>
          </a:p>
          <a:p>
            <a:pPr marL="457200" lvl="0" indent="-342900" algn="l" rtl="0">
              <a:lnSpc>
                <a:spcPct val="150000"/>
              </a:lnSpc>
              <a:spcBef>
                <a:spcPts val="0"/>
              </a:spcBef>
              <a:spcAft>
                <a:spcPts val="0"/>
              </a:spcAft>
              <a:buSzPts val="1800"/>
              <a:buChar char="➔"/>
            </a:pPr>
            <a:r>
              <a:rPr lang="en"/>
              <a:t>You can bypass directly going to the Library and work with people you know</a:t>
            </a:r>
            <a:endParaRPr/>
          </a:p>
          <a:p>
            <a:pPr marL="457200" lvl="0" indent="-342900" algn="l" rtl="0">
              <a:lnSpc>
                <a:spcPct val="150000"/>
              </a:lnSpc>
              <a:spcBef>
                <a:spcPts val="0"/>
              </a:spcBef>
              <a:spcAft>
                <a:spcPts val="0"/>
              </a:spcAft>
              <a:buSzPts val="1800"/>
              <a:buChar char="➔"/>
            </a:pPr>
            <a:r>
              <a:rPr lang="en"/>
              <a:t>Projects can end without consequence </a:t>
            </a:r>
            <a:endParaRPr/>
          </a:p>
          <a:p>
            <a:pPr marL="457200" lvl="0" indent="-342900" algn="l" rtl="0">
              <a:lnSpc>
                <a:spcPct val="150000"/>
              </a:lnSpc>
              <a:spcBef>
                <a:spcPts val="0"/>
              </a:spcBef>
              <a:spcAft>
                <a:spcPts val="0"/>
              </a:spcAft>
              <a:buSzPts val="1800"/>
              <a:buChar char="➔"/>
            </a:pPr>
            <a:r>
              <a:rPr lang="en"/>
              <a:t>All content will always be returned to you </a:t>
            </a:r>
            <a:endParaRPr/>
          </a:p>
          <a:p>
            <a:pPr marL="457200" lvl="0" indent="-342900" algn="l" rtl="0">
              <a:lnSpc>
                <a:spcPct val="115000"/>
              </a:lnSpc>
              <a:spcBef>
                <a:spcPts val="0"/>
              </a:spcBef>
              <a:spcAft>
                <a:spcPts val="0"/>
              </a:spcAft>
              <a:buSzPts val="1800"/>
              <a:buChar char="➔"/>
            </a:pPr>
            <a:r>
              <a:rPr lang="en"/>
              <a:t>Opportunities to contribute to a central, open access hub of greater Southwest Virginia cultural heritage collections that has oversight by the community itself</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17"/>
        <p:cNvGrpSpPr/>
        <p:nvPr/>
      </p:nvGrpSpPr>
      <p:grpSpPr>
        <a:xfrm>
          <a:off x="0" y="0"/>
          <a:ext cx="0" cy="0"/>
          <a:chOff x="0" y="0"/>
          <a:chExt cx="0" cy="0"/>
        </a:xfrm>
      </p:grpSpPr>
      <p:sp>
        <p:nvSpPr>
          <p:cNvPr id="318" name="Google Shape;318;p33"/>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Panelist Q&amp;A</a:t>
            </a:r>
            <a:endParaRPr/>
          </a:p>
        </p:txBody>
      </p:sp>
      <p:sp>
        <p:nvSpPr>
          <p:cNvPr id="319" name="Google Shape;319;p33"/>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lnSpc>
                <a:spcPct val="150000"/>
              </a:lnSpc>
              <a:spcBef>
                <a:spcPts val="0"/>
              </a:spcBef>
              <a:spcAft>
                <a:spcPts val="0"/>
              </a:spcAft>
              <a:buNone/>
            </a:pPr>
            <a:r>
              <a:rPr lang="en" sz="2000"/>
              <a:t>What got you interested in participating in this community?</a:t>
            </a:r>
            <a:endParaRPr sz="2000"/>
          </a:p>
          <a:p>
            <a:pPr marL="0" lvl="0" indent="0" algn="l" rtl="0">
              <a:lnSpc>
                <a:spcPct val="150000"/>
              </a:lnSpc>
              <a:spcBef>
                <a:spcPts val="1200"/>
              </a:spcBef>
              <a:spcAft>
                <a:spcPts val="0"/>
              </a:spcAft>
              <a:buNone/>
            </a:pPr>
            <a:r>
              <a:rPr lang="en" sz="2000"/>
              <a:t>What motivated you to stay involved and invested?</a:t>
            </a:r>
            <a:endParaRPr sz="2000"/>
          </a:p>
          <a:p>
            <a:pPr marL="0" lvl="0" indent="0" algn="l" rtl="0">
              <a:lnSpc>
                <a:spcPct val="150000"/>
              </a:lnSpc>
              <a:spcBef>
                <a:spcPts val="1200"/>
              </a:spcBef>
              <a:spcAft>
                <a:spcPts val="1200"/>
              </a:spcAft>
              <a:buNone/>
            </a:pPr>
            <a:r>
              <a:rPr lang="en" sz="2000"/>
              <a:t>What benefits or bottlenecks have you/your organization experienced?</a:t>
            </a:r>
            <a:endParaRPr sz="200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23"/>
        <p:cNvGrpSpPr/>
        <p:nvPr/>
      </p:nvGrpSpPr>
      <p:grpSpPr>
        <a:xfrm>
          <a:off x="0" y="0"/>
          <a:ext cx="0" cy="0"/>
          <a:chOff x="0" y="0"/>
          <a:chExt cx="0" cy="0"/>
        </a:xfrm>
      </p:grpSpPr>
      <p:sp>
        <p:nvSpPr>
          <p:cNvPr id="324" name="Google Shape;324;p3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Audience Q&amp;A</a:t>
            </a:r>
            <a:endParaRPr/>
          </a:p>
        </p:txBody>
      </p:sp>
      <p:sp>
        <p:nvSpPr>
          <p:cNvPr id="325" name="Google Shape;325;p3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a:t>Do you have a box of chaos?</a:t>
            </a:r>
            <a:endParaRPr/>
          </a:p>
          <a:p>
            <a:pPr marL="0" lvl="0" indent="0" algn="l" rtl="0">
              <a:spcBef>
                <a:spcPts val="1200"/>
              </a:spcBef>
              <a:spcAft>
                <a:spcPts val="0"/>
              </a:spcAft>
              <a:buNone/>
            </a:pPr>
            <a:r>
              <a:rPr lang="en"/>
              <a:t>What kind of organization are you a part of?</a:t>
            </a:r>
            <a:endParaRPr/>
          </a:p>
          <a:p>
            <a:pPr marL="0" lvl="0" indent="0" algn="l" rtl="0">
              <a:spcBef>
                <a:spcPts val="1200"/>
              </a:spcBef>
              <a:spcAft>
                <a:spcPts val="0"/>
              </a:spcAft>
              <a:buNone/>
            </a:pPr>
            <a:r>
              <a:rPr lang="en"/>
              <a:t>What type of material do you collect?</a:t>
            </a:r>
            <a:endParaRPr/>
          </a:p>
          <a:p>
            <a:pPr marL="0" lvl="0" indent="0" algn="l" rtl="0">
              <a:spcBef>
                <a:spcPts val="1200"/>
              </a:spcBef>
              <a:spcAft>
                <a:spcPts val="0"/>
              </a:spcAft>
              <a:buNone/>
            </a:pPr>
            <a:r>
              <a:rPr lang="en"/>
              <a:t>Have you ever worked with a smaller/larger organization to meet your curation goals? (e.g. digitization, metadata/description, storage/access)</a:t>
            </a:r>
            <a:endParaRPr/>
          </a:p>
          <a:p>
            <a:pPr marL="0" lvl="0" indent="0" algn="l" rtl="0">
              <a:spcBef>
                <a:spcPts val="1200"/>
              </a:spcBef>
              <a:spcAft>
                <a:spcPts val="1200"/>
              </a:spcAft>
              <a:buNone/>
            </a:pPr>
            <a:r>
              <a:rPr lang="en"/>
              <a:t>If you were to collaborate with another organization, what support would you need the most? </a:t>
            </a:r>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29"/>
        <p:cNvGrpSpPr/>
        <p:nvPr/>
      </p:nvGrpSpPr>
      <p:grpSpPr>
        <a:xfrm>
          <a:off x="0" y="0"/>
          <a:ext cx="0" cy="0"/>
          <a:chOff x="0" y="0"/>
          <a:chExt cx="0" cy="0"/>
        </a:xfrm>
      </p:grpSpPr>
      <p:sp>
        <p:nvSpPr>
          <p:cNvPr id="330" name="Google Shape;330;p35"/>
          <p:cNvSpPr txBox="1"/>
          <p:nvPr/>
        </p:nvSpPr>
        <p:spPr>
          <a:xfrm>
            <a:off x="311700" y="445025"/>
            <a:ext cx="8520600" cy="572700"/>
          </a:xfrm>
          <a:prstGeom prst="rect">
            <a:avLst/>
          </a:prstGeom>
          <a:noFill/>
          <a:ln>
            <a:noFill/>
          </a:ln>
        </p:spPr>
        <p:txBody>
          <a:bodyPr spcFirstLastPara="1" wrap="square" lIns="91425" tIns="91425" rIns="91425" bIns="91425" anchor="t" anchorCtr="0">
            <a:normAutofit lnSpcReduction="10000"/>
          </a:bodyPr>
          <a:lstStyle/>
          <a:p>
            <a:pPr marL="0" lvl="0" indent="0" algn="l" rtl="0">
              <a:spcBef>
                <a:spcPts val="0"/>
              </a:spcBef>
              <a:spcAft>
                <a:spcPts val="0"/>
              </a:spcAft>
              <a:buNone/>
            </a:pPr>
            <a:r>
              <a:rPr lang="en" sz="2800">
                <a:solidFill>
                  <a:srgbClr val="000000"/>
                </a:solidFill>
                <a:latin typeface="Overpass"/>
                <a:ea typeface="Overpass"/>
                <a:cs typeface="Overpass"/>
                <a:sym typeface="Overpass"/>
              </a:rPr>
              <a:t>Acknowledgements</a:t>
            </a:r>
            <a:endParaRPr sz="2800">
              <a:solidFill>
                <a:srgbClr val="000000"/>
              </a:solidFill>
              <a:latin typeface="Overpass"/>
              <a:ea typeface="Overpass"/>
              <a:cs typeface="Overpass"/>
              <a:sym typeface="Overpass"/>
            </a:endParaRPr>
          </a:p>
        </p:txBody>
      </p:sp>
      <p:sp>
        <p:nvSpPr>
          <p:cNvPr id="331" name="Google Shape;331;p35"/>
          <p:cNvSpPr txBox="1"/>
          <p:nvPr/>
        </p:nvSpPr>
        <p:spPr>
          <a:xfrm>
            <a:off x="311700" y="1152475"/>
            <a:ext cx="3020700" cy="2846700"/>
          </a:xfrm>
          <a:prstGeom prst="rect">
            <a:avLst/>
          </a:prstGeom>
          <a:noFill/>
          <a:ln>
            <a:noFill/>
          </a:ln>
        </p:spPr>
        <p:txBody>
          <a:bodyPr spcFirstLastPara="1" wrap="square" lIns="91425" tIns="91425" rIns="91425" bIns="91425" anchor="t" anchorCtr="0">
            <a:normAutofit fontScale="70000" lnSpcReduction="20000"/>
          </a:bodyPr>
          <a:lstStyle/>
          <a:p>
            <a:pPr marL="0" lvl="0" indent="0" algn="l" rtl="0">
              <a:lnSpc>
                <a:spcPct val="115000"/>
              </a:lnSpc>
              <a:spcBef>
                <a:spcPts val="0"/>
              </a:spcBef>
              <a:spcAft>
                <a:spcPts val="0"/>
              </a:spcAft>
              <a:buNone/>
            </a:pPr>
            <a:r>
              <a:rPr lang="en" sz="1800" b="1">
                <a:solidFill>
                  <a:srgbClr val="595959"/>
                </a:solidFill>
              </a:rPr>
              <a:t>GSDC Advisory Board Members</a:t>
            </a:r>
            <a:endParaRPr sz="1800" b="1">
              <a:solidFill>
                <a:srgbClr val="595959"/>
              </a:solidFill>
            </a:endParaRPr>
          </a:p>
          <a:p>
            <a:pPr marL="0" lvl="0" indent="0" algn="l" rtl="0">
              <a:lnSpc>
                <a:spcPct val="115000"/>
              </a:lnSpc>
              <a:spcBef>
                <a:spcPts val="1200"/>
              </a:spcBef>
              <a:spcAft>
                <a:spcPts val="0"/>
              </a:spcAft>
              <a:buNone/>
            </a:pPr>
            <a:r>
              <a:rPr lang="en" sz="1800">
                <a:solidFill>
                  <a:srgbClr val="595959"/>
                </a:solidFill>
              </a:rPr>
              <a:t>Ann-Margaret Shortt (MFRL)</a:t>
            </a:r>
            <a:endParaRPr sz="1800">
              <a:solidFill>
                <a:srgbClr val="595959"/>
              </a:solidFill>
            </a:endParaRPr>
          </a:p>
          <a:p>
            <a:pPr marL="0" lvl="0" indent="0" algn="l" rtl="0">
              <a:lnSpc>
                <a:spcPct val="115000"/>
              </a:lnSpc>
              <a:spcBef>
                <a:spcPts val="1200"/>
              </a:spcBef>
              <a:spcAft>
                <a:spcPts val="0"/>
              </a:spcAft>
              <a:buNone/>
            </a:pPr>
            <a:r>
              <a:rPr lang="en" sz="1800">
                <a:solidFill>
                  <a:srgbClr val="595959"/>
                </a:solidFill>
              </a:rPr>
              <a:t>Mickey Hickman (CC&amp;CC)</a:t>
            </a:r>
            <a:endParaRPr sz="1800">
              <a:solidFill>
                <a:srgbClr val="595959"/>
              </a:solidFill>
            </a:endParaRPr>
          </a:p>
          <a:p>
            <a:pPr marL="0" lvl="0" indent="0" algn="l" rtl="0">
              <a:lnSpc>
                <a:spcPct val="115000"/>
              </a:lnSpc>
              <a:spcBef>
                <a:spcPts val="1200"/>
              </a:spcBef>
              <a:spcAft>
                <a:spcPts val="0"/>
              </a:spcAft>
              <a:buNone/>
            </a:pPr>
            <a:r>
              <a:rPr lang="en" sz="1800">
                <a:solidFill>
                  <a:srgbClr val="595959"/>
                </a:solidFill>
              </a:rPr>
              <a:t>Jenny Nehrt (CII)</a:t>
            </a:r>
            <a:endParaRPr sz="1800">
              <a:solidFill>
                <a:srgbClr val="595959"/>
              </a:solidFill>
            </a:endParaRPr>
          </a:p>
          <a:p>
            <a:pPr marL="0" lvl="0" indent="0" algn="l" rtl="0">
              <a:lnSpc>
                <a:spcPct val="115000"/>
              </a:lnSpc>
              <a:spcBef>
                <a:spcPts val="1200"/>
              </a:spcBef>
              <a:spcAft>
                <a:spcPts val="0"/>
              </a:spcAft>
              <a:buNone/>
            </a:pPr>
            <a:r>
              <a:rPr lang="en" sz="1800">
                <a:solidFill>
                  <a:srgbClr val="595959"/>
                </a:solidFill>
              </a:rPr>
              <a:t>Sherri Huffman (Ret.)</a:t>
            </a:r>
            <a:endParaRPr sz="1800">
              <a:solidFill>
                <a:srgbClr val="595959"/>
              </a:solidFill>
            </a:endParaRPr>
          </a:p>
          <a:p>
            <a:pPr marL="0" lvl="0" indent="0" algn="l" rtl="0">
              <a:lnSpc>
                <a:spcPct val="115000"/>
              </a:lnSpc>
              <a:spcBef>
                <a:spcPts val="1200"/>
              </a:spcBef>
              <a:spcAft>
                <a:spcPts val="0"/>
              </a:spcAft>
              <a:buNone/>
            </a:pPr>
            <a:r>
              <a:rPr lang="en" sz="1800">
                <a:solidFill>
                  <a:srgbClr val="595959"/>
                </a:solidFill>
              </a:rPr>
              <a:t>David Rotenizer (BRIM)</a:t>
            </a:r>
            <a:endParaRPr sz="1800">
              <a:solidFill>
                <a:srgbClr val="595959"/>
              </a:solidFill>
            </a:endParaRPr>
          </a:p>
          <a:p>
            <a:pPr marL="0" lvl="0" indent="0" algn="l" rtl="0">
              <a:lnSpc>
                <a:spcPct val="115000"/>
              </a:lnSpc>
              <a:spcBef>
                <a:spcPts val="1200"/>
              </a:spcBef>
              <a:spcAft>
                <a:spcPts val="0"/>
              </a:spcAft>
              <a:buNone/>
            </a:pPr>
            <a:r>
              <a:rPr lang="en" sz="1800">
                <a:solidFill>
                  <a:srgbClr val="595959"/>
                </a:solidFill>
              </a:rPr>
              <a:t>Wen Nie Ng (VTUL)</a:t>
            </a:r>
            <a:endParaRPr sz="1800">
              <a:solidFill>
                <a:srgbClr val="595959"/>
              </a:solidFill>
            </a:endParaRPr>
          </a:p>
          <a:p>
            <a:pPr marL="0" lvl="0" indent="0" algn="l" rtl="0">
              <a:lnSpc>
                <a:spcPct val="115000"/>
              </a:lnSpc>
              <a:spcBef>
                <a:spcPts val="1200"/>
              </a:spcBef>
              <a:spcAft>
                <a:spcPts val="1200"/>
              </a:spcAft>
              <a:buNone/>
            </a:pPr>
            <a:r>
              <a:rPr lang="en" sz="1800">
                <a:solidFill>
                  <a:srgbClr val="595959"/>
                </a:solidFill>
              </a:rPr>
              <a:t>Anthony Wright de Hernandez (VTUL)</a:t>
            </a:r>
            <a:endParaRPr sz="1800">
              <a:solidFill>
                <a:srgbClr val="595959"/>
              </a:solidFill>
            </a:endParaRPr>
          </a:p>
        </p:txBody>
      </p:sp>
      <p:sp>
        <p:nvSpPr>
          <p:cNvPr id="332" name="Google Shape;332;p35"/>
          <p:cNvSpPr txBox="1"/>
          <p:nvPr/>
        </p:nvSpPr>
        <p:spPr>
          <a:xfrm>
            <a:off x="3573700" y="3093300"/>
            <a:ext cx="2760600" cy="1486200"/>
          </a:xfrm>
          <a:prstGeom prst="rect">
            <a:avLst/>
          </a:prstGeom>
          <a:noFill/>
          <a:ln>
            <a:noFill/>
          </a:ln>
        </p:spPr>
        <p:txBody>
          <a:bodyPr spcFirstLastPara="1" wrap="square" lIns="91425" tIns="91425" rIns="91425" bIns="91425" anchor="t" anchorCtr="0">
            <a:normAutofit/>
          </a:bodyPr>
          <a:lstStyle/>
          <a:p>
            <a:pPr marL="0" lvl="0" indent="0" algn="l" rtl="0">
              <a:lnSpc>
                <a:spcPct val="95000"/>
              </a:lnSpc>
              <a:spcBef>
                <a:spcPts val="0"/>
              </a:spcBef>
              <a:spcAft>
                <a:spcPts val="0"/>
              </a:spcAft>
              <a:buNone/>
            </a:pPr>
            <a:r>
              <a:rPr lang="en" sz="1265" b="1">
                <a:solidFill>
                  <a:srgbClr val="595959"/>
                </a:solidFill>
              </a:rPr>
              <a:t>Previous Leaders &amp; Consultants</a:t>
            </a:r>
            <a:endParaRPr sz="1265" b="1">
              <a:solidFill>
                <a:srgbClr val="595959"/>
              </a:solidFill>
            </a:endParaRPr>
          </a:p>
          <a:p>
            <a:pPr marL="0" lvl="0" indent="0" algn="l" rtl="0">
              <a:lnSpc>
                <a:spcPct val="95000"/>
              </a:lnSpc>
              <a:spcBef>
                <a:spcPts val="1200"/>
              </a:spcBef>
              <a:spcAft>
                <a:spcPts val="0"/>
              </a:spcAft>
              <a:buNone/>
            </a:pPr>
            <a:r>
              <a:rPr lang="en" sz="1265">
                <a:solidFill>
                  <a:srgbClr val="595959"/>
                </a:solidFill>
              </a:rPr>
              <a:t>Nathan Hall, PhD (Penn State)</a:t>
            </a:r>
            <a:endParaRPr sz="1265">
              <a:solidFill>
                <a:srgbClr val="595959"/>
              </a:solidFill>
            </a:endParaRPr>
          </a:p>
          <a:p>
            <a:pPr marL="0" lvl="0" indent="0" algn="l" rtl="0">
              <a:lnSpc>
                <a:spcPct val="95000"/>
              </a:lnSpc>
              <a:spcBef>
                <a:spcPts val="1200"/>
              </a:spcBef>
              <a:spcAft>
                <a:spcPts val="0"/>
              </a:spcAft>
              <a:buNone/>
            </a:pPr>
            <a:r>
              <a:rPr lang="en" sz="1265">
                <a:solidFill>
                  <a:srgbClr val="595959"/>
                </a:solidFill>
              </a:rPr>
              <a:t>Ralph Lutts (ret. BRH)</a:t>
            </a:r>
            <a:endParaRPr sz="1265">
              <a:solidFill>
                <a:srgbClr val="595959"/>
              </a:solidFill>
            </a:endParaRPr>
          </a:p>
          <a:p>
            <a:pPr marL="0" lvl="0" indent="0" algn="l" rtl="0">
              <a:lnSpc>
                <a:spcPct val="95000"/>
              </a:lnSpc>
              <a:spcBef>
                <a:spcPts val="1200"/>
              </a:spcBef>
              <a:spcAft>
                <a:spcPts val="1200"/>
              </a:spcAft>
              <a:buNone/>
            </a:pPr>
            <a:r>
              <a:rPr lang="en" sz="1265">
                <a:solidFill>
                  <a:srgbClr val="595959"/>
                </a:solidFill>
              </a:rPr>
              <a:t>Katherine Skinner (IOI)</a:t>
            </a:r>
            <a:endParaRPr sz="1265">
              <a:solidFill>
                <a:srgbClr val="595959"/>
              </a:solidFill>
            </a:endParaRPr>
          </a:p>
        </p:txBody>
      </p:sp>
      <p:sp>
        <p:nvSpPr>
          <p:cNvPr id="333" name="Google Shape;333;p35"/>
          <p:cNvSpPr txBox="1"/>
          <p:nvPr/>
        </p:nvSpPr>
        <p:spPr>
          <a:xfrm>
            <a:off x="6425650" y="4059850"/>
            <a:ext cx="2550600" cy="7107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1250" b="1">
                <a:solidFill>
                  <a:srgbClr val="595959"/>
                </a:solidFill>
              </a:rPr>
              <a:t>Grant Support</a:t>
            </a:r>
            <a:endParaRPr sz="1250" b="1">
              <a:solidFill>
                <a:srgbClr val="595959"/>
              </a:solidFill>
            </a:endParaRPr>
          </a:p>
          <a:p>
            <a:pPr marL="0" lvl="0" indent="0" algn="l" rtl="0">
              <a:lnSpc>
                <a:spcPct val="115000"/>
              </a:lnSpc>
              <a:spcBef>
                <a:spcPts val="1200"/>
              </a:spcBef>
              <a:spcAft>
                <a:spcPts val="1200"/>
              </a:spcAft>
              <a:buClr>
                <a:srgbClr val="000000"/>
              </a:buClr>
              <a:buSzPts val="1100"/>
              <a:buFont typeface="Arial"/>
              <a:buNone/>
            </a:pPr>
            <a:r>
              <a:rPr lang="en" sz="1250">
                <a:solidFill>
                  <a:srgbClr val="595959"/>
                </a:solidFill>
              </a:rPr>
              <a:t>IMLS Community Catalyst LG-15-19-0137-19</a:t>
            </a:r>
            <a:endParaRPr sz="1250">
              <a:solidFill>
                <a:srgbClr val="595959"/>
              </a:solidFill>
            </a:endParaRPr>
          </a:p>
        </p:txBody>
      </p:sp>
      <p:sp>
        <p:nvSpPr>
          <p:cNvPr id="334" name="Google Shape;334;p35"/>
          <p:cNvSpPr txBox="1"/>
          <p:nvPr/>
        </p:nvSpPr>
        <p:spPr>
          <a:xfrm>
            <a:off x="6425650" y="3093300"/>
            <a:ext cx="2630400" cy="1086600"/>
          </a:xfrm>
          <a:prstGeom prst="rect">
            <a:avLst/>
          </a:prstGeom>
          <a:noFill/>
          <a:ln>
            <a:noFill/>
          </a:ln>
        </p:spPr>
        <p:txBody>
          <a:bodyPr spcFirstLastPara="1" wrap="square" lIns="91425" tIns="91425" rIns="91425" bIns="91425" anchor="t" anchorCtr="0">
            <a:noAutofit/>
          </a:bodyPr>
          <a:lstStyle/>
          <a:p>
            <a:pPr marL="0" lvl="0" indent="0" algn="l" rtl="0">
              <a:lnSpc>
                <a:spcPct val="95000"/>
              </a:lnSpc>
              <a:spcBef>
                <a:spcPts val="0"/>
              </a:spcBef>
              <a:spcAft>
                <a:spcPts val="0"/>
              </a:spcAft>
              <a:buNone/>
            </a:pPr>
            <a:r>
              <a:rPr lang="en" sz="1250" b="1">
                <a:solidFill>
                  <a:srgbClr val="595959"/>
                </a:solidFill>
              </a:rPr>
              <a:t>Additional Support</a:t>
            </a:r>
            <a:endParaRPr sz="1250" b="1">
              <a:solidFill>
                <a:srgbClr val="595959"/>
              </a:solidFill>
            </a:endParaRPr>
          </a:p>
          <a:p>
            <a:pPr marL="0" lvl="0" indent="0" algn="l" rtl="0">
              <a:lnSpc>
                <a:spcPct val="95000"/>
              </a:lnSpc>
              <a:spcBef>
                <a:spcPts val="1000"/>
              </a:spcBef>
              <a:spcAft>
                <a:spcPts val="0"/>
              </a:spcAft>
              <a:buNone/>
            </a:pPr>
            <a:r>
              <a:rPr lang="en" sz="1250">
                <a:solidFill>
                  <a:srgbClr val="595959"/>
                </a:solidFill>
              </a:rPr>
              <a:t>Rob Barrowclift - website &amp; logo</a:t>
            </a:r>
            <a:endParaRPr sz="1250">
              <a:solidFill>
                <a:srgbClr val="595959"/>
              </a:solidFill>
            </a:endParaRPr>
          </a:p>
          <a:p>
            <a:pPr marL="0" lvl="0" indent="0" algn="l" rtl="0">
              <a:lnSpc>
                <a:spcPct val="95000"/>
              </a:lnSpc>
              <a:spcBef>
                <a:spcPts val="1000"/>
              </a:spcBef>
              <a:spcAft>
                <a:spcPts val="1000"/>
              </a:spcAft>
              <a:buNone/>
            </a:pPr>
            <a:r>
              <a:rPr lang="en" sz="1250">
                <a:solidFill>
                  <a:srgbClr val="595959"/>
                </a:solidFill>
              </a:rPr>
              <a:t>Scott Fralin - exhibits &amp; printing</a:t>
            </a:r>
            <a:endParaRPr sz="1250">
              <a:solidFill>
                <a:srgbClr val="595959"/>
              </a:solidFill>
            </a:endParaRPr>
          </a:p>
        </p:txBody>
      </p:sp>
      <p:pic>
        <p:nvPicPr>
          <p:cNvPr id="335" name="Google Shape;335;p35"/>
          <p:cNvPicPr preferRelativeResize="0"/>
          <p:nvPr/>
        </p:nvPicPr>
        <p:blipFill>
          <a:blip r:embed="rId3">
            <a:alphaModFix/>
          </a:blip>
          <a:stretch>
            <a:fillRect/>
          </a:stretch>
        </p:blipFill>
        <p:spPr>
          <a:xfrm>
            <a:off x="3946410" y="-2"/>
            <a:ext cx="5197588" cy="2846701"/>
          </a:xfrm>
          <a:prstGeom prst="rect">
            <a:avLst/>
          </a:prstGeom>
          <a:noFill/>
          <a:ln>
            <a:noFill/>
          </a:ln>
          <a:effectLst>
            <a:outerShdw blurRad="57150" dist="19050" dir="5400000" algn="bl" rotWithShape="0">
              <a:srgbClr val="000000">
                <a:alpha val="50000"/>
              </a:srgbClr>
            </a:outerShdw>
          </a:effectLst>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39"/>
        <p:cNvGrpSpPr/>
        <p:nvPr/>
      </p:nvGrpSpPr>
      <p:grpSpPr>
        <a:xfrm>
          <a:off x="0" y="0"/>
          <a:ext cx="0" cy="0"/>
          <a:chOff x="0" y="0"/>
          <a:chExt cx="0" cy="0"/>
        </a:xfrm>
      </p:grpSpPr>
      <p:sp>
        <p:nvSpPr>
          <p:cNvPr id="340" name="Google Shape;340;p36"/>
          <p:cNvSpPr/>
          <p:nvPr/>
        </p:nvSpPr>
        <p:spPr>
          <a:xfrm>
            <a:off x="5033425" y="-125"/>
            <a:ext cx="4110600" cy="5143500"/>
          </a:xfrm>
          <a:prstGeom prst="rect">
            <a:avLst/>
          </a:prstGeom>
          <a:solidFill>
            <a:srgbClr val="D2E7EB"/>
          </a:solidFill>
          <a:ln w="9525" cap="flat" cmpd="sng">
            <a:solidFill>
              <a:srgbClr val="D2E7EB"/>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341" name="Google Shape;341;p36"/>
          <p:cNvSpPr txBox="1">
            <a:spLocks noGrp="1"/>
          </p:cNvSpPr>
          <p:nvPr>
            <p:ph type="title"/>
          </p:nvPr>
        </p:nvSpPr>
        <p:spPr>
          <a:xfrm>
            <a:off x="508025" y="1452675"/>
            <a:ext cx="3912900" cy="1241100"/>
          </a:xfrm>
          <a:prstGeom prst="rect">
            <a:avLst/>
          </a:prstGeom>
        </p:spPr>
        <p:txBody>
          <a:bodyPr spcFirstLastPara="1" wrap="square" lIns="91425" tIns="91425" rIns="91425" bIns="91425" anchor="ctr" anchorCtr="0">
            <a:normAutofit/>
          </a:bodyPr>
          <a:lstStyle/>
          <a:p>
            <a:pPr marL="0" lvl="0" indent="0" algn="ctr" rtl="0">
              <a:spcBef>
                <a:spcPts val="0"/>
              </a:spcBef>
              <a:spcAft>
                <a:spcPts val="0"/>
              </a:spcAft>
              <a:buNone/>
            </a:pPr>
            <a:r>
              <a:rPr lang="en"/>
              <a:t>Thank You!</a:t>
            </a:r>
            <a:endParaRPr/>
          </a:p>
        </p:txBody>
      </p:sp>
      <p:pic>
        <p:nvPicPr>
          <p:cNvPr id="342" name="Google Shape;342;p36"/>
          <p:cNvPicPr preferRelativeResize="0"/>
          <p:nvPr/>
        </p:nvPicPr>
        <p:blipFill rotWithShape="1">
          <a:blip r:embed="rId3">
            <a:alphaModFix/>
          </a:blip>
          <a:srcRect r="2162" b="2219"/>
          <a:stretch/>
        </p:blipFill>
        <p:spPr>
          <a:xfrm>
            <a:off x="155375" y="3057945"/>
            <a:ext cx="1976325" cy="1975175"/>
          </a:xfrm>
          <a:prstGeom prst="rect">
            <a:avLst/>
          </a:prstGeom>
          <a:noFill/>
          <a:ln>
            <a:noFill/>
          </a:ln>
        </p:spPr>
      </p:pic>
      <p:sp>
        <p:nvSpPr>
          <p:cNvPr id="343" name="Google Shape;343;p36"/>
          <p:cNvSpPr txBox="1"/>
          <p:nvPr/>
        </p:nvSpPr>
        <p:spPr>
          <a:xfrm>
            <a:off x="5317525" y="255300"/>
            <a:ext cx="3542400" cy="4608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b="1">
                <a:solidFill>
                  <a:schemeClr val="dk2"/>
                </a:solidFill>
              </a:rPr>
              <a:t>GSDC website</a:t>
            </a:r>
            <a:r>
              <a:rPr lang="en">
                <a:solidFill>
                  <a:schemeClr val="dk2"/>
                </a:solidFill>
              </a:rPr>
              <a:t>: </a:t>
            </a:r>
            <a:r>
              <a:rPr lang="en" u="sng">
                <a:solidFill>
                  <a:schemeClr val="hlink"/>
                </a:solidFill>
                <a:hlinkClick r:id="rId4"/>
              </a:rPr>
              <a:t>https://gswvadc.org/</a:t>
            </a:r>
            <a:r>
              <a:rPr lang="en">
                <a:solidFill>
                  <a:schemeClr val="dk2"/>
                </a:solidFill>
              </a:rPr>
              <a:t> </a:t>
            </a:r>
            <a:endParaRPr>
              <a:solidFill>
                <a:schemeClr val="dk2"/>
              </a:solidFill>
            </a:endParaRPr>
          </a:p>
          <a:p>
            <a:pPr marL="0" lvl="0" indent="0" algn="l" rtl="0">
              <a:spcBef>
                <a:spcPts val="0"/>
              </a:spcBef>
              <a:spcAft>
                <a:spcPts val="0"/>
              </a:spcAft>
              <a:buNone/>
            </a:pPr>
            <a:endParaRPr>
              <a:solidFill>
                <a:schemeClr val="dk2"/>
              </a:solidFill>
            </a:endParaRPr>
          </a:p>
          <a:p>
            <a:pPr marL="0" lvl="0" indent="0" algn="l" rtl="0">
              <a:spcBef>
                <a:spcPts val="0"/>
              </a:spcBef>
              <a:spcAft>
                <a:spcPts val="0"/>
              </a:spcAft>
              <a:buNone/>
            </a:pPr>
            <a:r>
              <a:rPr lang="en" b="1">
                <a:solidFill>
                  <a:schemeClr val="dk2"/>
                </a:solidFill>
              </a:rPr>
              <a:t>Advisory Board email</a:t>
            </a:r>
            <a:r>
              <a:rPr lang="en">
                <a:solidFill>
                  <a:schemeClr val="dk2"/>
                </a:solidFill>
              </a:rPr>
              <a:t>: </a:t>
            </a:r>
            <a:r>
              <a:rPr lang="en" u="sng">
                <a:solidFill>
                  <a:schemeClr val="hlink"/>
                </a:solidFill>
                <a:hlinkClick r:id="rId5"/>
              </a:rPr>
              <a:t>gsdc-advisory@googlegroups.com</a:t>
            </a:r>
            <a:r>
              <a:rPr lang="en">
                <a:solidFill>
                  <a:schemeClr val="dk2"/>
                </a:solidFill>
              </a:rPr>
              <a:t> </a:t>
            </a:r>
            <a:endParaRPr>
              <a:solidFill>
                <a:schemeClr val="dk2"/>
              </a:solidFill>
            </a:endParaRPr>
          </a:p>
          <a:p>
            <a:pPr marL="0" lvl="0" indent="0" algn="l" rtl="0">
              <a:spcBef>
                <a:spcPts val="0"/>
              </a:spcBef>
              <a:spcAft>
                <a:spcPts val="0"/>
              </a:spcAft>
              <a:buNone/>
            </a:pPr>
            <a:endParaRPr>
              <a:solidFill>
                <a:schemeClr val="dk2"/>
              </a:solidFill>
            </a:endParaRPr>
          </a:p>
          <a:p>
            <a:pPr marL="0" lvl="0" indent="0" algn="l" rtl="0">
              <a:spcBef>
                <a:spcPts val="0"/>
              </a:spcBef>
              <a:spcAft>
                <a:spcPts val="0"/>
              </a:spcAft>
              <a:buNone/>
            </a:pPr>
            <a:r>
              <a:rPr lang="en" b="1">
                <a:solidFill>
                  <a:schemeClr val="dk2"/>
                </a:solidFill>
              </a:rPr>
              <a:t>Virginia Tech Digital Library</a:t>
            </a:r>
            <a:r>
              <a:rPr lang="en">
                <a:solidFill>
                  <a:schemeClr val="dk2"/>
                </a:solidFill>
              </a:rPr>
              <a:t>: </a:t>
            </a:r>
            <a:r>
              <a:rPr lang="en" u="sng">
                <a:solidFill>
                  <a:schemeClr val="hlink"/>
                </a:solidFill>
                <a:hlinkClick r:id="rId6"/>
              </a:rPr>
              <a:t>https://digital.lib.vt.edu/</a:t>
            </a:r>
            <a:r>
              <a:rPr lang="en">
                <a:solidFill>
                  <a:schemeClr val="dk2"/>
                </a:solidFill>
              </a:rPr>
              <a:t> </a:t>
            </a:r>
            <a:endParaRPr>
              <a:solidFill>
                <a:schemeClr val="dk2"/>
              </a:solidFill>
            </a:endParaRPr>
          </a:p>
          <a:p>
            <a:pPr marL="0" lvl="0" indent="0" algn="l" rtl="0">
              <a:spcBef>
                <a:spcPts val="0"/>
              </a:spcBef>
              <a:spcAft>
                <a:spcPts val="0"/>
              </a:spcAft>
              <a:buNone/>
            </a:pPr>
            <a:endParaRPr>
              <a:solidFill>
                <a:schemeClr val="dk2"/>
              </a:solidFill>
            </a:endParaRPr>
          </a:p>
          <a:p>
            <a:pPr marL="0" lvl="0" indent="0" algn="l" rtl="0">
              <a:spcBef>
                <a:spcPts val="0"/>
              </a:spcBef>
              <a:spcAft>
                <a:spcPts val="0"/>
              </a:spcAft>
              <a:buNone/>
            </a:pPr>
            <a:r>
              <a:rPr lang="en" b="1">
                <a:solidFill>
                  <a:schemeClr val="dk2"/>
                </a:solidFill>
              </a:rPr>
              <a:t>Speakers</a:t>
            </a:r>
            <a:r>
              <a:rPr lang="en">
                <a:solidFill>
                  <a:schemeClr val="dk2"/>
                </a:solidFill>
              </a:rPr>
              <a:t>:</a:t>
            </a:r>
            <a:endParaRPr>
              <a:solidFill>
                <a:schemeClr val="dk2"/>
              </a:solidFill>
            </a:endParaRPr>
          </a:p>
          <a:p>
            <a:pPr marL="457200" lvl="0" indent="0" algn="l" rtl="0">
              <a:spcBef>
                <a:spcPts val="0"/>
              </a:spcBef>
              <a:spcAft>
                <a:spcPts val="0"/>
              </a:spcAft>
              <a:buNone/>
            </a:pPr>
            <a:r>
              <a:rPr lang="en">
                <a:solidFill>
                  <a:schemeClr val="dk2"/>
                </a:solidFill>
              </a:rPr>
              <a:t>Alex Kinnaman</a:t>
            </a:r>
            <a:endParaRPr>
              <a:solidFill>
                <a:schemeClr val="dk2"/>
              </a:solidFill>
            </a:endParaRPr>
          </a:p>
          <a:p>
            <a:pPr marL="457200" lvl="0" indent="0" algn="l" rtl="0">
              <a:spcBef>
                <a:spcPts val="0"/>
              </a:spcBef>
              <a:spcAft>
                <a:spcPts val="0"/>
              </a:spcAft>
              <a:buNone/>
            </a:pPr>
            <a:r>
              <a:rPr lang="en" u="sng">
                <a:solidFill>
                  <a:schemeClr val="hlink"/>
                </a:solidFill>
                <a:hlinkClick r:id="rId7"/>
              </a:rPr>
              <a:t>alexk93@vt.edu</a:t>
            </a:r>
            <a:endParaRPr>
              <a:solidFill>
                <a:schemeClr val="dk2"/>
              </a:solidFill>
            </a:endParaRPr>
          </a:p>
          <a:p>
            <a:pPr marL="457200" lvl="0" indent="0" algn="l" rtl="0">
              <a:spcBef>
                <a:spcPts val="0"/>
              </a:spcBef>
              <a:spcAft>
                <a:spcPts val="0"/>
              </a:spcAft>
              <a:buNone/>
            </a:pPr>
            <a:endParaRPr>
              <a:solidFill>
                <a:schemeClr val="dk2"/>
              </a:solidFill>
            </a:endParaRPr>
          </a:p>
          <a:p>
            <a:pPr marL="457200" lvl="0" indent="0" algn="l" rtl="0">
              <a:spcBef>
                <a:spcPts val="0"/>
              </a:spcBef>
              <a:spcAft>
                <a:spcPts val="0"/>
              </a:spcAft>
              <a:buNone/>
            </a:pPr>
            <a:r>
              <a:rPr lang="en">
                <a:solidFill>
                  <a:schemeClr val="dk2"/>
                </a:solidFill>
              </a:rPr>
              <a:t>Jenny Nehrt</a:t>
            </a:r>
            <a:endParaRPr>
              <a:solidFill>
                <a:schemeClr val="dk2"/>
              </a:solidFill>
            </a:endParaRPr>
          </a:p>
          <a:p>
            <a:pPr marL="457200" lvl="0" indent="0" algn="l" rtl="0">
              <a:spcBef>
                <a:spcPts val="0"/>
              </a:spcBef>
              <a:spcAft>
                <a:spcPts val="0"/>
              </a:spcAft>
              <a:buNone/>
            </a:pPr>
            <a:r>
              <a:rPr lang="en" u="sng">
                <a:solidFill>
                  <a:schemeClr val="hlink"/>
                </a:solidFill>
                <a:hlinkClick r:id="rId8"/>
              </a:rPr>
              <a:t>curator@christiansburginstitute.com</a:t>
            </a:r>
            <a:endParaRPr>
              <a:solidFill>
                <a:schemeClr val="dk2"/>
              </a:solidFill>
            </a:endParaRPr>
          </a:p>
          <a:p>
            <a:pPr marL="457200" lvl="0" indent="0" algn="l" rtl="0">
              <a:spcBef>
                <a:spcPts val="0"/>
              </a:spcBef>
              <a:spcAft>
                <a:spcPts val="0"/>
              </a:spcAft>
              <a:buNone/>
            </a:pPr>
            <a:endParaRPr>
              <a:solidFill>
                <a:schemeClr val="dk2"/>
              </a:solidFill>
            </a:endParaRPr>
          </a:p>
          <a:p>
            <a:pPr marL="457200" lvl="0" indent="0" algn="l" rtl="0">
              <a:spcBef>
                <a:spcPts val="0"/>
              </a:spcBef>
              <a:spcAft>
                <a:spcPts val="0"/>
              </a:spcAft>
              <a:buNone/>
            </a:pPr>
            <a:r>
              <a:rPr lang="en">
                <a:solidFill>
                  <a:schemeClr val="dk2"/>
                </a:solidFill>
              </a:rPr>
              <a:t>Ann-Margaret Shortt</a:t>
            </a:r>
            <a:endParaRPr>
              <a:solidFill>
                <a:schemeClr val="dk2"/>
              </a:solidFill>
            </a:endParaRPr>
          </a:p>
          <a:p>
            <a:pPr marL="457200" lvl="0" indent="0" algn="l" rtl="0">
              <a:spcBef>
                <a:spcPts val="0"/>
              </a:spcBef>
              <a:spcAft>
                <a:spcPts val="0"/>
              </a:spcAft>
              <a:buNone/>
            </a:pPr>
            <a:r>
              <a:rPr lang="en" u="sng">
                <a:solidFill>
                  <a:schemeClr val="hlink"/>
                </a:solidFill>
                <a:hlinkClick r:id="rId9"/>
              </a:rPr>
              <a:t>ashortt@mfrl.org</a:t>
            </a:r>
            <a:r>
              <a:rPr lang="en">
                <a:solidFill>
                  <a:schemeClr val="dk2"/>
                </a:solidFill>
              </a:rPr>
              <a:t> </a:t>
            </a:r>
            <a:endParaRPr>
              <a:solidFill>
                <a:schemeClr val="dk2"/>
              </a:solidFill>
            </a:endParaRPr>
          </a:p>
          <a:p>
            <a:pPr marL="457200" lvl="0" indent="0" algn="l" rtl="0">
              <a:spcBef>
                <a:spcPts val="0"/>
              </a:spcBef>
              <a:spcAft>
                <a:spcPts val="0"/>
              </a:spcAft>
              <a:buNone/>
            </a:pPr>
            <a:endParaRPr>
              <a:solidFill>
                <a:schemeClr val="dk2"/>
              </a:solidFill>
            </a:endParaRPr>
          </a:p>
          <a:p>
            <a:pPr marL="457200" lvl="0" indent="0" algn="l" rtl="0">
              <a:spcBef>
                <a:spcPts val="0"/>
              </a:spcBef>
              <a:spcAft>
                <a:spcPts val="0"/>
              </a:spcAft>
              <a:buNone/>
            </a:pPr>
            <a:r>
              <a:rPr lang="en">
                <a:solidFill>
                  <a:schemeClr val="dk2"/>
                </a:solidFill>
              </a:rPr>
              <a:t>Sherri Huffman</a:t>
            </a:r>
            <a:endParaRPr>
              <a:solidFill>
                <a:schemeClr val="dk2"/>
              </a:solidFill>
            </a:endParaRPr>
          </a:p>
          <a:p>
            <a:pPr marL="457200" lvl="0" indent="0" algn="l" rtl="0">
              <a:spcBef>
                <a:spcPts val="0"/>
              </a:spcBef>
              <a:spcAft>
                <a:spcPts val="0"/>
              </a:spcAft>
              <a:buNone/>
            </a:pPr>
            <a:r>
              <a:rPr lang="en" u="sng">
                <a:solidFill>
                  <a:schemeClr val="hlink"/>
                </a:solidFill>
                <a:hlinkClick r:id="rId10"/>
              </a:rPr>
              <a:t>sherrihhuffman@gmail.com</a:t>
            </a:r>
            <a:r>
              <a:rPr lang="en">
                <a:solidFill>
                  <a:schemeClr val="dk2"/>
                </a:solidFill>
              </a:rPr>
              <a:t> </a:t>
            </a:r>
            <a:endParaRPr>
              <a:solidFill>
                <a:schemeClr val="dk2"/>
              </a:solidFill>
            </a:endParaRPr>
          </a:p>
          <a:p>
            <a:pPr marL="0" lvl="0" indent="0" algn="l" rtl="0">
              <a:spcBef>
                <a:spcPts val="0"/>
              </a:spcBef>
              <a:spcAft>
                <a:spcPts val="0"/>
              </a:spcAft>
              <a:buNone/>
            </a:pPr>
            <a:endParaRPr sz="1800">
              <a:solidFill>
                <a:schemeClr val="dk2"/>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9"/>
        <p:cNvGrpSpPr/>
        <p:nvPr/>
      </p:nvGrpSpPr>
      <p:grpSpPr>
        <a:xfrm>
          <a:off x="0" y="0"/>
          <a:ext cx="0" cy="0"/>
          <a:chOff x="0" y="0"/>
          <a:chExt cx="0" cy="0"/>
        </a:xfrm>
      </p:grpSpPr>
      <p:sp>
        <p:nvSpPr>
          <p:cNvPr id="80" name="Google Shape;80;p15"/>
          <p:cNvSpPr txBox="1">
            <a:spLocks noGrp="1"/>
          </p:cNvSpPr>
          <p:nvPr>
            <p:ph type="title"/>
          </p:nvPr>
        </p:nvSpPr>
        <p:spPr>
          <a:xfrm>
            <a:off x="311700" y="445025"/>
            <a:ext cx="58743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Greater Southwest Virginia Digital Collective (GSDC)</a:t>
            </a:r>
            <a:endParaRPr/>
          </a:p>
        </p:txBody>
      </p:sp>
      <p:sp>
        <p:nvSpPr>
          <p:cNvPr id="81" name="Google Shape;81;p15"/>
          <p:cNvSpPr txBox="1"/>
          <p:nvPr/>
        </p:nvSpPr>
        <p:spPr>
          <a:xfrm>
            <a:off x="311700" y="1152475"/>
            <a:ext cx="5874300" cy="3416400"/>
          </a:xfrm>
          <a:prstGeom prst="rect">
            <a:avLst/>
          </a:prstGeom>
          <a:noFill/>
          <a:ln>
            <a:noFill/>
          </a:ln>
        </p:spPr>
        <p:txBody>
          <a:bodyPr spcFirstLastPara="1" wrap="square" lIns="91425" tIns="91425" rIns="91425" bIns="91425" anchor="t" anchorCtr="0">
            <a:normAutofit/>
          </a:bodyPr>
          <a:lstStyle/>
          <a:p>
            <a:pPr marL="0" lvl="0" indent="0" algn="l" rtl="0">
              <a:lnSpc>
                <a:spcPct val="115000"/>
              </a:lnSpc>
              <a:spcBef>
                <a:spcPts val="0"/>
              </a:spcBef>
              <a:spcAft>
                <a:spcPts val="0"/>
              </a:spcAft>
              <a:buNone/>
            </a:pPr>
            <a:endParaRPr sz="1800">
              <a:solidFill>
                <a:srgbClr val="595959"/>
              </a:solidFill>
            </a:endParaRPr>
          </a:p>
          <a:p>
            <a:pPr marL="457200" lvl="0" indent="-342900" algn="l" rtl="0">
              <a:lnSpc>
                <a:spcPct val="115000"/>
              </a:lnSpc>
              <a:spcBef>
                <a:spcPts val="1200"/>
              </a:spcBef>
              <a:spcAft>
                <a:spcPts val="0"/>
              </a:spcAft>
              <a:buClr>
                <a:schemeClr val="dk2"/>
              </a:buClr>
              <a:buSzPts val="1800"/>
              <a:buChar char="●"/>
            </a:pPr>
            <a:r>
              <a:rPr lang="en" sz="1800">
                <a:solidFill>
                  <a:schemeClr val="dk2"/>
                </a:solidFill>
              </a:rPr>
              <a:t>Goal to build relationships with the cultural heritage communities from within the community and offer resources to curate their collections</a:t>
            </a:r>
            <a:endParaRPr sz="1800">
              <a:solidFill>
                <a:srgbClr val="595959"/>
              </a:solidFill>
            </a:endParaRPr>
          </a:p>
          <a:p>
            <a:pPr marL="457200" lvl="0" indent="-342900" algn="l" rtl="0">
              <a:lnSpc>
                <a:spcPct val="115000"/>
              </a:lnSpc>
              <a:spcBef>
                <a:spcPts val="0"/>
              </a:spcBef>
              <a:spcAft>
                <a:spcPts val="0"/>
              </a:spcAft>
              <a:buClr>
                <a:srgbClr val="595959"/>
              </a:buClr>
              <a:buSzPts val="1800"/>
              <a:buChar char="●"/>
            </a:pPr>
            <a:r>
              <a:rPr lang="en" sz="1800">
                <a:solidFill>
                  <a:srgbClr val="595959"/>
                </a:solidFill>
              </a:rPr>
              <a:t>Advisory Board composed of community members and Virginia Tech University Library (VTUL)</a:t>
            </a:r>
            <a:endParaRPr sz="1800">
              <a:solidFill>
                <a:srgbClr val="595959"/>
              </a:solidFill>
            </a:endParaRPr>
          </a:p>
        </p:txBody>
      </p:sp>
      <p:sp>
        <p:nvSpPr>
          <p:cNvPr id="82" name="Google Shape;82;p15"/>
          <p:cNvSpPr txBox="1"/>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sz="1000">
                <a:solidFill>
                  <a:srgbClr val="595959"/>
                </a:solidFill>
              </a:rPr>
              <a:t>3</a:t>
            </a:fld>
            <a:endParaRPr sz="1000">
              <a:solidFill>
                <a:srgbClr val="595959"/>
              </a:solidFill>
            </a:endParaRPr>
          </a:p>
        </p:txBody>
      </p:sp>
      <p:sp>
        <p:nvSpPr>
          <p:cNvPr id="83" name="Google Shape;83;p15"/>
          <p:cNvSpPr txBox="1"/>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sz="1000">
                <a:solidFill>
                  <a:srgbClr val="595959"/>
                </a:solidFill>
              </a:rPr>
              <a:t>3</a:t>
            </a:fld>
            <a:endParaRPr sz="1000">
              <a:solidFill>
                <a:srgbClr val="595959"/>
              </a:solidFill>
            </a:endParaRPr>
          </a:p>
        </p:txBody>
      </p:sp>
      <p:pic>
        <p:nvPicPr>
          <p:cNvPr id="84" name="Google Shape;84;p15"/>
          <p:cNvPicPr preferRelativeResize="0"/>
          <p:nvPr/>
        </p:nvPicPr>
        <p:blipFill>
          <a:blip r:embed="rId3">
            <a:alphaModFix/>
          </a:blip>
          <a:stretch>
            <a:fillRect/>
          </a:stretch>
        </p:blipFill>
        <p:spPr>
          <a:xfrm>
            <a:off x="7576640" y="671000"/>
            <a:ext cx="1342259" cy="993371"/>
          </a:xfrm>
          <a:prstGeom prst="rect">
            <a:avLst/>
          </a:prstGeom>
          <a:noFill/>
          <a:ln>
            <a:noFill/>
          </a:ln>
        </p:spPr>
      </p:pic>
      <p:pic>
        <p:nvPicPr>
          <p:cNvPr id="85" name="Google Shape;85;p15"/>
          <p:cNvPicPr preferRelativeResize="0"/>
          <p:nvPr/>
        </p:nvPicPr>
        <p:blipFill>
          <a:blip r:embed="rId4">
            <a:alphaModFix/>
          </a:blip>
          <a:stretch>
            <a:fillRect/>
          </a:stretch>
        </p:blipFill>
        <p:spPr>
          <a:xfrm>
            <a:off x="6385751" y="3341737"/>
            <a:ext cx="2408224" cy="802313"/>
          </a:xfrm>
          <a:prstGeom prst="rect">
            <a:avLst/>
          </a:prstGeom>
          <a:noFill/>
          <a:ln>
            <a:noFill/>
          </a:ln>
        </p:spPr>
      </p:pic>
      <p:pic>
        <p:nvPicPr>
          <p:cNvPr id="86" name="Google Shape;86;p15"/>
          <p:cNvPicPr preferRelativeResize="0"/>
          <p:nvPr/>
        </p:nvPicPr>
        <p:blipFill>
          <a:blip r:embed="rId5">
            <a:alphaModFix/>
          </a:blip>
          <a:stretch>
            <a:fillRect/>
          </a:stretch>
        </p:blipFill>
        <p:spPr>
          <a:xfrm>
            <a:off x="6334900" y="671002"/>
            <a:ext cx="1083176" cy="1025115"/>
          </a:xfrm>
          <a:prstGeom prst="rect">
            <a:avLst/>
          </a:prstGeom>
          <a:noFill/>
          <a:ln>
            <a:noFill/>
          </a:ln>
        </p:spPr>
      </p:pic>
      <p:pic>
        <p:nvPicPr>
          <p:cNvPr id="87" name="Google Shape;87;p15"/>
          <p:cNvPicPr preferRelativeResize="0"/>
          <p:nvPr/>
        </p:nvPicPr>
        <p:blipFill>
          <a:blip r:embed="rId6">
            <a:alphaModFix/>
          </a:blip>
          <a:stretch>
            <a:fillRect/>
          </a:stretch>
        </p:blipFill>
        <p:spPr>
          <a:xfrm>
            <a:off x="7619208" y="1658085"/>
            <a:ext cx="1342260" cy="1164454"/>
          </a:xfrm>
          <a:prstGeom prst="rect">
            <a:avLst/>
          </a:prstGeom>
          <a:noFill/>
          <a:ln>
            <a:noFill/>
          </a:ln>
        </p:spPr>
      </p:pic>
      <p:pic>
        <p:nvPicPr>
          <p:cNvPr id="88" name="Google Shape;88;p15"/>
          <p:cNvPicPr preferRelativeResize="0"/>
          <p:nvPr/>
        </p:nvPicPr>
        <p:blipFill>
          <a:blip r:embed="rId7">
            <a:alphaModFix/>
          </a:blip>
          <a:stretch>
            <a:fillRect/>
          </a:stretch>
        </p:blipFill>
        <p:spPr>
          <a:xfrm>
            <a:off x="6579679" y="2601791"/>
            <a:ext cx="2020370" cy="703064"/>
          </a:xfrm>
          <a:prstGeom prst="rect">
            <a:avLst/>
          </a:prstGeom>
          <a:noFill/>
          <a:ln>
            <a:noFill/>
          </a:ln>
        </p:spPr>
      </p:pic>
      <p:pic>
        <p:nvPicPr>
          <p:cNvPr id="89" name="Google Shape;89;p15"/>
          <p:cNvPicPr preferRelativeResize="0"/>
          <p:nvPr/>
        </p:nvPicPr>
        <p:blipFill>
          <a:blip r:embed="rId8">
            <a:alphaModFix/>
          </a:blip>
          <a:stretch>
            <a:fillRect/>
          </a:stretch>
        </p:blipFill>
        <p:spPr>
          <a:xfrm>
            <a:off x="6729438" y="4180925"/>
            <a:ext cx="1720849" cy="802325"/>
          </a:xfrm>
          <a:prstGeom prst="rect">
            <a:avLst/>
          </a:prstGeom>
          <a:noFill/>
          <a:ln>
            <a:noFill/>
          </a:ln>
        </p:spPr>
      </p:pic>
      <p:pic>
        <p:nvPicPr>
          <p:cNvPr id="90" name="Google Shape;90;p15"/>
          <p:cNvPicPr preferRelativeResize="0"/>
          <p:nvPr/>
        </p:nvPicPr>
        <p:blipFill>
          <a:blip r:embed="rId9">
            <a:alphaModFix/>
          </a:blip>
          <a:stretch>
            <a:fillRect/>
          </a:stretch>
        </p:blipFill>
        <p:spPr>
          <a:xfrm>
            <a:off x="6579676" y="1743624"/>
            <a:ext cx="993375" cy="99337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Google Shape;95;p1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History of GSDC</a:t>
            </a:r>
            <a:endParaRPr/>
          </a:p>
        </p:txBody>
      </p:sp>
      <p:cxnSp>
        <p:nvCxnSpPr>
          <p:cNvPr id="96" name="Google Shape;96;p16"/>
          <p:cNvCxnSpPr/>
          <p:nvPr/>
        </p:nvCxnSpPr>
        <p:spPr>
          <a:xfrm rot="10800000" flipH="1">
            <a:off x="561875" y="1791125"/>
            <a:ext cx="8045400" cy="20100"/>
          </a:xfrm>
          <a:prstGeom prst="straightConnector1">
            <a:avLst/>
          </a:prstGeom>
          <a:noFill/>
          <a:ln w="38100" cap="flat" cmpd="sng">
            <a:solidFill>
              <a:srgbClr val="007FA8"/>
            </a:solidFill>
            <a:prstDash val="solid"/>
            <a:round/>
            <a:headEnd type="none" w="med" len="med"/>
            <a:tailEnd type="triangle" w="med" len="med"/>
          </a:ln>
        </p:spPr>
      </p:cxnSp>
      <p:sp>
        <p:nvSpPr>
          <p:cNvPr id="97" name="Google Shape;97;p16"/>
          <p:cNvSpPr/>
          <p:nvPr/>
        </p:nvSpPr>
        <p:spPr>
          <a:xfrm>
            <a:off x="1122200" y="1726175"/>
            <a:ext cx="160200" cy="150000"/>
          </a:xfrm>
          <a:prstGeom prst="ellipse">
            <a:avLst/>
          </a:prstGeom>
          <a:solidFill>
            <a:srgbClr val="D2E7EB"/>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98" name="Google Shape;98;p16"/>
          <p:cNvSpPr txBox="1"/>
          <p:nvPr/>
        </p:nvSpPr>
        <p:spPr>
          <a:xfrm>
            <a:off x="807050" y="1269275"/>
            <a:ext cx="790500" cy="270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solidFill>
                  <a:schemeClr val="dk2"/>
                </a:solidFill>
                <a:latin typeface="Overpass"/>
                <a:ea typeface="Overpass"/>
                <a:cs typeface="Overpass"/>
                <a:sym typeface="Overpass"/>
              </a:rPr>
              <a:t>2016</a:t>
            </a:r>
            <a:endParaRPr sz="1800">
              <a:solidFill>
                <a:schemeClr val="dk2"/>
              </a:solidFill>
              <a:latin typeface="Overpass"/>
              <a:ea typeface="Overpass"/>
              <a:cs typeface="Overpass"/>
              <a:sym typeface="Overpass"/>
            </a:endParaRPr>
          </a:p>
        </p:txBody>
      </p:sp>
      <p:sp>
        <p:nvSpPr>
          <p:cNvPr id="99" name="Google Shape;99;p16"/>
          <p:cNvSpPr txBox="1"/>
          <p:nvPr/>
        </p:nvSpPr>
        <p:spPr>
          <a:xfrm>
            <a:off x="2674925" y="1269275"/>
            <a:ext cx="790500" cy="270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solidFill>
                  <a:schemeClr val="dk2"/>
                </a:solidFill>
                <a:latin typeface="Overpass"/>
                <a:ea typeface="Overpass"/>
                <a:cs typeface="Overpass"/>
                <a:sym typeface="Overpass"/>
              </a:rPr>
              <a:t>2019</a:t>
            </a:r>
            <a:endParaRPr sz="1800">
              <a:solidFill>
                <a:schemeClr val="dk2"/>
              </a:solidFill>
              <a:latin typeface="Overpass"/>
              <a:ea typeface="Overpass"/>
              <a:cs typeface="Overpass"/>
              <a:sym typeface="Overpass"/>
            </a:endParaRPr>
          </a:p>
        </p:txBody>
      </p:sp>
      <p:sp>
        <p:nvSpPr>
          <p:cNvPr id="100" name="Google Shape;100;p16"/>
          <p:cNvSpPr txBox="1"/>
          <p:nvPr/>
        </p:nvSpPr>
        <p:spPr>
          <a:xfrm>
            <a:off x="4542800" y="1269275"/>
            <a:ext cx="790500" cy="270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solidFill>
                  <a:schemeClr val="dk2"/>
                </a:solidFill>
                <a:latin typeface="Overpass"/>
                <a:ea typeface="Overpass"/>
                <a:cs typeface="Overpass"/>
                <a:sym typeface="Overpass"/>
              </a:rPr>
              <a:t>2022</a:t>
            </a:r>
            <a:endParaRPr sz="1800">
              <a:solidFill>
                <a:schemeClr val="dk2"/>
              </a:solidFill>
              <a:latin typeface="Overpass"/>
              <a:ea typeface="Overpass"/>
              <a:cs typeface="Overpass"/>
              <a:sym typeface="Overpass"/>
            </a:endParaRPr>
          </a:p>
        </p:txBody>
      </p:sp>
      <p:sp>
        <p:nvSpPr>
          <p:cNvPr id="101" name="Google Shape;101;p16"/>
          <p:cNvSpPr txBox="1"/>
          <p:nvPr/>
        </p:nvSpPr>
        <p:spPr>
          <a:xfrm>
            <a:off x="6410675" y="1269275"/>
            <a:ext cx="790500" cy="270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solidFill>
                  <a:schemeClr val="dk2"/>
                </a:solidFill>
                <a:latin typeface="Overpass"/>
                <a:ea typeface="Overpass"/>
                <a:cs typeface="Overpass"/>
                <a:sym typeface="Overpass"/>
              </a:rPr>
              <a:t>2023</a:t>
            </a:r>
            <a:endParaRPr sz="1800">
              <a:solidFill>
                <a:schemeClr val="dk2"/>
              </a:solidFill>
              <a:latin typeface="Overpass"/>
              <a:ea typeface="Overpass"/>
              <a:cs typeface="Overpass"/>
              <a:sym typeface="Overpass"/>
            </a:endParaRPr>
          </a:p>
        </p:txBody>
      </p:sp>
      <p:sp>
        <p:nvSpPr>
          <p:cNvPr id="102" name="Google Shape;102;p16"/>
          <p:cNvSpPr txBox="1"/>
          <p:nvPr/>
        </p:nvSpPr>
        <p:spPr>
          <a:xfrm>
            <a:off x="325550" y="2056350"/>
            <a:ext cx="1869900" cy="1030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1200"/>
              </a:spcAft>
              <a:buNone/>
            </a:pPr>
            <a:r>
              <a:rPr lang="en" sz="1100">
                <a:solidFill>
                  <a:schemeClr val="dk1"/>
                </a:solidFill>
              </a:rPr>
              <a:t>Virginia Tech University Libraries began conversations with community to digitize and preserve Southwest Virginia’s cultural heritage</a:t>
            </a:r>
            <a:endParaRPr sz="1100">
              <a:solidFill>
                <a:schemeClr val="dk2"/>
              </a:solidFill>
            </a:endParaRPr>
          </a:p>
        </p:txBody>
      </p:sp>
      <p:sp>
        <p:nvSpPr>
          <p:cNvPr id="103" name="Google Shape;103;p16"/>
          <p:cNvSpPr/>
          <p:nvPr/>
        </p:nvSpPr>
        <p:spPr>
          <a:xfrm>
            <a:off x="2990075" y="1726175"/>
            <a:ext cx="160200" cy="150000"/>
          </a:xfrm>
          <a:prstGeom prst="ellipse">
            <a:avLst/>
          </a:prstGeom>
          <a:solidFill>
            <a:srgbClr val="D2E7EB"/>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04" name="Google Shape;104;p16"/>
          <p:cNvSpPr txBox="1"/>
          <p:nvPr/>
        </p:nvSpPr>
        <p:spPr>
          <a:xfrm>
            <a:off x="2310125" y="2045425"/>
            <a:ext cx="1869900" cy="1030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1200"/>
              </a:spcAft>
              <a:buNone/>
            </a:pPr>
            <a:r>
              <a:rPr lang="en" sz="1100">
                <a:solidFill>
                  <a:schemeClr val="dk1"/>
                </a:solidFill>
              </a:rPr>
              <a:t>IMLS Community Catalyst Grant (2019-2022) supported collaboration with over a dozen community organizations.</a:t>
            </a:r>
            <a:endParaRPr sz="1100">
              <a:solidFill>
                <a:schemeClr val="dk2"/>
              </a:solidFill>
            </a:endParaRPr>
          </a:p>
        </p:txBody>
      </p:sp>
      <p:sp>
        <p:nvSpPr>
          <p:cNvPr id="105" name="Google Shape;105;p16"/>
          <p:cNvSpPr txBox="1"/>
          <p:nvPr/>
        </p:nvSpPr>
        <p:spPr>
          <a:xfrm>
            <a:off x="4294688" y="1994425"/>
            <a:ext cx="2001300" cy="11328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1200"/>
              </a:spcAft>
              <a:buNone/>
            </a:pPr>
            <a:r>
              <a:rPr lang="en" sz="1100">
                <a:solidFill>
                  <a:schemeClr val="dk1"/>
                </a:solidFill>
              </a:rPr>
              <a:t>Transitioned to a community-governed entity in 2022, shifting decision-making to local stakeholders.</a:t>
            </a:r>
            <a:endParaRPr sz="1100"/>
          </a:p>
        </p:txBody>
      </p:sp>
      <p:sp>
        <p:nvSpPr>
          <p:cNvPr id="106" name="Google Shape;106;p16"/>
          <p:cNvSpPr txBox="1"/>
          <p:nvPr/>
        </p:nvSpPr>
        <p:spPr>
          <a:xfrm>
            <a:off x="6410675" y="1994425"/>
            <a:ext cx="2001300" cy="7434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1200"/>
              </a:spcAft>
              <a:buNone/>
            </a:pPr>
            <a:r>
              <a:rPr lang="en" sz="1100">
                <a:solidFill>
                  <a:schemeClr val="dk1"/>
                </a:solidFill>
              </a:rPr>
              <a:t>Formation of GSDC: Eight institutions collaborated to establish an advisory board.</a:t>
            </a:r>
            <a:endParaRPr sz="1100"/>
          </a:p>
        </p:txBody>
      </p:sp>
      <p:sp>
        <p:nvSpPr>
          <p:cNvPr id="107" name="Google Shape;107;p16"/>
          <p:cNvSpPr/>
          <p:nvPr/>
        </p:nvSpPr>
        <p:spPr>
          <a:xfrm>
            <a:off x="4857950" y="1726175"/>
            <a:ext cx="160200" cy="150000"/>
          </a:xfrm>
          <a:prstGeom prst="ellipse">
            <a:avLst/>
          </a:prstGeom>
          <a:solidFill>
            <a:srgbClr val="D2E7EB"/>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08" name="Google Shape;108;p16"/>
          <p:cNvSpPr/>
          <p:nvPr/>
        </p:nvSpPr>
        <p:spPr>
          <a:xfrm>
            <a:off x="6725825" y="1726175"/>
            <a:ext cx="160200" cy="150000"/>
          </a:xfrm>
          <a:prstGeom prst="ellipse">
            <a:avLst/>
          </a:prstGeom>
          <a:solidFill>
            <a:srgbClr val="D2E7EB"/>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2"/>
        <p:cNvGrpSpPr/>
        <p:nvPr/>
      </p:nvGrpSpPr>
      <p:grpSpPr>
        <a:xfrm>
          <a:off x="0" y="0"/>
          <a:ext cx="0" cy="0"/>
          <a:chOff x="0" y="0"/>
          <a:chExt cx="0" cy="0"/>
        </a:xfrm>
      </p:grpSpPr>
      <p:sp>
        <p:nvSpPr>
          <p:cNvPr id="113" name="Google Shape;113;p17"/>
          <p:cNvSpPr txBox="1">
            <a:spLocks noGrp="1"/>
          </p:cNvSpPr>
          <p:nvPr>
            <p:ph type="title"/>
          </p:nvPr>
        </p:nvSpPr>
        <p:spPr>
          <a:xfrm>
            <a:off x="311700" y="445025"/>
            <a:ext cx="42603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Mission</a:t>
            </a:r>
            <a:endParaRPr/>
          </a:p>
        </p:txBody>
      </p:sp>
      <p:sp>
        <p:nvSpPr>
          <p:cNvPr id="114" name="Google Shape;114;p17"/>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p>
            <a:pPr marL="0" lvl="0" indent="0" algn="l" rtl="0">
              <a:lnSpc>
                <a:spcPct val="147600"/>
              </a:lnSpc>
              <a:spcBef>
                <a:spcPts val="0"/>
              </a:spcBef>
              <a:spcAft>
                <a:spcPts val="1600"/>
              </a:spcAft>
              <a:buNone/>
            </a:pPr>
            <a:r>
              <a:rPr lang="en" sz="1600">
                <a:solidFill>
                  <a:schemeClr val="dk1"/>
                </a:solidFill>
              </a:rPr>
              <a:t>Empowering partners to share primary source materials in a sustainable program that provides access to the region’s unique archival resources. We connect communities and facilitate online access to significant collections within greater Southwest Virginia.</a:t>
            </a:r>
            <a:endParaRPr/>
          </a:p>
        </p:txBody>
      </p:sp>
      <p:sp>
        <p:nvSpPr>
          <p:cNvPr id="115" name="Google Shape;115;p17"/>
          <p:cNvSpPr txBox="1">
            <a:spLocks noGrp="1"/>
          </p:cNvSpPr>
          <p:nvPr>
            <p:ph type="body" idx="2"/>
          </p:nvPr>
        </p:nvSpPr>
        <p:spPr>
          <a:xfrm>
            <a:off x="4832400" y="1152475"/>
            <a:ext cx="3999900" cy="2099700"/>
          </a:xfrm>
          <a:prstGeom prst="rect">
            <a:avLst/>
          </a:prstGeom>
        </p:spPr>
        <p:txBody>
          <a:bodyPr spcFirstLastPara="1" wrap="square" lIns="91425" tIns="91425" rIns="91425" bIns="91425" anchor="t" anchorCtr="0">
            <a:normAutofit fontScale="92500"/>
          </a:bodyPr>
          <a:lstStyle/>
          <a:p>
            <a:pPr marL="457200" lvl="0" indent="-322580" algn="l" rtl="0">
              <a:lnSpc>
                <a:spcPct val="147600"/>
              </a:lnSpc>
              <a:spcBef>
                <a:spcPts val="0"/>
              </a:spcBef>
              <a:spcAft>
                <a:spcPts val="0"/>
              </a:spcAft>
              <a:buClr>
                <a:schemeClr val="dk1"/>
              </a:buClr>
              <a:buSzPct val="100000"/>
              <a:buFont typeface="Arial"/>
              <a:buChar char="●"/>
            </a:pPr>
            <a:r>
              <a:rPr lang="en" sz="1600">
                <a:solidFill>
                  <a:schemeClr val="dk1"/>
                </a:solidFill>
              </a:rPr>
              <a:t>Community, inclusion, and diversity</a:t>
            </a:r>
            <a:endParaRPr sz="1600">
              <a:solidFill>
                <a:schemeClr val="dk1"/>
              </a:solidFill>
            </a:endParaRPr>
          </a:p>
          <a:p>
            <a:pPr marL="457200" lvl="0" indent="-322580" algn="l" rtl="0">
              <a:lnSpc>
                <a:spcPct val="147600"/>
              </a:lnSpc>
              <a:spcBef>
                <a:spcPts val="0"/>
              </a:spcBef>
              <a:spcAft>
                <a:spcPts val="0"/>
              </a:spcAft>
              <a:buClr>
                <a:schemeClr val="dk1"/>
              </a:buClr>
              <a:buSzPct val="100000"/>
              <a:buFont typeface="Arial"/>
              <a:buChar char="●"/>
            </a:pPr>
            <a:r>
              <a:rPr lang="en" sz="1600">
                <a:solidFill>
                  <a:schemeClr val="dk1"/>
                </a:solidFill>
              </a:rPr>
              <a:t>Ownership and engagement</a:t>
            </a:r>
            <a:endParaRPr sz="1600">
              <a:solidFill>
                <a:schemeClr val="dk1"/>
              </a:solidFill>
            </a:endParaRPr>
          </a:p>
          <a:p>
            <a:pPr marL="457200" lvl="0" indent="-322580" algn="l" rtl="0">
              <a:lnSpc>
                <a:spcPct val="147600"/>
              </a:lnSpc>
              <a:spcBef>
                <a:spcPts val="0"/>
              </a:spcBef>
              <a:spcAft>
                <a:spcPts val="0"/>
              </a:spcAft>
              <a:buClr>
                <a:schemeClr val="dk1"/>
              </a:buClr>
              <a:buSzPct val="100000"/>
              <a:buFont typeface="Arial"/>
              <a:buChar char="●"/>
            </a:pPr>
            <a:r>
              <a:rPr lang="en" sz="1600">
                <a:solidFill>
                  <a:schemeClr val="dk1"/>
                </a:solidFill>
              </a:rPr>
              <a:t>Trust, transparency, and accountability</a:t>
            </a:r>
            <a:endParaRPr sz="1600">
              <a:solidFill>
                <a:schemeClr val="dk1"/>
              </a:solidFill>
            </a:endParaRPr>
          </a:p>
          <a:p>
            <a:pPr marL="457200" lvl="0" indent="-322580" algn="l" rtl="0">
              <a:lnSpc>
                <a:spcPct val="147600"/>
              </a:lnSpc>
              <a:spcBef>
                <a:spcPts val="0"/>
              </a:spcBef>
              <a:spcAft>
                <a:spcPts val="0"/>
              </a:spcAft>
              <a:buClr>
                <a:schemeClr val="dk1"/>
              </a:buClr>
              <a:buSzPct val="100000"/>
              <a:buFont typeface="Arial"/>
              <a:buChar char="●"/>
            </a:pPr>
            <a:r>
              <a:rPr lang="en" sz="1600">
                <a:solidFill>
                  <a:schemeClr val="dk1"/>
                </a:solidFill>
              </a:rPr>
              <a:t>Sustainability</a:t>
            </a:r>
            <a:endParaRPr sz="1600">
              <a:solidFill>
                <a:schemeClr val="dk1"/>
              </a:solidFill>
            </a:endParaRPr>
          </a:p>
          <a:p>
            <a:pPr marL="457200" lvl="0" indent="-322580" algn="l" rtl="0">
              <a:lnSpc>
                <a:spcPct val="147600"/>
              </a:lnSpc>
              <a:spcBef>
                <a:spcPts val="0"/>
              </a:spcBef>
              <a:spcAft>
                <a:spcPts val="0"/>
              </a:spcAft>
              <a:buClr>
                <a:schemeClr val="dk1"/>
              </a:buClr>
              <a:buSzPct val="100000"/>
              <a:buFont typeface="Arial"/>
              <a:buChar char="●"/>
            </a:pPr>
            <a:r>
              <a:rPr lang="en" sz="1600">
                <a:solidFill>
                  <a:schemeClr val="dk1"/>
                </a:solidFill>
              </a:rPr>
              <a:t>Accessibility</a:t>
            </a:r>
            <a:endParaRPr sz="1600">
              <a:solidFill>
                <a:schemeClr val="dk1"/>
              </a:solidFill>
            </a:endParaRPr>
          </a:p>
          <a:p>
            <a:pPr marL="0" lvl="0" indent="0" algn="l" rtl="0">
              <a:lnSpc>
                <a:spcPct val="147600"/>
              </a:lnSpc>
              <a:spcBef>
                <a:spcPts val="0"/>
              </a:spcBef>
              <a:spcAft>
                <a:spcPts val="1600"/>
              </a:spcAft>
              <a:buNone/>
            </a:pPr>
            <a:endParaRPr sz="1600">
              <a:solidFill>
                <a:schemeClr val="dk1"/>
              </a:solidFill>
              <a:latin typeface="Times New Roman"/>
              <a:ea typeface="Times New Roman"/>
              <a:cs typeface="Times New Roman"/>
              <a:sym typeface="Times New Roman"/>
            </a:endParaRPr>
          </a:p>
        </p:txBody>
      </p:sp>
      <p:sp>
        <p:nvSpPr>
          <p:cNvPr id="116" name="Google Shape;116;p17"/>
          <p:cNvSpPr txBox="1">
            <a:spLocks noGrp="1"/>
          </p:cNvSpPr>
          <p:nvPr>
            <p:ph type="title"/>
          </p:nvPr>
        </p:nvSpPr>
        <p:spPr>
          <a:xfrm>
            <a:off x="5027700" y="445025"/>
            <a:ext cx="42603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Values</a:t>
            </a:r>
            <a:endParaRPr/>
          </a:p>
        </p:txBody>
      </p:sp>
      <p:pic>
        <p:nvPicPr>
          <p:cNvPr id="117" name="Google Shape;117;p17"/>
          <p:cNvPicPr preferRelativeResize="0"/>
          <p:nvPr/>
        </p:nvPicPr>
        <p:blipFill>
          <a:blip r:embed="rId3">
            <a:alphaModFix/>
          </a:blip>
          <a:stretch>
            <a:fillRect/>
          </a:stretch>
        </p:blipFill>
        <p:spPr>
          <a:xfrm>
            <a:off x="0" y="3820950"/>
            <a:ext cx="9144000" cy="1322549"/>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sp>
        <p:nvSpPr>
          <p:cNvPr id="122" name="Google Shape;122;p1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Purpose</a:t>
            </a:r>
            <a:endParaRPr/>
          </a:p>
        </p:txBody>
      </p:sp>
      <p:sp>
        <p:nvSpPr>
          <p:cNvPr id="123" name="Google Shape;123;p18"/>
          <p:cNvSpPr txBox="1">
            <a:spLocks noGrp="1"/>
          </p:cNvSpPr>
          <p:nvPr>
            <p:ph type="body" idx="1"/>
          </p:nvPr>
        </p:nvSpPr>
        <p:spPr>
          <a:xfrm>
            <a:off x="1405175" y="4081050"/>
            <a:ext cx="7047900" cy="785700"/>
          </a:xfrm>
          <a:prstGeom prst="rect">
            <a:avLst/>
          </a:prstGeom>
        </p:spPr>
        <p:txBody>
          <a:bodyPr spcFirstLastPara="1" wrap="square" lIns="91425" tIns="91425" rIns="91425" bIns="91425" anchor="t" anchorCtr="0">
            <a:normAutofit/>
          </a:bodyPr>
          <a:lstStyle/>
          <a:p>
            <a:pPr marL="0" lvl="0" indent="0" algn="l" rtl="0">
              <a:lnSpc>
                <a:spcPct val="95000"/>
              </a:lnSpc>
              <a:spcBef>
                <a:spcPts val="1200"/>
              </a:spcBef>
              <a:spcAft>
                <a:spcPts val="1200"/>
              </a:spcAft>
              <a:buNone/>
            </a:pPr>
            <a:r>
              <a:rPr lang="en" sz="1600" b="1">
                <a:latin typeface="Overpass"/>
                <a:ea typeface="Overpass"/>
                <a:cs typeface="Overpass"/>
                <a:sym typeface="Overpass"/>
              </a:rPr>
              <a:t>Connect</a:t>
            </a:r>
            <a:r>
              <a:rPr lang="en" sz="1600"/>
              <a:t> </a:t>
            </a:r>
            <a:r>
              <a:rPr lang="en" sz="1400"/>
              <a:t>with experts on processing, metadata, digitization, and digital preservation</a:t>
            </a:r>
            <a:endParaRPr sz="1400"/>
          </a:p>
        </p:txBody>
      </p:sp>
      <p:pic>
        <p:nvPicPr>
          <p:cNvPr id="124" name="Google Shape;124;p18" title="document icon"/>
          <p:cNvPicPr preferRelativeResize="0"/>
          <p:nvPr/>
        </p:nvPicPr>
        <p:blipFill>
          <a:blip r:embed="rId3">
            <a:alphaModFix/>
          </a:blip>
          <a:stretch>
            <a:fillRect/>
          </a:stretch>
        </p:blipFill>
        <p:spPr>
          <a:xfrm>
            <a:off x="4224150" y="549425"/>
            <a:ext cx="695700" cy="695700"/>
          </a:xfrm>
          <a:prstGeom prst="rect">
            <a:avLst/>
          </a:prstGeom>
          <a:noFill/>
          <a:ln>
            <a:noFill/>
          </a:ln>
        </p:spPr>
      </p:pic>
      <p:pic>
        <p:nvPicPr>
          <p:cNvPr id="125" name="Google Shape;125;p18"/>
          <p:cNvPicPr preferRelativeResize="0"/>
          <p:nvPr/>
        </p:nvPicPr>
        <p:blipFill>
          <a:blip r:embed="rId4">
            <a:alphaModFix/>
          </a:blip>
          <a:stretch>
            <a:fillRect/>
          </a:stretch>
        </p:blipFill>
        <p:spPr>
          <a:xfrm>
            <a:off x="4224150" y="1988200"/>
            <a:ext cx="695700" cy="695700"/>
          </a:xfrm>
          <a:prstGeom prst="rect">
            <a:avLst/>
          </a:prstGeom>
          <a:noFill/>
          <a:ln>
            <a:noFill/>
          </a:ln>
        </p:spPr>
      </p:pic>
      <p:pic>
        <p:nvPicPr>
          <p:cNvPr id="126" name="Google Shape;126;p18"/>
          <p:cNvPicPr preferRelativeResize="0"/>
          <p:nvPr/>
        </p:nvPicPr>
        <p:blipFill>
          <a:blip r:embed="rId5">
            <a:alphaModFix/>
          </a:blip>
          <a:stretch>
            <a:fillRect/>
          </a:stretch>
        </p:blipFill>
        <p:spPr>
          <a:xfrm>
            <a:off x="4224150" y="3426975"/>
            <a:ext cx="695700" cy="695700"/>
          </a:xfrm>
          <a:prstGeom prst="rect">
            <a:avLst/>
          </a:prstGeom>
          <a:noFill/>
          <a:ln>
            <a:noFill/>
          </a:ln>
        </p:spPr>
      </p:pic>
      <p:sp>
        <p:nvSpPr>
          <p:cNvPr id="127" name="Google Shape;127;p18"/>
          <p:cNvSpPr txBox="1"/>
          <p:nvPr/>
        </p:nvSpPr>
        <p:spPr>
          <a:xfrm>
            <a:off x="650400" y="1017725"/>
            <a:ext cx="8181900" cy="1254600"/>
          </a:xfrm>
          <a:prstGeom prst="rect">
            <a:avLst/>
          </a:prstGeom>
          <a:noFill/>
          <a:ln>
            <a:noFill/>
          </a:ln>
        </p:spPr>
        <p:txBody>
          <a:bodyPr spcFirstLastPara="1" wrap="square" lIns="91425" tIns="91425" rIns="91425" bIns="91425" anchor="t" anchorCtr="0">
            <a:noAutofit/>
          </a:bodyPr>
          <a:lstStyle/>
          <a:p>
            <a:pPr marL="0" lvl="0" indent="0" algn="l" rtl="0">
              <a:lnSpc>
                <a:spcPct val="95000"/>
              </a:lnSpc>
              <a:spcBef>
                <a:spcPts val="0"/>
              </a:spcBef>
              <a:spcAft>
                <a:spcPts val="0"/>
              </a:spcAft>
              <a:buNone/>
            </a:pPr>
            <a:r>
              <a:rPr lang="en" sz="1600" b="1">
                <a:solidFill>
                  <a:schemeClr val="dk2"/>
                </a:solidFill>
                <a:latin typeface="Overpass"/>
                <a:ea typeface="Overpass"/>
                <a:cs typeface="Overpass"/>
                <a:sym typeface="Overpass"/>
              </a:rPr>
              <a:t>Collection scope &amp; governance </a:t>
            </a:r>
            <a:endParaRPr sz="1600" b="1">
              <a:solidFill>
                <a:schemeClr val="dk2"/>
              </a:solidFill>
              <a:latin typeface="Overpass"/>
              <a:ea typeface="Overpass"/>
              <a:cs typeface="Overpass"/>
              <a:sym typeface="Overpass"/>
            </a:endParaRPr>
          </a:p>
          <a:p>
            <a:pPr marL="457200" lvl="0" indent="-317500" algn="l" rtl="0">
              <a:lnSpc>
                <a:spcPct val="95000"/>
              </a:lnSpc>
              <a:spcBef>
                <a:spcPts val="1200"/>
              </a:spcBef>
              <a:spcAft>
                <a:spcPts val="0"/>
              </a:spcAft>
              <a:buClr>
                <a:schemeClr val="dk2"/>
              </a:buClr>
              <a:buSzPts val="1400"/>
              <a:buChar char="●"/>
            </a:pPr>
            <a:r>
              <a:rPr lang="en">
                <a:solidFill>
                  <a:schemeClr val="dk2"/>
                </a:solidFill>
              </a:rPr>
              <a:t>Promote </a:t>
            </a:r>
            <a:r>
              <a:rPr lang="en" b="1">
                <a:solidFill>
                  <a:schemeClr val="dk2"/>
                </a:solidFill>
              </a:rPr>
              <a:t>open access</a:t>
            </a:r>
            <a:r>
              <a:rPr lang="en">
                <a:solidFill>
                  <a:schemeClr val="dk2"/>
                </a:solidFill>
              </a:rPr>
              <a:t> to collections while respecting community control over representation.</a:t>
            </a:r>
            <a:endParaRPr>
              <a:solidFill>
                <a:schemeClr val="dk2"/>
              </a:solidFill>
            </a:endParaRPr>
          </a:p>
          <a:p>
            <a:pPr marL="457200" lvl="0" indent="-317500" algn="l" rtl="0">
              <a:lnSpc>
                <a:spcPct val="95000"/>
              </a:lnSpc>
              <a:spcBef>
                <a:spcPts val="0"/>
              </a:spcBef>
              <a:spcAft>
                <a:spcPts val="0"/>
              </a:spcAft>
              <a:buClr>
                <a:schemeClr val="dk2"/>
              </a:buClr>
              <a:buSzPts val="1400"/>
              <a:buChar char="●"/>
            </a:pPr>
            <a:r>
              <a:rPr lang="en">
                <a:solidFill>
                  <a:schemeClr val="dk2"/>
                </a:solidFill>
              </a:rPr>
              <a:t>Ensure that materials remain </a:t>
            </a:r>
            <a:r>
              <a:rPr lang="en" b="1">
                <a:solidFill>
                  <a:schemeClr val="dk2"/>
                </a:solidFill>
              </a:rPr>
              <a:t>accessible and properly maintained</a:t>
            </a:r>
            <a:r>
              <a:rPr lang="en">
                <a:solidFill>
                  <a:schemeClr val="dk2"/>
                </a:solidFill>
              </a:rPr>
              <a:t> over time.</a:t>
            </a:r>
            <a:endParaRPr>
              <a:solidFill>
                <a:schemeClr val="dk2"/>
              </a:solidFill>
            </a:endParaRPr>
          </a:p>
          <a:p>
            <a:pPr marL="0" lvl="0" indent="0" algn="l" rtl="0">
              <a:spcBef>
                <a:spcPts val="1200"/>
              </a:spcBef>
              <a:spcAft>
                <a:spcPts val="0"/>
              </a:spcAft>
              <a:buNone/>
            </a:pPr>
            <a:endParaRPr sz="1800">
              <a:solidFill>
                <a:schemeClr val="dk2"/>
              </a:solidFill>
            </a:endParaRPr>
          </a:p>
        </p:txBody>
      </p:sp>
      <p:sp>
        <p:nvSpPr>
          <p:cNvPr id="128" name="Google Shape;128;p18"/>
          <p:cNvSpPr txBox="1"/>
          <p:nvPr/>
        </p:nvSpPr>
        <p:spPr>
          <a:xfrm>
            <a:off x="1026300" y="2386138"/>
            <a:ext cx="7091400" cy="695700"/>
          </a:xfrm>
          <a:prstGeom prst="rect">
            <a:avLst/>
          </a:prstGeom>
          <a:noFill/>
          <a:ln>
            <a:noFill/>
          </a:ln>
        </p:spPr>
        <p:txBody>
          <a:bodyPr spcFirstLastPara="1" wrap="square" lIns="91425" tIns="91425" rIns="91425" bIns="91425" anchor="t" anchorCtr="0">
            <a:noAutofit/>
          </a:bodyPr>
          <a:lstStyle/>
          <a:p>
            <a:pPr marL="0" lvl="0" indent="0" algn="l" rtl="0">
              <a:lnSpc>
                <a:spcPct val="95000"/>
              </a:lnSpc>
              <a:spcBef>
                <a:spcPts val="1200"/>
              </a:spcBef>
              <a:spcAft>
                <a:spcPts val="0"/>
              </a:spcAft>
              <a:buNone/>
            </a:pPr>
            <a:r>
              <a:rPr lang="en" sz="1600" b="1">
                <a:solidFill>
                  <a:schemeClr val="dk2"/>
                </a:solidFill>
                <a:latin typeface="Overpass"/>
                <a:ea typeface="Overpass"/>
                <a:cs typeface="Overpass"/>
                <a:sym typeface="Overpass"/>
              </a:rPr>
              <a:t>Community Collaboration</a:t>
            </a:r>
            <a:endParaRPr sz="1600">
              <a:solidFill>
                <a:schemeClr val="dk2"/>
              </a:solidFill>
              <a:latin typeface="Overpass"/>
              <a:ea typeface="Overpass"/>
              <a:cs typeface="Overpass"/>
              <a:sym typeface="Overpass"/>
            </a:endParaRPr>
          </a:p>
          <a:p>
            <a:pPr marL="457200" lvl="0" indent="-317500" algn="l" rtl="0">
              <a:lnSpc>
                <a:spcPct val="95000"/>
              </a:lnSpc>
              <a:spcBef>
                <a:spcPts val="1200"/>
              </a:spcBef>
              <a:spcAft>
                <a:spcPts val="0"/>
              </a:spcAft>
              <a:buClr>
                <a:schemeClr val="dk2"/>
              </a:buClr>
              <a:buSzPts val="1400"/>
              <a:buChar char="●"/>
            </a:pPr>
            <a:r>
              <a:rPr lang="en">
                <a:solidFill>
                  <a:schemeClr val="dk2"/>
                </a:solidFill>
              </a:rPr>
              <a:t>Maintain an </a:t>
            </a:r>
            <a:r>
              <a:rPr lang="en" b="1">
                <a:solidFill>
                  <a:schemeClr val="dk2"/>
                </a:solidFill>
              </a:rPr>
              <a:t>inclusive, participatory decision-making process </a:t>
            </a:r>
            <a:r>
              <a:rPr lang="en">
                <a:solidFill>
                  <a:schemeClr val="dk2"/>
                </a:solidFill>
              </a:rPr>
              <a:t>for partners</a:t>
            </a:r>
            <a:r>
              <a:rPr lang="en" b="1">
                <a:solidFill>
                  <a:schemeClr val="dk2"/>
                </a:solidFill>
              </a:rPr>
              <a:t>.</a:t>
            </a:r>
            <a:endParaRPr b="1">
              <a:solidFill>
                <a:schemeClr val="dk2"/>
              </a:solidFill>
            </a:endParaRPr>
          </a:p>
          <a:p>
            <a:pPr marL="457200" lvl="0" indent="-317500" algn="l" rtl="0">
              <a:lnSpc>
                <a:spcPct val="95000"/>
              </a:lnSpc>
              <a:spcBef>
                <a:spcPts val="0"/>
              </a:spcBef>
              <a:spcAft>
                <a:spcPts val="0"/>
              </a:spcAft>
              <a:buClr>
                <a:schemeClr val="dk2"/>
              </a:buClr>
              <a:buSzPts val="1400"/>
              <a:buChar char="●"/>
            </a:pPr>
            <a:r>
              <a:rPr lang="en" b="1">
                <a:solidFill>
                  <a:schemeClr val="dk2"/>
                </a:solidFill>
              </a:rPr>
              <a:t>Advocate </a:t>
            </a:r>
            <a:r>
              <a:rPr lang="en">
                <a:solidFill>
                  <a:schemeClr val="dk2"/>
                </a:solidFill>
              </a:rPr>
              <a:t>for underrepresented histories and organizations in </a:t>
            </a:r>
            <a:r>
              <a:rPr lang="en" b="1">
                <a:solidFill>
                  <a:schemeClr val="dk2"/>
                </a:solidFill>
              </a:rPr>
              <a:t>digital archiving.</a:t>
            </a:r>
            <a:endParaRPr sz="1600">
              <a:solidFill>
                <a:schemeClr val="dk2"/>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2"/>
        <p:cNvGrpSpPr/>
        <p:nvPr/>
      </p:nvGrpSpPr>
      <p:grpSpPr>
        <a:xfrm>
          <a:off x="0" y="0"/>
          <a:ext cx="0" cy="0"/>
          <a:chOff x="0" y="0"/>
          <a:chExt cx="0" cy="0"/>
        </a:xfrm>
      </p:grpSpPr>
      <p:sp>
        <p:nvSpPr>
          <p:cNvPr id="133" name="Google Shape;133;p19"/>
          <p:cNvSpPr txBox="1"/>
          <p:nvPr/>
        </p:nvSpPr>
        <p:spPr>
          <a:xfrm>
            <a:off x="3235600" y="503897"/>
            <a:ext cx="2683200" cy="823200"/>
          </a:xfrm>
          <a:prstGeom prst="rect">
            <a:avLst/>
          </a:prstGeom>
          <a:solidFill>
            <a:srgbClr val="008CB5"/>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134" name="Google Shape;134;p19"/>
          <p:cNvSpPr txBox="1"/>
          <p:nvPr/>
        </p:nvSpPr>
        <p:spPr>
          <a:xfrm>
            <a:off x="2551950" y="3884525"/>
            <a:ext cx="4040100" cy="572700"/>
          </a:xfrm>
          <a:prstGeom prst="rect">
            <a:avLst/>
          </a:prstGeom>
          <a:noFill/>
          <a:ln>
            <a:noFill/>
          </a:ln>
        </p:spPr>
        <p:txBody>
          <a:bodyPr spcFirstLastPara="1" wrap="square" lIns="91425" tIns="91425" rIns="91425" bIns="91425" anchor="t" anchorCtr="0">
            <a:normAutofit lnSpcReduction="10000"/>
          </a:bodyPr>
          <a:lstStyle/>
          <a:p>
            <a:pPr marL="0" lvl="0" indent="0" algn="l" rtl="0">
              <a:spcBef>
                <a:spcPts val="0"/>
              </a:spcBef>
              <a:spcAft>
                <a:spcPts val="0"/>
              </a:spcAft>
              <a:buNone/>
            </a:pPr>
            <a:r>
              <a:rPr lang="en" sz="2800">
                <a:latin typeface="Overpass"/>
                <a:ea typeface="Overpass"/>
                <a:cs typeface="Overpass"/>
                <a:sym typeface="Overpass"/>
              </a:rPr>
              <a:t>Roles &amp; Responsibilities</a:t>
            </a:r>
            <a:endParaRPr sz="2800">
              <a:solidFill>
                <a:srgbClr val="000000"/>
              </a:solidFill>
              <a:latin typeface="Overpass"/>
              <a:ea typeface="Overpass"/>
              <a:cs typeface="Overpass"/>
              <a:sym typeface="Overpass"/>
            </a:endParaRPr>
          </a:p>
        </p:txBody>
      </p:sp>
      <p:grpSp>
        <p:nvGrpSpPr>
          <p:cNvPr id="135" name="Google Shape;135;p19"/>
          <p:cNvGrpSpPr/>
          <p:nvPr/>
        </p:nvGrpSpPr>
        <p:grpSpPr>
          <a:xfrm>
            <a:off x="447850" y="496700"/>
            <a:ext cx="2683300" cy="3805826"/>
            <a:chOff x="431825" y="972950"/>
            <a:chExt cx="2683300" cy="3805826"/>
          </a:xfrm>
        </p:grpSpPr>
        <p:sp>
          <p:nvSpPr>
            <p:cNvPr id="136" name="Google Shape;136;p19"/>
            <p:cNvSpPr/>
            <p:nvPr/>
          </p:nvSpPr>
          <p:spPr>
            <a:xfrm>
              <a:off x="431825" y="977750"/>
              <a:ext cx="2683200" cy="3302700"/>
            </a:xfrm>
            <a:prstGeom prst="rect">
              <a:avLst/>
            </a:prstGeom>
            <a:no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137" name="Google Shape;137;p19"/>
            <p:cNvSpPr txBox="1"/>
            <p:nvPr/>
          </p:nvSpPr>
          <p:spPr>
            <a:xfrm>
              <a:off x="431925" y="977750"/>
              <a:ext cx="2683200" cy="823200"/>
            </a:xfrm>
            <a:prstGeom prst="rect">
              <a:avLst/>
            </a:prstGeom>
            <a:solidFill>
              <a:srgbClr val="008CB5"/>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138" name="Google Shape;138;p19"/>
            <p:cNvSpPr txBox="1"/>
            <p:nvPr/>
          </p:nvSpPr>
          <p:spPr>
            <a:xfrm>
              <a:off x="489192" y="972950"/>
              <a:ext cx="349500" cy="823200"/>
            </a:xfrm>
            <a:prstGeom prst="rect">
              <a:avLst/>
            </a:prstGeom>
            <a:noFill/>
            <a:ln>
              <a:noFill/>
            </a:ln>
          </p:spPr>
          <p:txBody>
            <a:bodyPr spcFirstLastPara="1" wrap="square" lIns="91425" tIns="91425" rIns="91425" bIns="91425" anchor="ctr" anchorCtr="0">
              <a:noAutofit/>
            </a:bodyPr>
            <a:lstStyle/>
            <a:p>
              <a:pPr marL="0" lvl="0" indent="0" algn="ctr" rtl="0">
                <a:lnSpc>
                  <a:spcPct val="90000"/>
                </a:lnSpc>
                <a:spcBef>
                  <a:spcPts val="0"/>
                </a:spcBef>
                <a:spcAft>
                  <a:spcPts val="0"/>
                </a:spcAft>
                <a:buNone/>
              </a:pPr>
              <a:r>
                <a:rPr lang="en" sz="1800">
                  <a:solidFill>
                    <a:srgbClr val="FFFFFF"/>
                  </a:solidFill>
                  <a:latin typeface="Overpass"/>
                  <a:ea typeface="Overpass"/>
                  <a:cs typeface="Overpass"/>
                  <a:sym typeface="Overpass"/>
                </a:rPr>
                <a:t>1</a:t>
              </a:r>
              <a:endParaRPr sz="1800">
                <a:solidFill>
                  <a:srgbClr val="FFFFFF"/>
                </a:solidFill>
                <a:latin typeface="Overpass"/>
                <a:ea typeface="Overpass"/>
                <a:cs typeface="Overpass"/>
                <a:sym typeface="Overpass"/>
              </a:endParaRPr>
            </a:p>
          </p:txBody>
        </p:sp>
        <p:cxnSp>
          <p:nvCxnSpPr>
            <p:cNvPr id="139" name="Google Shape;139;p19"/>
            <p:cNvCxnSpPr/>
            <p:nvPr/>
          </p:nvCxnSpPr>
          <p:spPr>
            <a:xfrm>
              <a:off x="857675" y="1149950"/>
              <a:ext cx="0" cy="478800"/>
            </a:xfrm>
            <a:prstGeom prst="straightConnector1">
              <a:avLst/>
            </a:prstGeom>
            <a:noFill/>
            <a:ln w="9525" cap="flat" cmpd="sng">
              <a:solidFill>
                <a:srgbClr val="FFFFFF"/>
              </a:solidFill>
              <a:prstDash val="solid"/>
              <a:round/>
              <a:headEnd type="none" w="sm" len="sm"/>
              <a:tailEnd type="none" w="sm" len="sm"/>
            </a:ln>
          </p:spPr>
        </p:cxnSp>
        <p:sp>
          <p:nvSpPr>
            <p:cNvPr id="140" name="Google Shape;140;p19"/>
            <p:cNvSpPr txBox="1"/>
            <p:nvPr/>
          </p:nvSpPr>
          <p:spPr>
            <a:xfrm>
              <a:off x="933775" y="972950"/>
              <a:ext cx="2101800" cy="8232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1800">
                  <a:solidFill>
                    <a:srgbClr val="FFFFFF"/>
                  </a:solidFill>
                  <a:latin typeface="Overpass"/>
                  <a:ea typeface="Overpass"/>
                  <a:cs typeface="Overpass"/>
                  <a:sym typeface="Overpass"/>
                </a:rPr>
                <a:t>GSDC</a:t>
              </a:r>
              <a:endParaRPr sz="1800">
                <a:solidFill>
                  <a:srgbClr val="FFFFFF"/>
                </a:solidFill>
                <a:latin typeface="Overpass"/>
                <a:ea typeface="Overpass"/>
                <a:cs typeface="Overpass"/>
                <a:sym typeface="Overpass"/>
              </a:endParaRPr>
            </a:p>
          </p:txBody>
        </p:sp>
        <p:sp>
          <p:nvSpPr>
            <p:cNvPr id="141" name="Google Shape;141;p19"/>
            <p:cNvSpPr txBox="1"/>
            <p:nvPr/>
          </p:nvSpPr>
          <p:spPr>
            <a:xfrm>
              <a:off x="508125" y="1904175"/>
              <a:ext cx="2530800" cy="28746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None/>
              </a:pPr>
              <a:r>
                <a:rPr lang="en">
                  <a:solidFill>
                    <a:srgbClr val="595959"/>
                  </a:solidFill>
                </a:rPr>
                <a:t>Outreach &amp; connection</a:t>
              </a:r>
              <a:endParaRPr>
                <a:solidFill>
                  <a:srgbClr val="595959"/>
                </a:solidFill>
              </a:endParaRPr>
            </a:p>
            <a:p>
              <a:pPr marL="0" lvl="0" indent="0" algn="l" rtl="0">
                <a:lnSpc>
                  <a:spcPct val="90000"/>
                </a:lnSpc>
                <a:spcBef>
                  <a:spcPts val="0"/>
                </a:spcBef>
                <a:spcAft>
                  <a:spcPts val="0"/>
                </a:spcAft>
                <a:buNone/>
              </a:pPr>
              <a:endParaRPr>
                <a:solidFill>
                  <a:srgbClr val="595959"/>
                </a:solidFill>
              </a:endParaRPr>
            </a:p>
            <a:p>
              <a:pPr marL="0" lvl="0" indent="0" algn="l" rtl="0">
                <a:lnSpc>
                  <a:spcPct val="90000"/>
                </a:lnSpc>
                <a:spcBef>
                  <a:spcPts val="0"/>
                </a:spcBef>
                <a:spcAft>
                  <a:spcPts val="0"/>
                </a:spcAft>
                <a:buNone/>
              </a:pPr>
              <a:r>
                <a:rPr lang="en">
                  <a:solidFill>
                    <a:srgbClr val="595959"/>
                  </a:solidFill>
                </a:rPr>
                <a:t>Review projects for aligned scope</a:t>
              </a:r>
              <a:endParaRPr>
                <a:solidFill>
                  <a:srgbClr val="595959"/>
                </a:solidFill>
              </a:endParaRPr>
            </a:p>
            <a:p>
              <a:pPr marL="0" lvl="0" indent="0" algn="l" rtl="0">
                <a:lnSpc>
                  <a:spcPct val="90000"/>
                </a:lnSpc>
                <a:spcBef>
                  <a:spcPts val="0"/>
                </a:spcBef>
                <a:spcAft>
                  <a:spcPts val="0"/>
                </a:spcAft>
                <a:buNone/>
              </a:pPr>
              <a:endParaRPr>
                <a:solidFill>
                  <a:srgbClr val="595959"/>
                </a:solidFill>
              </a:endParaRPr>
            </a:p>
            <a:p>
              <a:pPr marL="0" lvl="0" indent="0" algn="l" rtl="0">
                <a:lnSpc>
                  <a:spcPct val="90000"/>
                </a:lnSpc>
                <a:spcBef>
                  <a:spcPts val="0"/>
                </a:spcBef>
                <a:spcAft>
                  <a:spcPts val="0"/>
                </a:spcAft>
                <a:buNone/>
              </a:pPr>
              <a:r>
                <a:rPr lang="en">
                  <a:solidFill>
                    <a:srgbClr val="595959"/>
                  </a:solidFill>
                </a:rPr>
                <a:t>Champion projects</a:t>
              </a:r>
              <a:endParaRPr>
                <a:solidFill>
                  <a:srgbClr val="595959"/>
                </a:solidFill>
              </a:endParaRPr>
            </a:p>
            <a:p>
              <a:pPr marL="0" lvl="0" indent="0" algn="l" rtl="0">
                <a:lnSpc>
                  <a:spcPct val="90000"/>
                </a:lnSpc>
                <a:spcBef>
                  <a:spcPts val="0"/>
                </a:spcBef>
                <a:spcAft>
                  <a:spcPts val="0"/>
                </a:spcAft>
                <a:buNone/>
              </a:pPr>
              <a:endParaRPr>
                <a:solidFill>
                  <a:srgbClr val="595959"/>
                </a:solidFill>
              </a:endParaRPr>
            </a:p>
          </p:txBody>
        </p:sp>
      </p:grpSp>
      <p:sp>
        <p:nvSpPr>
          <p:cNvPr id="142" name="Google Shape;142;p19"/>
          <p:cNvSpPr txBox="1"/>
          <p:nvPr/>
        </p:nvSpPr>
        <p:spPr>
          <a:xfrm>
            <a:off x="3292867" y="499097"/>
            <a:ext cx="349500" cy="823200"/>
          </a:xfrm>
          <a:prstGeom prst="rect">
            <a:avLst/>
          </a:prstGeom>
          <a:noFill/>
          <a:ln>
            <a:noFill/>
          </a:ln>
        </p:spPr>
        <p:txBody>
          <a:bodyPr spcFirstLastPara="1" wrap="square" lIns="91425" tIns="91425" rIns="91425" bIns="91425" anchor="ctr" anchorCtr="0">
            <a:noAutofit/>
          </a:bodyPr>
          <a:lstStyle/>
          <a:p>
            <a:pPr marL="0" lvl="0" indent="0" algn="ctr" rtl="0">
              <a:lnSpc>
                <a:spcPct val="90000"/>
              </a:lnSpc>
              <a:spcBef>
                <a:spcPts val="0"/>
              </a:spcBef>
              <a:spcAft>
                <a:spcPts val="0"/>
              </a:spcAft>
              <a:buNone/>
            </a:pPr>
            <a:r>
              <a:rPr lang="en" sz="1800">
                <a:solidFill>
                  <a:srgbClr val="FFFFFF"/>
                </a:solidFill>
                <a:latin typeface="Overpass"/>
                <a:ea typeface="Overpass"/>
                <a:cs typeface="Overpass"/>
                <a:sym typeface="Overpass"/>
              </a:rPr>
              <a:t>2</a:t>
            </a:r>
            <a:endParaRPr sz="1800">
              <a:solidFill>
                <a:srgbClr val="FFFFFF"/>
              </a:solidFill>
              <a:latin typeface="Overpass"/>
              <a:ea typeface="Overpass"/>
              <a:cs typeface="Overpass"/>
              <a:sym typeface="Overpass"/>
            </a:endParaRPr>
          </a:p>
        </p:txBody>
      </p:sp>
      <p:cxnSp>
        <p:nvCxnSpPr>
          <p:cNvPr id="143" name="Google Shape;143;p19"/>
          <p:cNvCxnSpPr/>
          <p:nvPr/>
        </p:nvCxnSpPr>
        <p:spPr>
          <a:xfrm>
            <a:off x="3661350" y="676097"/>
            <a:ext cx="0" cy="478800"/>
          </a:xfrm>
          <a:prstGeom prst="straightConnector1">
            <a:avLst/>
          </a:prstGeom>
          <a:noFill/>
          <a:ln w="9525" cap="flat" cmpd="sng">
            <a:solidFill>
              <a:srgbClr val="FFFFFF"/>
            </a:solidFill>
            <a:prstDash val="solid"/>
            <a:round/>
            <a:headEnd type="none" w="sm" len="sm"/>
            <a:tailEnd type="none" w="sm" len="sm"/>
          </a:ln>
        </p:spPr>
      </p:cxnSp>
      <p:sp>
        <p:nvSpPr>
          <p:cNvPr id="144" name="Google Shape;144;p19"/>
          <p:cNvSpPr/>
          <p:nvPr/>
        </p:nvSpPr>
        <p:spPr>
          <a:xfrm>
            <a:off x="3235550" y="501510"/>
            <a:ext cx="2683200" cy="3302700"/>
          </a:xfrm>
          <a:prstGeom prst="rect">
            <a:avLst/>
          </a:prstGeom>
          <a:no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145" name="Google Shape;145;p19"/>
          <p:cNvSpPr txBox="1"/>
          <p:nvPr/>
        </p:nvSpPr>
        <p:spPr>
          <a:xfrm>
            <a:off x="3737550" y="499097"/>
            <a:ext cx="2101800" cy="8232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1800">
                <a:solidFill>
                  <a:srgbClr val="FFFFFF"/>
                </a:solidFill>
                <a:latin typeface="Overpass"/>
                <a:ea typeface="Overpass"/>
                <a:cs typeface="Overpass"/>
                <a:sym typeface="Overpass"/>
              </a:rPr>
              <a:t>VTUL</a:t>
            </a:r>
            <a:endParaRPr sz="1800">
              <a:solidFill>
                <a:srgbClr val="FFFFFF"/>
              </a:solidFill>
              <a:latin typeface="Overpass"/>
              <a:ea typeface="Overpass"/>
              <a:cs typeface="Overpass"/>
              <a:sym typeface="Overpass"/>
            </a:endParaRPr>
          </a:p>
        </p:txBody>
      </p:sp>
      <p:sp>
        <p:nvSpPr>
          <p:cNvPr id="146" name="Google Shape;146;p19"/>
          <p:cNvSpPr txBox="1"/>
          <p:nvPr/>
        </p:nvSpPr>
        <p:spPr>
          <a:xfrm>
            <a:off x="3311750" y="1362985"/>
            <a:ext cx="2530800" cy="23763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1600"/>
              </a:spcBef>
              <a:spcAft>
                <a:spcPts val="0"/>
              </a:spcAft>
              <a:buNone/>
            </a:pPr>
            <a:r>
              <a:rPr lang="en">
                <a:solidFill>
                  <a:srgbClr val="595959"/>
                </a:solidFill>
              </a:rPr>
              <a:t>Paperwork &amp; documentation</a:t>
            </a:r>
            <a:endParaRPr>
              <a:solidFill>
                <a:srgbClr val="595959"/>
              </a:solidFill>
            </a:endParaRPr>
          </a:p>
          <a:p>
            <a:pPr marL="0" lvl="0" indent="0" algn="l" rtl="0">
              <a:lnSpc>
                <a:spcPct val="90000"/>
              </a:lnSpc>
              <a:spcBef>
                <a:spcPts val="1600"/>
              </a:spcBef>
              <a:spcAft>
                <a:spcPts val="0"/>
              </a:spcAft>
              <a:buNone/>
            </a:pPr>
            <a:r>
              <a:rPr lang="en">
                <a:solidFill>
                  <a:srgbClr val="595959"/>
                </a:solidFill>
              </a:rPr>
              <a:t>Digitization (if needed)</a:t>
            </a:r>
            <a:endParaRPr>
              <a:solidFill>
                <a:srgbClr val="595959"/>
              </a:solidFill>
            </a:endParaRPr>
          </a:p>
          <a:p>
            <a:pPr marL="0" lvl="0" indent="0" algn="l" rtl="0">
              <a:lnSpc>
                <a:spcPct val="90000"/>
              </a:lnSpc>
              <a:spcBef>
                <a:spcPts val="1600"/>
              </a:spcBef>
              <a:spcAft>
                <a:spcPts val="0"/>
              </a:spcAft>
              <a:buNone/>
            </a:pPr>
            <a:r>
              <a:rPr lang="en">
                <a:solidFill>
                  <a:srgbClr val="595959"/>
                </a:solidFill>
              </a:rPr>
              <a:t>Metadata support</a:t>
            </a:r>
            <a:endParaRPr>
              <a:solidFill>
                <a:srgbClr val="595959"/>
              </a:solidFill>
            </a:endParaRPr>
          </a:p>
          <a:p>
            <a:pPr marL="0" lvl="0" indent="0" algn="l" rtl="0">
              <a:lnSpc>
                <a:spcPct val="90000"/>
              </a:lnSpc>
              <a:spcBef>
                <a:spcPts val="1600"/>
              </a:spcBef>
              <a:spcAft>
                <a:spcPts val="0"/>
              </a:spcAft>
              <a:buNone/>
            </a:pPr>
            <a:r>
              <a:rPr lang="en">
                <a:solidFill>
                  <a:srgbClr val="595959"/>
                </a:solidFill>
              </a:rPr>
              <a:t>Ingest to Digital Library </a:t>
            </a:r>
            <a:endParaRPr>
              <a:solidFill>
                <a:srgbClr val="595959"/>
              </a:solidFill>
            </a:endParaRPr>
          </a:p>
          <a:p>
            <a:pPr marL="0" lvl="0" indent="0" algn="l" rtl="0">
              <a:lnSpc>
                <a:spcPct val="90000"/>
              </a:lnSpc>
              <a:spcBef>
                <a:spcPts val="1600"/>
              </a:spcBef>
              <a:spcAft>
                <a:spcPts val="1600"/>
              </a:spcAft>
              <a:buNone/>
            </a:pPr>
            <a:endParaRPr>
              <a:solidFill>
                <a:srgbClr val="595959"/>
              </a:solidFill>
            </a:endParaRPr>
          </a:p>
        </p:txBody>
      </p:sp>
      <p:grpSp>
        <p:nvGrpSpPr>
          <p:cNvPr id="147" name="Google Shape;147;p19"/>
          <p:cNvGrpSpPr/>
          <p:nvPr/>
        </p:nvGrpSpPr>
        <p:grpSpPr>
          <a:xfrm>
            <a:off x="6023150" y="501500"/>
            <a:ext cx="2673000" cy="3302726"/>
            <a:chOff x="6007125" y="977750"/>
            <a:chExt cx="2673000" cy="3302726"/>
          </a:xfrm>
        </p:grpSpPr>
        <p:sp>
          <p:nvSpPr>
            <p:cNvPr id="148" name="Google Shape;148;p19"/>
            <p:cNvSpPr/>
            <p:nvPr/>
          </p:nvSpPr>
          <p:spPr>
            <a:xfrm>
              <a:off x="6007125" y="977750"/>
              <a:ext cx="2673000" cy="3302700"/>
            </a:xfrm>
            <a:prstGeom prst="rect">
              <a:avLst/>
            </a:prstGeom>
            <a:no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149" name="Google Shape;149;p19"/>
            <p:cNvSpPr txBox="1"/>
            <p:nvPr/>
          </p:nvSpPr>
          <p:spPr>
            <a:xfrm>
              <a:off x="6007125" y="977750"/>
              <a:ext cx="2673000" cy="823200"/>
            </a:xfrm>
            <a:prstGeom prst="rect">
              <a:avLst/>
            </a:prstGeom>
            <a:solidFill>
              <a:srgbClr val="008CB5"/>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150" name="Google Shape;150;p19"/>
            <p:cNvSpPr txBox="1"/>
            <p:nvPr/>
          </p:nvSpPr>
          <p:spPr>
            <a:xfrm>
              <a:off x="6503425" y="977750"/>
              <a:ext cx="2101800" cy="8232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1800">
                  <a:solidFill>
                    <a:srgbClr val="FFFFFF"/>
                  </a:solidFill>
                  <a:latin typeface="Overpass"/>
                  <a:ea typeface="Overpass"/>
                  <a:cs typeface="Overpass"/>
                  <a:sym typeface="Overpass"/>
                </a:rPr>
                <a:t>Partners</a:t>
              </a:r>
              <a:endParaRPr sz="1800">
                <a:solidFill>
                  <a:srgbClr val="FFFFFF"/>
                </a:solidFill>
                <a:latin typeface="Overpass"/>
                <a:ea typeface="Overpass"/>
                <a:cs typeface="Overpass"/>
                <a:sym typeface="Overpass"/>
              </a:endParaRPr>
            </a:p>
          </p:txBody>
        </p:sp>
        <p:sp>
          <p:nvSpPr>
            <p:cNvPr id="151" name="Google Shape;151;p19"/>
            <p:cNvSpPr txBox="1"/>
            <p:nvPr/>
          </p:nvSpPr>
          <p:spPr>
            <a:xfrm>
              <a:off x="6077675" y="1904175"/>
              <a:ext cx="2530800" cy="23763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1600"/>
                </a:spcBef>
                <a:spcAft>
                  <a:spcPts val="0"/>
                </a:spcAft>
                <a:buNone/>
              </a:pPr>
              <a:r>
                <a:rPr lang="en">
                  <a:solidFill>
                    <a:srgbClr val="5B5B5B"/>
                  </a:solidFill>
                </a:rPr>
                <a:t>Proposal form (structured, 2 pages)</a:t>
              </a:r>
              <a:endParaRPr>
                <a:solidFill>
                  <a:srgbClr val="5B5B5B"/>
                </a:solidFill>
              </a:endParaRPr>
            </a:p>
            <a:p>
              <a:pPr marL="0" lvl="0" indent="0" algn="l" rtl="0">
                <a:lnSpc>
                  <a:spcPct val="90000"/>
                </a:lnSpc>
                <a:spcBef>
                  <a:spcPts val="1600"/>
                </a:spcBef>
                <a:spcAft>
                  <a:spcPts val="0"/>
                </a:spcAft>
                <a:buNone/>
              </a:pPr>
              <a:r>
                <a:rPr lang="en">
                  <a:solidFill>
                    <a:srgbClr val="5B5B5B"/>
                  </a:solidFill>
                </a:rPr>
                <a:t>Collection processing</a:t>
              </a:r>
              <a:endParaRPr>
                <a:solidFill>
                  <a:srgbClr val="5B5B5B"/>
                </a:solidFill>
              </a:endParaRPr>
            </a:p>
            <a:p>
              <a:pPr marL="0" lvl="0" indent="0" algn="l" rtl="0">
                <a:lnSpc>
                  <a:spcPct val="90000"/>
                </a:lnSpc>
                <a:spcBef>
                  <a:spcPts val="1600"/>
                </a:spcBef>
                <a:spcAft>
                  <a:spcPts val="0"/>
                </a:spcAft>
                <a:buNone/>
              </a:pPr>
              <a:r>
                <a:rPr lang="en">
                  <a:solidFill>
                    <a:srgbClr val="5B5B5B"/>
                  </a:solidFill>
                </a:rPr>
                <a:t>Provide metadata</a:t>
              </a:r>
              <a:endParaRPr>
                <a:solidFill>
                  <a:srgbClr val="5B5B5B"/>
                </a:solidFill>
              </a:endParaRPr>
            </a:p>
            <a:p>
              <a:pPr marL="0" lvl="0" indent="0" algn="l" rtl="0">
                <a:lnSpc>
                  <a:spcPct val="90000"/>
                </a:lnSpc>
                <a:spcBef>
                  <a:spcPts val="1600"/>
                </a:spcBef>
                <a:spcAft>
                  <a:spcPts val="0"/>
                </a:spcAft>
                <a:buNone/>
              </a:pPr>
              <a:r>
                <a:rPr lang="en">
                  <a:solidFill>
                    <a:srgbClr val="5B5B5B"/>
                  </a:solidFill>
                </a:rPr>
                <a:t>Provide access to materials</a:t>
              </a:r>
              <a:endParaRPr>
                <a:solidFill>
                  <a:srgbClr val="5B5B5B"/>
                </a:solidFill>
              </a:endParaRPr>
            </a:p>
            <a:p>
              <a:pPr marL="0" lvl="0" indent="0" algn="l" rtl="0">
                <a:lnSpc>
                  <a:spcPct val="90000"/>
                </a:lnSpc>
                <a:spcBef>
                  <a:spcPts val="1600"/>
                </a:spcBef>
                <a:spcAft>
                  <a:spcPts val="0"/>
                </a:spcAft>
                <a:buNone/>
              </a:pPr>
              <a:endParaRPr>
                <a:solidFill>
                  <a:srgbClr val="5B5B5B"/>
                </a:solidFill>
              </a:endParaRPr>
            </a:p>
            <a:p>
              <a:pPr marL="0" lvl="0" indent="0" algn="l" rtl="0">
                <a:lnSpc>
                  <a:spcPct val="90000"/>
                </a:lnSpc>
                <a:spcBef>
                  <a:spcPts val="1600"/>
                </a:spcBef>
                <a:spcAft>
                  <a:spcPts val="1600"/>
                </a:spcAft>
                <a:buNone/>
              </a:pPr>
              <a:endParaRPr>
                <a:solidFill>
                  <a:srgbClr val="000000"/>
                </a:solidFill>
                <a:latin typeface="Calibri"/>
                <a:ea typeface="Calibri"/>
                <a:cs typeface="Calibri"/>
                <a:sym typeface="Calibri"/>
              </a:endParaRPr>
            </a:p>
          </p:txBody>
        </p:sp>
        <p:cxnSp>
          <p:nvCxnSpPr>
            <p:cNvPr id="152" name="Google Shape;152;p19"/>
            <p:cNvCxnSpPr/>
            <p:nvPr/>
          </p:nvCxnSpPr>
          <p:spPr>
            <a:xfrm>
              <a:off x="6436075" y="1145147"/>
              <a:ext cx="0" cy="478800"/>
            </a:xfrm>
            <a:prstGeom prst="straightConnector1">
              <a:avLst/>
            </a:prstGeom>
            <a:noFill/>
            <a:ln w="9525" cap="flat" cmpd="sng">
              <a:solidFill>
                <a:srgbClr val="FFFFFF"/>
              </a:solidFill>
              <a:prstDash val="solid"/>
              <a:round/>
              <a:headEnd type="none" w="sm" len="sm"/>
              <a:tailEnd type="none" w="sm" len="sm"/>
            </a:ln>
          </p:spPr>
        </p:cxnSp>
        <p:sp>
          <p:nvSpPr>
            <p:cNvPr id="153" name="Google Shape;153;p19"/>
            <p:cNvSpPr txBox="1"/>
            <p:nvPr/>
          </p:nvSpPr>
          <p:spPr>
            <a:xfrm>
              <a:off x="6086567" y="980147"/>
              <a:ext cx="349500" cy="823200"/>
            </a:xfrm>
            <a:prstGeom prst="rect">
              <a:avLst/>
            </a:prstGeom>
            <a:noFill/>
            <a:ln>
              <a:noFill/>
            </a:ln>
          </p:spPr>
          <p:txBody>
            <a:bodyPr spcFirstLastPara="1" wrap="square" lIns="91425" tIns="91425" rIns="91425" bIns="91425" anchor="ctr" anchorCtr="0">
              <a:noAutofit/>
            </a:bodyPr>
            <a:lstStyle/>
            <a:p>
              <a:pPr marL="0" lvl="0" indent="0" algn="ctr" rtl="0">
                <a:lnSpc>
                  <a:spcPct val="90000"/>
                </a:lnSpc>
                <a:spcBef>
                  <a:spcPts val="0"/>
                </a:spcBef>
                <a:spcAft>
                  <a:spcPts val="0"/>
                </a:spcAft>
                <a:buNone/>
              </a:pPr>
              <a:r>
                <a:rPr lang="en" sz="1800">
                  <a:solidFill>
                    <a:srgbClr val="FFFFFF"/>
                  </a:solidFill>
                  <a:latin typeface="Overpass"/>
                  <a:ea typeface="Overpass"/>
                  <a:cs typeface="Overpass"/>
                  <a:sym typeface="Overpass"/>
                </a:rPr>
                <a:t>3</a:t>
              </a:r>
              <a:endParaRPr sz="1800">
                <a:solidFill>
                  <a:srgbClr val="FFFFFF"/>
                </a:solidFill>
                <a:latin typeface="Overpass"/>
                <a:ea typeface="Overpass"/>
                <a:cs typeface="Overpass"/>
                <a:sym typeface="Overpass"/>
              </a:endParaRPr>
            </a:p>
          </p:txBody>
        </p:sp>
      </p:gr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sp>
        <p:nvSpPr>
          <p:cNvPr id="158" name="Google Shape;158;p20"/>
          <p:cNvSpPr txBox="1"/>
          <p:nvPr/>
        </p:nvSpPr>
        <p:spPr>
          <a:xfrm>
            <a:off x="311700" y="445025"/>
            <a:ext cx="8520600" cy="572700"/>
          </a:xfrm>
          <a:prstGeom prst="rect">
            <a:avLst/>
          </a:prstGeom>
          <a:noFill/>
          <a:ln>
            <a:noFill/>
          </a:ln>
        </p:spPr>
        <p:txBody>
          <a:bodyPr spcFirstLastPara="1" wrap="square" lIns="91425" tIns="91425" rIns="91425" bIns="91425" anchor="t" anchorCtr="0">
            <a:normAutofit lnSpcReduction="10000"/>
          </a:bodyPr>
          <a:lstStyle/>
          <a:p>
            <a:pPr marL="0" lvl="0" indent="0" algn="ctr" rtl="0">
              <a:spcBef>
                <a:spcPts val="0"/>
              </a:spcBef>
              <a:spcAft>
                <a:spcPts val="0"/>
              </a:spcAft>
              <a:buNone/>
            </a:pPr>
            <a:r>
              <a:rPr lang="en" sz="2800">
                <a:solidFill>
                  <a:srgbClr val="000000"/>
                </a:solidFill>
                <a:latin typeface="Overpass"/>
                <a:ea typeface="Overpass"/>
                <a:cs typeface="Overpass"/>
                <a:sym typeface="Overpass"/>
              </a:rPr>
              <a:t>Current &amp; Potential Partners</a:t>
            </a:r>
            <a:endParaRPr sz="2800">
              <a:solidFill>
                <a:srgbClr val="000000"/>
              </a:solidFill>
              <a:latin typeface="Overpass"/>
              <a:ea typeface="Overpass"/>
              <a:cs typeface="Overpass"/>
              <a:sym typeface="Overpass"/>
            </a:endParaRPr>
          </a:p>
        </p:txBody>
      </p:sp>
      <p:sp>
        <p:nvSpPr>
          <p:cNvPr id="159" name="Google Shape;159;p20"/>
          <p:cNvSpPr txBox="1"/>
          <p:nvPr/>
        </p:nvSpPr>
        <p:spPr>
          <a:xfrm>
            <a:off x="2148200" y="3845525"/>
            <a:ext cx="2786700" cy="7866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1200"/>
              </a:spcAft>
              <a:buNone/>
            </a:pPr>
            <a:r>
              <a:rPr lang="en">
                <a:solidFill>
                  <a:srgbClr val="595959"/>
                </a:solidFill>
              </a:rPr>
              <a:t>12 - Current partners in GSDC Advisory Board and/or with collections in or in progress</a:t>
            </a:r>
            <a:endParaRPr>
              <a:solidFill>
                <a:srgbClr val="595959"/>
              </a:solidFill>
            </a:endParaRPr>
          </a:p>
        </p:txBody>
      </p:sp>
      <p:pic>
        <p:nvPicPr>
          <p:cNvPr id="160" name="Google Shape;160;p20"/>
          <p:cNvPicPr preferRelativeResize="0"/>
          <p:nvPr/>
        </p:nvPicPr>
        <p:blipFill>
          <a:blip r:embed="rId3">
            <a:alphaModFix/>
          </a:blip>
          <a:stretch>
            <a:fillRect/>
          </a:stretch>
        </p:blipFill>
        <p:spPr>
          <a:xfrm>
            <a:off x="1669347" y="3991675"/>
            <a:ext cx="478853" cy="494300"/>
          </a:xfrm>
          <a:prstGeom prst="rect">
            <a:avLst/>
          </a:prstGeom>
          <a:noFill/>
          <a:ln>
            <a:noFill/>
          </a:ln>
        </p:spPr>
      </p:pic>
      <p:sp>
        <p:nvSpPr>
          <p:cNvPr id="161" name="Google Shape;161;p20"/>
          <p:cNvSpPr txBox="1"/>
          <p:nvPr/>
        </p:nvSpPr>
        <p:spPr>
          <a:xfrm>
            <a:off x="5189225" y="3923775"/>
            <a:ext cx="2786700" cy="786600"/>
          </a:xfrm>
          <a:prstGeom prst="rect">
            <a:avLst/>
          </a:prstGeom>
          <a:noFill/>
          <a:ln>
            <a:noFill/>
          </a:ln>
        </p:spPr>
        <p:txBody>
          <a:bodyPr spcFirstLastPara="1" wrap="square" lIns="91425" tIns="91425" rIns="91425" bIns="91425" anchor="t" anchorCtr="0">
            <a:normAutofit/>
          </a:bodyPr>
          <a:lstStyle/>
          <a:p>
            <a:pPr marL="0" lvl="0" indent="0" algn="l" rtl="0">
              <a:lnSpc>
                <a:spcPct val="115000"/>
              </a:lnSpc>
              <a:spcBef>
                <a:spcPts val="0"/>
              </a:spcBef>
              <a:spcAft>
                <a:spcPts val="1200"/>
              </a:spcAft>
              <a:buNone/>
            </a:pPr>
            <a:r>
              <a:rPr lang="en">
                <a:solidFill>
                  <a:srgbClr val="595959"/>
                </a:solidFill>
              </a:rPr>
              <a:t>3 - Potential</a:t>
            </a:r>
            <a:r>
              <a:rPr lang="en" sz="1500">
                <a:solidFill>
                  <a:srgbClr val="595959"/>
                </a:solidFill>
              </a:rPr>
              <a:t> partners in beginning discussions</a:t>
            </a:r>
            <a:endParaRPr sz="1500">
              <a:solidFill>
                <a:srgbClr val="595959"/>
              </a:solidFill>
            </a:endParaRPr>
          </a:p>
        </p:txBody>
      </p:sp>
      <p:pic>
        <p:nvPicPr>
          <p:cNvPr id="162" name="Google Shape;162;p20"/>
          <p:cNvPicPr preferRelativeResize="0"/>
          <p:nvPr/>
        </p:nvPicPr>
        <p:blipFill>
          <a:blip r:embed="rId4">
            <a:alphaModFix/>
          </a:blip>
          <a:stretch>
            <a:fillRect/>
          </a:stretch>
        </p:blipFill>
        <p:spPr>
          <a:xfrm>
            <a:off x="4807925" y="3991685"/>
            <a:ext cx="381300" cy="494278"/>
          </a:xfrm>
          <a:prstGeom prst="rect">
            <a:avLst/>
          </a:prstGeom>
          <a:noFill/>
          <a:ln>
            <a:noFill/>
          </a:ln>
        </p:spPr>
      </p:pic>
      <p:pic>
        <p:nvPicPr>
          <p:cNvPr id="163" name="Google Shape;163;p20"/>
          <p:cNvPicPr preferRelativeResize="0"/>
          <p:nvPr/>
        </p:nvPicPr>
        <p:blipFill>
          <a:blip r:embed="rId5">
            <a:alphaModFix/>
          </a:blip>
          <a:stretch>
            <a:fillRect/>
          </a:stretch>
        </p:blipFill>
        <p:spPr>
          <a:xfrm>
            <a:off x="0" y="1538588"/>
            <a:ext cx="9144003" cy="213419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sp>
        <p:nvSpPr>
          <p:cNvPr id="168" name="Google Shape;168;p21"/>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VT Digital Library:</a:t>
            </a:r>
            <a:endParaRPr/>
          </a:p>
          <a:p>
            <a:pPr marL="0" lvl="0" indent="0" algn="l" rtl="0">
              <a:spcBef>
                <a:spcPts val="0"/>
              </a:spcBef>
              <a:spcAft>
                <a:spcPts val="0"/>
              </a:spcAft>
              <a:buNone/>
            </a:pPr>
            <a:r>
              <a:rPr lang="en"/>
              <a:t>Community Collections</a:t>
            </a:r>
            <a:endParaRPr/>
          </a:p>
        </p:txBody>
      </p:sp>
      <p:sp>
        <p:nvSpPr>
          <p:cNvPr id="169" name="Google Shape;169;p21"/>
          <p:cNvSpPr txBox="1">
            <a:spLocks noGrp="1"/>
          </p:cNvSpPr>
          <p:nvPr>
            <p:ph type="body" idx="1"/>
          </p:nvPr>
        </p:nvSpPr>
        <p:spPr>
          <a:xfrm>
            <a:off x="311700" y="1499400"/>
            <a:ext cx="4978800" cy="2066400"/>
          </a:xfrm>
          <a:prstGeom prst="rect">
            <a:avLst/>
          </a:prstGeom>
        </p:spPr>
        <p:txBody>
          <a:bodyPr spcFirstLastPara="1" wrap="square" lIns="91425" tIns="91425" rIns="91425" bIns="91425" anchor="t" anchorCtr="0">
            <a:normAutofit lnSpcReduction="10000"/>
          </a:bodyPr>
          <a:lstStyle/>
          <a:p>
            <a:pPr marL="0" lvl="0" indent="0" algn="l" rtl="0">
              <a:spcBef>
                <a:spcPts val="0"/>
              </a:spcBef>
              <a:spcAft>
                <a:spcPts val="0"/>
              </a:spcAft>
              <a:buNone/>
            </a:pPr>
            <a:r>
              <a:rPr lang="en" b="1"/>
              <a:t>8 </a:t>
            </a:r>
            <a:r>
              <a:rPr lang="en"/>
              <a:t>live collections</a:t>
            </a:r>
            <a:endParaRPr/>
          </a:p>
          <a:p>
            <a:pPr marL="457200" lvl="0" indent="0" algn="l" rtl="0">
              <a:spcBef>
                <a:spcPts val="1200"/>
              </a:spcBef>
              <a:spcAft>
                <a:spcPts val="0"/>
              </a:spcAft>
              <a:buNone/>
            </a:pPr>
            <a:r>
              <a:rPr lang="en" sz="1500"/>
              <a:t>Small museums, large museums, historical societies, municipal offices</a:t>
            </a:r>
            <a:endParaRPr sz="1500"/>
          </a:p>
          <a:p>
            <a:pPr marL="0" lvl="0" indent="0" algn="l" rtl="0">
              <a:spcBef>
                <a:spcPts val="1200"/>
              </a:spcBef>
              <a:spcAft>
                <a:spcPts val="0"/>
              </a:spcAft>
              <a:buNone/>
            </a:pPr>
            <a:r>
              <a:rPr lang="en" b="1"/>
              <a:t>2 </a:t>
            </a:r>
            <a:r>
              <a:rPr lang="en"/>
              <a:t>on deck </a:t>
            </a:r>
            <a:endParaRPr b="1"/>
          </a:p>
          <a:p>
            <a:pPr marL="0" lvl="0" indent="0" algn="l" rtl="0">
              <a:spcBef>
                <a:spcPts val="1200"/>
              </a:spcBef>
              <a:spcAft>
                <a:spcPts val="1200"/>
              </a:spcAft>
              <a:buNone/>
            </a:pPr>
            <a:r>
              <a:rPr lang="en" b="1"/>
              <a:t>1+ </a:t>
            </a:r>
            <a:r>
              <a:rPr lang="en"/>
              <a:t>in Special Collections &amp; University Archives</a:t>
            </a:r>
            <a:endParaRPr/>
          </a:p>
        </p:txBody>
      </p:sp>
      <p:pic>
        <p:nvPicPr>
          <p:cNvPr id="170" name="Google Shape;170;p21" title="Screenshot 2025-03-13 at 2.31.43 PM.png"/>
          <p:cNvPicPr preferRelativeResize="0"/>
          <p:nvPr/>
        </p:nvPicPr>
        <p:blipFill>
          <a:blip r:embed="rId3">
            <a:alphaModFix/>
          </a:blip>
          <a:stretch>
            <a:fillRect/>
          </a:stretch>
        </p:blipFill>
        <p:spPr>
          <a:xfrm>
            <a:off x="5406189" y="0"/>
            <a:ext cx="3737822" cy="5143499"/>
          </a:xfrm>
          <a:prstGeom prst="rect">
            <a:avLst/>
          </a:prstGeom>
          <a:noFill/>
          <a:ln>
            <a:noFill/>
          </a:ln>
        </p:spPr>
      </p:pic>
      <p:pic>
        <p:nvPicPr>
          <p:cNvPr id="171" name="Google Shape;171;p21" title="Screenshot 2025-03-13 at 2.32.06 PM.png"/>
          <p:cNvPicPr preferRelativeResize="0"/>
          <p:nvPr/>
        </p:nvPicPr>
        <p:blipFill>
          <a:blip r:embed="rId4">
            <a:alphaModFix/>
          </a:blip>
          <a:stretch>
            <a:fillRect/>
          </a:stretch>
        </p:blipFill>
        <p:spPr>
          <a:xfrm>
            <a:off x="1871787" y="3612550"/>
            <a:ext cx="3568139" cy="1274325"/>
          </a:xfrm>
          <a:prstGeom prst="rect">
            <a:avLst/>
          </a:prstGeom>
          <a:noFill/>
          <a:ln>
            <a:noFill/>
          </a:ln>
        </p:spPr>
      </p:pic>
      <p:sp>
        <p:nvSpPr>
          <p:cNvPr id="172" name="Google Shape;172;p21"/>
          <p:cNvSpPr/>
          <p:nvPr/>
        </p:nvSpPr>
        <p:spPr>
          <a:xfrm>
            <a:off x="5439925" y="1297400"/>
            <a:ext cx="1194900" cy="1274400"/>
          </a:xfrm>
          <a:prstGeom prst="rect">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73" name="Google Shape;173;p21"/>
          <p:cNvSpPr/>
          <p:nvPr/>
        </p:nvSpPr>
        <p:spPr>
          <a:xfrm>
            <a:off x="6677650" y="0"/>
            <a:ext cx="1194900" cy="1274400"/>
          </a:xfrm>
          <a:prstGeom prst="rect">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74" name="Google Shape;174;p21"/>
          <p:cNvSpPr/>
          <p:nvPr/>
        </p:nvSpPr>
        <p:spPr>
          <a:xfrm>
            <a:off x="5439925" y="0"/>
            <a:ext cx="1194900" cy="1274400"/>
          </a:xfrm>
          <a:prstGeom prst="rect">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75" name="Google Shape;175;p21"/>
          <p:cNvSpPr/>
          <p:nvPr/>
        </p:nvSpPr>
        <p:spPr>
          <a:xfrm>
            <a:off x="7872550" y="1297400"/>
            <a:ext cx="1194900" cy="1274400"/>
          </a:xfrm>
          <a:prstGeom prst="rect">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76" name="Google Shape;176;p21"/>
          <p:cNvSpPr/>
          <p:nvPr/>
        </p:nvSpPr>
        <p:spPr>
          <a:xfrm>
            <a:off x="5439925" y="2594800"/>
            <a:ext cx="1194900" cy="1274400"/>
          </a:xfrm>
          <a:prstGeom prst="rect">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77" name="Google Shape;177;p21"/>
          <p:cNvSpPr/>
          <p:nvPr/>
        </p:nvSpPr>
        <p:spPr>
          <a:xfrm>
            <a:off x="7872550" y="2594800"/>
            <a:ext cx="1194900" cy="1274400"/>
          </a:xfrm>
          <a:prstGeom prst="rect">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78" name="Google Shape;178;p21"/>
          <p:cNvSpPr/>
          <p:nvPr/>
        </p:nvSpPr>
        <p:spPr>
          <a:xfrm>
            <a:off x="6656225" y="3822600"/>
            <a:ext cx="1194900" cy="1274400"/>
          </a:xfrm>
          <a:prstGeom prst="rect">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79" name="Google Shape;179;p21"/>
          <p:cNvSpPr/>
          <p:nvPr/>
        </p:nvSpPr>
        <p:spPr>
          <a:xfrm>
            <a:off x="3058400" y="3612513"/>
            <a:ext cx="1194900" cy="1274400"/>
          </a:xfrm>
          <a:prstGeom prst="rect">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80" name="Google Shape;180;p21"/>
          <p:cNvSpPr/>
          <p:nvPr/>
        </p:nvSpPr>
        <p:spPr>
          <a:xfrm>
            <a:off x="2130925" y="1558541"/>
            <a:ext cx="370800" cy="368100"/>
          </a:xfrm>
          <a:prstGeom prst="rect">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1148</TotalTime>
  <Words>3032</Words>
  <Application>Microsoft Macintosh PowerPoint</Application>
  <PresentationFormat>On-screen Show (16:9)</PresentationFormat>
  <Paragraphs>269</Paragraphs>
  <Slides>24</Slides>
  <Notes>24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24</vt:i4>
      </vt:variant>
    </vt:vector>
  </HeadingPairs>
  <TitlesOfParts>
    <vt:vector size="29" baseType="lpstr">
      <vt:lpstr>Calibri</vt:lpstr>
      <vt:lpstr>Overpass</vt:lpstr>
      <vt:lpstr>Arial</vt:lpstr>
      <vt:lpstr>Times New Roman</vt:lpstr>
      <vt:lpstr>Simple Light</vt:lpstr>
      <vt:lpstr>Curating Your</vt:lpstr>
      <vt:lpstr>Panelists</vt:lpstr>
      <vt:lpstr>Greater Southwest Virginia Digital Collective (GSDC)</vt:lpstr>
      <vt:lpstr>History of GSDC</vt:lpstr>
      <vt:lpstr>Mission</vt:lpstr>
      <vt:lpstr>Purpose</vt:lpstr>
      <vt:lpstr>PowerPoint Presentation</vt:lpstr>
      <vt:lpstr>PowerPoint Presentation</vt:lpstr>
      <vt:lpstr>VT Digital Library: Community Collections</vt:lpstr>
      <vt:lpstr>How GSDC Can Help</vt:lpstr>
      <vt:lpstr>How GSDC Can Help:  Setting Expectations</vt:lpstr>
      <vt:lpstr>How GSDC Can Help:  Outreach </vt:lpstr>
      <vt:lpstr>How GSDC Can Help:  Connection &amp; Advocacy </vt:lpstr>
      <vt:lpstr>How GSDC Can Help:  Consultation </vt:lpstr>
      <vt:lpstr>What Does That Look Like?</vt:lpstr>
      <vt:lpstr>Benefits &amp; Bottlenecks</vt:lpstr>
      <vt:lpstr>Christiansburg Institute, Inc.’s Experience</vt:lpstr>
      <vt:lpstr>Montgomery-Floyd Regional Library</vt:lpstr>
      <vt:lpstr>Unsuccessful Project A </vt:lpstr>
      <vt:lpstr>Takeaways</vt:lpstr>
      <vt:lpstr>Panelist Q&amp;A</vt:lpstr>
      <vt:lpstr>Audience Q&amp;A</vt:lpstr>
      <vt:lpstr>PowerPoint Presentation</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Kinnaman, Alex</cp:lastModifiedBy>
  <cp:revision>2</cp:revision>
  <dcterms:modified xsi:type="dcterms:W3CDTF">2025-03-18T14:57:58Z</dcterms:modified>
</cp:coreProperties>
</file>