
<file path=[Content_Types].xml><?xml version="1.0" encoding="utf-8"?>
<Types xmlns="http://schemas.openxmlformats.org/package/2006/content-types">
  <Default Extension="fntdata" ContentType="application/x-fontdata"/>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embedTrueTypeFonts="1" saveSubsetFonts="1" autoCompressPictures="0">
  <p:sldMasterIdLst>
    <p:sldMasterId id="2147483659"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5143500" type="screen16x9"/>
  <p:notesSz cx="6858000" cy="9144000"/>
  <p:embeddedFontLst>
    <p:embeddedFont>
      <p:font typeface="Comic Sans MS" panose="030F0902030302020204" pitchFamily="66" charset="0"/>
      <p:regular r:id="rId31"/>
    </p:embeddedFont>
    <p:embeddedFont>
      <p:font typeface="Roboto" panose="02000000000000000000"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9" d="100"/>
          <a:sy n="159" d="100"/>
        </p:scale>
        <p:origin x="184" y="22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ce379882ea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2ce379882ea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2ce379882ea_0_2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2ce379882ea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ce379882ea_0_1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2ce379882ea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2ce379882ea_0_3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0" name="Google Shape;220;g2ce379882ea_0_3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ce379882ea_0_3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ce379882ea_0_3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2ce379882ea_0_3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2ce379882ea_0_3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ce379882ea_0_3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2ce379882ea_0_3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2ce379882ea_0_3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2ce379882ea_0_3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2ce379882ea_0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2ce379882ea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2ce379882ea_0_3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2ce379882ea_0_3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2ce379882ea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2ce379882ea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2ce379882ea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2" name="Google Shape;272;g2ce379882ea_0_3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2ce379882ea_0_3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2ce379882ea_0_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2ce379882ea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2ce379882ea_0_3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2ce379882ea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2ce379882ea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2ce379882ea_0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2ce379882ea_0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2ce379882ea_0_1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2ce379882ea_0_1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ce5d5bf7ae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2ce5d5bf7ae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2ce379882ea_0_4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2ce379882ea_0_4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2ce379882ea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2ce379882ea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ce379882ea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ce379882ea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ce379882ea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2ce379882ea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2ce379882ea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2ce379882ea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ce379882ea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2ce379882ea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ce379882ea_0_3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2ce379882ea_0_3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ce379882ea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2ce379882ea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ce379882ea_0_1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ce379882ea_0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1"/>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 name="Google Shape;76;p11"/>
          <p:cNvSpPr txBox="1">
            <a:spLocks noGrp="1"/>
          </p:cNvSpPr>
          <p:nvPr>
            <p:ph type="title" hasCustomPrompt="1"/>
          </p:nvPr>
        </p:nvSpPr>
        <p:spPr>
          <a:xfrm>
            <a:off x="311700" y="1256050"/>
            <a:ext cx="8520600" cy="20307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a:spLocks noGrp="1"/>
          </p:cNvSpPr>
          <p:nvPr>
            <p:ph type="body" idx="1"/>
          </p:nvPr>
        </p:nvSpPr>
        <p:spPr>
          <a:xfrm>
            <a:off x="311700" y="3369225"/>
            <a:ext cx="8520600" cy="12819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Clr>
                <a:schemeClr val="lt1"/>
              </a:buClr>
              <a:buSzPts val="1800"/>
              <a:buChar char="●"/>
              <a:defRPr>
                <a:solidFill>
                  <a:schemeClr val="lt1"/>
                </a:solidFill>
              </a:defRPr>
            </a:lvl1pPr>
            <a:lvl2pPr marL="914400" lvl="1" indent="-317500" algn="ctr">
              <a:spcBef>
                <a:spcPts val="0"/>
              </a:spcBef>
              <a:spcAft>
                <a:spcPts val="0"/>
              </a:spcAft>
              <a:buClr>
                <a:schemeClr val="lt1"/>
              </a:buClr>
              <a:buSzPts val="1400"/>
              <a:buChar char="○"/>
              <a:defRPr>
                <a:solidFill>
                  <a:schemeClr val="lt1"/>
                </a:solidFill>
              </a:defRPr>
            </a:lvl2pPr>
            <a:lvl3pPr marL="1371600" lvl="2" indent="-317500" algn="ctr">
              <a:spcBef>
                <a:spcPts val="0"/>
              </a:spcBef>
              <a:spcAft>
                <a:spcPts val="0"/>
              </a:spcAft>
              <a:buClr>
                <a:schemeClr val="lt1"/>
              </a:buClr>
              <a:buSzPts val="1400"/>
              <a:buChar char="■"/>
              <a:defRPr>
                <a:solidFill>
                  <a:schemeClr val="lt1"/>
                </a:solidFill>
              </a:defRPr>
            </a:lvl3pPr>
            <a:lvl4pPr marL="1828800" lvl="3" indent="-317500" algn="ctr">
              <a:spcBef>
                <a:spcPts val="0"/>
              </a:spcBef>
              <a:spcAft>
                <a:spcPts val="0"/>
              </a:spcAft>
              <a:buClr>
                <a:schemeClr val="lt1"/>
              </a:buClr>
              <a:buSzPts val="1400"/>
              <a:buChar char="●"/>
              <a:defRPr>
                <a:solidFill>
                  <a:schemeClr val="lt1"/>
                </a:solidFill>
              </a:defRPr>
            </a:lvl4pPr>
            <a:lvl5pPr marL="2286000" lvl="4" indent="-317500" algn="ctr">
              <a:spcBef>
                <a:spcPts val="0"/>
              </a:spcBef>
              <a:spcAft>
                <a:spcPts val="0"/>
              </a:spcAft>
              <a:buClr>
                <a:schemeClr val="lt1"/>
              </a:buClr>
              <a:buSzPts val="1400"/>
              <a:buChar char="○"/>
              <a:defRPr>
                <a:solidFill>
                  <a:schemeClr val="lt1"/>
                </a:solidFill>
              </a:defRPr>
            </a:lvl5pPr>
            <a:lvl6pPr marL="2743200" lvl="5" indent="-317500" algn="ctr">
              <a:spcBef>
                <a:spcPts val="0"/>
              </a:spcBef>
              <a:spcAft>
                <a:spcPts val="0"/>
              </a:spcAft>
              <a:buClr>
                <a:schemeClr val="lt1"/>
              </a:buClr>
              <a:buSzPts val="1400"/>
              <a:buChar char="■"/>
              <a:defRPr>
                <a:solidFill>
                  <a:schemeClr val="lt1"/>
                </a:solidFill>
              </a:defRPr>
            </a:lvl6pPr>
            <a:lvl7pPr marL="3200400" lvl="6" indent="-317500" algn="ctr">
              <a:spcBef>
                <a:spcPts val="0"/>
              </a:spcBef>
              <a:spcAft>
                <a:spcPts val="0"/>
              </a:spcAft>
              <a:buClr>
                <a:schemeClr val="lt1"/>
              </a:buClr>
              <a:buSzPts val="1400"/>
              <a:buChar char="●"/>
              <a:defRPr>
                <a:solidFill>
                  <a:schemeClr val="lt1"/>
                </a:solidFill>
              </a:defRPr>
            </a:lvl7pPr>
            <a:lvl8pPr marL="3657600" lvl="7" indent="-317500" algn="ctr">
              <a:spcBef>
                <a:spcPts val="0"/>
              </a:spcBef>
              <a:spcAft>
                <a:spcPts val="0"/>
              </a:spcAft>
              <a:buClr>
                <a:schemeClr val="lt1"/>
              </a:buClr>
              <a:buSzPts val="1400"/>
              <a:buChar char="○"/>
              <a:defRPr>
                <a:solidFill>
                  <a:schemeClr val="lt1"/>
                </a:solidFill>
              </a:defRPr>
            </a:lvl8pPr>
            <a:lvl9pPr marL="4114800" lvl="8" indent="-317500" algn="ctr">
              <a:spcBef>
                <a:spcPts val="0"/>
              </a:spcBef>
              <a:spcAft>
                <a:spcPts val="0"/>
              </a:spcAft>
              <a:buClr>
                <a:schemeClr val="lt1"/>
              </a:buClr>
              <a:buSzPts val="1400"/>
              <a:buChar char="■"/>
              <a:defRPr>
                <a:solidFill>
                  <a:schemeClr val="lt1"/>
                </a:solidFill>
              </a:defRPr>
            </a:lvl9pPr>
          </a:lstStyle>
          <a:p>
            <a:endParaRPr/>
          </a:p>
        </p:txBody>
      </p:sp>
      <p:sp>
        <p:nvSpPr>
          <p:cNvPr id="78" name="Google Shape;78;p11"/>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9"/>
        <p:cNvGrpSpPr/>
        <p:nvPr/>
      </p:nvGrpSpPr>
      <p:grpSpPr>
        <a:xfrm>
          <a:off x="0" y="0"/>
          <a:ext cx="0" cy="0"/>
          <a:chOff x="0" y="0"/>
          <a:chExt cx="0" cy="0"/>
        </a:xfrm>
      </p:grpSpPr>
      <p:sp>
        <p:nvSpPr>
          <p:cNvPr id="80" name="Google Shape;80;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a:endParaRPr/>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4"/>
            <p:cNvSpPr/>
            <p:nvPr/>
          </p:nvSpPr>
          <p:spPr>
            <a:xfrm>
              <a:off x="7170274" y="3903669"/>
              <a:ext cx="989100" cy="9879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 name="Google Shape;35;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6" name="Google Shape;36;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37" name="Google Shape;37;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8"/>
        <p:cNvGrpSpPr/>
        <p:nvPr/>
      </p:nvGrpSpPr>
      <p:grpSpPr>
        <a:xfrm>
          <a:off x="0" y="0"/>
          <a:ext cx="0" cy="0"/>
          <a:chOff x="0" y="0"/>
          <a:chExt cx="0" cy="0"/>
        </a:xfrm>
      </p:grpSpPr>
      <p:sp>
        <p:nvSpPr>
          <p:cNvPr id="39" name="Google Shape;39;p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0" name="Google Shape;40;p5"/>
          <p:cNvSpPr txBox="1">
            <a:spLocks noGrp="1"/>
          </p:cNvSpPr>
          <p:nvPr>
            <p:ph type="body" idx="1"/>
          </p:nvPr>
        </p:nvSpPr>
        <p:spPr>
          <a:xfrm>
            <a:off x="3117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5"/>
          <p:cNvSpPr txBox="1">
            <a:spLocks noGrp="1"/>
          </p:cNvSpPr>
          <p:nvPr>
            <p:ph type="body" idx="2"/>
          </p:nvPr>
        </p:nvSpPr>
        <p:spPr>
          <a:xfrm>
            <a:off x="4832400" y="1229975"/>
            <a:ext cx="3999900" cy="3339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2" name="Google Shape;42;p5"/>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5" name="Google Shape;45;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8" name="Google Shape;48;p7"/>
          <p:cNvSpPr txBox="1">
            <a:spLocks noGrp="1"/>
          </p:cNvSpPr>
          <p:nvPr>
            <p:ph type="body" idx="1"/>
          </p:nvPr>
        </p:nvSpPr>
        <p:spPr>
          <a:xfrm>
            <a:off x="311700" y="1465804"/>
            <a:ext cx="2808000" cy="3103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9" name="Google Shape;49;p7"/>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7" name="Google Shape;57;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58" name="Google Shape;58;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1" name="Google Shape;61;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62" name="Google Shape;62;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63" name="Google Shape;63;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4" name="Google Shape;64;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65" name="Google Shape;65;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66"/>
        <p:cNvGrpSpPr/>
        <p:nvPr/>
      </p:nvGrpSpPr>
      <p:grpSpPr>
        <a:xfrm>
          <a:off x="0" y="0"/>
          <a:ext cx="0" cy="0"/>
          <a:chOff x="0" y="0"/>
          <a:chExt cx="0" cy="0"/>
        </a:xfrm>
      </p:grpSpPr>
      <p:sp>
        <p:nvSpPr>
          <p:cNvPr id="67" name="Google Shape;67;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8" name="Google Shape;68;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endParaRPr/>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www.postgresql.org/"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doi.org/https:/hdl.handle.net/10919/118666" TargetMode="External"/><Relationship Id="rId5" Type="http://schemas.openxmlformats.org/officeDocument/2006/relationships/hyperlink" Target="https://hdl.handle.net/10919/118698" TargetMode="External"/><Relationship Id="rId4" Type="http://schemas.openxmlformats.org/officeDocument/2006/relationships/hyperlink" Target="https://doi.org/10.1109/ucom59132.2023.10257575"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3"/>
          <p:cNvSpPr txBox="1"/>
          <p:nvPr/>
        </p:nvSpPr>
        <p:spPr>
          <a:xfrm>
            <a:off x="313425" y="433800"/>
            <a:ext cx="9286200" cy="44895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4200" dirty="0">
                <a:solidFill>
                  <a:srgbClr val="FFFFFF"/>
                </a:solidFill>
                <a:latin typeface="Roboto"/>
                <a:ea typeface="Roboto"/>
                <a:cs typeface="Roboto"/>
                <a:sym typeface="Roboto"/>
              </a:rPr>
              <a:t>Knowledge Graph Building</a:t>
            </a:r>
            <a:endParaRPr sz="1988" dirty="0">
              <a:solidFill>
                <a:srgbClr val="FFFFFF"/>
              </a:solidFill>
              <a:latin typeface="Roboto"/>
              <a:ea typeface="Roboto"/>
              <a:cs typeface="Roboto"/>
              <a:sym typeface="Roboto"/>
            </a:endParaRPr>
          </a:p>
          <a:p>
            <a:pPr marL="0" lvl="0" indent="0" algn="l" rtl="0">
              <a:spcBef>
                <a:spcPts val="0"/>
              </a:spcBef>
              <a:spcAft>
                <a:spcPts val="0"/>
              </a:spcAft>
              <a:buNone/>
            </a:pPr>
            <a:endParaRPr sz="1988" dirty="0">
              <a:solidFill>
                <a:srgbClr val="FFFFFF"/>
              </a:solidFill>
              <a:latin typeface="Roboto"/>
              <a:ea typeface="Roboto"/>
              <a:cs typeface="Roboto"/>
              <a:sym typeface="Roboto"/>
            </a:endParaRPr>
          </a:p>
          <a:p>
            <a:pPr marL="0" lvl="0" indent="0" algn="l" rtl="0">
              <a:spcBef>
                <a:spcPts val="0"/>
              </a:spcBef>
              <a:spcAft>
                <a:spcPts val="0"/>
              </a:spcAft>
              <a:buNone/>
            </a:pPr>
            <a:r>
              <a:rPr lang="en" sz="1988" dirty="0" err="1">
                <a:solidFill>
                  <a:srgbClr val="FFFFFF"/>
                </a:solidFill>
                <a:latin typeface="Roboto"/>
                <a:ea typeface="Roboto"/>
                <a:cs typeface="Roboto"/>
                <a:sym typeface="Roboto"/>
              </a:rPr>
              <a:t>Qianxiang</a:t>
            </a:r>
            <a:r>
              <a:rPr lang="en" sz="1988" dirty="0">
                <a:solidFill>
                  <a:srgbClr val="FFFFFF"/>
                </a:solidFill>
                <a:latin typeface="Roboto"/>
                <a:ea typeface="Roboto"/>
                <a:cs typeface="Roboto"/>
                <a:sym typeface="Roboto"/>
              </a:rPr>
              <a:t> Hao, </a:t>
            </a:r>
            <a:r>
              <a:rPr lang="en" sz="1988" dirty="0" err="1">
                <a:solidFill>
                  <a:srgbClr val="FFFFFF"/>
                </a:solidFill>
                <a:latin typeface="Roboto"/>
                <a:ea typeface="Roboto"/>
                <a:cs typeface="Roboto"/>
                <a:sym typeface="Roboto"/>
              </a:rPr>
              <a:t>Haoran</a:t>
            </a:r>
            <a:r>
              <a:rPr lang="en" sz="1988" dirty="0">
                <a:solidFill>
                  <a:srgbClr val="FFFFFF"/>
                </a:solidFill>
                <a:latin typeface="Roboto"/>
                <a:ea typeface="Roboto"/>
                <a:cs typeface="Roboto"/>
                <a:sym typeface="Roboto"/>
              </a:rPr>
              <a:t> Xing</a:t>
            </a:r>
            <a:endParaRPr sz="1988" dirty="0">
              <a:solidFill>
                <a:srgbClr val="FFFFFF"/>
              </a:solidFill>
              <a:latin typeface="Roboto"/>
              <a:ea typeface="Roboto"/>
              <a:cs typeface="Roboto"/>
              <a:sym typeface="Roboto"/>
            </a:endParaRPr>
          </a:p>
          <a:p>
            <a:pPr marL="0" lvl="0" indent="0" algn="l" rtl="0">
              <a:spcBef>
                <a:spcPts val="0"/>
              </a:spcBef>
              <a:spcAft>
                <a:spcPts val="0"/>
              </a:spcAft>
              <a:buNone/>
            </a:pPr>
            <a:endParaRPr sz="1988" dirty="0">
              <a:solidFill>
                <a:srgbClr val="FFFFFF"/>
              </a:solidFill>
              <a:latin typeface="Roboto"/>
              <a:ea typeface="Roboto"/>
              <a:cs typeface="Roboto"/>
              <a:sym typeface="Roboto"/>
            </a:endParaRPr>
          </a:p>
          <a:p>
            <a:pPr marL="0" lvl="0" indent="0" algn="l" rtl="0">
              <a:spcBef>
                <a:spcPts val="0"/>
              </a:spcBef>
              <a:spcAft>
                <a:spcPts val="0"/>
              </a:spcAft>
              <a:buNone/>
            </a:pPr>
            <a:r>
              <a:rPr lang="en" sz="1988" dirty="0">
                <a:solidFill>
                  <a:srgbClr val="FFFFFF"/>
                </a:solidFill>
                <a:latin typeface="Roboto"/>
                <a:ea typeface="Roboto"/>
                <a:cs typeface="Roboto"/>
                <a:sym typeface="Roboto"/>
              </a:rPr>
              <a:t>CS4624 Multimedia, Hypertext and Information Access</a:t>
            </a:r>
            <a:endParaRPr sz="1988" dirty="0">
              <a:solidFill>
                <a:srgbClr val="FFFFFF"/>
              </a:solidFill>
              <a:latin typeface="Roboto"/>
              <a:ea typeface="Roboto"/>
              <a:cs typeface="Roboto"/>
              <a:sym typeface="Roboto"/>
            </a:endParaRPr>
          </a:p>
          <a:p>
            <a:pPr marL="0" lvl="0" indent="0" algn="l" rtl="0">
              <a:spcBef>
                <a:spcPts val="0"/>
              </a:spcBef>
              <a:spcAft>
                <a:spcPts val="0"/>
              </a:spcAft>
              <a:buNone/>
            </a:pPr>
            <a:r>
              <a:rPr lang="en" sz="1988" dirty="0">
                <a:solidFill>
                  <a:srgbClr val="FFFFFF"/>
                </a:solidFill>
                <a:latin typeface="Roboto"/>
                <a:ea typeface="Roboto"/>
                <a:cs typeface="Roboto"/>
                <a:sym typeface="Roboto"/>
              </a:rPr>
              <a:t>Instructor: Professor Edward A. Fox</a:t>
            </a:r>
            <a:br>
              <a:rPr lang="en" sz="1988" dirty="0">
                <a:solidFill>
                  <a:srgbClr val="FFFFFF"/>
                </a:solidFill>
                <a:latin typeface="Roboto"/>
                <a:ea typeface="Roboto"/>
                <a:cs typeface="Roboto"/>
                <a:sym typeface="Roboto"/>
              </a:rPr>
            </a:br>
            <a:r>
              <a:rPr lang="en" sz="1988" dirty="0">
                <a:solidFill>
                  <a:srgbClr val="FFFFFF"/>
                </a:solidFill>
                <a:latin typeface="Roboto"/>
                <a:ea typeface="Roboto"/>
                <a:cs typeface="Roboto"/>
                <a:sym typeface="Roboto"/>
              </a:rPr>
              <a:t>Virginia Tech, Blacksburg VA 24061</a:t>
            </a:r>
            <a:endParaRPr sz="1988" dirty="0">
              <a:solidFill>
                <a:srgbClr val="FFFFFF"/>
              </a:solidFill>
              <a:latin typeface="Roboto"/>
              <a:ea typeface="Roboto"/>
              <a:cs typeface="Roboto"/>
              <a:sym typeface="Roboto"/>
            </a:endParaRPr>
          </a:p>
          <a:p>
            <a:pPr marL="0" lvl="0" indent="0" algn="l" rtl="0">
              <a:spcBef>
                <a:spcPts val="0"/>
              </a:spcBef>
              <a:spcAft>
                <a:spcPts val="0"/>
              </a:spcAft>
              <a:buNone/>
            </a:pPr>
            <a:r>
              <a:rPr lang="en" sz="1988" dirty="0">
                <a:solidFill>
                  <a:srgbClr val="FFFFFF"/>
                </a:solidFill>
                <a:latin typeface="Roboto"/>
                <a:ea typeface="Roboto"/>
                <a:cs typeface="Roboto"/>
                <a:sym typeface="Roboto"/>
              </a:rPr>
              <a:t>May 9, 2024</a:t>
            </a:r>
            <a:endParaRPr sz="1988" dirty="0">
              <a:solidFill>
                <a:srgbClr val="FFFFFF"/>
              </a:solidFill>
              <a:latin typeface="Roboto"/>
              <a:ea typeface="Roboto"/>
              <a:cs typeface="Roboto"/>
              <a:sym typeface="Roboto"/>
            </a:endParaRPr>
          </a:p>
          <a:p>
            <a:pPr marL="0" lvl="0" indent="0" algn="l" rtl="0">
              <a:spcBef>
                <a:spcPts val="0"/>
              </a:spcBef>
              <a:spcAft>
                <a:spcPts val="0"/>
              </a:spcAft>
              <a:buNone/>
            </a:pPr>
            <a:endParaRPr sz="4200" dirty="0">
              <a:solidFill>
                <a:srgbClr val="FFFFFF"/>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Implementation </a:t>
            </a:r>
            <a:endParaRPr>
              <a:latin typeface="Arial"/>
              <a:ea typeface="Arial"/>
              <a:cs typeface="Arial"/>
              <a:sym typeface="Arial"/>
            </a:endParaRPr>
          </a:p>
        </p:txBody>
      </p:sp>
      <p:sp>
        <p:nvSpPr>
          <p:cNvPr id="172" name="Google Shape;172;p22"/>
          <p:cNvSpPr txBox="1"/>
          <p:nvPr/>
        </p:nvSpPr>
        <p:spPr>
          <a:xfrm>
            <a:off x="311700" y="1229875"/>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Data Uploading</a:t>
            </a:r>
            <a:endParaRPr sz="1800">
              <a:solidFill>
                <a:srgbClr val="4A86E8"/>
              </a:solidFill>
            </a:endParaRPr>
          </a:p>
        </p:txBody>
      </p:sp>
      <p:sp>
        <p:nvSpPr>
          <p:cNvPr id="173" name="Google Shape;173;p22"/>
          <p:cNvSpPr/>
          <p:nvPr/>
        </p:nvSpPr>
        <p:spPr>
          <a:xfrm>
            <a:off x="747450" y="2512750"/>
            <a:ext cx="824700" cy="4617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RDF triples</a:t>
            </a:r>
            <a:endParaRPr>
              <a:latin typeface="Roboto"/>
              <a:ea typeface="Roboto"/>
              <a:cs typeface="Roboto"/>
              <a:sym typeface="Roboto"/>
            </a:endParaRPr>
          </a:p>
        </p:txBody>
      </p:sp>
      <p:sp>
        <p:nvSpPr>
          <p:cNvPr id="174" name="Google Shape;174;p22"/>
          <p:cNvSpPr/>
          <p:nvPr/>
        </p:nvSpPr>
        <p:spPr>
          <a:xfrm>
            <a:off x="6971550" y="2439700"/>
            <a:ext cx="1425000" cy="6078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Virtuoso Database</a:t>
            </a:r>
            <a:endParaRPr>
              <a:latin typeface="Roboto"/>
              <a:ea typeface="Roboto"/>
              <a:cs typeface="Roboto"/>
              <a:sym typeface="Roboto"/>
            </a:endParaRPr>
          </a:p>
        </p:txBody>
      </p:sp>
      <p:sp>
        <p:nvSpPr>
          <p:cNvPr id="175" name="Google Shape;175;p22"/>
          <p:cNvSpPr txBox="1"/>
          <p:nvPr/>
        </p:nvSpPr>
        <p:spPr>
          <a:xfrm>
            <a:off x="1844900" y="2279038"/>
            <a:ext cx="12063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requests</a:t>
            </a:r>
            <a:endParaRPr sz="1800">
              <a:solidFill>
                <a:schemeClr val="dk2"/>
              </a:solidFill>
              <a:latin typeface="Roboto"/>
              <a:ea typeface="Roboto"/>
              <a:cs typeface="Roboto"/>
              <a:sym typeface="Roboto"/>
            </a:endParaRPr>
          </a:p>
        </p:txBody>
      </p:sp>
      <p:cxnSp>
        <p:nvCxnSpPr>
          <p:cNvPr id="176" name="Google Shape;176;p22"/>
          <p:cNvCxnSpPr>
            <a:stCxn id="173" idx="0"/>
            <a:endCxn id="174" idx="2"/>
          </p:cNvCxnSpPr>
          <p:nvPr/>
        </p:nvCxnSpPr>
        <p:spPr>
          <a:xfrm>
            <a:off x="1572150" y="2743600"/>
            <a:ext cx="5399400" cy="0"/>
          </a:xfrm>
          <a:prstGeom prst="straightConnector1">
            <a:avLst/>
          </a:prstGeom>
          <a:noFill/>
          <a:ln w="9525" cap="flat" cmpd="sng">
            <a:solidFill>
              <a:schemeClr val="dk2"/>
            </a:solidFill>
            <a:prstDash val="solid"/>
            <a:round/>
            <a:headEnd type="none" w="med" len="med"/>
            <a:tailEnd type="triangle" w="med" len="med"/>
          </a:ln>
        </p:spPr>
      </p:cxnSp>
      <p:pic>
        <p:nvPicPr>
          <p:cNvPr id="177" name="Google Shape;177;p22"/>
          <p:cNvPicPr preferRelativeResize="0"/>
          <p:nvPr/>
        </p:nvPicPr>
        <p:blipFill>
          <a:blip r:embed="rId3">
            <a:alphaModFix/>
          </a:blip>
          <a:stretch>
            <a:fillRect/>
          </a:stretch>
        </p:blipFill>
        <p:spPr>
          <a:xfrm>
            <a:off x="2875949" y="2392724"/>
            <a:ext cx="309525" cy="309525"/>
          </a:xfrm>
          <a:prstGeom prst="rect">
            <a:avLst/>
          </a:prstGeom>
          <a:noFill/>
          <a:ln>
            <a:noFill/>
          </a:ln>
        </p:spPr>
      </p:pic>
      <p:sp>
        <p:nvSpPr>
          <p:cNvPr id="178" name="Google Shape;178;p22"/>
          <p:cNvSpPr txBox="1"/>
          <p:nvPr/>
        </p:nvSpPr>
        <p:spPr>
          <a:xfrm>
            <a:off x="3293700" y="2887275"/>
            <a:ext cx="2556600" cy="46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HTTP Request</a:t>
            </a:r>
            <a:endParaRPr sz="1800">
              <a:solidFill>
                <a:schemeClr val="dk2"/>
              </a:solidFill>
              <a:latin typeface="Roboto"/>
              <a:ea typeface="Roboto"/>
              <a:cs typeface="Roboto"/>
              <a:sym typeface="Roboto"/>
            </a:endParaRPr>
          </a:p>
        </p:txBody>
      </p:sp>
      <p:pic>
        <p:nvPicPr>
          <p:cNvPr id="179" name="Google Shape;179;p22"/>
          <p:cNvPicPr preferRelativeResize="0"/>
          <p:nvPr/>
        </p:nvPicPr>
        <p:blipFill>
          <a:blip r:embed="rId3">
            <a:alphaModFix/>
          </a:blip>
          <a:stretch>
            <a:fillRect/>
          </a:stretch>
        </p:blipFill>
        <p:spPr>
          <a:xfrm>
            <a:off x="5940074" y="2392711"/>
            <a:ext cx="309525" cy="309525"/>
          </a:xfrm>
          <a:prstGeom prst="rect">
            <a:avLst/>
          </a:prstGeom>
          <a:noFill/>
          <a:ln>
            <a:noFill/>
          </a:ln>
        </p:spPr>
      </p:pic>
      <p:sp>
        <p:nvSpPr>
          <p:cNvPr id="180" name="Google Shape;180;p22"/>
          <p:cNvSpPr txBox="1"/>
          <p:nvPr/>
        </p:nvSpPr>
        <p:spPr>
          <a:xfrm>
            <a:off x="4064800" y="2290325"/>
            <a:ext cx="2241000" cy="30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SPARQL Wrapper</a:t>
            </a:r>
            <a:endParaRPr sz="18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A88C4E93-D934-80DE-995F-D69E1CF9A20C}"/>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9</a:t>
            </a:fld>
            <a:endParaRPr lang="en"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3"/>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Implementation </a:t>
            </a:r>
            <a:endParaRPr>
              <a:latin typeface="Arial"/>
              <a:ea typeface="Arial"/>
              <a:cs typeface="Arial"/>
              <a:sym typeface="Arial"/>
            </a:endParaRPr>
          </a:p>
        </p:txBody>
      </p:sp>
      <p:sp>
        <p:nvSpPr>
          <p:cNvPr id="186" name="Google Shape;186;p23"/>
          <p:cNvSpPr txBox="1"/>
          <p:nvPr/>
        </p:nvSpPr>
        <p:spPr>
          <a:xfrm>
            <a:off x="311700" y="1229875"/>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Data Uploading</a:t>
            </a:r>
            <a:endParaRPr sz="1800">
              <a:solidFill>
                <a:srgbClr val="4A86E8"/>
              </a:solidFill>
            </a:endParaRPr>
          </a:p>
        </p:txBody>
      </p:sp>
      <p:sp>
        <p:nvSpPr>
          <p:cNvPr id="187" name="Google Shape;187;p23"/>
          <p:cNvSpPr txBox="1"/>
          <p:nvPr/>
        </p:nvSpPr>
        <p:spPr>
          <a:xfrm>
            <a:off x="208625" y="2340900"/>
            <a:ext cx="2175300" cy="461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2"/>
                </a:solidFill>
                <a:latin typeface="Roboto"/>
                <a:ea typeface="Roboto"/>
                <a:cs typeface="Roboto"/>
                <a:sym typeface="Roboto"/>
              </a:rPr>
              <a:t>Chunking RDF Data:</a:t>
            </a:r>
            <a:endParaRPr sz="1600">
              <a:solidFill>
                <a:schemeClr val="dk2"/>
              </a:solidFill>
              <a:latin typeface="Roboto"/>
              <a:ea typeface="Roboto"/>
              <a:cs typeface="Roboto"/>
              <a:sym typeface="Roboto"/>
            </a:endParaRPr>
          </a:p>
        </p:txBody>
      </p:sp>
      <p:sp>
        <p:nvSpPr>
          <p:cNvPr id="188" name="Google Shape;188;p23"/>
          <p:cNvSpPr/>
          <p:nvPr/>
        </p:nvSpPr>
        <p:spPr>
          <a:xfrm>
            <a:off x="2693075" y="2175700"/>
            <a:ext cx="2175300" cy="8970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Large RDF files</a:t>
            </a:r>
            <a:endParaRPr>
              <a:latin typeface="Roboto"/>
              <a:ea typeface="Roboto"/>
              <a:cs typeface="Roboto"/>
              <a:sym typeface="Roboto"/>
            </a:endParaRPr>
          </a:p>
        </p:txBody>
      </p:sp>
      <p:sp>
        <p:nvSpPr>
          <p:cNvPr id="189" name="Google Shape;189;p23"/>
          <p:cNvSpPr/>
          <p:nvPr/>
        </p:nvSpPr>
        <p:spPr>
          <a:xfrm>
            <a:off x="6830025" y="1691575"/>
            <a:ext cx="1120500" cy="4170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Small RDF chunks</a:t>
            </a:r>
            <a:endParaRPr>
              <a:latin typeface="Roboto"/>
              <a:ea typeface="Roboto"/>
              <a:cs typeface="Roboto"/>
              <a:sym typeface="Roboto"/>
            </a:endParaRPr>
          </a:p>
        </p:txBody>
      </p:sp>
      <p:sp>
        <p:nvSpPr>
          <p:cNvPr id="190" name="Google Shape;190;p23"/>
          <p:cNvSpPr/>
          <p:nvPr/>
        </p:nvSpPr>
        <p:spPr>
          <a:xfrm>
            <a:off x="6830025" y="2356738"/>
            <a:ext cx="1120500" cy="4170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Small RDF chunks</a:t>
            </a:r>
            <a:endParaRPr>
              <a:latin typeface="Roboto"/>
              <a:ea typeface="Roboto"/>
              <a:cs typeface="Roboto"/>
              <a:sym typeface="Roboto"/>
            </a:endParaRPr>
          </a:p>
        </p:txBody>
      </p:sp>
      <p:sp>
        <p:nvSpPr>
          <p:cNvPr id="191" name="Google Shape;191;p23"/>
          <p:cNvSpPr/>
          <p:nvPr/>
        </p:nvSpPr>
        <p:spPr>
          <a:xfrm>
            <a:off x="6853225" y="3021925"/>
            <a:ext cx="1120500" cy="4170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Small RDF chunks</a:t>
            </a:r>
            <a:endParaRPr>
              <a:latin typeface="Roboto"/>
              <a:ea typeface="Roboto"/>
              <a:cs typeface="Roboto"/>
              <a:sym typeface="Roboto"/>
            </a:endParaRPr>
          </a:p>
        </p:txBody>
      </p:sp>
      <p:cxnSp>
        <p:nvCxnSpPr>
          <p:cNvPr id="192" name="Google Shape;192;p23"/>
          <p:cNvCxnSpPr>
            <a:stCxn id="188" idx="0"/>
            <a:endCxn id="190" idx="2"/>
          </p:cNvCxnSpPr>
          <p:nvPr/>
        </p:nvCxnSpPr>
        <p:spPr>
          <a:xfrm rot="10800000" flipH="1">
            <a:off x="4868375" y="2565100"/>
            <a:ext cx="1961700" cy="59100"/>
          </a:xfrm>
          <a:prstGeom prst="straightConnector1">
            <a:avLst/>
          </a:prstGeom>
          <a:noFill/>
          <a:ln w="9525" cap="flat" cmpd="sng">
            <a:solidFill>
              <a:schemeClr val="dk2"/>
            </a:solidFill>
            <a:prstDash val="solid"/>
            <a:round/>
            <a:headEnd type="none" w="med" len="med"/>
            <a:tailEnd type="triangle" w="med" len="med"/>
          </a:ln>
        </p:spPr>
      </p:cxnSp>
      <p:cxnSp>
        <p:nvCxnSpPr>
          <p:cNvPr id="193" name="Google Shape;193;p23"/>
          <p:cNvCxnSpPr>
            <a:stCxn id="188" idx="0"/>
            <a:endCxn id="191" idx="2"/>
          </p:cNvCxnSpPr>
          <p:nvPr/>
        </p:nvCxnSpPr>
        <p:spPr>
          <a:xfrm>
            <a:off x="4868375" y="2624200"/>
            <a:ext cx="1984800" cy="606300"/>
          </a:xfrm>
          <a:prstGeom prst="straightConnector1">
            <a:avLst/>
          </a:prstGeom>
          <a:noFill/>
          <a:ln w="9525" cap="flat" cmpd="sng">
            <a:solidFill>
              <a:schemeClr val="dk2"/>
            </a:solidFill>
            <a:prstDash val="solid"/>
            <a:round/>
            <a:headEnd type="none" w="med" len="med"/>
            <a:tailEnd type="triangle" w="med" len="med"/>
          </a:ln>
        </p:spPr>
      </p:cxnSp>
      <p:cxnSp>
        <p:nvCxnSpPr>
          <p:cNvPr id="194" name="Google Shape;194;p23"/>
          <p:cNvCxnSpPr>
            <a:stCxn id="188" idx="0"/>
            <a:endCxn id="189" idx="2"/>
          </p:cNvCxnSpPr>
          <p:nvPr/>
        </p:nvCxnSpPr>
        <p:spPr>
          <a:xfrm rot="10800000" flipH="1">
            <a:off x="4868375" y="1900000"/>
            <a:ext cx="1961700" cy="724200"/>
          </a:xfrm>
          <a:prstGeom prst="straightConnector1">
            <a:avLst/>
          </a:prstGeom>
          <a:noFill/>
          <a:ln w="9525" cap="flat" cmpd="sng">
            <a:solidFill>
              <a:schemeClr val="dk2"/>
            </a:solidFill>
            <a:prstDash val="solid"/>
            <a:round/>
            <a:headEnd type="none" w="med" len="med"/>
            <a:tailEnd type="triangle" w="med" len="med"/>
          </a:ln>
        </p:spPr>
      </p:cxnSp>
      <p:cxnSp>
        <p:nvCxnSpPr>
          <p:cNvPr id="195" name="Google Shape;195;p23"/>
          <p:cNvCxnSpPr>
            <a:stCxn id="189" idx="0"/>
          </p:cNvCxnSpPr>
          <p:nvPr/>
        </p:nvCxnSpPr>
        <p:spPr>
          <a:xfrm rot="10800000" flipH="1">
            <a:off x="7950525" y="1897375"/>
            <a:ext cx="711300" cy="2700"/>
          </a:xfrm>
          <a:prstGeom prst="straightConnector1">
            <a:avLst/>
          </a:prstGeom>
          <a:noFill/>
          <a:ln w="9525" cap="flat" cmpd="sng">
            <a:solidFill>
              <a:schemeClr val="dk2"/>
            </a:solidFill>
            <a:prstDash val="solid"/>
            <a:round/>
            <a:headEnd type="none" w="med" len="med"/>
            <a:tailEnd type="triangle" w="med" len="med"/>
          </a:ln>
        </p:spPr>
      </p:cxnSp>
      <p:cxnSp>
        <p:nvCxnSpPr>
          <p:cNvPr id="196" name="Google Shape;196;p23"/>
          <p:cNvCxnSpPr>
            <a:stCxn id="190" idx="0"/>
          </p:cNvCxnSpPr>
          <p:nvPr/>
        </p:nvCxnSpPr>
        <p:spPr>
          <a:xfrm>
            <a:off x="7950525" y="2565238"/>
            <a:ext cx="690900" cy="2100"/>
          </a:xfrm>
          <a:prstGeom prst="straightConnector1">
            <a:avLst/>
          </a:prstGeom>
          <a:noFill/>
          <a:ln w="9525" cap="flat" cmpd="sng">
            <a:solidFill>
              <a:schemeClr val="dk2"/>
            </a:solidFill>
            <a:prstDash val="solid"/>
            <a:round/>
            <a:headEnd type="none" w="med" len="med"/>
            <a:tailEnd type="triangle" w="med" len="med"/>
          </a:ln>
        </p:spPr>
      </p:cxnSp>
      <p:cxnSp>
        <p:nvCxnSpPr>
          <p:cNvPr id="197" name="Google Shape;197;p23"/>
          <p:cNvCxnSpPr>
            <a:stCxn id="191" idx="0"/>
          </p:cNvCxnSpPr>
          <p:nvPr/>
        </p:nvCxnSpPr>
        <p:spPr>
          <a:xfrm>
            <a:off x="7973725" y="3230425"/>
            <a:ext cx="711300" cy="900"/>
          </a:xfrm>
          <a:prstGeom prst="straightConnector1">
            <a:avLst/>
          </a:prstGeom>
          <a:noFill/>
          <a:ln w="9525" cap="flat" cmpd="sng">
            <a:solidFill>
              <a:schemeClr val="dk2"/>
            </a:solidFill>
            <a:prstDash val="solid"/>
            <a:round/>
            <a:headEnd type="none" w="med" len="med"/>
            <a:tailEnd type="triangle" w="med" len="med"/>
          </a:ln>
        </p:spPr>
      </p:cxnSp>
      <p:sp>
        <p:nvSpPr>
          <p:cNvPr id="198" name="Google Shape;198;p23"/>
          <p:cNvSpPr txBox="1"/>
          <p:nvPr/>
        </p:nvSpPr>
        <p:spPr>
          <a:xfrm>
            <a:off x="8030263" y="2927100"/>
            <a:ext cx="5982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chemeClr val="dk2"/>
                </a:solidFill>
                <a:latin typeface="Roboto"/>
                <a:ea typeface="Roboto"/>
                <a:cs typeface="Roboto"/>
                <a:sym typeface="Roboto"/>
              </a:rPr>
              <a:t>Upload</a:t>
            </a:r>
            <a:endParaRPr sz="1000">
              <a:solidFill>
                <a:schemeClr val="dk2"/>
              </a:solidFill>
              <a:latin typeface="Roboto"/>
              <a:ea typeface="Roboto"/>
              <a:cs typeface="Roboto"/>
              <a:sym typeface="Roboto"/>
            </a:endParaRPr>
          </a:p>
        </p:txBody>
      </p:sp>
      <p:sp>
        <p:nvSpPr>
          <p:cNvPr id="199" name="Google Shape;199;p23"/>
          <p:cNvSpPr txBox="1"/>
          <p:nvPr/>
        </p:nvSpPr>
        <p:spPr>
          <a:xfrm>
            <a:off x="5692575" y="2264050"/>
            <a:ext cx="927900" cy="21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600">
                <a:solidFill>
                  <a:schemeClr val="dk2"/>
                </a:solidFill>
                <a:latin typeface="Roboto"/>
                <a:ea typeface="Roboto"/>
                <a:cs typeface="Roboto"/>
                <a:sym typeface="Roboto"/>
              </a:rPr>
              <a:t>Split</a:t>
            </a:r>
            <a:endParaRPr sz="1600">
              <a:solidFill>
                <a:schemeClr val="dk2"/>
              </a:solidFill>
              <a:latin typeface="Roboto"/>
              <a:ea typeface="Roboto"/>
              <a:cs typeface="Roboto"/>
              <a:sym typeface="Roboto"/>
            </a:endParaRPr>
          </a:p>
        </p:txBody>
      </p:sp>
      <p:sp>
        <p:nvSpPr>
          <p:cNvPr id="200" name="Google Shape;200;p23"/>
          <p:cNvSpPr txBox="1"/>
          <p:nvPr/>
        </p:nvSpPr>
        <p:spPr>
          <a:xfrm>
            <a:off x="311700" y="3690000"/>
            <a:ext cx="5844900" cy="14535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2"/>
              </a:buClr>
              <a:buSzPts val="1800"/>
              <a:buFont typeface="Roboto"/>
              <a:buChar char="●"/>
            </a:pPr>
            <a:r>
              <a:rPr lang="en" sz="1800">
                <a:solidFill>
                  <a:schemeClr val="dk2"/>
                </a:solidFill>
                <a:latin typeface="Roboto"/>
                <a:ea typeface="Roboto"/>
                <a:cs typeface="Roboto"/>
                <a:sym typeface="Roboto"/>
              </a:rPr>
              <a:t>Avoid SPARQL endpoint upload limit</a:t>
            </a:r>
            <a:endParaRPr sz="1800">
              <a:solidFill>
                <a:schemeClr val="dk2"/>
              </a:solidFill>
              <a:latin typeface="Roboto"/>
              <a:ea typeface="Roboto"/>
              <a:cs typeface="Roboto"/>
              <a:sym typeface="Roboto"/>
            </a:endParaRPr>
          </a:p>
          <a:p>
            <a:pPr marL="457200" lvl="0" indent="0" algn="l" rtl="0">
              <a:spcBef>
                <a:spcPts val="0"/>
              </a:spcBef>
              <a:spcAft>
                <a:spcPts val="0"/>
              </a:spcAft>
              <a:buNone/>
            </a:pPr>
            <a:endParaRPr sz="1800">
              <a:solidFill>
                <a:schemeClr val="dk2"/>
              </a:solidFill>
              <a:latin typeface="Roboto"/>
              <a:ea typeface="Roboto"/>
              <a:cs typeface="Roboto"/>
              <a:sym typeface="Roboto"/>
            </a:endParaRPr>
          </a:p>
          <a:p>
            <a:pPr marL="457200" lvl="0" indent="-342900" algn="l" rtl="0">
              <a:spcBef>
                <a:spcPts val="0"/>
              </a:spcBef>
              <a:spcAft>
                <a:spcPts val="0"/>
              </a:spcAft>
              <a:buClr>
                <a:schemeClr val="dk2"/>
              </a:buClr>
              <a:buSzPts val="1800"/>
              <a:buFont typeface="Roboto"/>
              <a:buChar char="●"/>
            </a:pPr>
            <a:r>
              <a:rPr lang="en" sz="1800">
                <a:solidFill>
                  <a:schemeClr val="dk2"/>
                </a:solidFill>
                <a:latin typeface="Roboto"/>
                <a:ea typeface="Roboto"/>
                <a:cs typeface="Roboto"/>
                <a:sym typeface="Roboto"/>
              </a:rPr>
              <a:t>Upload process more manageable and reliable</a:t>
            </a:r>
            <a:endParaRPr sz="1800">
              <a:solidFill>
                <a:schemeClr val="dk2"/>
              </a:solidFill>
              <a:latin typeface="Roboto"/>
              <a:ea typeface="Roboto"/>
              <a:cs typeface="Roboto"/>
              <a:sym typeface="Roboto"/>
            </a:endParaRPr>
          </a:p>
        </p:txBody>
      </p:sp>
      <p:sp>
        <p:nvSpPr>
          <p:cNvPr id="201" name="Google Shape;201;p23"/>
          <p:cNvSpPr txBox="1"/>
          <p:nvPr/>
        </p:nvSpPr>
        <p:spPr>
          <a:xfrm>
            <a:off x="7996863" y="2255500"/>
            <a:ext cx="5982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chemeClr val="dk2"/>
                </a:solidFill>
                <a:latin typeface="Roboto"/>
                <a:ea typeface="Roboto"/>
                <a:cs typeface="Roboto"/>
                <a:sym typeface="Roboto"/>
              </a:rPr>
              <a:t>Upload</a:t>
            </a:r>
            <a:endParaRPr sz="1000">
              <a:solidFill>
                <a:schemeClr val="dk2"/>
              </a:solidFill>
              <a:latin typeface="Roboto"/>
              <a:ea typeface="Roboto"/>
              <a:cs typeface="Roboto"/>
              <a:sym typeface="Roboto"/>
            </a:endParaRPr>
          </a:p>
        </p:txBody>
      </p:sp>
      <p:sp>
        <p:nvSpPr>
          <p:cNvPr id="202" name="Google Shape;202;p23"/>
          <p:cNvSpPr txBox="1"/>
          <p:nvPr/>
        </p:nvSpPr>
        <p:spPr>
          <a:xfrm>
            <a:off x="7996863" y="1583900"/>
            <a:ext cx="598200" cy="23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chemeClr val="dk2"/>
                </a:solidFill>
                <a:latin typeface="Roboto"/>
                <a:ea typeface="Roboto"/>
                <a:cs typeface="Roboto"/>
                <a:sym typeface="Roboto"/>
              </a:rPr>
              <a:t>Upload</a:t>
            </a:r>
            <a:endParaRPr sz="10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4EC0CC3F-7178-9BAE-D05C-EBA04EB5C919}"/>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10</a:t>
            </a:fld>
            <a:endParaRPr lang="en"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2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Implementation </a:t>
            </a:r>
            <a:endParaRPr>
              <a:latin typeface="Arial"/>
              <a:ea typeface="Arial"/>
              <a:cs typeface="Arial"/>
              <a:sym typeface="Arial"/>
            </a:endParaRPr>
          </a:p>
        </p:txBody>
      </p:sp>
      <p:sp>
        <p:nvSpPr>
          <p:cNvPr id="208" name="Google Shape;208;p24"/>
          <p:cNvSpPr txBox="1"/>
          <p:nvPr/>
        </p:nvSpPr>
        <p:spPr>
          <a:xfrm>
            <a:off x="311700" y="1017800"/>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GUI Application Development</a:t>
            </a:r>
            <a:endParaRPr sz="1800">
              <a:solidFill>
                <a:srgbClr val="4A86E8"/>
              </a:solidFill>
            </a:endParaRPr>
          </a:p>
        </p:txBody>
      </p:sp>
      <p:pic>
        <p:nvPicPr>
          <p:cNvPr id="209" name="Google Shape;209;p24"/>
          <p:cNvPicPr preferRelativeResize="0"/>
          <p:nvPr/>
        </p:nvPicPr>
        <p:blipFill>
          <a:blip r:embed="rId3">
            <a:alphaModFix/>
          </a:blip>
          <a:stretch>
            <a:fillRect/>
          </a:stretch>
        </p:blipFill>
        <p:spPr>
          <a:xfrm>
            <a:off x="2876349" y="2679699"/>
            <a:ext cx="309525" cy="309525"/>
          </a:xfrm>
          <a:prstGeom prst="rect">
            <a:avLst/>
          </a:prstGeom>
          <a:noFill/>
          <a:ln>
            <a:noFill/>
          </a:ln>
        </p:spPr>
      </p:pic>
      <p:sp>
        <p:nvSpPr>
          <p:cNvPr id="210" name="Google Shape;210;p24"/>
          <p:cNvSpPr txBox="1"/>
          <p:nvPr/>
        </p:nvSpPr>
        <p:spPr>
          <a:xfrm>
            <a:off x="2051175" y="2623463"/>
            <a:ext cx="1082400" cy="51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tkinter</a:t>
            </a:r>
            <a:endParaRPr sz="1800">
              <a:solidFill>
                <a:schemeClr val="dk2"/>
              </a:solidFill>
              <a:latin typeface="Roboto"/>
              <a:ea typeface="Roboto"/>
              <a:cs typeface="Roboto"/>
              <a:sym typeface="Roboto"/>
            </a:endParaRPr>
          </a:p>
        </p:txBody>
      </p:sp>
      <p:sp>
        <p:nvSpPr>
          <p:cNvPr id="211" name="Google Shape;211;p24"/>
          <p:cNvSpPr/>
          <p:nvPr/>
        </p:nvSpPr>
        <p:spPr>
          <a:xfrm>
            <a:off x="311700" y="1691575"/>
            <a:ext cx="1536000" cy="866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Data Conversion</a:t>
            </a:r>
            <a:endParaRPr>
              <a:latin typeface="Roboto"/>
              <a:ea typeface="Roboto"/>
              <a:cs typeface="Roboto"/>
              <a:sym typeface="Roboto"/>
            </a:endParaRPr>
          </a:p>
        </p:txBody>
      </p:sp>
      <p:sp>
        <p:nvSpPr>
          <p:cNvPr id="212" name="Google Shape;212;p24"/>
          <p:cNvSpPr/>
          <p:nvPr/>
        </p:nvSpPr>
        <p:spPr>
          <a:xfrm>
            <a:off x="3281025" y="1691575"/>
            <a:ext cx="1536000" cy="8661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Data Uploading</a:t>
            </a:r>
            <a:endParaRPr>
              <a:latin typeface="Roboto"/>
              <a:ea typeface="Roboto"/>
              <a:cs typeface="Roboto"/>
              <a:sym typeface="Roboto"/>
            </a:endParaRPr>
          </a:p>
        </p:txBody>
      </p:sp>
      <p:sp>
        <p:nvSpPr>
          <p:cNvPr id="213" name="Google Shape;213;p24"/>
          <p:cNvSpPr/>
          <p:nvPr/>
        </p:nvSpPr>
        <p:spPr>
          <a:xfrm>
            <a:off x="1551225" y="3643175"/>
            <a:ext cx="2082300" cy="12372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GUI Tool</a:t>
            </a:r>
            <a:endParaRPr>
              <a:latin typeface="Roboto"/>
              <a:ea typeface="Roboto"/>
              <a:cs typeface="Roboto"/>
              <a:sym typeface="Roboto"/>
            </a:endParaRPr>
          </a:p>
        </p:txBody>
      </p:sp>
      <p:cxnSp>
        <p:nvCxnSpPr>
          <p:cNvPr id="214" name="Google Shape;214;p24"/>
          <p:cNvCxnSpPr>
            <a:stCxn id="211" idx="3"/>
            <a:endCxn id="210" idx="0"/>
          </p:cNvCxnSpPr>
          <p:nvPr/>
        </p:nvCxnSpPr>
        <p:spPr>
          <a:xfrm>
            <a:off x="1847700" y="2124625"/>
            <a:ext cx="744600" cy="498900"/>
          </a:xfrm>
          <a:prstGeom prst="straightConnector1">
            <a:avLst/>
          </a:prstGeom>
          <a:noFill/>
          <a:ln w="9525" cap="flat" cmpd="sng">
            <a:solidFill>
              <a:schemeClr val="dk2"/>
            </a:solidFill>
            <a:prstDash val="solid"/>
            <a:round/>
            <a:headEnd type="none" w="med" len="med"/>
            <a:tailEnd type="triangle" w="med" len="med"/>
          </a:ln>
        </p:spPr>
      </p:cxnSp>
      <p:cxnSp>
        <p:nvCxnSpPr>
          <p:cNvPr id="215" name="Google Shape;215;p24"/>
          <p:cNvCxnSpPr>
            <a:stCxn id="212" idx="1"/>
            <a:endCxn id="210" idx="0"/>
          </p:cNvCxnSpPr>
          <p:nvPr/>
        </p:nvCxnSpPr>
        <p:spPr>
          <a:xfrm flipH="1">
            <a:off x="2592525" y="2124625"/>
            <a:ext cx="688500" cy="498900"/>
          </a:xfrm>
          <a:prstGeom prst="straightConnector1">
            <a:avLst/>
          </a:prstGeom>
          <a:noFill/>
          <a:ln w="9525" cap="flat" cmpd="sng">
            <a:solidFill>
              <a:schemeClr val="dk2"/>
            </a:solidFill>
            <a:prstDash val="solid"/>
            <a:round/>
            <a:headEnd type="none" w="med" len="med"/>
            <a:tailEnd type="triangle" w="med" len="med"/>
          </a:ln>
        </p:spPr>
      </p:cxnSp>
      <p:cxnSp>
        <p:nvCxnSpPr>
          <p:cNvPr id="216" name="Google Shape;216;p24"/>
          <p:cNvCxnSpPr>
            <a:stCxn id="210" idx="2"/>
            <a:endCxn id="213" idx="0"/>
          </p:cNvCxnSpPr>
          <p:nvPr/>
        </p:nvCxnSpPr>
        <p:spPr>
          <a:xfrm>
            <a:off x="2592375" y="3138863"/>
            <a:ext cx="0" cy="504300"/>
          </a:xfrm>
          <a:prstGeom prst="straightConnector1">
            <a:avLst/>
          </a:prstGeom>
          <a:noFill/>
          <a:ln w="9525" cap="flat" cmpd="sng">
            <a:solidFill>
              <a:schemeClr val="dk2"/>
            </a:solidFill>
            <a:prstDash val="solid"/>
            <a:round/>
            <a:headEnd type="none" w="med" len="med"/>
            <a:tailEnd type="triangle" w="med" len="med"/>
          </a:ln>
        </p:spPr>
      </p:cxnSp>
      <p:sp>
        <p:nvSpPr>
          <p:cNvPr id="217" name="Google Shape;217;p24"/>
          <p:cNvSpPr txBox="1"/>
          <p:nvPr/>
        </p:nvSpPr>
        <p:spPr>
          <a:xfrm>
            <a:off x="5651350" y="1859850"/>
            <a:ext cx="4070100" cy="24123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chemeClr val="dk2"/>
              </a:buClr>
              <a:buSzPts val="1800"/>
              <a:buFont typeface="Roboto"/>
              <a:buChar char="●"/>
            </a:pPr>
            <a:r>
              <a:rPr lang="en" sz="1800">
                <a:solidFill>
                  <a:schemeClr val="dk2"/>
                </a:solidFill>
                <a:latin typeface="Roboto"/>
                <a:ea typeface="Roboto"/>
                <a:cs typeface="Roboto"/>
                <a:sym typeface="Roboto"/>
              </a:rPr>
              <a:t>Standardize Workflow</a:t>
            </a:r>
            <a:endParaRPr sz="1800">
              <a:solidFill>
                <a:schemeClr val="dk2"/>
              </a:solidFill>
              <a:latin typeface="Roboto"/>
              <a:ea typeface="Roboto"/>
              <a:cs typeface="Roboto"/>
              <a:sym typeface="Roboto"/>
            </a:endParaRPr>
          </a:p>
          <a:p>
            <a:pPr marL="457200" lvl="0" indent="0" algn="l" rtl="0">
              <a:spcBef>
                <a:spcPts val="0"/>
              </a:spcBef>
              <a:spcAft>
                <a:spcPts val="0"/>
              </a:spcAft>
              <a:buNone/>
            </a:pPr>
            <a:endParaRPr sz="1800">
              <a:solidFill>
                <a:schemeClr val="dk2"/>
              </a:solidFill>
              <a:latin typeface="Roboto"/>
              <a:ea typeface="Roboto"/>
              <a:cs typeface="Roboto"/>
              <a:sym typeface="Roboto"/>
            </a:endParaRPr>
          </a:p>
          <a:p>
            <a:pPr marL="457200" lvl="0" indent="-342900" algn="l" rtl="0">
              <a:spcBef>
                <a:spcPts val="0"/>
              </a:spcBef>
              <a:spcAft>
                <a:spcPts val="0"/>
              </a:spcAft>
              <a:buClr>
                <a:schemeClr val="dk2"/>
              </a:buClr>
              <a:buSzPts val="1800"/>
              <a:buFont typeface="Roboto"/>
              <a:buChar char="●"/>
            </a:pPr>
            <a:r>
              <a:rPr lang="en" sz="1800">
                <a:solidFill>
                  <a:schemeClr val="dk2"/>
                </a:solidFill>
                <a:latin typeface="Roboto"/>
                <a:ea typeface="Roboto"/>
                <a:cs typeface="Roboto"/>
                <a:sym typeface="Roboto"/>
              </a:rPr>
              <a:t>Simplifying Process </a:t>
            </a:r>
            <a:endParaRPr sz="18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90D83B75-79CE-ED7A-DB02-2D0D7CDC93A7}"/>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11</a:t>
            </a:fld>
            <a:endParaRPr lang="en"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5"/>
          <p:cNvSpPr txBox="1"/>
          <p:nvPr/>
        </p:nvSpPr>
        <p:spPr>
          <a:xfrm>
            <a:off x="260150" y="580400"/>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GUI Application Screenshots</a:t>
            </a:r>
            <a:endParaRPr sz="1800">
              <a:solidFill>
                <a:srgbClr val="4A86E8"/>
              </a:solidFill>
            </a:endParaRPr>
          </a:p>
        </p:txBody>
      </p:sp>
      <p:pic>
        <p:nvPicPr>
          <p:cNvPr id="223" name="Google Shape;223;p25"/>
          <p:cNvPicPr preferRelativeResize="0"/>
          <p:nvPr/>
        </p:nvPicPr>
        <p:blipFill>
          <a:blip r:embed="rId3">
            <a:alphaModFix/>
          </a:blip>
          <a:stretch>
            <a:fillRect/>
          </a:stretch>
        </p:blipFill>
        <p:spPr>
          <a:xfrm>
            <a:off x="2304529" y="1280875"/>
            <a:ext cx="4534950" cy="3565949"/>
          </a:xfrm>
          <a:prstGeom prst="rect">
            <a:avLst/>
          </a:prstGeom>
          <a:noFill/>
          <a:ln>
            <a:noFill/>
          </a:ln>
        </p:spPr>
      </p:pic>
      <p:sp>
        <p:nvSpPr>
          <p:cNvPr id="2" name="Slide Number Placeholder 1">
            <a:extLst>
              <a:ext uri="{FF2B5EF4-FFF2-40B4-BE49-F238E27FC236}">
                <a16:creationId xmlns:a16="http://schemas.microsoft.com/office/drawing/2014/main" id="{A7B8FE16-B754-2444-74B5-7565F879393D}"/>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12</a:t>
            </a:fld>
            <a:endParaRPr lang="en"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26"/>
          <p:cNvSpPr txBox="1"/>
          <p:nvPr/>
        </p:nvSpPr>
        <p:spPr>
          <a:xfrm>
            <a:off x="260150" y="580400"/>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GUI Application Screenshots</a:t>
            </a:r>
            <a:endParaRPr sz="1800">
              <a:solidFill>
                <a:srgbClr val="4A86E8"/>
              </a:solidFill>
            </a:endParaRPr>
          </a:p>
        </p:txBody>
      </p:sp>
      <p:pic>
        <p:nvPicPr>
          <p:cNvPr id="229" name="Google Shape;229;p26"/>
          <p:cNvPicPr preferRelativeResize="0"/>
          <p:nvPr/>
        </p:nvPicPr>
        <p:blipFill>
          <a:blip r:embed="rId3">
            <a:alphaModFix/>
          </a:blip>
          <a:stretch>
            <a:fillRect/>
          </a:stretch>
        </p:blipFill>
        <p:spPr>
          <a:xfrm>
            <a:off x="2150450" y="1042100"/>
            <a:ext cx="4843099" cy="3796600"/>
          </a:xfrm>
          <a:prstGeom prst="rect">
            <a:avLst/>
          </a:prstGeom>
          <a:noFill/>
          <a:ln>
            <a:noFill/>
          </a:ln>
        </p:spPr>
      </p:pic>
      <p:cxnSp>
        <p:nvCxnSpPr>
          <p:cNvPr id="230" name="Google Shape;230;p26"/>
          <p:cNvCxnSpPr/>
          <p:nvPr/>
        </p:nvCxnSpPr>
        <p:spPr>
          <a:xfrm>
            <a:off x="3582900" y="1350000"/>
            <a:ext cx="464100" cy="300"/>
          </a:xfrm>
          <a:prstGeom prst="straightConnector1">
            <a:avLst/>
          </a:prstGeom>
          <a:noFill/>
          <a:ln w="19050" cap="flat" cmpd="sng">
            <a:solidFill>
              <a:srgbClr val="FF0000"/>
            </a:solidFill>
            <a:prstDash val="solid"/>
            <a:round/>
            <a:headEnd type="none" w="med" len="med"/>
            <a:tailEnd type="triangle" w="med" len="med"/>
          </a:ln>
        </p:spPr>
      </p:cxnSp>
      <p:sp>
        <p:nvSpPr>
          <p:cNvPr id="2" name="Slide Number Placeholder 1">
            <a:extLst>
              <a:ext uri="{FF2B5EF4-FFF2-40B4-BE49-F238E27FC236}">
                <a16:creationId xmlns:a16="http://schemas.microsoft.com/office/drawing/2014/main" id="{9C5B369B-C0D5-E1F9-A024-A0A940D64BA0}"/>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13</a:t>
            </a:fld>
            <a:endParaRPr lang="en"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pic>
        <p:nvPicPr>
          <p:cNvPr id="235" name="Google Shape;235;p27"/>
          <p:cNvPicPr preferRelativeResize="0"/>
          <p:nvPr/>
        </p:nvPicPr>
        <p:blipFill>
          <a:blip r:embed="rId3">
            <a:alphaModFix/>
          </a:blip>
          <a:stretch>
            <a:fillRect/>
          </a:stretch>
        </p:blipFill>
        <p:spPr>
          <a:xfrm>
            <a:off x="6259898" y="1892637"/>
            <a:ext cx="2597800" cy="1926125"/>
          </a:xfrm>
          <a:prstGeom prst="rect">
            <a:avLst/>
          </a:prstGeom>
          <a:noFill/>
          <a:ln>
            <a:noFill/>
          </a:ln>
        </p:spPr>
      </p:pic>
      <p:cxnSp>
        <p:nvCxnSpPr>
          <p:cNvPr id="236" name="Google Shape;236;p27"/>
          <p:cNvCxnSpPr>
            <a:stCxn id="237" idx="3"/>
            <a:endCxn id="235" idx="1"/>
          </p:cNvCxnSpPr>
          <p:nvPr/>
        </p:nvCxnSpPr>
        <p:spPr>
          <a:xfrm>
            <a:off x="5395898" y="2855700"/>
            <a:ext cx="864000" cy="0"/>
          </a:xfrm>
          <a:prstGeom prst="straightConnector1">
            <a:avLst/>
          </a:prstGeom>
          <a:noFill/>
          <a:ln w="9525" cap="flat" cmpd="sng">
            <a:solidFill>
              <a:schemeClr val="dk2"/>
            </a:solidFill>
            <a:prstDash val="solid"/>
            <a:round/>
            <a:headEnd type="none" w="med" len="med"/>
            <a:tailEnd type="triangle" w="med" len="med"/>
          </a:ln>
        </p:spPr>
      </p:cxnSp>
      <p:sp>
        <p:nvSpPr>
          <p:cNvPr id="238" name="Google Shape;238;p27"/>
          <p:cNvSpPr txBox="1"/>
          <p:nvPr/>
        </p:nvSpPr>
        <p:spPr>
          <a:xfrm>
            <a:off x="260150" y="580400"/>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GUI Application Screenshots</a:t>
            </a:r>
            <a:endParaRPr sz="1800">
              <a:solidFill>
                <a:srgbClr val="4A86E8"/>
              </a:solidFill>
            </a:endParaRPr>
          </a:p>
        </p:txBody>
      </p:sp>
      <p:pic>
        <p:nvPicPr>
          <p:cNvPr id="239" name="Google Shape;239;p27"/>
          <p:cNvPicPr preferRelativeResize="0"/>
          <p:nvPr/>
        </p:nvPicPr>
        <p:blipFill>
          <a:blip r:embed="rId4">
            <a:alphaModFix/>
          </a:blip>
          <a:stretch>
            <a:fillRect/>
          </a:stretch>
        </p:blipFill>
        <p:spPr>
          <a:xfrm>
            <a:off x="545025" y="957400"/>
            <a:ext cx="4850872" cy="3796599"/>
          </a:xfrm>
          <a:prstGeom prst="rect">
            <a:avLst/>
          </a:prstGeom>
          <a:noFill/>
          <a:ln>
            <a:noFill/>
          </a:ln>
        </p:spPr>
      </p:pic>
      <p:cxnSp>
        <p:nvCxnSpPr>
          <p:cNvPr id="240" name="Google Shape;240;p27"/>
          <p:cNvCxnSpPr/>
          <p:nvPr/>
        </p:nvCxnSpPr>
        <p:spPr>
          <a:xfrm>
            <a:off x="1980825" y="1279725"/>
            <a:ext cx="464100" cy="300"/>
          </a:xfrm>
          <a:prstGeom prst="straightConnector1">
            <a:avLst/>
          </a:prstGeom>
          <a:noFill/>
          <a:ln w="19050" cap="flat" cmpd="sng">
            <a:solidFill>
              <a:srgbClr val="FF0000"/>
            </a:solidFill>
            <a:prstDash val="solid"/>
            <a:round/>
            <a:headEnd type="none" w="med" len="med"/>
            <a:tailEnd type="triangle" w="med" len="med"/>
          </a:ln>
        </p:spPr>
      </p:cxnSp>
      <p:sp>
        <p:nvSpPr>
          <p:cNvPr id="2" name="Slide Number Placeholder 1">
            <a:extLst>
              <a:ext uri="{FF2B5EF4-FFF2-40B4-BE49-F238E27FC236}">
                <a16:creationId xmlns:a16="http://schemas.microsoft.com/office/drawing/2014/main" id="{B0CFCB0F-9DD0-7CE4-E664-CED96D5191E3}"/>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14</a:t>
            </a:fld>
            <a:endParaRPr lang="en"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p28"/>
          <p:cNvPicPr preferRelativeResize="0"/>
          <p:nvPr/>
        </p:nvPicPr>
        <p:blipFill>
          <a:blip r:embed="rId3">
            <a:alphaModFix/>
          </a:blip>
          <a:stretch>
            <a:fillRect/>
          </a:stretch>
        </p:blipFill>
        <p:spPr>
          <a:xfrm>
            <a:off x="1812150" y="1042100"/>
            <a:ext cx="4854669" cy="3796600"/>
          </a:xfrm>
          <a:prstGeom prst="rect">
            <a:avLst/>
          </a:prstGeom>
          <a:noFill/>
          <a:ln>
            <a:noFill/>
          </a:ln>
        </p:spPr>
      </p:pic>
      <p:cxnSp>
        <p:nvCxnSpPr>
          <p:cNvPr id="246" name="Google Shape;246;p28"/>
          <p:cNvCxnSpPr/>
          <p:nvPr/>
        </p:nvCxnSpPr>
        <p:spPr>
          <a:xfrm>
            <a:off x="3259675" y="1560800"/>
            <a:ext cx="464100" cy="300"/>
          </a:xfrm>
          <a:prstGeom prst="straightConnector1">
            <a:avLst/>
          </a:prstGeom>
          <a:noFill/>
          <a:ln w="19050" cap="flat" cmpd="sng">
            <a:solidFill>
              <a:srgbClr val="FF0000"/>
            </a:solidFill>
            <a:prstDash val="solid"/>
            <a:round/>
            <a:headEnd type="none" w="med" len="med"/>
            <a:tailEnd type="triangle" w="med" len="med"/>
          </a:ln>
        </p:spPr>
      </p:cxnSp>
      <p:sp>
        <p:nvSpPr>
          <p:cNvPr id="247" name="Google Shape;247;p28"/>
          <p:cNvSpPr txBox="1"/>
          <p:nvPr/>
        </p:nvSpPr>
        <p:spPr>
          <a:xfrm>
            <a:off x="260150" y="580400"/>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GUI Application Screenshots</a:t>
            </a:r>
            <a:endParaRPr sz="1800">
              <a:solidFill>
                <a:srgbClr val="4A86E8"/>
              </a:solidFill>
            </a:endParaRPr>
          </a:p>
        </p:txBody>
      </p:sp>
      <p:sp>
        <p:nvSpPr>
          <p:cNvPr id="2" name="Slide Number Placeholder 1">
            <a:extLst>
              <a:ext uri="{FF2B5EF4-FFF2-40B4-BE49-F238E27FC236}">
                <a16:creationId xmlns:a16="http://schemas.microsoft.com/office/drawing/2014/main" id="{8F826A27-98AB-F662-79D6-D0FA68158292}"/>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15</a:t>
            </a:fld>
            <a:endParaRPr lang="en"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pic>
        <p:nvPicPr>
          <p:cNvPr id="252" name="Google Shape;252;p29"/>
          <p:cNvPicPr preferRelativeResize="0"/>
          <p:nvPr/>
        </p:nvPicPr>
        <p:blipFill>
          <a:blip r:embed="rId3">
            <a:alphaModFix/>
          </a:blip>
          <a:stretch>
            <a:fillRect/>
          </a:stretch>
        </p:blipFill>
        <p:spPr>
          <a:xfrm>
            <a:off x="260150" y="1042100"/>
            <a:ext cx="4894789" cy="3796599"/>
          </a:xfrm>
          <a:prstGeom prst="rect">
            <a:avLst/>
          </a:prstGeom>
          <a:noFill/>
          <a:ln>
            <a:noFill/>
          </a:ln>
        </p:spPr>
      </p:pic>
      <p:pic>
        <p:nvPicPr>
          <p:cNvPr id="253" name="Google Shape;253;p29"/>
          <p:cNvPicPr preferRelativeResize="0"/>
          <p:nvPr/>
        </p:nvPicPr>
        <p:blipFill>
          <a:blip r:embed="rId4">
            <a:alphaModFix/>
          </a:blip>
          <a:stretch>
            <a:fillRect/>
          </a:stretch>
        </p:blipFill>
        <p:spPr>
          <a:xfrm>
            <a:off x="6198050" y="1922561"/>
            <a:ext cx="2724825" cy="2035675"/>
          </a:xfrm>
          <a:prstGeom prst="rect">
            <a:avLst/>
          </a:prstGeom>
          <a:noFill/>
          <a:ln>
            <a:noFill/>
          </a:ln>
        </p:spPr>
      </p:pic>
      <p:cxnSp>
        <p:nvCxnSpPr>
          <p:cNvPr id="254" name="Google Shape;254;p29"/>
          <p:cNvCxnSpPr/>
          <p:nvPr/>
        </p:nvCxnSpPr>
        <p:spPr>
          <a:xfrm>
            <a:off x="1837050" y="3540125"/>
            <a:ext cx="464100" cy="300"/>
          </a:xfrm>
          <a:prstGeom prst="straightConnector1">
            <a:avLst/>
          </a:prstGeom>
          <a:noFill/>
          <a:ln w="19050" cap="flat" cmpd="sng">
            <a:solidFill>
              <a:srgbClr val="FF0000"/>
            </a:solidFill>
            <a:prstDash val="solid"/>
            <a:round/>
            <a:headEnd type="none" w="med" len="med"/>
            <a:tailEnd type="triangle" w="med" len="med"/>
          </a:ln>
        </p:spPr>
      </p:cxnSp>
      <p:cxnSp>
        <p:nvCxnSpPr>
          <p:cNvPr id="255" name="Google Shape;255;p29"/>
          <p:cNvCxnSpPr>
            <a:stCxn id="252" idx="3"/>
            <a:endCxn id="253" idx="1"/>
          </p:cNvCxnSpPr>
          <p:nvPr/>
        </p:nvCxnSpPr>
        <p:spPr>
          <a:xfrm>
            <a:off x="5154939" y="2940399"/>
            <a:ext cx="1043100" cy="0"/>
          </a:xfrm>
          <a:prstGeom prst="straightConnector1">
            <a:avLst/>
          </a:prstGeom>
          <a:noFill/>
          <a:ln w="9525" cap="flat" cmpd="sng">
            <a:solidFill>
              <a:schemeClr val="dk2"/>
            </a:solidFill>
            <a:prstDash val="solid"/>
            <a:round/>
            <a:headEnd type="none" w="med" len="med"/>
            <a:tailEnd type="triangle" w="med" len="med"/>
          </a:ln>
        </p:spPr>
      </p:cxnSp>
      <p:sp>
        <p:nvSpPr>
          <p:cNvPr id="256" name="Google Shape;256;p29"/>
          <p:cNvSpPr txBox="1"/>
          <p:nvPr/>
        </p:nvSpPr>
        <p:spPr>
          <a:xfrm>
            <a:off x="260150" y="580400"/>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GUI Application Screenshots</a:t>
            </a:r>
            <a:endParaRPr sz="1800">
              <a:solidFill>
                <a:srgbClr val="4A86E8"/>
              </a:solidFill>
            </a:endParaRPr>
          </a:p>
        </p:txBody>
      </p:sp>
      <p:sp>
        <p:nvSpPr>
          <p:cNvPr id="2" name="Slide Number Placeholder 1">
            <a:extLst>
              <a:ext uri="{FF2B5EF4-FFF2-40B4-BE49-F238E27FC236}">
                <a16:creationId xmlns:a16="http://schemas.microsoft.com/office/drawing/2014/main" id="{FE4003BF-D850-67D0-14DD-089FD76B77FE}"/>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16</a:t>
            </a:fld>
            <a:endParaRPr lang="en"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Testing </a:t>
            </a:r>
            <a:endParaRPr>
              <a:latin typeface="Arial"/>
              <a:ea typeface="Arial"/>
              <a:cs typeface="Arial"/>
              <a:sym typeface="Arial"/>
            </a:endParaRPr>
          </a:p>
        </p:txBody>
      </p:sp>
      <p:sp>
        <p:nvSpPr>
          <p:cNvPr id="262" name="Google Shape;262;p30"/>
          <p:cNvSpPr txBox="1"/>
          <p:nvPr/>
        </p:nvSpPr>
        <p:spPr>
          <a:xfrm>
            <a:off x="496875" y="1509875"/>
            <a:ext cx="5484300" cy="2886600"/>
          </a:xfrm>
          <a:prstGeom prst="rect">
            <a:avLst/>
          </a:prstGeom>
          <a:noFill/>
          <a:ln>
            <a:noFill/>
          </a:ln>
        </p:spPr>
        <p:txBody>
          <a:bodyPr spcFirstLastPara="1" wrap="square" lIns="91425" tIns="91425" rIns="91425" bIns="91425" anchor="t" anchorCtr="0">
            <a:noAutofit/>
          </a:bodyPr>
          <a:lstStyle/>
          <a:p>
            <a:pPr marL="457200" lvl="0" indent="-355600" algn="l" rtl="0">
              <a:lnSpc>
                <a:spcPct val="200000"/>
              </a:lnSpc>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Counting triples</a:t>
            </a:r>
            <a:endParaRPr sz="2000">
              <a:solidFill>
                <a:schemeClr val="dk2"/>
              </a:solidFill>
              <a:latin typeface="Roboto"/>
              <a:ea typeface="Roboto"/>
              <a:cs typeface="Roboto"/>
              <a:sym typeface="Roboto"/>
            </a:endParaRPr>
          </a:p>
          <a:p>
            <a:pPr marL="457200" lvl="0" indent="-355600" algn="l" rtl="0">
              <a:lnSpc>
                <a:spcPct val="200000"/>
              </a:lnSpc>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Query objects in SPARQL interface</a:t>
            </a:r>
            <a:endParaRPr sz="2000">
              <a:solidFill>
                <a:schemeClr val="dk2"/>
              </a:solidFill>
              <a:latin typeface="Roboto"/>
              <a:ea typeface="Roboto"/>
              <a:cs typeface="Roboto"/>
              <a:sym typeface="Roboto"/>
            </a:endParaRPr>
          </a:p>
          <a:p>
            <a:pPr marL="457200" lvl="0" indent="-355600" algn="l" rtl="0">
              <a:lnSpc>
                <a:spcPct val="200000"/>
              </a:lnSpc>
              <a:spcBef>
                <a:spcPts val="0"/>
              </a:spcBef>
              <a:spcAft>
                <a:spcPts val="0"/>
              </a:spcAft>
              <a:buClr>
                <a:schemeClr val="dk2"/>
              </a:buClr>
              <a:buSzPts val="2000"/>
              <a:buFont typeface="Roboto"/>
              <a:buChar char="●"/>
            </a:pPr>
            <a:r>
              <a:rPr lang="en" sz="2000">
                <a:solidFill>
                  <a:schemeClr val="dk2"/>
                </a:solidFill>
                <a:latin typeface="Roboto"/>
                <a:ea typeface="Roboto"/>
                <a:cs typeface="Roboto"/>
                <a:sym typeface="Roboto"/>
              </a:rPr>
              <a:t>Comparing data manually </a:t>
            </a:r>
            <a:endParaRPr sz="2000">
              <a:solidFill>
                <a:schemeClr val="dk2"/>
              </a:solidFill>
              <a:latin typeface="Roboto"/>
              <a:ea typeface="Roboto"/>
              <a:cs typeface="Roboto"/>
              <a:sym typeface="Roboto"/>
            </a:endParaRPr>
          </a:p>
          <a:p>
            <a:pPr marL="0" lvl="0" indent="0" algn="l" rtl="0">
              <a:spcBef>
                <a:spcPts val="0"/>
              </a:spcBef>
              <a:spcAft>
                <a:spcPts val="0"/>
              </a:spcAft>
              <a:buNone/>
            </a:pPr>
            <a:endParaRPr sz="18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5936554A-86A0-C0D7-8F7D-B584121953B5}"/>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17</a:t>
            </a:fld>
            <a:endParaRPr lang="en"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Testing </a:t>
            </a:r>
            <a:endParaRPr>
              <a:latin typeface="Arial"/>
              <a:ea typeface="Arial"/>
              <a:cs typeface="Arial"/>
              <a:sym typeface="Arial"/>
            </a:endParaRPr>
          </a:p>
        </p:txBody>
      </p:sp>
      <p:pic>
        <p:nvPicPr>
          <p:cNvPr id="268" name="Google Shape;268;p31"/>
          <p:cNvPicPr preferRelativeResize="0"/>
          <p:nvPr/>
        </p:nvPicPr>
        <p:blipFill>
          <a:blip r:embed="rId3">
            <a:alphaModFix/>
          </a:blip>
          <a:stretch>
            <a:fillRect/>
          </a:stretch>
        </p:blipFill>
        <p:spPr>
          <a:xfrm>
            <a:off x="152400" y="1170200"/>
            <a:ext cx="8839200" cy="2751274"/>
          </a:xfrm>
          <a:prstGeom prst="rect">
            <a:avLst/>
          </a:prstGeom>
          <a:noFill/>
          <a:ln>
            <a:noFill/>
          </a:ln>
        </p:spPr>
      </p:pic>
      <p:sp>
        <p:nvSpPr>
          <p:cNvPr id="269" name="Google Shape;269;p31"/>
          <p:cNvSpPr txBox="1"/>
          <p:nvPr/>
        </p:nvSpPr>
        <p:spPr>
          <a:xfrm>
            <a:off x="2775175" y="3981100"/>
            <a:ext cx="5494800" cy="48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700">
                <a:latin typeface="Times New Roman"/>
                <a:ea typeface="Times New Roman"/>
                <a:cs typeface="Times New Roman"/>
                <a:sym typeface="Times New Roman"/>
              </a:rPr>
              <a:t>Showing all data in a Graph</a:t>
            </a:r>
            <a:endParaRPr sz="17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105C30D0-6A7F-E220-05E4-F89074FE9321}"/>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18</a:t>
            </a:fld>
            <a:endParaRPr lang="en"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Outline</a:t>
            </a:r>
            <a:endParaRPr>
              <a:latin typeface="Arial"/>
              <a:ea typeface="Arial"/>
              <a:cs typeface="Arial"/>
              <a:sym typeface="Arial"/>
            </a:endParaRPr>
          </a:p>
        </p:txBody>
      </p:sp>
      <p:sp>
        <p:nvSpPr>
          <p:cNvPr id="91" name="Google Shape;91;p1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rgbClr val="1155CC"/>
              </a:buClr>
              <a:buSzPts val="1800"/>
              <a:buChar char="●"/>
            </a:pPr>
            <a:r>
              <a:rPr lang="en" dirty="0">
                <a:solidFill>
                  <a:srgbClr val="1155CC"/>
                </a:solidFill>
              </a:rPr>
              <a:t>Project Overview</a:t>
            </a:r>
            <a:endParaRPr dirty="0">
              <a:solidFill>
                <a:srgbClr val="1155CC"/>
              </a:solidFill>
            </a:endParaRPr>
          </a:p>
          <a:p>
            <a:pPr marL="457200" lvl="0" indent="-342900" algn="l" rtl="0">
              <a:spcBef>
                <a:spcPts val="0"/>
              </a:spcBef>
              <a:spcAft>
                <a:spcPts val="0"/>
              </a:spcAft>
              <a:buClr>
                <a:srgbClr val="1155CC"/>
              </a:buClr>
              <a:buSzPts val="1800"/>
              <a:buChar char="●"/>
            </a:pPr>
            <a:r>
              <a:rPr lang="en" dirty="0">
                <a:solidFill>
                  <a:srgbClr val="1155CC"/>
                </a:solidFill>
              </a:rPr>
              <a:t>Problem &amp; Motivation</a:t>
            </a:r>
            <a:endParaRPr dirty="0">
              <a:solidFill>
                <a:srgbClr val="1155CC"/>
              </a:solidFill>
            </a:endParaRPr>
          </a:p>
          <a:p>
            <a:pPr marL="457200" lvl="0" indent="-342900" algn="l" rtl="0">
              <a:spcBef>
                <a:spcPts val="0"/>
              </a:spcBef>
              <a:spcAft>
                <a:spcPts val="0"/>
              </a:spcAft>
              <a:buClr>
                <a:srgbClr val="1155CC"/>
              </a:buClr>
              <a:buSzPts val="1800"/>
              <a:buChar char="●"/>
            </a:pPr>
            <a:r>
              <a:rPr lang="en" dirty="0">
                <a:solidFill>
                  <a:srgbClr val="1155CC"/>
                </a:solidFill>
              </a:rPr>
              <a:t>Design</a:t>
            </a:r>
            <a:endParaRPr dirty="0">
              <a:solidFill>
                <a:srgbClr val="1155CC"/>
              </a:solidFill>
            </a:endParaRPr>
          </a:p>
          <a:p>
            <a:pPr marL="457200" lvl="0" indent="-342900" algn="l" rtl="0">
              <a:spcBef>
                <a:spcPts val="0"/>
              </a:spcBef>
              <a:spcAft>
                <a:spcPts val="0"/>
              </a:spcAft>
              <a:buClr>
                <a:srgbClr val="1155CC"/>
              </a:buClr>
              <a:buSzPts val="1800"/>
              <a:buChar char="●"/>
            </a:pPr>
            <a:r>
              <a:rPr lang="en" dirty="0">
                <a:solidFill>
                  <a:srgbClr val="1155CC"/>
                </a:solidFill>
              </a:rPr>
              <a:t>Implementation</a:t>
            </a:r>
            <a:endParaRPr dirty="0">
              <a:solidFill>
                <a:srgbClr val="1155CC"/>
              </a:solidFill>
            </a:endParaRPr>
          </a:p>
          <a:p>
            <a:pPr marL="457200" lvl="0" indent="-342900" algn="l" rtl="0">
              <a:spcBef>
                <a:spcPts val="0"/>
              </a:spcBef>
              <a:spcAft>
                <a:spcPts val="0"/>
              </a:spcAft>
              <a:buClr>
                <a:srgbClr val="1155CC"/>
              </a:buClr>
              <a:buSzPts val="1800"/>
              <a:buChar char="●"/>
            </a:pPr>
            <a:r>
              <a:rPr lang="en" dirty="0">
                <a:solidFill>
                  <a:srgbClr val="1155CC"/>
                </a:solidFill>
              </a:rPr>
              <a:t>Testing</a:t>
            </a:r>
            <a:endParaRPr dirty="0">
              <a:solidFill>
                <a:srgbClr val="1155CC"/>
              </a:solidFill>
            </a:endParaRPr>
          </a:p>
          <a:p>
            <a:pPr marL="457200" lvl="0" indent="-342900" algn="l" rtl="0">
              <a:spcBef>
                <a:spcPts val="0"/>
              </a:spcBef>
              <a:spcAft>
                <a:spcPts val="0"/>
              </a:spcAft>
              <a:buClr>
                <a:srgbClr val="1155CC"/>
              </a:buClr>
              <a:buSzPts val="1800"/>
              <a:buChar char="●"/>
            </a:pPr>
            <a:r>
              <a:rPr lang="en" dirty="0">
                <a:solidFill>
                  <a:srgbClr val="1155CC"/>
                </a:solidFill>
              </a:rPr>
              <a:t>Progress Updates</a:t>
            </a:r>
            <a:endParaRPr dirty="0">
              <a:solidFill>
                <a:srgbClr val="1155CC"/>
              </a:solidFill>
            </a:endParaRPr>
          </a:p>
          <a:p>
            <a:pPr marL="457200" lvl="0" indent="-342900" algn="l" rtl="0">
              <a:spcBef>
                <a:spcPts val="0"/>
              </a:spcBef>
              <a:spcAft>
                <a:spcPts val="0"/>
              </a:spcAft>
              <a:buClr>
                <a:srgbClr val="1155CC"/>
              </a:buClr>
              <a:buSzPts val="1800"/>
              <a:buChar char="●"/>
            </a:pPr>
            <a:r>
              <a:rPr lang="en" dirty="0">
                <a:solidFill>
                  <a:srgbClr val="1155CC"/>
                </a:solidFill>
              </a:rPr>
              <a:t>Acknowledgements</a:t>
            </a:r>
            <a:endParaRPr dirty="0">
              <a:solidFill>
                <a:srgbClr val="1155CC"/>
              </a:solidFill>
            </a:endParaRPr>
          </a:p>
          <a:p>
            <a:pPr marL="457200" lvl="0" indent="-342900" algn="l" rtl="0">
              <a:spcBef>
                <a:spcPts val="0"/>
              </a:spcBef>
              <a:spcAft>
                <a:spcPts val="0"/>
              </a:spcAft>
              <a:buClr>
                <a:srgbClr val="1155CC"/>
              </a:buClr>
              <a:buSzPts val="1800"/>
              <a:buChar char="●"/>
            </a:pPr>
            <a:r>
              <a:rPr lang="en" dirty="0">
                <a:solidFill>
                  <a:srgbClr val="1155CC"/>
                </a:solidFill>
              </a:rPr>
              <a:t>References</a:t>
            </a:r>
            <a:endParaRPr dirty="0">
              <a:solidFill>
                <a:srgbClr val="1155CC"/>
              </a:solidFill>
            </a:endParaRPr>
          </a:p>
          <a:p>
            <a:pPr marL="0" lvl="0" indent="0" algn="l" rtl="0">
              <a:spcBef>
                <a:spcPts val="1200"/>
              </a:spcBef>
              <a:spcAft>
                <a:spcPts val="1200"/>
              </a:spcAft>
              <a:buNone/>
            </a:pPr>
            <a:endParaRPr dirty="0"/>
          </a:p>
        </p:txBody>
      </p:sp>
      <p:pic>
        <p:nvPicPr>
          <p:cNvPr id="92" name="Google Shape;92;p14"/>
          <p:cNvPicPr preferRelativeResize="0"/>
          <p:nvPr/>
        </p:nvPicPr>
        <p:blipFill>
          <a:blip r:embed="rId3">
            <a:alphaModFix/>
          </a:blip>
          <a:stretch>
            <a:fillRect/>
          </a:stretch>
        </p:blipFill>
        <p:spPr>
          <a:xfrm>
            <a:off x="5216463" y="1487600"/>
            <a:ext cx="2333625" cy="1962150"/>
          </a:xfrm>
          <a:prstGeom prst="rect">
            <a:avLst/>
          </a:prstGeom>
          <a:noFill/>
          <a:ln>
            <a:noFill/>
          </a:ln>
        </p:spPr>
      </p:pic>
      <p:sp>
        <p:nvSpPr>
          <p:cNvPr id="3" name="Slide Number Placeholder 2">
            <a:extLst>
              <a:ext uri="{FF2B5EF4-FFF2-40B4-BE49-F238E27FC236}">
                <a16:creationId xmlns:a16="http://schemas.microsoft.com/office/drawing/2014/main" id="{A41A5E45-94ED-9B59-AC2F-A3C8496E2BB7}"/>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a:t>
            </a:fld>
            <a:endParaRPr lang="en"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2"/>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Testing </a:t>
            </a:r>
            <a:endParaRPr>
              <a:latin typeface="Arial"/>
              <a:ea typeface="Arial"/>
              <a:cs typeface="Arial"/>
              <a:sym typeface="Arial"/>
            </a:endParaRPr>
          </a:p>
        </p:txBody>
      </p:sp>
      <p:pic>
        <p:nvPicPr>
          <p:cNvPr id="275" name="Google Shape;275;p32"/>
          <p:cNvPicPr preferRelativeResize="0"/>
          <p:nvPr/>
        </p:nvPicPr>
        <p:blipFill>
          <a:blip r:embed="rId3">
            <a:alphaModFix/>
          </a:blip>
          <a:stretch>
            <a:fillRect/>
          </a:stretch>
        </p:blipFill>
        <p:spPr>
          <a:xfrm>
            <a:off x="1812150" y="852875"/>
            <a:ext cx="4768482" cy="3820899"/>
          </a:xfrm>
          <a:prstGeom prst="rect">
            <a:avLst/>
          </a:prstGeom>
          <a:noFill/>
          <a:ln>
            <a:noFill/>
          </a:ln>
        </p:spPr>
      </p:pic>
      <p:sp>
        <p:nvSpPr>
          <p:cNvPr id="2" name="Slide Number Placeholder 1">
            <a:extLst>
              <a:ext uri="{FF2B5EF4-FFF2-40B4-BE49-F238E27FC236}">
                <a16:creationId xmlns:a16="http://schemas.microsoft.com/office/drawing/2014/main" id="{4DB386F5-A3A0-9DAA-F07B-8FC7397E21AC}"/>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19</a:t>
            </a:fld>
            <a:endParaRPr lang="en" sz="1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33"/>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Testing </a:t>
            </a:r>
            <a:endParaRPr>
              <a:latin typeface="Arial"/>
              <a:ea typeface="Arial"/>
              <a:cs typeface="Arial"/>
              <a:sym typeface="Arial"/>
            </a:endParaRPr>
          </a:p>
        </p:txBody>
      </p:sp>
      <p:pic>
        <p:nvPicPr>
          <p:cNvPr id="281" name="Google Shape;281;p33"/>
          <p:cNvPicPr preferRelativeResize="0"/>
          <p:nvPr/>
        </p:nvPicPr>
        <p:blipFill>
          <a:blip r:embed="rId3">
            <a:alphaModFix/>
          </a:blip>
          <a:stretch>
            <a:fillRect/>
          </a:stretch>
        </p:blipFill>
        <p:spPr>
          <a:xfrm>
            <a:off x="364975" y="1181037"/>
            <a:ext cx="8779026" cy="2649375"/>
          </a:xfrm>
          <a:prstGeom prst="rect">
            <a:avLst/>
          </a:prstGeom>
          <a:noFill/>
          <a:ln>
            <a:noFill/>
          </a:ln>
        </p:spPr>
      </p:pic>
      <p:sp>
        <p:nvSpPr>
          <p:cNvPr id="282" name="Google Shape;282;p33"/>
          <p:cNvSpPr txBox="1"/>
          <p:nvPr/>
        </p:nvSpPr>
        <p:spPr>
          <a:xfrm>
            <a:off x="909225" y="3952400"/>
            <a:ext cx="5876100" cy="4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700">
                <a:latin typeface="Times New Roman"/>
                <a:ea typeface="Times New Roman"/>
                <a:cs typeface="Times New Roman"/>
                <a:sym typeface="Times New Roman"/>
              </a:rPr>
              <a:t>Querying predicate contain “abstractOf”, subject and object with certain Object ID</a:t>
            </a:r>
            <a:endParaRPr sz="17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97E5A36C-42B3-0356-77BC-8FA7AD47D749}"/>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20</a:t>
            </a:fld>
            <a:endParaRPr lang="en" sz="1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Testing </a:t>
            </a:r>
            <a:endParaRPr>
              <a:latin typeface="Arial"/>
              <a:ea typeface="Arial"/>
              <a:cs typeface="Arial"/>
              <a:sym typeface="Arial"/>
            </a:endParaRPr>
          </a:p>
        </p:txBody>
      </p:sp>
      <p:pic>
        <p:nvPicPr>
          <p:cNvPr id="288" name="Google Shape;288;p34"/>
          <p:cNvPicPr preferRelativeResize="0"/>
          <p:nvPr/>
        </p:nvPicPr>
        <p:blipFill>
          <a:blip r:embed="rId3">
            <a:alphaModFix/>
          </a:blip>
          <a:stretch>
            <a:fillRect/>
          </a:stretch>
        </p:blipFill>
        <p:spPr>
          <a:xfrm>
            <a:off x="734375" y="1665025"/>
            <a:ext cx="8164274" cy="1116475"/>
          </a:xfrm>
          <a:prstGeom prst="rect">
            <a:avLst/>
          </a:prstGeom>
          <a:noFill/>
          <a:ln>
            <a:noFill/>
          </a:ln>
        </p:spPr>
      </p:pic>
      <p:sp>
        <p:nvSpPr>
          <p:cNvPr id="289" name="Google Shape;289;p34"/>
          <p:cNvSpPr txBox="1"/>
          <p:nvPr/>
        </p:nvSpPr>
        <p:spPr>
          <a:xfrm>
            <a:off x="1249663" y="2900900"/>
            <a:ext cx="7133700" cy="4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700">
                <a:latin typeface="Times New Roman"/>
                <a:ea typeface="Times New Roman"/>
                <a:cs typeface="Times New Roman"/>
                <a:sym typeface="Times New Roman"/>
              </a:rPr>
              <a:t>Querying results contain “abstractOf”, RDF with certain Object ID</a:t>
            </a:r>
            <a:endParaRPr sz="17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805BF77A-0C90-A025-6E1E-6CC75C727C87}"/>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21</a:t>
            </a:fld>
            <a:endParaRPr lang="en" sz="1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Progress Update</a:t>
            </a:r>
            <a:endParaRPr/>
          </a:p>
        </p:txBody>
      </p:sp>
      <p:sp>
        <p:nvSpPr>
          <p:cNvPr id="295" name="Google Shape;295;p35"/>
          <p:cNvSpPr txBox="1">
            <a:spLocks noGrp="1"/>
          </p:cNvSpPr>
          <p:nvPr>
            <p:ph type="body" idx="1"/>
          </p:nvPr>
        </p:nvSpPr>
        <p:spPr>
          <a:xfrm>
            <a:off x="311700" y="1903650"/>
            <a:ext cx="8520600" cy="26652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
        <p:nvSpPr>
          <p:cNvPr id="296" name="Google Shape;296;p35"/>
          <p:cNvSpPr txBox="1"/>
          <p:nvPr/>
        </p:nvSpPr>
        <p:spPr>
          <a:xfrm>
            <a:off x="311700" y="1229875"/>
            <a:ext cx="686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Uploaded 60 ETDs under graph “http://localhost:8890/v6/”</a:t>
            </a:r>
            <a:endParaRPr sz="1800">
              <a:solidFill>
                <a:srgbClr val="4A86E8"/>
              </a:solidFill>
            </a:endParaRPr>
          </a:p>
        </p:txBody>
      </p:sp>
      <p:pic>
        <p:nvPicPr>
          <p:cNvPr id="297" name="Google Shape;297;p35"/>
          <p:cNvPicPr preferRelativeResize="0"/>
          <p:nvPr/>
        </p:nvPicPr>
        <p:blipFill>
          <a:blip r:embed="rId3">
            <a:alphaModFix/>
          </a:blip>
          <a:stretch>
            <a:fillRect/>
          </a:stretch>
        </p:blipFill>
        <p:spPr>
          <a:xfrm>
            <a:off x="311690" y="1691573"/>
            <a:ext cx="6867937" cy="2877301"/>
          </a:xfrm>
          <a:prstGeom prst="rect">
            <a:avLst/>
          </a:prstGeom>
          <a:noFill/>
          <a:ln>
            <a:noFill/>
          </a:ln>
        </p:spPr>
      </p:pic>
      <p:sp>
        <p:nvSpPr>
          <p:cNvPr id="2" name="Slide Number Placeholder 1">
            <a:extLst>
              <a:ext uri="{FF2B5EF4-FFF2-40B4-BE49-F238E27FC236}">
                <a16:creationId xmlns:a16="http://schemas.microsoft.com/office/drawing/2014/main" id="{854CC1BE-F9CE-7F70-52A9-5C8DE943CEF3}"/>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22</a:t>
            </a:fld>
            <a:endParaRPr lang="en" sz="1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Progress Update</a:t>
            </a:r>
            <a:endParaRPr/>
          </a:p>
        </p:txBody>
      </p:sp>
      <p:sp>
        <p:nvSpPr>
          <p:cNvPr id="303" name="Google Shape;303;p36"/>
          <p:cNvSpPr txBox="1">
            <a:spLocks noGrp="1"/>
          </p:cNvSpPr>
          <p:nvPr>
            <p:ph type="body" idx="1"/>
          </p:nvPr>
        </p:nvSpPr>
        <p:spPr>
          <a:xfrm>
            <a:off x="311700" y="1691575"/>
            <a:ext cx="3030600" cy="28773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SzPts val="1800"/>
              <a:buChar char="●"/>
            </a:pPr>
            <a:r>
              <a:rPr lang="en"/>
              <a:t>URI Resolution</a:t>
            </a:r>
            <a:endParaRPr/>
          </a:p>
          <a:p>
            <a:pPr marL="914400" lvl="1" indent="-317500" algn="l" rtl="0">
              <a:lnSpc>
                <a:spcPct val="150000"/>
              </a:lnSpc>
              <a:spcBef>
                <a:spcPts val="0"/>
              </a:spcBef>
              <a:spcAft>
                <a:spcPts val="0"/>
              </a:spcAft>
              <a:buSzPts val="1400"/>
              <a:buChar char="○"/>
            </a:pPr>
            <a:r>
              <a:rPr lang="en"/>
              <a:t>Object ID</a:t>
            </a:r>
            <a:endParaRPr/>
          </a:p>
          <a:p>
            <a:pPr marL="914400" lvl="1" indent="-317500" algn="l" rtl="0">
              <a:lnSpc>
                <a:spcPct val="150000"/>
              </a:lnSpc>
              <a:spcBef>
                <a:spcPts val="0"/>
              </a:spcBef>
              <a:spcAft>
                <a:spcPts val="0"/>
              </a:spcAft>
              <a:buSzPts val="1400"/>
              <a:buChar char="○"/>
            </a:pPr>
            <a:r>
              <a:rPr lang="en"/>
              <a:t>PostgreSQL Database</a:t>
            </a:r>
            <a:endParaRPr/>
          </a:p>
          <a:p>
            <a:pPr marL="914400" lvl="0" indent="0" algn="l" rtl="0">
              <a:lnSpc>
                <a:spcPct val="150000"/>
              </a:lnSpc>
              <a:spcBef>
                <a:spcPts val="1200"/>
              </a:spcBef>
              <a:spcAft>
                <a:spcPts val="0"/>
              </a:spcAft>
              <a:buNone/>
            </a:pPr>
            <a:endParaRPr/>
          </a:p>
          <a:p>
            <a:pPr marL="457200" lvl="0" indent="-342900" algn="l" rtl="0">
              <a:spcBef>
                <a:spcPts val="1200"/>
              </a:spcBef>
              <a:spcAft>
                <a:spcPts val="0"/>
              </a:spcAft>
              <a:buSzPts val="1800"/>
              <a:buChar char="●"/>
            </a:pPr>
            <a:r>
              <a:rPr lang="en"/>
              <a:t>XML file shortage</a:t>
            </a:r>
            <a:endParaRPr/>
          </a:p>
          <a:p>
            <a:pPr marL="0" lvl="0" indent="0" algn="l" rtl="0">
              <a:spcBef>
                <a:spcPts val="1200"/>
              </a:spcBef>
              <a:spcAft>
                <a:spcPts val="1200"/>
              </a:spcAft>
              <a:buNone/>
            </a:pPr>
            <a:endParaRPr/>
          </a:p>
        </p:txBody>
      </p:sp>
      <p:sp>
        <p:nvSpPr>
          <p:cNvPr id="304" name="Google Shape;304;p36"/>
          <p:cNvSpPr txBox="1"/>
          <p:nvPr/>
        </p:nvSpPr>
        <p:spPr>
          <a:xfrm>
            <a:off x="311700" y="1229875"/>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Difficulties</a:t>
            </a:r>
            <a:endParaRPr sz="1800">
              <a:solidFill>
                <a:srgbClr val="4A86E8"/>
              </a:solidFill>
            </a:endParaRPr>
          </a:p>
        </p:txBody>
      </p:sp>
      <p:pic>
        <p:nvPicPr>
          <p:cNvPr id="305" name="Google Shape;305;p36"/>
          <p:cNvPicPr preferRelativeResize="0"/>
          <p:nvPr/>
        </p:nvPicPr>
        <p:blipFill>
          <a:blip r:embed="rId3">
            <a:alphaModFix/>
          </a:blip>
          <a:stretch>
            <a:fillRect/>
          </a:stretch>
        </p:blipFill>
        <p:spPr>
          <a:xfrm>
            <a:off x="3871001" y="1104278"/>
            <a:ext cx="5273001" cy="1001550"/>
          </a:xfrm>
          <a:prstGeom prst="rect">
            <a:avLst/>
          </a:prstGeom>
          <a:noFill/>
          <a:ln>
            <a:noFill/>
          </a:ln>
        </p:spPr>
      </p:pic>
      <p:sp>
        <p:nvSpPr>
          <p:cNvPr id="306" name="Google Shape;306;p36"/>
          <p:cNvSpPr txBox="1"/>
          <p:nvPr/>
        </p:nvSpPr>
        <p:spPr>
          <a:xfrm>
            <a:off x="4775075" y="2105825"/>
            <a:ext cx="3989700" cy="350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Error message for URI Webpage</a:t>
            </a:r>
            <a:endParaRPr sz="18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E086ED38-C19D-665D-9D45-807649D659CC}"/>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23</a:t>
            </a:fld>
            <a:endParaRPr lang="en" sz="1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3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Future Works</a:t>
            </a:r>
            <a:endParaRPr/>
          </a:p>
        </p:txBody>
      </p:sp>
      <p:sp>
        <p:nvSpPr>
          <p:cNvPr id="312" name="Google Shape;312;p37"/>
          <p:cNvSpPr txBox="1">
            <a:spLocks noGrp="1"/>
          </p:cNvSpPr>
          <p:nvPr>
            <p:ph type="body" idx="1"/>
          </p:nvPr>
        </p:nvSpPr>
        <p:spPr>
          <a:xfrm>
            <a:off x="311700" y="945625"/>
            <a:ext cx="8520600" cy="3339000"/>
          </a:xfrm>
          <a:prstGeom prst="rect">
            <a:avLst/>
          </a:prstGeom>
        </p:spPr>
        <p:txBody>
          <a:bodyPr spcFirstLastPara="1" wrap="square" lIns="91425" tIns="91425" rIns="91425" bIns="91425" anchor="t" anchorCtr="0">
            <a:normAutofit/>
          </a:bodyPr>
          <a:lstStyle/>
          <a:p>
            <a:pPr marL="457200" lvl="0" indent="0" algn="l" rtl="0">
              <a:lnSpc>
                <a:spcPct val="200000"/>
              </a:lnSpc>
              <a:spcBef>
                <a:spcPts val="0"/>
              </a:spcBef>
              <a:spcAft>
                <a:spcPts val="0"/>
              </a:spcAft>
              <a:buNone/>
            </a:pPr>
            <a:endParaRPr/>
          </a:p>
          <a:p>
            <a:pPr marL="457200" lvl="0" indent="-342900" algn="l" rtl="0">
              <a:lnSpc>
                <a:spcPct val="200000"/>
              </a:lnSpc>
              <a:spcBef>
                <a:spcPts val="1200"/>
              </a:spcBef>
              <a:spcAft>
                <a:spcPts val="0"/>
              </a:spcAft>
              <a:buSzPts val="1800"/>
              <a:buChar char="●"/>
            </a:pPr>
            <a:r>
              <a:rPr lang="en"/>
              <a:t>PostgreSQL access issue</a:t>
            </a:r>
            <a:endParaRPr/>
          </a:p>
          <a:p>
            <a:pPr marL="457200" lvl="0" indent="-342900" algn="l" rtl="0">
              <a:lnSpc>
                <a:spcPct val="200000"/>
              </a:lnSpc>
              <a:spcBef>
                <a:spcPts val="0"/>
              </a:spcBef>
              <a:spcAft>
                <a:spcPts val="0"/>
              </a:spcAft>
              <a:buSzPts val="1800"/>
              <a:buChar char="●"/>
            </a:pPr>
            <a:r>
              <a:rPr lang="en"/>
              <a:t>Object ID consistency</a:t>
            </a:r>
            <a:endParaRPr/>
          </a:p>
          <a:p>
            <a:pPr marL="457200" lvl="0" indent="-342900" algn="l" rtl="0">
              <a:lnSpc>
                <a:spcPct val="200000"/>
              </a:lnSpc>
              <a:spcBef>
                <a:spcPts val="0"/>
              </a:spcBef>
              <a:spcAft>
                <a:spcPts val="0"/>
              </a:spcAft>
              <a:buSzPts val="1800"/>
              <a:buChar char="●"/>
            </a:pPr>
            <a:r>
              <a:rPr lang="en"/>
              <a:t>Expanding 332 or more ETDs for Knowledge Graph</a:t>
            </a:r>
            <a:endParaRPr/>
          </a:p>
        </p:txBody>
      </p:sp>
      <p:pic>
        <p:nvPicPr>
          <p:cNvPr id="313" name="Google Shape;313;p37"/>
          <p:cNvPicPr preferRelativeResize="0"/>
          <p:nvPr/>
        </p:nvPicPr>
        <p:blipFill>
          <a:blip r:embed="rId3">
            <a:alphaModFix/>
          </a:blip>
          <a:stretch>
            <a:fillRect/>
          </a:stretch>
        </p:blipFill>
        <p:spPr>
          <a:xfrm>
            <a:off x="6579713" y="850038"/>
            <a:ext cx="2143125" cy="2143125"/>
          </a:xfrm>
          <a:prstGeom prst="rect">
            <a:avLst/>
          </a:prstGeom>
          <a:noFill/>
          <a:ln>
            <a:noFill/>
          </a:ln>
        </p:spPr>
      </p:pic>
      <p:sp>
        <p:nvSpPr>
          <p:cNvPr id="2" name="Slide Number Placeholder 1">
            <a:extLst>
              <a:ext uri="{FF2B5EF4-FFF2-40B4-BE49-F238E27FC236}">
                <a16:creationId xmlns:a16="http://schemas.microsoft.com/office/drawing/2014/main" id="{5767F870-5FC9-67E1-2C52-E9337F475CB8}"/>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24</a:t>
            </a:fld>
            <a:endParaRPr lang="en" sz="1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3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3400">
                <a:latin typeface="Arial"/>
                <a:ea typeface="Arial"/>
                <a:cs typeface="Arial"/>
                <a:sym typeface="Arial"/>
              </a:rPr>
              <a:t>Acknowledgements</a:t>
            </a:r>
            <a:endParaRPr/>
          </a:p>
        </p:txBody>
      </p:sp>
      <p:sp>
        <p:nvSpPr>
          <p:cNvPr id="319" name="Google Shape;319;p38"/>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
                <a:solidFill>
                  <a:srgbClr val="0E101A"/>
                </a:solidFill>
                <a:latin typeface="Arial"/>
                <a:ea typeface="Arial"/>
                <a:cs typeface="Arial"/>
                <a:sym typeface="Arial"/>
              </a:rPr>
              <a:t>We want to thank </a:t>
            </a:r>
            <a:r>
              <a:rPr lang="en" b="1">
                <a:solidFill>
                  <a:srgbClr val="0E101A"/>
                </a:solidFill>
                <a:latin typeface="Arial"/>
                <a:ea typeface="Arial"/>
                <a:cs typeface="Arial"/>
                <a:sym typeface="Arial"/>
              </a:rPr>
              <a:t>Dr. Edward A. Fox</a:t>
            </a:r>
            <a:r>
              <a:rPr lang="en">
                <a:solidFill>
                  <a:srgbClr val="0E101A"/>
                </a:solidFill>
                <a:latin typeface="Arial"/>
                <a:ea typeface="Arial"/>
                <a:cs typeface="Arial"/>
                <a:sym typeface="Arial"/>
              </a:rPr>
              <a:t> for his valuable guidance, </a:t>
            </a:r>
            <a:r>
              <a:rPr lang="en" b="1">
                <a:solidFill>
                  <a:srgbClr val="0E101A"/>
                </a:solidFill>
                <a:latin typeface="Arial"/>
                <a:ea typeface="Arial"/>
                <a:cs typeface="Arial"/>
                <a:sym typeface="Arial"/>
              </a:rPr>
              <a:t>Satvik Chekuri</a:t>
            </a:r>
            <a:r>
              <a:rPr lang="en">
                <a:solidFill>
                  <a:srgbClr val="0E101A"/>
                </a:solidFill>
                <a:latin typeface="Arial"/>
                <a:ea typeface="Arial"/>
                <a:cs typeface="Arial"/>
                <a:sym typeface="Arial"/>
              </a:rPr>
              <a:t> for his technical support and insights, and </a:t>
            </a:r>
            <a:r>
              <a:rPr lang="en" b="1">
                <a:solidFill>
                  <a:srgbClr val="0E101A"/>
                </a:solidFill>
                <a:latin typeface="Arial"/>
                <a:ea typeface="Arial"/>
                <a:cs typeface="Arial"/>
                <a:sym typeface="Arial"/>
              </a:rPr>
              <a:t>Amr Aboelnaga</a:t>
            </a:r>
            <a:r>
              <a:rPr lang="en">
                <a:solidFill>
                  <a:srgbClr val="0E101A"/>
                </a:solidFill>
                <a:latin typeface="Arial"/>
                <a:ea typeface="Arial"/>
                <a:cs typeface="Arial"/>
                <a:sym typeface="Arial"/>
              </a:rPr>
              <a:t> and </a:t>
            </a:r>
            <a:r>
              <a:rPr lang="en" b="1">
                <a:solidFill>
                  <a:srgbClr val="0E101A"/>
                </a:solidFill>
                <a:latin typeface="Arial"/>
                <a:ea typeface="Arial"/>
                <a:cs typeface="Arial"/>
                <a:sym typeface="Arial"/>
              </a:rPr>
              <a:t>Bipasha Banerjee</a:t>
            </a:r>
            <a:r>
              <a:rPr lang="en">
                <a:solidFill>
                  <a:srgbClr val="0E101A"/>
                </a:solidFill>
                <a:latin typeface="Arial"/>
                <a:ea typeface="Arial"/>
                <a:cs typeface="Arial"/>
                <a:sym typeface="Arial"/>
              </a:rPr>
              <a:t> for providing the essential XML files for our project.</a:t>
            </a:r>
            <a:endParaRPr sz="2500"/>
          </a:p>
          <a:p>
            <a:pPr marL="0" lvl="0" indent="0" algn="l" rtl="0">
              <a:spcBef>
                <a:spcPts val="0"/>
              </a:spcBef>
              <a:spcAft>
                <a:spcPts val="0"/>
              </a:spcAft>
              <a:buNone/>
            </a:pPr>
            <a:endParaRPr/>
          </a:p>
          <a:p>
            <a:pPr marL="0" lvl="0" indent="0" algn="l" rtl="0">
              <a:spcBef>
                <a:spcPts val="1200"/>
              </a:spcBef>
              <a:spcAft>
                <a:spcPts val="1200"/>
              </a:spcAft>
              <a:buNone/>
            </a:pPr>
            <a:endParaRPr/>
          </a:p>
        </p:txBody>
      </p:sp>
      <p:pic>
        <p:nvPicPr>
          <p:cNvPr id="320" name="Google Shape;320;p38"/>
          <p:cNvPicPr preferRelativeResize="0"/>
          <p:nvPr/>
        </p:nvPicPr>
        <p:blipFill>
          <a:blip r:embed="rId3">
            <a:alphaModFix/>
          </a:blip>
          <a:stretch>
            <a:fillRect/>
          </a:stretch>
        </p:blipFill>
        <p:spPr>
          <a:xfrm>
            <a:off x="2286000" y="2322600"/>
            <a:ext cx="4572000" cy="2571750"/>
          </a:xfrm>
          <a:prstGeom prst="rect">
            <a:avLst/>
          </a:prstGeom>
          <a:noFill/>
          <a:ln>
            <a:noFill/>
          </a:ln>
        </p:spPr>
      </p:pic>
      <p:sp>
        <p:nvSpPr>
          <p:cNvPr id="321" name="Google Shape;321;p38"/>
          <p:cNvSpPr txBox="1"/>
          <p:nvPr/>
        </p:nvSpPr>
        <p:spPr>
          <a:xfrm>
            <a:off x="1672100" y="-150500"/>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55BC1C46-AB74-D98E-FFEC-1BAB025AF6CD}"/>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25</a:t>
            </a:fld>
            <a:endParaRPr lang="en" sz="1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39"/>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marR="0" lvl="0" indent="0" algn="l" rtl="0">
              <a:lnSpc>
                <a:spcPct val="100000"/>
              </a:lnSpc>
              <a:spcBef>
                <a:spcPts val="0"/>
              </a:spcBef>
              <a:spcAft>
                <a:spcPts val="0"/>
              </a:spcAft>
              <a:buNone/>
            </a:pPr>
            <a:r>
              <a:rPr lang="en" sz="3400">
                <a:latin typeface="Arial"/>
                <a:ea typeface="Arial"/>
                <a:cs typeface="Arial"/>
                <a:sym typeface="Arial"/>
              </a:rPr>
              <a:t>References</a:t>
            </a:r>
            <a:endParaRPr sz="3400">
              <a:latin typeface="Arial"/>
              <a:ea typeface="Arial"/>
              <a:cs typeface="Arial"/>
              <a:sym typeface="Arial"/>
            </a:endParaRPr>
          </a:p>
        </p:txBody>
      </p:sp>
      <p:sp>
        <p:nvSpPr>
          <p:cNvPr id="327" name="Google Shape;327;p39"/>
          <p:cNvSpPr txBox="1">
            <a:spLocks noGrp="1"/>
          </p:cNvSpPr>
          <p:nvPr>
            <p:ph type="body" idx="1"/>
          </p:nvPr>
        </p:nvSpPr>
        <p:spPr>
          <a:xfrm>
            <a:off x="311700" y="953725"/>
            <a:ext cx="8520600" cy="3339000"/>
          </a:xfrm>
          <a:prstGeom prst="rect">
            <a:avLst/>
          </a:prstGeom>
        </p:spPr>
        <p:txBody>
          <a:bodyPr spcFirstLastPara="1" wrap="square" lIns="91425" tIns="91425" rIns="91425" bIns="91425" anchor="t" anchorCtr="0">
            <a:normAutofit fontScale="92500" lnSpcReduction="10000"/>
          </a:bodyPr>
          <a:lstStyle/>
          <a:p>
            <a:pPr marL="0" lvl="0" indent="0" algn="l" rtl="0">
              <a:spcBef>
                <a:spcPts val="1200"/>
              </a:spcBef>
              <a:spcAft>
                <a:spcPts val="0"/>
              </a:spcAft>
              <a:buNone/>
            </a:pPr>
            <a:r>
              <a:rPr lang="en-US" sz="1200" dirty="0">
                <a:solidFill>
                  <a:srgbClr val="222222"/>
                </a:solidFill>
                <a:highlight>
                  <a:srgbClr val="FFFFFF"/>
                </a:highlight>
                <a:latin typeface="Times New Roman"/>
                <a:ea typeface="Times New Roman"/>
                <a:cs typeface="Times New Roman"/>
                <a:sym typeface="Times New Roman"/>
              </a:rPr>
              <a:t>[</a:t>
            </a:r>
            <a:r>
              <a:rPr lang="en-US" sz="1200" dirty="0">
                <a:solidFill>
                  <a:srgbClr val="222222"/>
                </a:solidFill>
                <a:highlight>
                  <a:srgbClr val="FFFFFF"/>
                </a:highlight>
                <a:latin typeface="Times New Roman"/>
                <a:cs typeface="Times New Roman"/>
                <a:sym typeface="Times New Roman"/>
              </a:rPr>
              <a:t>1] </a:t>
            </a:r>
            <a:r>
              <a:rPr lang="en-US" sz="1200" dirty="0">
                <a:solidFill>
                  <a:srgbClr val="222222"/>
                </a:solidFill>
                <a:highlight>
                  <a:srgbClr val="FFFFFF"/>
                </a:highlight>
                <a:latin typeface="Times New Roman"/>
                <a:cs typeface="Times New Roman"/>
              </a:rPr>
              <a:t>Group, PostgreSQL Global Development. PostgreSQL, 28 Apr. 2024, </a:t>
            </a:r>
            <a:r>
              <a:rPr lang="en-US" sz="1200" dirty="0">
                <a:solidFill>
                  <a:srgbClr val="222222"/>
                </a:solidFill>
                <a:highlight>
                  <a:srgbClr val="FFFFFF"/>
                </a:highlight>
                <a:latin typeface="Times New Roman"/>
                <a:cs typeface="Times New Roman"/>
                <a:hlinkClick r:id="rId3">
                  <a:extLst>
                    <a:ext uri="{A12FA001-AC4F-418D-AE19-62706E023703}">
                      <ahyp:hlinkClr xmlns:ahyp="http://schemas.microsoft.com/office/drawing/2018/hyperlinkcolor" val="tx"/>
                    </a:ext>
                  </a:extLst>
                </a:hlinkClick>
              </a:rPr>
              <a:t>www.postgresql.org/</a:t>
            </a:r>
            <a:r>
              <a:rPr lang="en-US" sz="1200" dirty="0">
                <a:solidFill>
                  <a:srgbClr val="222222"/>
                </a:solidFill>
                <a:highlight>
                  <a:srgbClr val="FFFFFF"/>
                </a:highlight>
                <a:latin typeface="Times New Roman"/>
                <a:cs typeface="Times New Roman"/>
              </a:rPr>
              <a:t>. Accessed 1 May 2024.</a:t>
            </a:r>
            <a:endParaRPr lang="en-US" sz="1200" dirty="0">
              <a:solidFill>
                <a:srgbClr val="222222"/>
              </a:solidFill>
              <a:highlight>
                <a:srgbClr val="FFFFFF"/>
              </a:highlight>
              <a:latin typeface="Times New Roman"/>
              <a:cs typeface="Times New Roman"/>
              <a:sym typeface="Times New Roman"/>
            </a:endParaRPr>
          </a:p>
          <a:p>
            <a:pPr marL="0" indent="0">
              <a:spcBef>
                <a:spcPts val="1200"/>
              </a:spcBef>
              <a:buNone/>
            </a:pPr>
            <a:r>
              <a:rPr lang="en-US" sz="1200" dirty="0">
                <a:solidFill>
                  <a:srgbClr val="222222"/>
                </a:solidFill>
                <a:highlight>
                  <a:srgbClr val="FFFFFF"/>
                </a:highlight>
                <a:latin typeface="Times New Roman"/>
                <a:ea typeface="Times New Roman"/>
                <a:cs typeface="Times New Roman"/>
                <a:sym typeface="Times New Roman"/>
              </a:rPr>
              <a:t>[</a:t>
            </a:r>
            <a:r>
              <a:rPr lang="en-US" sz="1200" dirty="0">
                <a:solidFill>
                  <a:srgbClr val="222222"/>
                </a:solidFill>
                <a:highlight>
                  <a:srgbClr val="FFFFFF"/>
                </a:highlight>
                <a:latin typeface="Times New Roman"/>
                <a:cs typeface="Times New Roman"/>
                <a:sym typeface="Times New Roman"/>
              </a:rPr>
              <a:t>2] </a:t>
            </a:r>
            <a:r>
              <a:rPr lang="en-US" sz="1200" dirty="0">
                <a:solidFill>
                  <a:srgbClr val="222222"/>
                </a:solidFill>
                <a:highlight>
                  <a:srgbClr val="FFFFFF"/>
                </a:highlight>
                <a:latin typeface="Times New Roman"/>
                <a:cs typeface="Times New Roman"/>
              </a:rPr>
              <a:t>Fundamentals, </a:t>
            </a:r>
            <a:r>
              <a:rPr lang="en-US" sz="1200" dirty="0" err="1">
                <a:solidFill>
                  <a:srgbClr val="222222"/>
                </a:solidFill>
                <a:highlight>
                  <a:srgbClr val="FFFFFF"/>
                </a:highlight>
                <a:latin typeface="Times New Roman"/>
                <a:cs typeface="Times New Roman"/>
              </a:rPr>
              <a:t>Ontotext</a:t>
            </a:r>
            <a:r>
              <a:rPr lang="en-US" sz="1200" dirty="0">
                <a:solidFill>
                  <a:srgbClr val="222222"/>
                </a:solidFill>
                <a:highlight>
                  <a:srgbClr val="FFFFFF"/>
                </a:highlight>
                <a:latin typeface="Times New Roman"/>
                <a:cs typeface="Times New Roman"/>
              </a:rPr>
              <a:t>. “What Is SPARQL?” </a:t>
            </a:r>
            <a:r>
              <a:rPr lang="en-US" sz="1200" dirty="0" err="1">
                <a:solidFill>
                  <a:srgbClr val="222222"/>
                </a:solidFill>
                <a:highlight>
                  <a:srgbClr val="FFFFFF"/>
                </a:highlight>
                <a:latin typeface="Times New Roman"/>
                <a:cs typeface="Times New Roman"/>
              </a:rPr>
              <a:t>Ontotext</a:t>
            </a:r>
            <a:r>
              <a:rPr lang="en-US" sz="1200" dirty="0">
                <a:solidFill>
                  <a:srgbClr val="222222"/>
                </a:solidFill>
                <a:highlight>
                  <a:srgbClr val="FFFFFF"/>
                </a:highlight>
                <a:latin typeface="Times New Roman"/>
                <a:cs typeface="Times New Roman"/>
              </a:rPr>
              <a:t>, </a:t>
            </a:r>
            <a:r>
              <a:rPr lang="en-US" sz="1200" dirty="0" err="1">
                <a:solidFill>
                  <a:srgbClr val="222222"/>
                </a:solidFill>
                <a:highlight>
                  <a:srgbClr val="FFFFFF"/>
                </a:highlight>
                <a:latin typeface="Times New Roman"/>
                <a:cs typeface="Times New Roman"/>
              </a:rPr>
              <a:t>Ontotext</a:t>
            </a:r>
            <a:r>
              <a:rPr lang="en-US" sz="1200" dirty="0">
                <a:solidFill>
                  <a:srgbClr val="222222"/>
                </a:solidFill>
                <a:highlight>
                  <a:srgbClr val="FFFFFF"/>
                </a:highlight>
                <a:latin typeface="Times New Roman"/>
                <a:cs typeface="Times New Roman"/>
              </a:rPr>
              <a:t> AD, 18 Mar. 2021, </a:t>
            </a:r>
            <a:r>
              <a:rPr lang="en-US" sz="1200" dirty="0" err="1">
                <a:solidFill>
                  <a:srgbClr val="222222"/>
                </a:solidFill>
                <a:highlight>
                  <a:srgbClr val="FFFFFF"/>
                </a:highlight>
                <a:latin typeface="Times New Roman"/>
                <a:cs typeface="Times New Roman"/>
              </a:rPr>
              <a:t>www.ontotext.com</a:t>
            </a:r>
            <a:r>
              <a:rPr lang="en-US" sz="1200" dirty="0">
                <a:solidFill>
                  <a:srgbClr val="222222"/>
                </a:solidFill>
                <a:highlight>
                  <a:srgbClr val="FFFFFF"/>
                </a:highlight>
                <a:latin typeface="Times New Roman"/>
                <a:cs typeface="Times New Roman"/>
              </a:rPr>
              <a:t>/</a:t>
            </a:r>
            <a:r>
              <a:rPr lang="en-US" sz="1200" dirty="0" err="1">
                <a:solidFill>
                  <a:srgbClr val="222222"/>
                </a:solidFill>
                <a:highlight>
                  <a:srgbClr val="FFFFFF"/>
                </a:highlight>
                <a:latin typeface="Times New Roman"/>
                <a:cs typeface="Times New Roman"/>
              </a:rPr>
              <a:t>knowledgehub</a:t>
            </a:r>
            <a:r>
              <a:rPr lang="en-US" sz="1200" dirty="0">
                <a:solidFill>
                  <a:srgbClr val="222222"/>
                </a:solidFill>
                <a:highlight>
                  <a:srgbClr val="FFFFFF"/>
                </a:highlight>
                <a:latin typeface="Times New Roman"/>
                <a:cs typeface="Times New Roman"/>
              </a:rPr>
              <a:t>/fundamentals/what-is-</a:t>
            </a:r>
            <a:r>
              <a:rPr lang="en-US" sz="1200" dirty="0" err="1">
                <a:solidFill>
                  <a:srgbClr val="222222"/>
                </a:solidFill>
                <a:highlight>
                  <a:srgbClr val="FFFFFF"/>
                </a:highlight>
                <a:latin typeface="Times New Roman"/>
                <a:cs typeface="Times New Roman"/>
              </a:rPr>
              <a:t>sparql</a:t>
            </a:r>
            <a:r>
              <a:rPr lang="en-US" sz="1200" dirty="0">
                <a:solidFill>
                  <a:srgbClr val="222222"/>
                </a:solidFill>
                <a:highlight>
                  <a:srgbClr val="FFFFFF"/>
                </a:highlight>
                <a:latin typeface="Times New Roman"/>
                <a:cs typeface="Times New Roman"/>
              </a:rPr>
              <a:t>/. Accessed 7 May 2024.</a:t>
            </a:r>
            <a:endParaRPr lang="en-US" sz="1200" dirty="0">
              <a:solidFill>
                <a:srgbClr val="222222"/>
              </a:solidFill>
              <a:highlight>
                <a:srgbClr val="FFFFFF"/>
              </a:highlight>
              <a:latin typeface="Times New Roman"/>
              <a:cs typeface="Times New Roman"/>
              <a:sym typeface="Times New Roman"/>
            </a:endParaRPr>
          </a:p>
          <a:p>
            <a:pPr marL="0" lvl="0" indent="0" algn="l" rtl="0">
              <a:spcBef>
                <a:spcPts val="1200"/>
              </a:spcBef>
              <a:spcAft>
                <a:spcPts val="0"/>
              </a:spcAft>
              <a:buNone/>
            </a:pPr>
            <a:r>
              <a:rPr lang="en-US" sz="1200" dirty="0">
                <a:solidFill>
                  <a:srgbClr val="222222"/>
                </a:solidFill>
                <a:highlight>
                  <a:srgbClr val="FFFFFF"/>
                </a:highlight>
                <a:latin typeface="Times New Roman"/>
                <a:ea typeface="Times New Roman"/>
                <a:cs typeface="Times New Roman"/>
                <a:sym typeface="Times New Roman"/>
              </a:rPr>
              <a:t>[3] Li, Yike, et al. “Construction of satellite spectrum knowledge graph: Ontology design and knowledge application.” 2023 International Conference on Ubiquitous Communication (</a:t>
            </a:r>
            <a:r>
              <a:rPr lang="en-US" sz="1200" dirty="0" err="1">
                <a:solidFill>
                  <a:srgbClr val="222222"/>
                </a:solidFill>
                <a:highlight>
                  <a:srgbClr val="FFFFFF"/>
                </a:highlight>
                <a:latin typeface="Times New Roman"/>
                <a:ea typeface="Times New Roman"/>
                <a:cs typeface="Times New Roman"/>
                <a:sym typeface="Times New Roman"/>
              </a:rPr>
              <a:t>Ucom</a:t>
            </a:r>
            <a:r>
              <a:rPr lang="en-US" sz="1200" dirty="0">
                <a:solidFill>
                  <a:srgbClr val="222222"/>
                </a:solidFill>
                <a:highlight>
                  <a:srgbClr val="FFFFFF"/>
                </a:highlight>
                <a:latin typeface="Times New Roman"/>
                <a:ea typeface="Times New Roman"/>
                <a:cs typeface="Times New Roman"/>
                <a:sym typeface="Times New Roman"/>
              </a:rPr>
              <a:t>), 7 July 2023,</a:t>
            </a:r>
            <a:r>
              <a:rPr lang="en-US" sz="1200" dirty="0">
                <a:solidFill>
                  <a:srgbClr val="222222"/>
                </a:solidFill>
                <a:highlight>
                  <a:srgbClr val="FFFFFF"/>
                </a:highlight>
                <a:uFill>
                  <a:noFill/>
                </a:u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 https://doi.org/10.1109/ucom59132.2023.10257575</a:t>
            </a:r>
            <a:r>
              <a:rPr lang="en-US" sz="1200" dirty="0">
                <a:solidFill>
                  <a:srgbClr val="222222"/>
                </a:solidFill>
                <a:highlight>
                  <a:srgbClr val="FFFFFF"/>
                </a:highlight>
                <a:latin typeface="Times New Roman"/>
                <a:ea typeface="Times New Roman"/>
                <a:cs typeface="Times New Roman"/>
                <a:sym typeface="Times New Roman"/>
              </a:rPr>
              <a:t>. </a:t>
            </a:r>
          </a:p>
          <a:p>
            <a:pPr marL="0" lvl="0" indent="0" algn="l" rtl="0">
              <a:spcBef>
                <a:spcPts val="1200"/>
              </a:spcBef>
              <a:spcAft>
                <a:spcPts val="0"/>
              </a:spcAft>
              <a:buNone/>
            </a:pPr>
            <a:r>
              <a:rPr lang="en" sz="1200" dirty="0">
                <a:solidFill>
                  <a:srgbClr val="222222"/>
                </a:solidFill>
                <a:highlight>
                  <a:srgbClr val="FFFFFF"/>
                </a:highlight>
                <a:latin typeface="Times New Roman"/>
                <a:ea typeface="Times New Roman"/>
                <a:cs typeface="Times New Roman"/>
                <a:sym typeface="Times New Roman"/>
              </a:rPr>
              <a:t>[</a:t>
            </a:r>
            <a:r>
              <a:rPr lang="en" sz="1200" dirty="0">
                <a:solidFill>
                  <a:srgbClr val="222222"/>
                </a:solidFill>
                <a:highlight>
                  <a:srgbClr val="FFFFFF"/>
                </a:highlight>
                <a:latin typeface="Times New Roman"/>
                <a:cs typeface="Times New Roman"/>
                <a:sym typeface="Times New Roman"/>
              </a:rPr>
              <a:t>4] </a:t>
            </a:r>
            <a:r>
              <a:rPr lang="en-US" sz="1200" dirty="0" err="1">
                <a:solidFill>
                  <a:srgbClr val="222222"/>
                </a:solidFill>
                <a:highlight>
                  <a:srgbClr val="FFFFFF"/>
                </a:highlight>
                <a:latin typeface="Times New Roman"/>
                <a:cs typeface="Times New Roman"/>
              </a:rPr>
              <a:t>Gaugler</a:t>
            </a:r>
            <a:r>
              <a:rPr lang="en-US" sz="1200" dirty="0">
                <a:solidFill>
                  <a:srgbClr val="222222"/>
                </a:solidFill>
                <a:highlight>
                  <a:srgbClr val="FFFFFF"/>
                </a:highlight>
                <a:latin typeface="Times New Roman"/>
                <a:cs typeface="Times New Roman"/>
              </a:rPr>
              <a:t>, Daniel, and Ashish Aggarwal. Information Storage and Retrieval - CS5604 Final Report Team 1 (Knowledge Graphs), in: Virginia Tech, Blacksburg, VA, 4 Dec. 2023, pp. 1–32, </a:t>
            </a:r>
            <a:r>
              <a:rPr lang="en-US" sz="1200" dirty="0">
                <a:solidFill>
                  <a:srgbClr val="222222"/>
                </a:solidFill>
                <a:highlight>
                  <a:srgbClr val="FFFFFF"/>
                </a:highlight>
                <a:latin typeface="Times New Roman"/>
                <a:cs typeface="Times New Roman"/>
                <a:hlinkClick r:id="rId5">
                  <a:extLst>
                    <a:ext uri="{A12FA001-AC4F-418D-AE19-62706E023703}">
                      <ahyp:hlinkClr xmlns:ahyp="http://schemas.microsoft.com/office/drawing/2018/hyperlinkcolor" val="tx"/>
                    </a:ext>
                  </a:extLst>
                </a:hlinkClick>
              </a:rPr>
              <a:t>https://hdl.handle.net/10919/118698</a:t>
            </a:r>
            <a:r>
              <a:rPr lang="en-US" sz="1200" dirty="0">
                <a:solidFill>
                  <a:srgbClr val="222222"/>
                </a:solidFill>
                <a:highlight>
                  <a:srgbClr val="FFFFFF"/>
                </a:highlight>
                <a:latin typeface="Times New Roman"/>
                <a:cs typeface="Times New Roman"/>
              </a:rPr>
              <a:t>.</a:t>
            </a:r>
          </a:p>
          <a:p>
            <a:pPr marL="0" lvl="0" indent="0" algn="l" rtl="0">
              <a:spcBef>
                <a:spcPts val="1200"/>
              </a:spcBef>
              <a:spcAft>
                <a:spcPts val="0"/>
              </a:spcAft>
              <a:buNone/>
            </a:pPr>
            <a:r>
              <a:rPr lang="en" sz="1200" dirty="0">
                <a:solidFill>
                  <a:srgbClr val="222222"/>
                </a:solidFill>
                <a:highlight>
                  <a:srgbClr val="FFFFFF"/>
                </a:highlight>
                <a:latin typeface="Times New Roman"/>
                <a:cs typeface="Times New Roman"/>
                <a:sym typeface="Times New Roman"/>
              </a:rPr>
              <a:t>[5] </a:t>
            </a:r>
            <a:r>
              <a:rPr lang="en-US" sz="1200" dirty="0" err="1">
                <a:solidFill>
                  <a:srgbClr val="222222"/>
                </a:solidFill>
                <a:highlight>
                  <a:srgbClr val="FFFFFF"/>
                </a:highlight>
                <a:latin typeface="Times New Roman"/>
                <a:cs typeface="Times New Roman"/>
              </a:rPr>
              <a:t>Aina</a:t>
            </a:r>
            <a:r>
              <a:rPr lang="en-US" sz="1200" dirty="0">
                <a:solidFill>
                  <a:srgbClr val="222222"/>
                </a:solidFill>
                <a:highlight>
                  <a:srgbClr val="FFFFFF"/>
                </a:highlight>
                <a:latin typeface="Times New Roman"/>
                <a:cs typeface="Times New Roman"/>
              </a:rPr>
              <a:t>, Adeyemi, et al. Team 5 - Infrastructure and DevOps Fall 2023, In CS 5604: Information Storage and Retrieval, Virginia Tech, Blacksburg, VA, 17 Jan. 2024, pp. 1–90, </a:t>
            </a:r>
            <a:r>
              <a:rPr lang="en-US" sz="1200" dirty="0">
                <a:solidFill>
                  <a:srgbClr val="222222"/>
                </a:solidFill>
                <a:highlight>
                  <a:srgbClr val="FFFFFF"/>
                </a:highlight>
                <a:latin typeface="Times New Roman"/>
                <a:cs typeface="Times New Roman"/>
                <a:hlinkClick r:id="rId6">
                  <a:extLst>
                    <a:ext uri="{A12FA001-AC4F-418D-AE19-62706E023703}">
                      <ahyp:hlinkClr xmlns:ahyp="http://schemas.microsoft.com/office/drawing/2018/hyperlinkcolor" val="tx"/>
                    </a:ext>
                  </a:extLst>
                </a:hlinkClick>
              </a:rPr>
              <a:t>https://hdl.handle.net/10919/118666</a:t>
            </a:r>
            <a:r>
              <a:rPr lang="en-US" sz="1200" dirty="0">
                <a:solidFill>
                  <a:srgbClr val="222222"/>
                </a:solidFill>
                <a:highlight>
                  <a:srgbClr val="FFFFFF"/>
                </a:highlight>
                <a:latin typeface="Times New Roman"/>
                <a:cs typeface="Times New Roman"/>
              </a:rPr>
              <a:t>. </a:t>
            </a:r>
            <a:endParaRPr lang="en" sz="1200" dirty="0">
              <a:solidFill>
                <a:srgbClr val="222222"/>
              </a:solidFill>
              <a:highlight>
                <a:srgbClr val="FFFFFF"/>
              </a:highlight>
              <a:latin typeface="Times New Roman"/>
              <a:cs typeface="Times New Roman"/>
              <a:sym typeface="Times New Roman"/>
            </a:endParaRPr>
          </a:p>
          <a:p>
            <a:pPr marL="0" lvl="0" indent="0" algn="l" rtl="0">
              <a:spcBef>
                <a:spcPts val="1200"/>
              </a:spcBef>
              <a:spcAft>
                <a:spcPts val="1200"/>
              </a:spcAft>
              <a:buNone/>
            </a:pPr>
            <a:r>
              <a:rPr lang="en-US" sz="1200" dirty="0">
                <a:solidFill>
                  <a:srgbClr val="222222"/>
                </a:solidFill>
                <a:highlight>
                  <a:srgbClr val="FFFFFF"/>
                </a:highlight>
                <a:latin typeface="Times New Roman"/>
                <a:ea typeface="Times New Roman"/>
                <a:cs typeface="Times New Roman"/>
                <a:sym typeface="Times New Roman"/>
              </a:rPr>
              <a:t>[6] </a:t>
            </a:r>
            <a:r>
              <a:rPr lang="en-US" sz="1200" dirty="0" err="1">
                <a:solidFill>
                  <a:srgbClr val="222222"/>
                </a:solidFill>
                <a:latin typeface="Times New Roman"/>
                <a:ea typeface="Times New Roman"/>
                <a:cs typeface="Times New Roman"/>
                <a:sym typeface="Times New Roman"/>
              </a:rPr>
              <a:t>StrongLoop</a:t>
            </a:r>
            <a:r>
              <a:rPr lang="en-US" sz="1200" dirty="0">
                <a:solidFill>
                  <a:srgbClr val="222222"/>
                </a:solidFill>
                <a:latin typeface="Times New Roman"/>
                <a:ea typeface="Times New Roman"/>
                <a:cs typeface="Times New Roman"/>
                <a:sym typeface="Times New Roman"/>
              </a:rPr>
              <a:t>, IBM, and other </a:t>
            </a:r>
            <a:r>
              <a:rPr lang="en-US" sz="1200" dirty="0" err="1">
                <a:solidFill>
                  <a:srgbClr val="222222"/>
                </a:solidFill>
                <a:latin typeface="Times New Roman"/>
                <a:ea typeface="Times New Roman"/>
                <a:cs typeface="Times New Roman"/>
                <a:sym typeface="Times New Roman"/>
              </a:rPr>
              <a:t>expressjs.com</a:t>
            </a:r>
            <a:r>
              <a:rPr lang="en-US" sz="1200" dirty="0">
                <a:solidFill>
                  <a:srgbClr val="222222"/>
                </a:solidFill>
                <a:latin typeface="Times New Roman"/>
                <a:ea typeface="Times New Roman"/>
                <a:cs typeface="Times New Roman"/>
                <a:sym typeface="Times New Roman"/>
              </a:rPr>
              <a:t> contributors. “</a:t>
            </a:r>
            <a:r>
              <a:rPr lang="en-US" sz="1200" dirty="0" err="1">
                <a:solidFill>
                  <a:srgbClr val="222222"/>
                </a:solidFill>
                <a:latin typeface="Times New Roman"/>
                <a:ea typeface="Times New Roman"/>
                <a:cs typeface="Times New Roman"/>
                <a:sym typeface="Times New Roman"/>
              </a:rPr>
              <a:t>Node.Js</a:t>
            </a:r>
            <a:r>
              <a:rPr lang="en-US" sz="1200" dirty="0">
                <a:solidFill>
                  <a:srgbClr val="222222"/>
                </a:solidFill>
                <a:latin typeface="Times New Roman"/>
                <a:ea typeface="Times New Roman"/>
                <a:cs typeface="Times New Roman"/>
                <a:sym typeface="Times New Roman"/>
              </a:rPr>
              <a:t> Web Application Framework.” Translated by </a:t>
            </a:r>
            <a:r>
              <a:rPr lang="en-US" sz="1200" dirty="0" err="1">
                <a:solidFill>
                  <a:srgbClr val="222222"/>
                </a:solidFill>
                <a:latin typeface="Times New Roman"/>
                <a:ea typeface="Times New Roman"/>
                <a:cs typeface="Times New Roman"/>
                <a:sym typeface="Times New Roman"/>
              </a:rPr>
              <a:t>StrongLoop</a:t>
            </a:r>
            <a:r>
              <a:rPr lang="en-US" sz="1200" dirty="0">
                <a:solidFill>
                  <a:srgbClr val="222222"/>
                </a:solidFill>
                <a:latin typeface="Times New Roman"/>
                <a:ea typeface="Times New Roman"/>
                <a:cs typeface="Times New Roman"/>
                <a:sym typeface="Times New Roman"/>
              </a:rPr>
              <a:t>/IBM, Express, </a:t>
            </a:r>
            <a:r>
              <a:rPr lang="en-US" sz="1200" dirty="0" err="1">
                <a:solidFill>
                  <a:srgbClr val="222222"/>
                </a:solidFill>
                <a:latin typeface="Times New Roman"/>
                <a:ea typeface="Times New Roman"/>
                <a:cs typeface="Times New Roman"/>
                <a:sym typeface="Times New Roman"/>
              </a:rPr>
              <a:t>StrongLoop</a:t>
            </a:r>
            <a:r>
              <a:rPr lang="en-US" sz="1200" dirty="0">
                <a:solidFill>
                  <a:srgbClr val="222222"/>
                </a:solidFill>
                <a:latin typeface="Times New Roman"/>
                <a:ea typeface="Times New Roman"/>
                <a:cs typeface="Times New Roman"/>
                <a:sym typeface="Times New Roman"/>
              </a:rPr>
              <a:t>, IBM, 2017, </a:t>
            </a:r>
            <a:r>
              <a:rPr lang="en-US" sz="1200" dirty="0" err="1">
                <a:solidFill>
                  <a:srgbClr val="222222"/>
                </a:solidFill>
                <a:latin typeface="Times New Roman"/>
                <a:ea typeface="Times New Roman"/>
                <a:cs typeface="Times New Roman"/>
                <a:sym typeface="Times New Roman"/>
              </a:rPr>
              <a:t>expressjs.com</a:t>
            </a:r>
            <a:r>
              <a:rPr lang="en-US" sz="1200" dirty="0">
                <a:solidFill>
                  <a:srgbClr val="222222"/>
                </a:solidFill>
                <a:latin typeface="Times New Roman"/>
                <a:ea typeface="Times New Roman"/>
                <a:cs typeface="Times New Roman"/>
                <a:sym typeface="Times New Roman"/>
              </a:rPr>
              <a:t>/. Accessed 7 May 2024.</a:t>
            </a:r>
            <a:endParaRPr lang="en-US" sz="1200" dirty="0">
              <a:solidFill>
                <a:schemeClr val="dk1"/>
              </a:solidFill>
            </a:endParaRPr>
          </a:p>
        </p:txBody>
      </p:sp>
      <p:sp>
        <p:nvSpPr>
          <p:cNvPr id="2" name="Slide Number Placeholder 1">
            <a:extLst>
              <a:ext uri="{FF2B5EF4-FFF2-40B4-BE49-F238E27FC236}">
                <a16:creationId xmlns:a16="http://schemas.microsoft.com/office/drawing/2014/main" id="{1A6FBC43-F670-7312-CD7A-8FF76EEADB8C}"/>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26</a:t>
            </a:fld>
            <a:endParaRPr lang="en" sz="1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333" name="Google Shape;333;p40"/>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334" name="Google Shape;334;p40"/>
          <p:cNvPicPr preferRelativeResize="0"/>
          <p:nvPr/>
        </p:nvPicPr>
        <p:blipFill>
          <a:blip r:embed="rId3">
            <a:alphaModFix/>
          </a:blip>
          <a:stretch>
            <a:fillRect/>
          </a:stretch>
        </p:blipFill>
        <p:spPr>
          <a:xfrm>
            <a:off x="2953788" y="953538"/>
            <a:ext cx="3236425" cy="3236425"/>
          </a:xfrm>
          <a:prstGeom prst="rect">
            <a:avLst/>
          </a:prstGeom>
          <a:noFill/>
          <a:ln>
            <a:noFill/>
          </a:ln>
        </p:spPr>
      </p:pic>
      <p:sp>
        <p:nvSpPr>
          <p:cNvPr id="2" name="Slide Number Placeholder 1">
            <a:extLst>
              <a:ext uri="{FF2B5EF4-FFF2-40B4-BE49-F238E27FC236}">
                <a16:creationId xmlns:a16="http://schemas.microsoft.com/office/drawing/2014/main" id="{1DCE0556-A33B-A6E2-95C7-EFE98C44FCAC}"/>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27</a:t>
            </a:fld>
            <a:endParaRPr lang="en"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5"/>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011">
                <a:latin typeface="Arial"/>
                <a:ea typeface="Arial"/>
                <a:cs typeface="Arial"/>
                <a:sym typeface="Arial"/>
              </a:rPr>
              <a:t>Project Overview</a:t>
            </a:r>
            <a:endParaRPr sz="3011">
              <a:latin typeface="Arial"/>
              <a:ea typeface="Arial"/>
              <a:cs typeface="Arial"/>
              <a:sym typeface="Arial"/>
            </a:endParaRPr>
          </a:p>
        </p:txBody>
      </p:sp>
      <p:sp>
        <p:nvSpPr>
          <p:cNvPr id="98" name="Google Shape;98;p15"/>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lnSpc>
                <a:spcPct val="100000"/>
              </a:lnSpc>
              <a:spcBef>
                <a:spcPts val="0"/>
              </a:spcBef>
              <a:spcAft>
                <a:spcPts val="0"/>
              </a:spcAft>
              <a:buNone/>
            </a:pPr>
            <a:r>
              <a:rPr lang="en" dirty="0"/>
              <a:t>Our team aims to grow the Virtuoso database by adding enhanced Electronic Theses and Dissertations (ETDs), building on the initial 200 ETD records. This expansion will allow for more thorough testing and analysis of the Knowledge Graph database.</a:t>
            </a:r>
            <a:endParaRPr sz="1600" dirty="0">
              <a:latin typeface="Comic Sans MS"/>
              <a:ea typeface="Comic Sans MS"/>
              <a:cs typeface="Comic Sans MS"/>
              <a:sym typeface="Comic Sans MS"/>
            </a:endParaRPr>
          </a:p>
          <a:p>
            <a:pPr marL="0" lvl="0" indent="0" algn="l" rtl="0">
              <a:spcBef>
                <a:spcPts val="0"/>
              </a:spcBef>
              <a:spcAft>
                <a:spcPts val="0"/>
              </a:spcAft>
              <a:buNone/>
            </a:pPr>
            <a:endParaRPr dirty="0">
              <a:latin typeface="Comic Sans MS"/>
              <a:ea typeface="Comic Sans MS"/>
              <a:cs typeface="Comic Sans MS"/>
              <a:sym typeface="Comic Sans MS"/>
            </a:endParaRPr>
          </a:p>
          <a:p>
            <a:pPr marL="0" lvl="0" indent="0" algn="l" rtl="0">
              <a:spcBef>
                <a:spcPts val="1200"/>
              </a:spcBef>
              <a:spcAft>
                <a:spcPts val="1200"/>
              </a:spcAft>
              <a:buNone/>
            </a:pPr>
            <a:endParaRPr dirty="0">
              <a:latin typeface="Comic Sans MS"/>
              <a:ea typeface="Comic Sans MS"/>
              <a:cs typeface="Comic Sans MS"/>
              <a:sym typeface="Comic Sans MS"/>
            </a:endParaRPr>
          </a:p>
        </p:txBody>
      </p:sp>
      <p:pic>
        <p:nvPicPr>
          <p:cNvPr id="99" name="Google Shape;99;p15"/>
          <p:cNvPicPr preferRelativeResize="0"/>
          <p:nvPr/>
        </p:nvPicPr>
        <p:blipFill>
          <a:blip r:embed="rId3">
            <a:alphaModFix/>
          </a:blip>
          <a:stretch>
            <a:fillRect/>
          </a:stretch>
        </p:blipFill>
        <p:spPr>
          <a:xfrm>
            <a:off x="3073013" y="2481592"/>
            <a:ext cx="2997975" cy="1687175"/>
          </a:xfrm>
          <a:prstGeom prst="rect">
            <a:avLst/>
          </a:prstGeom>
          <a:noFill/>
          <a:ln>
            <a:noFill/>
          </a:ln>
        </p:spPr>
      </p:pic>
      <p:sp>
        <p:nvSpPr>
          <p:cNvPr id="2" name="Slide Number Placeholder 1">
            <a:extLst>
              <a:ext uri="{FF2B5EF4-FFF2-40B4-BE49-F238E27FC236}">
                <a16:creationId xmlns:a16="http://schemas.microsoft.com/office/drawing/2014/main" id="{1A4F49F3-2C7E-F7C1-69A7-D02AE79E45E1}"/>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2</a:t>
            </a:fld>
            <a:endParaRPr lang="en"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010">
                <a:latin typeface="Arial"/>
                <a:ea typeface="Arial"/>
                <a:cs typeface="Arial"/>
                <a:sym typeface="Arial"/>
              </a:rPr>
              <a:t>Problem &amp; Motivation</a:t>
            </a:r>
            <a:endParaRPr sz="3010">
              <a:latin typeface="Arial"/>
              <a:ea typeface="Arial"/>
              <a:cs typeface="Arial"/>
              <a:sym typeface="Arial"/>
            </a:endParaRPr>
          </a:p>
        </p:txBody>
      </p:sp>
      <p:sp>
        <p:nvSpPr>
          <p:cNvPr id="105" name="Google Shape;105;p16"/>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500" b="1" dirty="0"/>
              <a:t>Problem: </a:t>
            </a:r>
            <a:r>
              <a:rPr lang="en" sz="1500" dirty="0"/>
              <a:t> There are a lot of online school papers (ETDs), yet the current Knowledge Graph database houses only 200 ETDs. It is still too small, which limits testing and makes it tough for developers to use it fully.</a:t>
            </a:r>
            <a:endParaRPr sz="1500" dirty="0"/>
          </a:p>
          <a:p>
            <a:pPr marL="0" lvl="0" indent="0" algn="l" rtl="0">
              <a:spcBef>
                <a:spcPts val="1200"/>
              </a:spcBef>
              <a:spcAft>
                <a:spcPts val="1200"/>
              </a:spcAft>
              <a:buNone/>
            </a:pPr>
            <a:r>
              <a:rPr lang="en" sz="1500" b="1" dirty="0"/>
              <a:t>Motivation:  </a:t>
            </a:r>
            <a:r>
              <a:rPr lang="en" sz="1100" b="1" dirty="0">
                <a:solidFill>
                  <a:srgbClr val="0E101A"/>
                </a:solidFill>
                <a:latin typeface="Arial"/>
                <a:ea typeface="Arial"/>
                <a:cs typeface="Arial"/>
                <a:sym typeface="Arial"/>
              </a:rPr>
              <a:t>  </a:t>
            </a:r>
            <a:r>
              <a:rPr lang="en" sz="1500" dirty="0"/>
              <a:t>We aim to enhance the Knowledge Graph by adding 500,000 ETDs. The expansion of ETDs within the Knowledge Graph amplifies its effectiveness as a tool for academic research, innovation, and knowledge dissemination.</a:t>
            </a:r>
            <a:endParaRPr dirty="0"/>
          </a:p>
        </p:txBody>
      </p:sp>
      <p:pic>
        <p:nvPicPr>
          <p:cNvPr id="106" name="Google Shape;106;p16"/>
          <p:cNvPicPr preferRelativeResize="0"/>
          <p:nvPr/>
        </p:nvPicPr>
        <p:blipFill>
          <a:blip r:embed="rId3">
            <a:alphaModFix/>
          </a:blip>
          <a:stretch>
            <a:fillRect/>
          </a:stretch>
        </p:blipFill>
        <p:spPr>
          <a:xfrm>
            <a:off x="3256150" y="2762425"/>
            <a:ext cx="3686975" cy="2150750"/>
          </a:xfrm>
          <a:prstGeom prst="rect">
            <a:avLst/>
          </a:prstGeom>
          <a:noFill/>
          <a:ln>
            <a:noFill/>
          </a:ln>
        </p:spPr>
      </p:pic>
      <p:sp>
        <p:nvSpPr>
          <p:cNvPr id="2" name="Slide Number Placeholder 1">
            <a:extLst>
              <a:ext uri="{FF2B5EF4-FFF2-40B4-BE49-F238E27FC236}">
                <a16:creationId xmlns:a16="http://schemas.microsoft.com/office/drawing/2014/main" id="{DC67733F-1DBA-E22A-0177-5DD12FEC8F5A}"/>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3</a:t>
            </a:fld>
            <a:endParaRPr lang="en"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7"/>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009" dirty="0">
                <a:latin typeface="Arial"/>
                <a:ea typeface="Arial"/>
                <a:cs typeface="Arial"/>
                <a:sym typeface="Arial"/>
              </a:rPr>
              <a:t>Design</a:t>
            </a:r>
            <a:endParaRPr sz="3009" dirty="0">
              <a:latin typeface="Arial"/>
              <a:ea typeface="Arial"/>
              <a:cs typeface="Arial"/>
              <a:sym typeface="Arial"/>
            </a:endParaRPr>
          </a:p>
        </p:txBody>
      </p:sp>
      <p:sp>
        <p:nvSpPr>
          <p:cNvPr id="112" name="Google Shape;112;p17"/>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
        <p:nvSpPr>
          <p:cNvPr id="113" name="Google Shape;113;p17"/>
          <p:cNvSpPr txBox="1"/>
          <p:nvPr/>
        </p:nvSpPr>
        <p:spPr>
          <a:xfrm>
            <a:off x="311700" y="1229875"/>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Data Conversion &amp; Upload</a:t>
            </a:r>
            <a:endParaRPr sz="1800">
              <a:solidFill>
                <a:srgbClr val="4A86E8"/>
              </a:solidFill>
            </a:endParaRPr>
          </a:p>
        </p:txBody>
      </p:sp>
      <p:pic>
        <p:nvPicPr>
          <p:cNvPr id="114" name="Google Shape;114;p17"/>
          <p:cNvPicPr preferRelativeResize="0"/>
          <p:nvPr/>
        </p:nvPicPr>
        <p:blipFill>
          <a:blip r:embed="rId3">
            <a:alphaModFix/>
          </a:blip>
          <a:stretch>
            <a:fillRect/>
          </a:stretch>
        </p:blipFill>
        <p:spPr>
          <a:xfrm>
            <a:off x="311700" y="1691573"/>
            <a:ext cx="8832299" cy="2629602"/>
          </a:xfrm>
          <a:prstGeom prst="rect">
            <a:avLst/>
          </a:prstGeom>
          <a:noFill/>
          <a:ln>
            <a:noFill/>
          </a:ln>
        </p:spPr>
      </p:pic>
      <p:sp>
        <p:nvSpPr>
          <p:cNvPr id="2" name="Slide Number Placeholder 1">
            <a:extLst>
              <a:ext uri="{FF2B5EF4-FFF2-40B4-BE49-F238E27FC236}">
                <a16:creationId xmlns:a16="http://schemas.microsoft.com/office/drawing/2014/main" id="{F1FA5174-C08E-6828-DABA-A29BFB94D9CA}"/>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4</a:t>
            </a:fld>
            <a:endParaRPr lang="en"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8"/>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009">
                <a:latin typeface="Arial"/>
                <a:ea typeface="Arial"/>
                <a:cs typeface="Arial"/>
                <a:sym typeface="Arial"/>
              </a:rPr>
              <a:t>Design</a:t>
            </a:r>
            <a:endParaRPr sz="3009">
              <a:latin typeface="Arial"/>
              <a:ea typeface="Arial"/>
              <a:cs typeface="Arial"/>
              <a:sym typeface="Arial"/>
            </a:endParaRPr>
          </a:p>
        </p:txBody>
      </p:sp>
      <p:sp>
        <p:nvSpPr>
          <p:cNvPr id="120" name="Google Shape;120;p18"/>
          <p:cNvSpPr txBox="1"/>
          <p:nvPr/>
        </p:nvSpPr>
        <p:spPr>
          <a:xfrm>
            <a:off x="352950" y="1229875"/>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URI Resolution</a:t>
            </a:r>
            <a:endParaRPr sz="1800">
              <a:solidFill>
                <a:srgbClr val="4A86E8"/>
              </a:solidFill>
            </a:endParaRPr>
          </a:p>
        </p:txBody>
      </p:sp>
      <p:pic>
        <p:nvPicPr>
          <p:cNvPr id="121" name="Google Shape;121;p18"/>
          <p:cNvPicPr preferRelativeResize="0"/>
          <p:nvPr/>
        </p:nvPicPr>
        <p:blipFill>
          <a:blip r:embed="rId3">
            <a:alphaModFix/>
          </a:blip>
          <a:stretch>
            <a:fillRect/>
          </a:stretch>
        </p:blipFill>
        <p:spPr>
          <a:xfrm>
            <a:off x="636925" y="1586250"/>
            <a:ext cx="7807149" cy="3293975"/>
          </a:xfrm>
          <a:prstGeom prst="rect">
            <a:avLst/>
          </a:prstGeom>
          <a:noFill/>
          <a:ln>
            <a:noFill/>
          </a:ln>
        </p:spPr>
      </p:pic>
      <p:sp>
        <p:nvSpPr>
          <p:cNvPr id="2" name="Slide Number Placeholder 1">
            <a:extLst>
              <a:ext uri="{FF2B5EF4-FFF2-40B4-BE49-F238E27FC236}">
                <a16:creationId xmlns:a16="http://schemas.microsoft.com/office/drawing/2014/main" id="{3BB4EBCA-D300-80A7-C35C-913E6B164399}"/>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5</a:t>
            </a:fld>
            <a:endParaRPr lang="en"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9"/>
          <p:cNvSpPr txBox="1"/>
          <p:nvPr/>
        </p:nvSpPr>
        <p:spPr>
          <a:xfrm>
            <a:off x="352950" y="436075"/>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URI Resolution Example</a:t>
            </a:r>
            <a:endParaRPr sz="1800">
              <a:solidFill>
                <a:srgbClr val="4A86E8"/>
              </a:solidFill>
            </a:endParaRPr>
          </a:p>
        </p:txBody>
      </p:sp>
      <p:pic>
        <p:nvPicPr>
          <p:cNvPr id="127" name="Google Shape;127;p19"/>
          <p:cNvPicPr preferRelativeResize="0"/>
          <p:nvPr/>
        </p:nvPicPr>
        <p:blipFill>
          <a:blip r:embed="rId3">
            <a:alphaModFix/>
          </a:blip>
          <a:stretch>
            <a:fillRect/>
          </a:stretch>
        </p:blipFill>
        <p:spPr>
          <a:xfrm>
            <a:off x="1399750" y="988350"/>
            <a:ext cx="6643250" cy="1137125"/>
          </a:xfrm>
          <a:prstGeom prst="rect">
            <a:avLst/>
          </a:prstGeom>
          <a:noFill/>
          <a:ln>
            <a:noFill/>
          </a:ln>
        </p:spPr>
      </p:pic>
      <p:pic>
        <p:nvPicPr>
          <p:cNvPr id="128" name="Google Shape;128;p19"/>
          <p:cNvPicPr preferRelativeResize="0"/>
          <p:nvPr/>
        </p:nvPicPr>
        <p:blipFill>
          <a:blip r:embed="rId4">
            <a:alphaModFix/>
          </a:blip>
          <a:stretch>
            <a:fillRect/>
          </a:stretch>
        </p:blipFill>
        <p:spPr>
          <a:xfrm>
            <a:off x="301775" y="3257225"/>
            <a:ext cx="8839204" cy="1631455"/>
          </a:xfrm>
          <a:prstGeom prst="rect">
            <a:avLst/>
          </a:prstGeom>
          <a:noFill/>
          <a:ln>
            <a:noFill/>
          </a:ln>
        </p:spPr>
      </p:pic>
      <p:cxnSp>
        <p:nvCxnSpPr>
          <p:cNvPr id="129" name="Google Shape;129;p19"/>
          <p:cNvCxnSpPr>
            <a:stCxn id="127" idx="2"/>
            <a:endCxn id="128" idx="0"/>
          </p:cNvCxnSpPr>
          <p:nvPr/>
        </p:nvCxnSpPr>
        <p:spPr>
          <a:xfrm>
            <a:off x="4721375" y="2125475"/>
            <a:ext cx="0" cy="1131900"/>
          </a:xfrm>
          <a:prstGeom prst="straightConnector1">
            <a:avLst/>
          </a:prstGeom>
          <a:noFill/>
          <a:ln w="9525" cap="flat" cmpd="sng">
            <a:solidFill>
              <a:schemeClr val="dk2"/>
            </a:solidFill>
            <a:prstDash val="solid"/>
            <a:round/>
            <a:headEnd type="none" w="med" len="med"/>
            <a:tailEnd type="triangle" w="med" len="med"/>
          </a:ln>
        </p:spPr>
      </p:cxnSp>
      <p:sp>
        <p:nvSpPr>
          <p:cNvPr id="2" name="Slide Number Placeholder 1">
            <a:extLst>
              <a:ext uri="{FF2B5EF4-FFF2-40B4-BE49-F238E27FC236}">
                <a16:creationId xmlns:a16="http://schemas.microsoft.com/office/drawing/2014/main" id="{7600C25A-9F6E-3A3F-270C-F82D599B6A26}"/>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solidFill>
                  <a:srgbClr val="002060"/>
                </a:solidFill>
              </a:rPr>
              <a:t>6</a:t>
            </a:fld>
            <a:endParaRPr lang="en" sz="1600" dirty="0">
              <a:solidFill>
                <a:srgbClr val="00206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0"/>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Implementation </a:t>
            </a:r>
            <a:endParaRPr>
              <a:latin typeface="Arial"/>
              <a:ea typeface="Arial"/>
              <a:cs typeface="Arial"/>
              <a:sym typeface="Arial"/>
            </a:endParaRPr>
          </a:p>
        </p:txBody>
      </p:sp>
      <p:sp>
        <p:nvSpPr>
          <p:cNvPr id="135" name="Google Shape;135;p20"/>
          <p:cNvSpPr txBox="1"/>
          <p:nvPr/>
        </p:nvSpPr>
        <p:spPr>
          <a:xfrm>
            <a:off x="311700" y="1229875"/>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Data Conversion</a:t>
            </a:r>
            <a:endParaRPr sz="1800">
              <a:solidFill>
                <a:srgbClr val="4A86E8"/>
              </a:solidFill>
            </a:endParaRPr>
          </a:p>
        </p:txBody>
      </p:sp>
      <p:sp>
        <p:nvSpPr>
          <p:cNvPr id="136" name="Google Shape;136;p20"/>
          <p:cNvSpPr/>
          <p:nvPr/>
        </p:nvSpPr>
        <p:spPr>
          <a:xfrm>
            <a:off x="86950" y="2574600"/>
            <a:ext cx="824700" cy="4617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XML</a:t>
            </a:r>
            <a:endParaRPr>
              <a:latin typeface="Roboto"/>
              <a:ea typeface="Roboto"/>
              <a:cs typeface="Roboto"/>
              <a:sym typeface="Roboto"/>
            </a:endParaRPr>
          </a:p>
        </p:txBody>
      </p:sp>
      <p:sp>
        <p:nvSpPr>
          <p:cNvPr id="137" name="Google Shape;137;p20"/>
          <p:cNvSpPr/>
          <p:nvPr/>
        </p:nvSpPr>
        <p:spPr>
          <a:xfrm>
            <a:off x="2298700" y="2501550"/>
            <a:ext cx="1425000" cy="6078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Python Dictionary</a:t>
            </a:r>
            <a:endParaRPr>
              <a:latin typeface="Roboto"/>
              <a:ea typeface="Roboto"/>
              <a:cs typeface="Roboto"/>
              <a:sym typeface="Roboto"/>
            </a:endParaRPr>
          </a:p>
        </p:txBody>
      </p:sp>
      <p:sp>
        <p:nvSpPr>
          <p:cNvPr id="138" name="Google Shape;138;p20"/>
          <p:cNvSpPr txBox="1"/>
          <p:nvPr/>
        </p:nvSpPr>
        <p:spPr>
          <a:xfrm>
            <a:off x="911650" y="2359650"/>
            <a:ext cx="1206300" cy="37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xmltodict</a:t>
            </a:r>
            <a:endParaRPr sz="1800">
              <a:solidFill>
                <a:schemeClr val="dk2"/>
              </a:solidFill>
              <a:latin typeface="Roboto"/>
              <a:ea typeface="Roboto"/>
              <a:cs typeface="Roboto"/>
              <a:sym typeface="Roboto"/>
            </a:endParaRPr>
          </a:p>
        </p:txBody>
      </p:sp>
      <p:cxnSp>
        <p:nvCxnSpPr>
          <p:cNvPr id="139" name="Google Shape;139;p20"/>
          <p:cNvCxnSpPr>
            <a:stCxn id="136" idx="0"/>
            <a:endCxn id="137" idx="2"/>
          </p:cNvCxnSpPr>
          <p:nvPr/>
        </p:nvCxnSpPr>
        <p:spPr>
          <a:xfrm>
            <a:off x="911650" y="2805450"/>
            <a:ext cx="1387200" cy="0"/>
          </a:xfrm>
          <a:prstGeom prst="straightConnector1">
            <a:avLst/>
          </a:prstGeom>
          <a:noFill/>
          <a:ln w="9525" cap="flat" cmpd="sng">
            <a:solidFill>
              <a:schemeClr val="dk2"/>
            </a:solidFill>
            <a:prstDash val="solid"/>
            <a:round/>
            <a:headEnd type="none" w="med" len="med"/>
            <a:tailEnd type="triangle" w="med" len="med"/>
          </a:ln>
        </p:spPr>
      </p:cxnSp>
      <p:sp>
        <p:nvSpPr>
          <p:cNvPr id="140" name="Google Shape;140;p20"/>
          <p:cNvSpPr/>
          <p:nvPr/>
        </p:nvSpPr>
        <p:spPr>
          <a:xfrm>
            <a:off x="4987050" y="2574600"/>
            <a:ext cx="824700" cy="4617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JSON</a:t>
            </a:r>
            <a:endParaRPr>
              <a:latin typeface="Roboto"/>
              <a:ea typeface="Roboto"/>
              <a:cs typeface="Roboto"/>
              <a:sym typeface="Roboto"/>
            </a:endParaRPr>
          </a:p>
        </p:txBody>
      </p:sp>
      <p:cxnSp>
        <p:nvCxnSpPr>
          <p:cNvPr id="141" name="Google Shape;141;p20"/>
          <p:cNvCxnSpPr>
            <a:stCxn id="137" idx="0"/>
            <a:endCxn id="140" idx="2"/>
          </p:cNvCxnSpPr>
          <p:nvPr/>
        </p:nvCxnSpPr>
        <p:spPr>
          <a:xfrm>
            <a:off x="3723700" y="2805450"/>
            <a:ext cx="1263300" cy="0"/>
          </a:xfrm>
          <a:prstGeom prst="straightConnector1">
            <a:avLst/>
          </a:prstGeom>
          <a:noFill/>
          <a:ln w="9525" cap="flat" cmpd="sng">
            <a:solidFill>
              <a:schemeClr val="dk2"/>
            </a:solidFill>
            <a:prstDash val="solid"/>
            <a:round/>
            <a:headEnd type="none" w="med" len="med"/>
            <a:tailEnd type="triangle" w="med" len="med"/>
          </a:ln>
        </p:spPr>
      </p:cxnSp>
      <p:sp>
        <p:nvSpPr>
          <p:cNvPr id="142" name="Google Shape;142;p20"/>
          <p:cNvSpPr txBox="1"/>
          <p:nvPr/>
        </p:nvSpPr>
        <p:spPr>
          <a:xfrm>
            <a:off x="3772988" y="2416988"/>
            <a:ext cx="1061700" cy="37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JSON</a:t>
            </a:r>
            <a:endParaRPr sz="1800">
              <a:solidFill>
                <a:schemeClr val="dk2"/>
              </a:solidFill>
              <a:latin typeface="Roboto"/>
              <a:ea typeface="Roboto"/>
              <a:cs typeface="Roboto"/>
              <a:sym typeface="Roboto"/>
            </a:endParaRPr>
          </a:p>
        </p:txBody>
      </p:sp>
      <p:pic>
        <p:nvPicPr>
          <p:cNvPr id="143" name="Google Shape;143;p20"/>
          <p:cNvPicPr preferRelativeResize="0"/>
          <p:nvPr/>
        </p:nvPicPr>
        <p:blipFill>
          <a:blip r:embed="rId3">
            <a:alphaModFix/>
          </a:blip>
          <a:stretch>
            <a:fillRect/>
          </a:stretch>
        </p:blipFill>
        <p:spPr>
          <a:xfrm>
            <a:off x="6927699" y="2416986"/>
            <a:ext cx="309525" cy="309525"/>
          </a:xfrm>
          <a:prstGeom prst="rect">
            <a:avLst/>
          </a:prstGeom>
          <a:noFill/>
          <a:ln>
            <a:noFill/>
          </a:ln>
        </p:spPr>
      </p:pic>
      <p:sp>
        <p:nvSpPr>
          <p:cNvPr id="144" name="Google Shape;144;p20"/>
          <p:cNvSpPr/>
          <p:nvPr/>
        </p:nvSpPr>
        <p:spPr>
          <a:xfrm>
            <a:off x="7696025" y="2574600"/>
            <a:ext cx="824700" cy="461700"/>
          </a:xfrm>
          <a:prstGeom prst="snip1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latin typeface="Roboto"/>
                <a:ea typeface="Roboto"/>
                <a:cs typeface="Roboto"/>
                <a:sym typeface="Roboto"/>
              </a:rPr>
              <a:t>RDF triples</a:t>
            </a:r>
            <a:endParaRPr>
              <a:latin typeface="Roboto"/>
              <a:ea typeface="Roboto"/>
              <a:cs typeface="Roboto"/>
              <a:sym typeface="Roboto"/>
            </a:endParaRPr>
          </a:p>
        </p:txBody>
      </p:sp>
      <p:cxnSp>
        <p:nvCxnSpPr>
          <p:cNvPr id="145" name="Google Shape;145;p20"/>
          <p:cNvCxnSpPr>
            <a:stCxn id="140" idx="0"/>
            <a:endCxn id="144" idx="2"/>
          </p:cNvCxnSpPr>
          <p:nvPr/>
        </p:nvCxnSpPr>
        <p:spPr>
          <a:xfrm>
            <a:off x="5811750" y="2805450"/>
            <a:ext cx="1884300" cy="0"/>
          </a:xfrm>
          <a:prstGeom prst="straightConnector1">
            <a:avLst/>
          </a:prstGeom>
          <a:noFill/>
          <a:ln w="9525" cap="flat" cmpd="sng">
            <a:solidFill>
              <a:schemeClr val="dk2"/>
            </a:solidFill>
            <a:prstDash val="solid"/>
            <a:round/>
            <a:headEnd type="none" w="med" len="med"/>
            <a:tailEnd type="triangle" w="med" len="med"/>
          </a:ln>
        </p:spPr>
      </p:cxnSp>
      <p:sp>
        <p:nvSpPr>
          <p:cNvPr id="146" name="Google Shape;146;p20"/>
          <p:cNvSpPr txBox="1"/>
          <p:nvPr/>
        </p:nvSpPr>
        <p:spPr>
          <a:xfrm>
            <a:off x="6190638" y="2359638"/>
            <a:ext cx="1263300" cy="262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rdflib</a:t>
            </a:r>
            <a:endParaRPr sz="1800">
              <a:solidFill>
                <a:schemeClr val="dk2"/>
              </a:solidFill>
              <a:latin typeface="Roboto"/>
              <a:ea typeface="Roboto"/>
              <a:cs typeface="Roboto"/>
              <a:sym typeface="Roboto"/>
            </a:endParaRPr>
          </a:p>
        </p:txBody>
      </p:sp>
      <p:pic>
        <p:nvPicPr>
          <p:cNvPr id="147" name="Google Shape;147;p20"/>
          <p:cNvPicPr preferRelativeResize="0"/>
          <p:nvPr/>
        </p:nvPicPr>
        <p:blipFill>
          <a:blip r:embed="rId3">
            <a:alphaModFix/>
          </a:blip>
          <a:stretch>
            <a:fillRect/>
          </a:stretch>
        </p:blipFill>
        <p:spPr>
          <a:xfrm>
            <a:off x="4572012" y="2450036"/>
            <a:ext cx="309525" cy="309525"/>
          </a:xfrm>
          <a:prstGeom prst="rect">
            <a:avLst/>
          </a:prstGeom>
          <a:noFill/>
          <a:ln>
            <a:noFill/>
          </a:ln>
        </p:spPr>
      </p:pic>
      <p:pic>
        <p:nvPicPr>
          <p:cNvPr id="148" name="Google Shape;148;p20"/>
          <p:cNvPicPr preferRelativeResize="0"/>
          <p:nvPr/>
        </p:nvPicPr>
        <p:blipFill>
          <a:blip r:embed="rId3">
            <a:alphaModFix/>
          </a:blip>
          <a:stretch>
            <a:fillRect/>
          </a:stretch>
        </p:blipFill>
        <p:spPr>
          <a:xfrm>
            <a:off x="1937624" y="2417011"/>
            <a:ext cx="309525" cy="309525"/>
          </a:xfrm>
          <a:prstGeom prst="rect">
            <a:avLst/>
          </a:prstGeom>
          <a:noFill/>
          <a:ln>
            <a:noFill/>
          </a:ln>
        </p:spPr>
      </p:pic>
      <p:sp>
        <p:nvSpPr>
          <p:cNvPr id="149" name="Google Shape;149;p20"/>
          <p:cNvSpPr txBox="1"/>
          <p:nvPr/>
        </p:nvSpPr>
        <p:spPr>
          <a:xfrm>
            <a:off x="6012150" y="2900925"/>
            <a:ext cx="1425000" cy="30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Triple URI</a:t>
            </a:r>
            <a:endParaRPr sz="1800">
              <a:solidFill>
                <a:schemeClr val="dk2"/>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E99777F8-43A2-085C-4E8B-B3BE2E76A848}"/>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7</a:t>
            </a:fld>
            <a:endParaRPr lang="en"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1"/>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a:latin typeface="Arial"/>
                <a:ea typeface="Arial"/>
                <a:cs typeface="Arial"/>
                <a:sym typeface="Arial"/>
              </a:rPr>
              <a:t>Implementation </a:t>
            </a:r>
            <a:endParaRPr>
              <a:latin typeface="Arial"/>
              <a:ea typeface="Arial"/>
              <a:cs typeface="Arial"/>
              <a:sym typeface="Arial"/>
            </a:endParaRPr>
          </a:p>
        </p:txBody>
      </p:sp>
      <p:sp>
        <p:nvSpPr>
          <p:cNvPr id="155" name="Google Shape;155;p21"/>
          <p:cNvSpPr txBox="1">
            <a:spLocks noGrp="1"/>
          </p:cNvSpPr>
          <p:nvPr>
            <p:ph type="body" idx="1"/>
          </p:nvPr>
        </p:nvSpPr>
        <p:spPr>
          <a:xfrm>
            <a:off x="311700" y="1602000"/>
            <a:ext cx="8520600" cy="29670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sp>
        <p:nvSpPr>
          <p:cNvPr id="156" name="Google Shape;156;p21"/>
          <p:cNvSpPr txBox="1"/>
          <p:nvPr/>
        </p:nvSpPr>
        <p:spPr>
          <a:xfrm>
            <a:off x="311700" y="1229875"/>
            <a:ext cx="5937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rgbClr val="4A86E8"/>
                </a:solidFill>
              </a:rPr>
              <a:t>Data Conversion</a:t>
            </a:r>
            <a:endParaRPr sz="1800">
              <a:solidFill>
                <a:srgbClr val="4A86E8"/>
              </a:solidFill>
            </a:endParaRPr>
          </a:p>
        </p:txBody>
      </p:sp>
      <p:cxnSp>
        <p:nvCxnSpPr>
          <p:cNvPr id="157" name="Google Shape;157;p21"/>
          <p:cNvCxnSpPr>
            <a:stCxn id="158" idx="2"/>
            <a:endCxn id="159" idx="0"/>
          </p:cNvCxnSpPr>
          <p:nvPr/>
        </p:nvCxnSpPr>
        <p:spPr>
          <a:xfrm>
            <a:off x="4572000" y="1871800"/>
            <a:ext cx="0" cy="584100"/>
          </a:xfrm>
          <a:prstGeom prst="straightConnector1">
            <a:avLst/>
          </a:prstGeom>
          <a:noFill/>
          <a:ln w="28575" cap="flat" cmpd="sng">
            <a:solidFill>
              <a:srgbClr val="3C78D8"/>
            </a:solidFill>
            <a:prstDash val="solid"/>
            <a:round/>
            <a:headEnd type="none" w="med" len="med"/>
            <a:tailEnd type="triangle" w="med" len="med"/>
          </a:ln>
        </p:spPr>
      </p:cxnSp>
      <p:cxnSp>
        <p:nvCxnSpPr>
          <p:cNvPr id="160" name="Google Shape;160;p21"/>
          <p:cNvCxnSpPr>
            <a:stCxn id="159" idx="2"/>
            <a:endCxn id="161" idx="0"/>
          </p:cNvCxnSpPr>
          <p:nvPr/>
        </p:nvCxnSpPr>
        <p:spPr>
          <a:xfrm>
            <a:off x="4572000" y="3683650"/>
            <a:ext cx="0" cy="534900"/>
          </a:xfrm>
          <a:prstGeom prst="straightConnector1">
            <a:avLst/>
          </a:prstGeom>
          <a:noFill/>
          <a:ln w="28575" cap="flat" cmpd="sng">
            <a:solidFill>
              <a:srgbClr val="3C78D8"/>
            </a:solidFill>
            <a:prstDash val="solid"/>
            <a:round/>
            <a:headEnd type="none" w="med" len="med"/>
            <a:tailEnd type="triangle" w="med" len="med"/>
          </a:ln>
        </p:spPr>
      </p:cxnSp>
      <p:sp>
        <p:nvSpPr>
          <p:cNvPr id="162" name="Google Shape;162;p21"/>
          <p:cNvSpPr txBox="1"/>
          <p:nvPr/>
        </p:nvSpPr>
        <p:spPr>
          <a:xfrm>
            <a:off x="4816325" y="1986125"/>
            <a:ext cx="1907100" cy="26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XML to JSON</a:t>
            </a:r>
            <a:endParaRPr sz="1800">
              <a:solidFill>
                <a:schemeClr val="dk2"/>
              </a:solidFill>
              <a:latin typeface="Roboto"/>
              <a:ea typeface="Roboto"/>
              <a:cs typeface="Roboto"/>
              <a:sym typeface="Roboto"/>
            </a:endParaRPr>
          </a:p>
        </p:txBody>
      </p:sp>
      <p:sp>
        <p:nvSpPr>
          <p:cNvPr id="163" name="Google Shape;163;p21"/>
          <p:cNvSpPr txBox="1"/>
          <p:nvPr/>
        </p:nvSpPr>
        <p:spPr>
          <a:xfrm>
            <a:off x="4816325" y="3744050"/>
            <a:ext cx="2084700" cy="26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Roboto"/>
                <a:ea typeface="Roboto"/>
                <a:cs typeface="Roboto"/>
                <a:sym typeface="Roboto"/>
              </a:rPr>
              <a:t>JSON to RDF triple</a:t>
            </a:r>
            <a:endParaRPr sz="1800">
              <a:solidFill>
                <a:schemeClr val="dk2"/>
              </a:solidFill>
              <a:latin typeface="Roboto"/>
              <a:ea typeface="Roboto"/>
              <a:cs typeface="Roboto"/>
              <a:sym typeface="Roboto"/>
            </a:endParaRPr>
          </a:p>
        </p:txBody>
      </p:sp>
      <p:pic>
        <p:nvPicPr>
          <p:cNvPr id="164" name="Google Shape;164;p21"/>
          <p:cNvPicPr preferRelativeResize="0"/>
          <p:nvPr/>
        </p:nvPicPr>
        <p:blipFill>
          <a:blip r:embed="rId3">
            <a:alphaModFix/>
          </a:blip>
          <a:stretch>
            <a:fillRect/>
          </a:stretch>
        </p:blipFill>
        <p:spPr>
          <a:xfrm>
            <a:off x="2781350" y="2450675"/>
            <a:ext cx="4255872" cy="1269650"/>
          </a:xfrm>
          <a:prstGeom prst="rect">
            <a:avLst/>
          </a:prstGeom>
          <a:noFill/>
          <a:ln>
            <a:noFill/>
          </a:ln>
        </p:spPr>
      </p:pic>
      <p:pic>
        <p:nvPicPr>
          <p:cNvPr id="165" name="Google Shape;165;p21"/>
          <p:cNvPicPr preferRelativeResize="0"/>
          <p:nvPr/>
        </p:nvPicPr>
        <p:blipFill>
          <a:blip r:embed="rId4">
            <a:alphaModFix/>
          </a:blip>
          <a:stretch>
            <a:fillRect/>
          </a:stretch>
        </p:blipFill>
        <p:spPr>
          <a:xfrm>
            <a:off x="0" y="1647925"/>
            <a:ext cx="9050424" cy="223775"/>
          </a:xfrm>
          <a:prstGeom prst="rect">
            <a:avLst/>
          </a:prstGeom>
          <a:noFill/>
          <a:ln>
            <a:noFill/>
          </a:ln>
        </p:spPr>
      </p:pic>
      <p:pic>
        <p:nvPicPr>
          <p:cNvPr id="166" name="Google Shape;166;p21"/>
          <p:cNvPicPr preferRelativeResize="0"/>
          <p:nvPr/>
        </p:nvPicPr>
        <p:blipFill>
          <a:blip r:embed="rId5">
            <a:alphaModFix/>
          </a:blip>
          <a:stretch>
            <a:fillRect/>
          </a:stretch>
        </p:blipFill>
        <p:spPr>
          <a:xfrm>
            <a:off x="46788" y="4218556"/>
            <a:ext cx="9050424" cy="238645"/>
          </a:xfrm>
          <a:prstGeom prst="rect">
            <a:avLst/>
          </a:prstGeom>
          <a:noFill/>
          <a:ln>
            <a:noFill/>
          </a:ln>
        </p:spPr>
      </p:pic>
      <p:sp>
        <p:nvSpPr>
          <p:cNvPr id="2" name="Slide Number Placeholder 1">
            <a:extLst>
              <a:ext uri="{FF2B5EF4-FFF2-40B4-BE49-F238E27FC236}">
                <a16:creationId xmlns:a16="http://schemas.microsoft.com/office/drawing/2014/main" id="{C1D3A39D-4FF1-F778-9E52-54EB7AD34756}"/>
              </a:ext>
            </a:extLst>
          </p:cNvPr>
          <p:cNvSpPr>
            <a:spLocks noGrp="1"/>
          </p:cNvSpPr>
          <p:nvPr>
            <p:ph type="sldNum" idx="12"/>
          </p:nvPr>
        </p:nvSpPr>
        <p:spPr/>
        <p:txBody>
          <a:bodyPr>
            <a:noAutofit/>
          </a:bodyPr>
          <a:lstStyle/>
          <a:p>
            <a:pPr marL="0" lvl="0" indent="0" algn="r" rtl="0">
              <a:spcBef>
                <a:spcPts val="0"/>
              </a:spcBef>
              <a:spcAft>
                <a:spcPts val="0"/>
              </a:spcAft>
              <a:buNone/>
            </a:pPr>
            <a:fld id="{00000000-1234-1234-1234-123412341234}" type="slidenum">
              <a:rPr lang="en" sz="1600" smtClean="0"/>
              <a:t>8</a:t>
            </a:fld>
            <a:endParaRPr lang="en" sz="1600" dirty="0"/>
          </a:p>
        </p:txBody>
      </p:sp>
    </p:spTree>
  </p:cSld>
  <p:clrMapOvr>
    <a:masterClrMapping/>
  </p:clrMapOvr>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1323</TotalTime>
  <Words>714</Words>
  <Application>Microsoft Macintosh PowerPoint</Application>
  <PresentationFormat>On-screen Show (16:9)</PresentationFormat>
  <Paragraphs>137</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Times New Roman</vt:lpstr>
      <vt:lpstr>Roboto</vt:lpstr>
      <vt:lpstr>Arial</vt:lpstr>
      <vt:lpstr>Comic Sans MS</vt:lpstr>
      <vt:lpstr>Geometric</vt:lpstr>
      <vt:lpstr>PowerPoint Presentation</vt:lpstr>
      <vt:lpstr>Outline</vt:lpstr>
      <vt:lpstr>Project Overview</vt:lpstr>
      <vt:lpstr>Problem &amp; Motivation</vt:lpstr>
      <vt:lpstr>Design</vt:lpstr>
      <vt:lpstr>Design</vt:lpstr>
      <vt:lpstr>PowerPoint Presentation</vt:lpstr>
      <vt:lpstr>Implementation </vt:lpstr>
      <vt:lpstr>Implementation </vt:lpstr>
      <vt:lpstr>Implementation </vt:lpstr>
      <vt:lpstr>Implementation </vt:lpstr>
      <vt:lpstr>Implementation </vt:lpstr>
      <vt:lpstr>PowerPoint Presentation</vt:lpstr>
      <vt:lpstr>PowerPoint Presentation</vt:lpstr>
      <vt:lpstr>PowerPoint Presentation</vt:lpstr>
      <vt:lpstr>PowerPoint Presentation</vt:lpstr>
      <vt:lpstr>PowerPoint Presentation</vt:lpstr>
      <vt:lpstr>Testing </vt:lpstr>
      <vt:lpstr>Testing </vt:lpstr>
      <vt:lpstr>Testing </vt:lpstr>
      <vt:lpstr>Testing </vt:lpstr>
      <vt:lpstr>Testing </vt:lpstr>
      <vt:lpstr>Progress Update</vt:lpstr>
      <vt:lpstr>Progress Update</vt:lpstr>
      <vt:lpstr>Future Works</vt:lpstr>
      <vt:lpstr>Acknowledgements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Felix Hao</cp:lastModifiedBy>
  <cp:revision>4</cp:revision>
  <dcterms:modified xsi:type="dcterms:W3CDTF">2024-05-09T04:50:01Z</dcterms:modified>
</cp:coreProperties>
</file>