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Lst>
  <p:notesMasterIdLst>
    <p:notesMasterId r:id="rId29"/>
  </p:notesMasterIdLst>
  <p:sldIdLst>
    <p:sldId id="256" r:id="rId2"/>
    <p:sldId id="257" r:id="rId3"/>
    <p:sldId id="262" r:id="rId4"/>
    <p:sldId id="263" r:id="rId5"/>
    <p:sldId id="264" r:id="rId6"/>
    <p:sldId id="265" r:id="rId7"/>
    <p:sldId id="266" r:id="rId8"/>
    <p:sldId id="267" r:id="rId9"/>
    <p:sldId id="268" r:id="rId10"/>
    <p:sldId id="269" r:id="rId11"/>
    <p:sldId id="276" r:id="rId12"/>
    <p:sldId id="277" r:id="rId13"/>
    <p:sldId id="270" r:id="rId14"/>
    <p:sldId id="258" r:id="rId15"/>
    <p:sldId id="271" r:id="rId16"/>
    <p:sldId id="272" r:id="rId17"/>
    <p:sldId id="273" r:id="rId18"/>
    <p:sldId id="275" r:id="rId19"/>
    <p:sldId id="278" r:id="rId20"/>
    <p:sldId id="279" r:id="rId21"/>
    <p:sldId id="280" r:id="rId22"/>
    <p:sldId id="285" r:id="rId23"/>
    <p:sldId id="281" r:id="rId24"/>
    <p:sldId id="282" r:id="rId25"/>
    <p:sldId id="283" r:id="rId26"/>
    <p:sldId id="259" r:id="rId27"/>
    <p:sldId id="260"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6832"/>
    <a:srgbClr val="7F23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47" autoAdjust="0"/>
  </p:normalViewPr>
  <p:slideViewPr>
    <p:cSldViewPr snapToGrid="0" snapToObjects="1">
      <p:cViewPr>
        <p:scale>
          <a:sx n="125" d="100"/>
          <a:sy n="125" d="100"/>
        </p:scale>
        <p:origin x="-144"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3E73CC-3570-BC44-AC57-2A5CFF3EA783}" type="datetimeFigureOut">
              <a:rPr lang="en-US" smtClean="0"/>
              <a:t>10/14/16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422C24-5314-654A-A63A-6ABC259784B6}" type="slidenum">
              <a:rPr lang="en-US" smtClean="0"/>
              <a:t>‹#›</a:t>
            </a:fld>
            <a:endParaRPr lang="en-US"/>
          </a:p>
        </p:txBody>
      </p:sp>
    </p:spTree>
    <p:extLst>
      <p:ext uri="{BB962C8B-B14F-4D97-AF65-F5344CB8AC3E}">
        <p14:creationId xmlns:p14="http://schemas.microsoft.com/office/powerpoint/2010/main" val="35265099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www.housing.vt.edu/llc/communities/innovate.html"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 Id="rId3" Type="http://schemas.openxmlformats.org/officeDocument/2006/relationships/hyperlink" Target="http://www.housing.vt.edu/llc/communities/innovate.html"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 Id="rId3" Type="http://schemas.openxmlformats.org/officeDocument/2006/relationships/hyperlink" Target="http://www.housing.vt.edu/llc/communities/innovate.html"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 Id="rId3" Type="http://schemas.openxmlformats.org/officeDocument/2006/relationships/hyperlink" Target="http://www.housing.vt.edu/llc/communities/innovate.html"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 Id="rId3" Type="http://schemas.openxmlformats.org/officeDocument/2006/relationships/hyperlink" Target="http://www.housing.vt.edu/llc/communities/innovate.html"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 Id="rId3" Type="http://schemas.openxmlformats.org/officeDocument/2006/relationships/hyperlink" Target="http://www.housing.vt.edu/llc/communities/innovate.html"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 Id="rId3" Type="http://schemas.openxmlformats.org/officeDocument/2006/relationships/hyperlink" Target="http://www.housing.vt.edu/llc/communities/innovate.html"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 Id="rId3" Type="http://schemas.openxmlformats.org/officeDocument/2006/relationships/hyperlink" Target="http://www.housing.vt.edu/llc/communities/innovate.html"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 Id="rId3" Type="http://schemas.openxmlformats.org/officeDocument/2006/relationships/hyperlink" Target="http://www.housing.vt.edu/llc/communities/innovate.html"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 Id="rId3" Type="http://schemas.openxmlformats.org/officeDocument/2006/relationships/hyperlink" Target="http://www.housing.vt.edu/llc/communities/innovate.html"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 Id="rId3" Type="http://schemas.openxmlformats.org/officeDocument/2006/relationships/hyperlink" Target="http://www.housing.vt.edu/llc/communities/innovate.html"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www.housing.vt.edu/llc/communities/innovate.html"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 Id="rId3" Type="http://schemas.openxmlformats.org/officeDocument/2006/relationships/hyperlink" Target="http://www.housing.vt.edu/llc/communities/innovate.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defRPr/>
            </a:pPr>
            <a:r>
              <a:rPr lang="en-US" sz="1600" dirty="0" smtClean="0">
                <a:latin typeface="Calibri" charset="0"/>
                <a:ea typeface="ＭＳ Ｐゴシック" charset="0"/>
                <a:cs typeface="ＭＳ Ｐゴシック" charset="0"/>
              </a:rPr>
              <a:t>But first, why this emphasis on STEM?</a:t>
            </a:r>
          </a:p>
          <a:p>
            <a:pPr eaLnBrk="1" hangingPunct="1">
              <a:spcBef>
                <a:spcPct val="0"/>
              </a:spcBef>
              <a:defRPr/>
            </a:pPr>
            <a:endParaRPr lang="en-US" sz="1600" dirty="0" smtClean="0">
              <a:latin typeface="Calibri" charset="0"/>
              <a:ea typeface="ＭＳ Ｐゴシック" charset="0"/>
              <a:cs typeface="ＭＳ Ｐゴシック" charset="0"/>
            </a:endParaRPr>
          </a:p>
          <a:p>
            <a:pPr eaLnBrk="1" hangingPunct="1">
              <a:spcBef>
                <a:spcPct val="0"/>
              </a:spcBef>
              <a:defRPr/>
            </a:pPr>
            <a:r>
              <a:rPr lang="en-US" sz="1600" dirty="0" smtClean="0">
                <a:latin typeface="Calibri" charset="0"/>
                <a:ea typeface="ＭＳ Ｐゴシック" charset="0"/>
                <a:cs typeface="ＭＳ Ｐゴシック" charset="0"/>
              </a:rPr>
              <a:t>For the past 25 years, report after report has identified the promotion of high quality education related to science</a:t>
            </a:r>
            <a:r>
              <a:rPr lang="en-US" sz="1600" dirty="0">
                <a:latin typeface="Calibri" charset="0"/>
                <a:ea typeface="ＭＳ Ｐゴシック" charset="0"/>
                <a:cs typeface="ＭＳ Ｐゴシック" charset="0"/>
              </a:rPr>
              <a:t>, technology, engineering and math (STEM) </a:t>
            </a:r>
            <a:r>
              <a:rPr lang="en-US" sz="1600" dirty="0" smtClean="0">
                <a:latin typeface="Calibri" charset="0"/>
                <a:ea typeface="ＭＳ Ｐゴシック" charset="0"/>
                <a:cs typeface="ＭＳ Ｐゴシック" charset="0"/>
              </a:rPr>
              <a:t>as </a:t>
            </a:r>
            <a:r>
              <a:rPr lang="en-US" sz="1600" dirty="0">
                <a:latin typeface="Calibri" charset="0"/>
                <a:ea typeface="ＭＳ Ｐゴシック" charset="0"/>
                <a:cs typeface="ＭＳ Ｐゴシック" charset="0"/>
              </a:rPr>
              <a:t>central </a:t>
            </a:r>
            <a:r>
              <a:rPr lang="en-US" sz="1600" dirty="0" smtClean="0">
                <a:latin typeface="Calibri" charset="0"/>
                <a:ea typeface="ＭＳ Ｐゴシック" charset="0"/>
                <a:cs typeface="ＭＳ Ｐゴシック" charset="0"/>
              </a:rPr>
              <a:t>to:</a:t>
            </a:r>
          </a:p>
          <a:p>
            <a:pPr marL="171450" indent="-171450" eaLnBrk="1" hangingPunct="1">
              <a:spcBef>
                <a:spcPct val="0"/>
              </a:spcBef>
              <a:buFont typeface="Arial"/>
              <a:buChar char="•"/>
              <a:defRPr/>
            </a:pPr>
            <a:r>
              <a:rPr lang="en-US" sz="1600" dirty="0" smtClean="0">
                <a:latin typeface="Calibri" charset="0"/>
                <a:ea typeface="ＭＳ Ｐゴシック" charset="0"/>
                <a:cs typeface="ＭＳ Ｐゴシック" charset="0"/>
              </a:rPr>
              <a:t>Workforce and economic development</a:t>
            </a:r>
          </a:p>
          <a:p>
            <a:pPr marL="171450" indent="-171450" eaLnBrk="1" hangingPunct="1">
              <a:spcBef>
                <a:spcPct val="0"/>
              </a:spcBef>
              <a:buFont typeface="Arial"/>
              <a:buChar char="•"/>
              <a:defRPr/>
            </a:pPr>
            <a:r>
              <a:rPr lang="en-US" sz="1600" dirty="0" smtClean="0">
                <a:latin typeface="Calibri" charset="0"/>
                <a:ea typeface="ＭＳ Ｐゴシック" charset="0"/>
                <a:cs typeface="ＭＳ Ｐゴシック" charset="0"/>
              </a:rPr>
              <a:t>Maintaining the US position in the global economy through innovation</a:t>
            </a:r>
          </a:p>
          <a:p>
            <a:pPr marL="171450" indent="-171450" eaLnBrk="1" hangingPunct="1">
              <a:spcBef>
                <a:spcPct val="0"/>
              </a:spcBef>
              <a:buFont typeface="Arial"/>
              <a:buChar char="•"/>
              <a:defRPr/>
            </a:pPr>
            <a:r>
              <a:rPr lang="en-US" sz="1600" dirty="0" smtClean="0">
                <a:latin typeface="Calibri" charset="0"/>
                <a:ea typeface="ＭＳ Ｐゴシック" charset="0"/>
                <a:cs typeface="ＭＳ Ｐゴシック" charset="0"/>
              </a:rPr>
              <a:t>Affording all learners the opportunity to contribute to the nation’s needs and greater good</a:t>
            </a:r>
          </a:p>
          <a:p>
            <a:pPr marL="171450" indent="-171450" eaLnBrk="1" hangingPunct="1">
              <a:spcBef>
                <a:spcPct val="0"/>
              </a:spcBef>
              <a:buFont typeface="Arial"/>
              <a:buChar char="•"/>
              <a:defRPr/>
            </a:pPr>
            <a:r>
              <a:rPr lang="en-US" sz="1600" dirty="0" smtClean="0">
                <a:latin typeface="Calibri" charset="0"/>
                <a:ea typeface="ＭＳ Ｐゴシック" charset="0"/>
                <a:cs typeface="ＭＳ Ｐゴシック" charset="0"/>
              </a:rPr>
              <a:t>Reducing the loss of potential as we see students drop out of high school or received sub-standard education – especially in the STEM areas with the types of hands-on, minds-on learning that is basic to problem-based instructional approaches  -- letting no talent go to waste</a:t>
            </a:r>
          </a:p>
          <a:p>
            <a:pPr marL="171450" indent="-171450" eaLnBrk="1" hangingPunct="1">
              <a:spcBef>
                <a:spcPct val="0"/>
              </a:spcBef>
              <a:buFont typeface="Arial"/>
              <a:buChar char="•"/>
              <a:defRPr/>
            </a:pPr>
            <a:r>
              <a:rPr lang="en-US" sz="1600" dirty="0" smtClean="0">
                <a:latin typeface="Calibri" charset="0"/>
                <a:ea typeface="ＭＳ Ｐゴシック" charset="0"/>
                <a:cs typeface="ＭＳ Ｐゴシック" charset="0"/>
              </a:rPr>
              <a:t>Ensuring an informed citizenry who can better understand ideas, concepts and directions related to issues of national security, medical decision-making, national and state policy, childhood vaccinations, and so forth</a:t>
            </a:r>
          </a:p>
          <a:p>
            <a:pPr marL="171450" indent="-171450" eaLnBrk="1" hangingPunct="1">
              <a:spcBef>
                <a:spcPct val="0"/>
              </a:spcBef>
              <a:buFont typeface="Arial"/>
              <a:buChar char="•"/>
              <a:defRPr/>
            </a:pPr>
            <a:endParaRPr lang="en-US" sz="1600" dirty="0" smtClean="0">
              <a:latin typeface="Calibri" charset="0"/>
              <a:ea typeface="ＭＳ Ｐゴシック" charset="0"/>
              <a:cs typeface="ＭＳ Ｐゴシック" charset="0"/>
            </a:endParaRPr>
          </a:p>
          <a:p>
            <a:pPr eaLnBrk="1" hangingPunct="1">
              <a:spcBef>
                <a:spcPct val="0"/>
              </a:spcBef>
              <a:buFont typeface="Arial"/>
              <a:buNone/>
              <a:defRPr/>
            </a:pPr>
            <a:endParaRPr lang="en-US" sz="1600" dirty="0" smtClean="0">
              <a:latin typeface="Calibri" charset="0"/>
              <a:ea typeface="ＭＳ Ｐゴシック" charset="0"/>
              <a:cs typeface="ＭＳ Ｐゴシック" charset="0"/>
            </a:endParaRPr>
          </a:p>
          <a:p>
            <a:pPr eaLnBrk="1" hangingPunct="1">
              <a:spcBef>
                <a:spcPct val="0"/>
              </a:spcBef>
              <a:defRPr/>
            </a:pPr>
            <a:endParaRPr lang="en-US" sz="1600" dirty="0">
              <a:latin typeface="Calibri" charset="0"/>
              <a:ea typeface="ＭＳ Ｐゴシック" charset="0"/>
              <a:cs typeface="ＭＳ Ｐゴシック" charset="0"/>
            </a:endParaRPr>
          </a:p>
          <a:p>
            <a:pPr eaLnBrk="1" hangingPunct="1">
              <a:spcBef>
                <a:spcPct val="0"/>
              </a:spcBef>
              <a:buFontTx/>
              <a:buChar char="•"/>
              <a:defRPr/>
            </a:pPr>
            <a:r>
              <a:rPr lang="en-US" sz="1600" dirty="0">
                <a:latin typeface="Calibri" charset="0"/>
                <a:ea typeface="ＭＳ Ｐゴシック" charset="0"/>
                <a:cs typeface="ＭＳ Ｐゴシック" charset="0"/>
              </a:rPr>
              <a:t>The President</a:t>
            </a:r>
            <a:r>
              <a:rPr lang="ja-JP" altLang="en-US" sz="1600" dirty="0">
                <a:latin typeface="Calibri" charset="0"/>
                <a:ea typeface="ＭＳ Ｐゴシック" charset="0"/>
                <a:cs typeface="ＭＳ Ｐゴシック" charset="0"/>
              </a:rPr>
              <a:t>’</a:t>
            </a:r>
            <a:r>
              <a:rPr lang="en-US" altLang="ja-JP" sz="1600" dirty="0">
                <a:latin typeface="Calibri" charset="0"/>
                <a:ea typeface="ＭＳ Ｐゴシック" charset="0"/>
                <a:cs typeface="ＭＳ Ｐゴシック" charset="0"/>
              </a:rPr>
              <a:t>s Council of Advisors on Science and Technology</a:t>
            </a:r>
          </a:p>
          <a:p>
            <a:pPr eaLnBrk="1" hangingPunct="1">
              <a:spcBef>
                <a:spcPct val="0"/>
              </a:spcBef>
              <a:buFontTx/>
              <a:buChar char="•"/>
              <a:defRPr/>
            </a:pPr>
            <a:r>
              <a:rPr lang="en-US" sz="1600" dirty="0">
                <a:latin typeface="Calibri" charset="0"/>
                <a:ea typeface="ＭＳ Ｐゴシック" charset="0"/>
                <a:cs typeface="ＭＳ Ｐゴシック" charset="0"/>
              </a:rPr>
              <a:t>the Metropolitan study on the Hidden STEM Economy</a:t>
            </a:r>
          </a:p>
          <a:p>
            <a:pPr eaLnBrk="1" hangingPunct="1">
              <a:spcBef>
                <a:spcPct val="0"/>
              </a:spcBef>
              <a:buFontTx/>
              <a:buChar char="•"/>
              <a:defRPr/>
            </a:pPr>
            <a:r>
              <a:rPr lang="en-US" sz="1600" dirty="0">
                <a:latin typeface="Calibri" charset="0"/>
                <a:ea typeface="ＭＳ Ｐゴシック" charset="0"/>
                <a:cs typeface="ＭＳ Ｐゴシック" charset="0"/>
              </a:rPr>
              <a:t> the Harvard Graduate School of Education</a:t>
            </a:r>
          </a:p>
          <a:p>
            <a:pPr eaLnBrk="1" hangingPunct="1">
              <a:spcBef>
                <a:spcPct val="0"/>
              </a:spcBef>
              <a:buFontTx/>
              <a:buChar char="•"/>
              <a:defRPr/>
            </a:pPr>
            <a:r>
              <a:rPr lang="en-US" sz="1600" dirty="0">
                <a:latin typeface="Calibri" charset="0"/>
                <a:ea typeface="ＭＳ Ｐゴシック" charset="0"/>
                <a:cs typeface="ＭＳ Ｐゴシック" charset="0"/>
              </a:rPr>
              <a:t>The National Academies on Science, Engineering, and Medicine reports</a:t>
            </a:r>
          </a:p>
          <a:p>
            <a:pPr eaLnBrk="1" hangingPunct="1">
              <a:spcBef>
                <a:spcPct val="0"/>
              </a:spcBef>
              <a:buFontTx/>
              <a:buChar char="•"/>
              <a:defRPr/>
            </a:pPr>
            <a:r>
              <a:rPr lang="en-US" sz="1600" dirty="0">
                <a:latin typeface="Calibri" charset="0"/>
                <a:ea typeface="ＭＳ Ｐゴシック" charset="0"/>
                <a:cs typeface="ＭＳ Ｐゴシック" charset="0"/>
              </a:rPr>
              <a:t>NASA</a:t>
            </a:r>
          </a:p>
          <a:p>
            <a:pPr eaLnBrk="1" hangingPunct="1">
              <a:spcBef>
                <a:spcPct val="0"/>
              </a:spcBef>
              <a:buFontTx/>
              <a:buChar char="•"/>
              <a:defRPr/>
            </a:pPr>
            <a:endParaRPr lang="en-US" sz="1600" dirty="0">
              <a:latin typeface="Calibri" charset="0"/>
              <a:ea typeface="ＭＳ Ｐゴシック" charset="0"/>
              <a:cs typeface="ＭＳ Ｐゴシック" charset="0"/>
            </a:endParaRPr>
          </a:p>
          <a:p>
            <a:pPr eaLnBrk="1" hangingPunct="1">
              <a:spcBef>
                <a:spcPct val="0"/>
              </a:spcBef>
              <a:defRPr/>
            </a:pPr>
            <a:r>
              <a:rPr lang="en-US" sz="1600" dirty="0">
                <a:latin typeface="Calibri" charset="0"/>
                <a:ea typeface="ＭＳ Ｐゴシック" charset="0"/>
                <a:cs typeface="ＭＳ Ｐゴシック" charset="0"/>
              </a:rPr>
              <a:t>Innovation:  Always has been America</a:t>
            </a:r>
            <a:r>
              <a:rPr lang="ja-JP" altLang="en-US" sz="1600" dirty="0">
                <a:latin typeface="Calibri" charset="0"/>
                <a:ea typeface="ＭＳ Ｐゴシック" charset="0"/>
                <a:cs typeface="ＭＳ Ｐゴシック" charset="0"/>
              </a:rPr>
              <a:t>’</a:t>
            </a:r>
            <a:r>
              <a:rPr lang="en-US" altLang="ja-JP" sz="1600" dirty="0">
                <a:latin typeface="Calibri" charset="0"/>
                <a:ea typeface="ＭＳ Ｐゴシック" charset="0"/>
                <a:cs typeface="ＭＳ Ｐゴシック" charset="0"/>
              </a:rPr>
              <a:t>s strength, key to global competitiveness;  Entrepreneurship</a:t>
            </a:r>
          </a:p>
          <a:p>
            <a:pPr eaLnBrk="1" hangingPunct="1">
              <a:spcBef>
                <a:spcPct val="0"/>
              </a:spcBef>
              <a:buFontTx/>
              <a:buChar char="•"/>
              <a:defRPr/>
            </a:pPr>
            <a:endParaRPr lang="en-US" sz="1600" dirty="0">
              <a:latin typeface="Calibri" charset="0"/>
              <a:ea typeface="ＭＳ Ｐゴシック" charset="0"/>
              <a:cs typeface="ＭＳ Ｐゴシック" charset="0"/>
            </a:endParaRPr>
          </a:p>
          <a:p>
            <a:pPr eaLnBrk="1" hangingPunct="1">
              <a:spcBef>
                <a:spcPct val="0"/>
              </a:spcBef>
              <a:defRPr/>
            </a:pPr>
            <a:r>
              <a:rPr lang="en-US" sz="1600" dirty="0">
                <a:latin typeface="Calibri" charset="0"/>
                <a:ea typeface="ＭＳ Ｐゴシック" charset="0"/>
                <a:cs typeface="ＭＳ Ｐゴシック" charset="0"/>
              </a:rPr>
              <a:t>Opportunity:  Ensuring all talent has access to high quality learning experiences</a:t>
            </a:r>
          </a:p>
          <a:p>
            <a:pPr eaLnBrk="1" hangingPunct="1">
              <a:spcBef>
                <a:spcPct val="0"/>
              </a:spcBef>
              <a:buFontTx/>
              <a:buChar char="•"/>
              <a:defRPr/>
            </a:pPr>
            <a:r>
              <a:rPr lang="en-US" sz="1600" dirty="0">
                <a:latin typeface="Calibri" charset="0"/>
                <a:ea typeface="ＭＳ Ｐゴシック" charset="0"/>
                <a:cs typeface="ＭＳ Ｐゴシック" charset="0"/>
              </a:rPr>
              <a:t>Problem-based approaches give rise to engagement</a:t>
            </a:r>
          </a:p>
          <a:p>
            <a:pPr eaLnBrk="1" hangingPunct="1">
              <a:spcBef>
                <a:spcPct val="0"/>
              </a:spcBef>
              <a:buFontTx/>
              <a:buChar char="•"/>
              <a:defRPr/>
            </a:pPr>
            <a:endParaRPr lang="en-US" sz="1600" dirty="0">
              <a:latin typeface="Calibri" charset="0"/>
              <a:ea typeface="ＭＳ Ｐゴシック" charset="0"/>
              <a:cs typeface="ＭＳ Ｐゴシック" charset="0"/>
            </a:endParaRPr>
          </a:p>
          <a:p>
            <a:pPr eaLnBrk="1" hangingPunct="1">
              <a:spcBef>
                <a:spcPct val="0"/>
              </a:spcBef>
              <a:defRPr/>
            </a:pPr>
            <a:r>
              <a:rPr lang="en-US" sz="1600" dirty="0">
                <a:latin typeface="Calibri" charset="0"/>
                <a:ea typeface="ＭＳ Ｐゴシック" charset="0"/>
                <a:cs typeface="ＭＳ Ｐゴシック" charset="0"/>
              </a:rPr>
              <a:t>Engagement</a:t>
            </a:r>
          </a:p>
          <a:p>
            <a:pPr eaLnBrk="1" hangingPunct="1">
              <a:spcBef>
                <a:spcPct val="0"/>
              </a:spcBef>
              <a:buFontTx/>
              <a:buChar char="•"/>
              <a:defRPr/>
            </a:pPr>
            <a:r>
              <a:rPr lang="en-US" sz="1600" dirty="0">
                <a:latin typeface="Calibri" charset="0"/>
                <a:ea typeface="ＭＳ Ｐゴシック" charset="0"/>
                <a:cs typeface="ＭＳ Ｐゴシック" charset="0"/>
              </a:rPr>
              <a:t>STEM opens the door to interdisciplinary/</a:t>
            </a:r>
            <a:r>
              <a:rPr lang="en-US" sz="1600" dirty="0" err="1">
                <a:latin typeface="Calibri" charset="0"/>
                <a:ea typeface="ＭＳ Ｐゴシック" charset="0"/>
                <a:cs typeface="ＭＳ Ｐゴシック" charset="0"/>
              </a:rPr>
              <a:t>transdisciplinary</a:t>
            </a:r>
            <a:r>
              <a:rPr lang="en-US" sz="1600" dirty="0">
                <a:latin typeface="Calibri" charset="0"/>
                <a:ea typeface="ＭＳ Ｐゴシック" charset="0"/>
                <a:cs typeface="ＭＳ Ｐゴシック" charset="0"/>
              </a:rPr>
              <a:t> problem-based learning</a:t>
            </a:r>
          </a:p>
          <a:p>
            <a:pPr eaLnBrk="1" hangingPunct="1">
              <a:spcBef>
                <a:spcPct val="0"/>
              </a:spcBef>
              <a:buFontTx/>
              <a:buChar char="•"/>
              <a:defRPr/>
            </a:pPr>
            <a:r>
              <a:rPr lang="en-US" sz="1600" dirty="0">
                <a:latin typeface="Calibri" charset="0"/>
                <a:ea typeface="ＭＳ Ｐゴシック" charset="0"/>
                <a:cs typeface="ＭＳ Ｐゴシック" charset="0"/>
              </a:rPr>
              <a:t>Attacking real-world projects or addressing real-world problems</a:t>
            </a:r>
          </a:p>
          <a:p>
            <a:pPr eaLnBrk="1" hangingPunct="1">
              <a:spcBef>
                <a:spcPct val="0"/>
              </a:spcBef>
              <a:buFontTx/>
              <a:buChar char="•"/>
              <a:defRPr/>
            </a:pPr>
            <a:r>
              <a:rPr lang="en-US" sz="1600" dirty="0">
                <a:latin typeface="Calibri" charset="0"/>
                <a:ea typeface="ＭＳ Ｐゴシック" charset="0"/>
                <a:cs typeface="ＭＳ Ｐゴシック" charset="0"/>
              </a:rPr>
              <a:t>Learning by doing, hands-on/minds-on</a:t>
            </a:r>
          </a:p>
          <a:p>
            <a:pPr eaLnBrk="1" hangingPunct="1">
              <a:spcBef>
                <a:spcPct val="0"/>
              </a:spcBef>
              <a:buFontTx/>
              <a:buChar char="•"/>
              <a:defRPr/>
            </a:pPr>
            <a:r>
              <a:rPr lang="en-US" sz="1600" dirty="0">
                <a:latin typeface="Calibri" charset="0"/>
                <a:ea typeface="ＭＳ Ｐゴシック" charset="0"/>
                <a:cs typeface="ＭＳ Ｐゴシック" charset="0"/>
              </a:rPr>
              <a:t>Letting no talent go to waste  </a:t>
            </a:r>
          </a:p>
          <a:p>
            <a:pPr eaLnBrk="1" hangingPunct="1">
              <a:spcBef>
                <a:spcPct val="0"/>
              </a:spcBef>
              <a:defRPr/>
            </a:pPr>
            <a:endParaRPr lang="en-US" sz="1600" dirty="0">
              <a:latin typeface="Calibri" charset="0"/>
              <a:ea typeface="ＭＳ Ｐゴシック" charset="0"/>
              <a:cs typeface="ＭＳ Ｐゴシック" charset="0"/>
            </a:endParaRPr>
          </a:p>
          <a:p>
            <a:pPr eaLnBrk="1" hangingPunct="1">
              <a:spcBef>
                <a:spcPct val="0"/>
              </a:spcBef>
              <a:defRPr/>
            </a:pPr>
            <a:r>
              <a:rPr lang="en-US" sz="1600" dirty="0">
                <a:latin typeface="Calibri" charset="0"/>
                <a:ea typeface="ＭＳ Ｐゴシック" charset="0"/>
                <a:cs typeface="ＭＳ Ｐゴシック" charset="0"/>
              </a:rPr>
              <a:t>Informed Citizenry</a:t>
            </a:r>
          </a:p>
          <a:p>
            <a:pPr eaLnBrk="1" hangingPunct="1">
              <a:spcBef>
                <a:spcPct val="0"/>
              </a:spcBef>
              <a:buFontTx/>
              <a:buChar char="•"/>
              <a:defRPr/>
            </a:pPr>
            <a:r>
              <a:rPr lang="en-US" sz="1600" dirty="0">
                <a:latin typeface="Calibri" charset="0"/>
                <a:ea typeface="ＭＳ Ｐゴシック" charset="0"/>
                <a:cs typeface="ＭＳ Ｐゴシック" charset="0"/>
              </a:rPr>
              <a:t>By promoting STEM literacy – making meaning of what one hears, sees, experiences in today</a:t>
            </a:r>
            <a:r>
              <a:rPr lang="ja-JP" altLang="en-US" sz="1600" dirty="0">
                <a:latin typeface="Calibri" charset="0"/>
                <a:ea typeface="ＭＳ Ｐゴシック" charset="0"/>
                <a:cs typeface="ＭＳ Ｐゴシック" charset="0"/>
              </a:rPr>
              <a:t>’</a:t>
            </a:r>
            <a:r>
              <a:rPr lang="en-US" altLang="ja-JP" sz="1600" dirty="0">
                <a:latin typeface="Calibri" charset="0"/>
                <a:ea typeface="ＭＳ Ｐゴシック" charset="0"/>
                <a:cs typeface="ＭＳ Ｐゴシック" charset="0"/>
              </a:rPr>
              <a:t>s world</a:t>
            </a:r>
          </a:p>
          <a:p>
            <a:pPr eaLnBrk="1" hangingPunct="1">
              <a:spcBef>
                <a:spcPct val="0"/>
              </a:spcBef>
              <a:buFontTx/>
              <a:buChar char="•"/>
              <a:defRPr/>
            </a:pPr>
            <a:r>
              <a:rPr lang="en-US" sz="1600" dirty="0">
                <a:latin typeface="Calibri" charset="0"/>
                <a:ea typeface="ＭＳ Ｐゴシック" charset="0"/>
                <a:cs typeface="ＭＳ Ｐゴシック" charset="0"/>
              </a:rPr>
              <a:t>Build awareness to appreciation to support to participation</a:t>
            </a:r>
          </a:p>
          <a:p>
            <a:pPr eaLnBrk="1" hangingPunct="1">
              <a:spcBef>
                <a:spcPct val="0"/>
              </a:spcBef>
              <a:buFontTx/>
              <a:buChar char="•"/>
              <a:defRPr/>
            </a:pPr>
            <a:r>
              <a:rPr lang="en-US" sz="1600" dirty="0">
                <a:latin typeface="Calibri" charset="0"/>
                <a:ea typeface="ＭＳ Ｐゴシック" charset="0"/>
                <a:cs typeface="ＭＳ Ｐゴシック" charset="0"/>
              </a:rPr>
              <a:t>Enabling our institutions and communities to thrive</a:t>
            </a:r>
          </a:p>
          <a:p>
            <a:pPr eaLnBrk="1" hangingPunct="1">
              <a:spcBef>
                <a:spcPct val="0"/>
              </a:spcBef>
              <a:defRPr/>
            </a:pPr>
            <a:endParaRPr lang="en-US" sz="1600" dirty="0">
              <a:latin typeface="Calibri" charset="0"/>
              <a:ea typeface="ＭＳ Ｐゴシック" charset="0"/>
              <a:cs typeface="ＭＳ Ｐゴシック" charset="0"/>
            </a:endParaRPr>
          </a:p>
          <a:p>
            <a:pPr eaLnBrk="1" hangingPunct="1">
              <a:spcBef>
                <a:spcPct val="0"/>
              </a:spcBef>
              <a:buFontTx/>
              <a:buChar char="•"/>
              <a:defRPr/>
            </a:pPr>
            <a:endParaRPr lang="en-US" sz="1600" dirty="0">
              <a:latin typeface="Calibri" charset="0"/>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B4D26D1-9642-2F46-AC15-F23867160B8D}" type="slidenum">
              <a:rPr lang="en-US" sz="1200">
                <a:latin typeface="Calibri" charset="0"/>
              </a:rPr>
              <a:pPr eaLnBrk="1" hangingPunct="1"/>
              <a:t>3</a:t>
            </a:fld>
            <a:endParaRPr lang="en-US" sz="1200">
              <a:latin typeface="Calibri"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12</a:t>
            </a:fld>
            <a:endParaRPr lang="en-US" sz="1200">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Conclusion:</a:t>
            </a:r>
          </a:p>
          <a:p>
            <a:pPr eaLnBrk="1" hangingPunct="1">
              <a:spcBef>
                <a:spcPct val="0"/>
              </a:spcBef>
            </a:pPr>
            <a:r>
              <a:rPr lang="en-US" sz="1600">
                <a:latin typeface="Calibri" charset="0"/>
                <a:ea typeface="ＭＳ Ｐゴシック" charset="0"/>
                <a:cs typeface="ＭＳ Ｐゴシック" charset="0"/>
              </a:rPr>
              <a:t>Excited about the future.  ICAT will serve as a great host and we’ll be able to enhance its mission</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Already have small projects that are helping us to establish a foundation:  Office of Economic Development, Institute for Advanced Learning and Research</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Tobacco Region Revitalization Commission funding:  Southside and Southwest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Questions?</a:t>
            </a: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4333362-78FE-5E4B-A464-52A58342F05F}" type="slidenum">
              <a:rPr lang="en-US" sz="1200">
                <a:latin typeface="Calibri" charset="0"/>
              </a:rPr>
              <a:pPr eaLnBrk="1" hangingPunct="1"/>
              <a:t>13</a:t>
            </a:fld>
            <a:endParaRPr lang="en-US" sz="1200">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15</a:t>
            </a:fld>
            <a:endParaRPr lang="en-US" sz="1200">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16</a:t>
            </a:fld>
            <a:endParaRPr lang="en-US" sz="1200">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17</a:t>
            </a:fld>
            <a:endParaRPr lang="en-US" sz="1200">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18</a:t>
            </a:fld>
            <a:endParaRPr lang="en-US" sz="120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19</a:t>
            </a:fld>
            <a:endParaRPr lang="en-US" sz="120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20</a:t>
            </a:fld>
            <a:endParaRPr lang="en-US" sz="120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21</a:t>
            </a:fld>
            <a:endParaRPr lang="en-US" sz="1200">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23</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Originally designed as a mechanism for the university to publicize its research advancements through the development of stronger partnerships with Pk-12.  Also, at the same time, granting agencies such as the National Science Foundation, began requiring proposals to explain how the research project would contribute to society, commonly known as demonstrating “Broader Impacts” – and had key requirements such as some teaching/education experience, broadening participation of underrepresented groups, enhancing infrastructure, public dissemination, or other significant benefit.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For the first 6-8 years of this initiative, the work of VT-STEM focused on providing a website/portal so that our P-12 partners could see what was happening across the university, tried to connect university faculty with school divisions who might welcome a project, workshop, or some intervention related to the grant, and held workshop meetings for faculty related to creating evaluation tools to assess the outcome of any BI intervention.</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As time went on, the needs of faculty changed, our university evolved, and the national landscaped also evolved and became more complex, global, and interconnected.  We also realized that while there was a lot going on in the schools, there was no way to evaluate the overall impact of VT resources on PK-12 learning.  At the same time, VT-STEM realized that just promoting these brief, narrowing defined activities in schools was not helpful either. The economy was in recession.  Schools could not sustain innovations with reduced budgets.  Accountability was an essential element of any engagement with schools – especially those activities that did not directly align with Standards of Learning.  We needed to broaden the group of stakeholders to get communities involved, we needed to promote evaluations to demonstrate impact and student learning. </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At the same time, ICAT came along and offered a natural partner for VT-STEM with a shared focus on content and mission with P-12.  Also, at the same time, VT-STEM joined national organizations who were all wrestling with the concern about high quality STEM education for all learners, a more cohesive and coherent approach to broader impacts, and collective ways to better evaluate the impact that all of our STEM-y activities have on P-12 learners.  And, of course, the national need for well-qualified STEM-trained employees grew, but now with the increasing recognition that we needed to promote innovation and entrepreneurship – creativity – to really reach our national goals.</a:t>
            </a:r>
          </a:p>
          <a:p>
            <a:pPr eaLnBrk="1" hangingPunct="1">
              <a:spcBef>
                <a:spcPct val="0"/>
              </a:spcBef>
            </a:pPr>
            <a:endParaRPr lang="en-US" sz="1600">
              <a:latin typeface="Calibri" charset="0"/>
              <a:ea typeface="ＭＳ Ｐゴシック" charset="0"/>
              <a:cs typeface="ＭＳ Ｐゴシック" charset="0"/>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D42AABF-A1EE-8349-86F1-3CF3D3908300}" type="slidenum">
              <a:rPr lang="en-US" sz="1200">
                <a:latin typeface="Calibri" charset="0"/>
              </a:rPr>
              <a:pPr eaLnBrk="1" hangingPunct="1"/>
              <a:t>4</a:t>
            </a:fld>
            <a:endParaRPr lang="en-US" sz="1200">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24</a:t>
            </a:fld>
            <a:endParaRPr lang="en-US" sz="120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25</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So, as we look at our vision, you will see that the key focus is on providing the university with the support for a central mechanism to evaluate, collectively, our impact on P-12 STEM learning across our research efforts.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buFontTx/>
              <a:buChar char="•"/>
            </a:pPr>
            <a:r>
              <a:rPr lang="en-US" sz="1600">
                <a:latin typeface="Calibri" charset="0"/>
                <a:ea typeface="ＭＳ Ｐゴシック" charset="0"/>
                <a:cs typeface="ＭＳ Ｐゴシック" charset="0"/>
              </a:rPr>
              <a:t>General scope of work to better match the mission of an institute at VT</a:t>
            </a:r>
          </a:p>
          <a:p>
            <a:pPr eaLnBrk="1" hangingPunct="1">
              <a:spcBef>
                <a:spcPct val="0"/>
              </a:spcBef>
              <a:buFontTx/>
              <a:buChar char="•"/>
            </a:pPr>
            <a:r>
              <a:rPr lang="en-US" sz="1600">
                <a:latin typeface="Calibri" charset="0"/>
                <a:ea typeface="ＭＳ Ｐゴシック" charset="0"/>
                <a:cs typeface="ＭＳ Ｐゴシック" charset="0"/>
              </a:rPr>
              <a:t>To also examine the significance of what we do</a:t>
            </a:r>
          </a:p>
          <a:p>
            <a:pPr marL="628650" lvl="1" indent="-171450" eaLnBrk="1" hangingPunct="1">
              <a:spcBef>
                <a:spcPct val="0"/>
              </a:spcBef>
              <a:buFontTx/>
              <a:buChar char="•"/>
            </a:pPr>
            <a:r>
              <a:rPr lang="en-US" sz="1600">
                <a:latin typeface="Calibri" charset="0"/>
                <a:ea typeface="ＭＳ Ｐゴシック" charset="0"/>
              </a:rPr>
              <a:t>Trying to better coordinate projects</a:t>
            </a:r>
          </a:p>
          <a:p>
            <a:pPr marL="628650" lvl="1" indent="-171450" eaLnBrk="1" hangingPunct="1">
              <a:spcBef>
                <a:spcPct val="0"/>
              </a:spcBef>
              <a:buFontTx/>
              <a:buChar char="•"/>
            </a:pPr>
            <a:r>
              <a:rPr lang="en-US" sz="1600">
                <a:latin typeface="Calibri" charset="0"/>
                <a:ea typeface="ＭＳ Ｐゴシック" charset="0"/>
              </a:rPr>
              <a:t>Identify key partners and stay with for the time it takes to determine impact</a:t>
            </a:r>
          </a:p>
          <a:p>
            <a:pPr marL="628650" lvl="1" indent="-171450" eaLnBrk="1" hangingPunct="1">
              <a:spcBef>
                <a:spcPct val="0"/>
              </a:spcBef>
              <a:buFontTx/>
              <a:buChar char="•"/>
            </a:pPr>
            <a:r>
              <a:rPr lang="en-US" sz="1600">
                <a:latin typeface="Calibri" charset="0"/>
                <a:ea typeface="ＭＳ Ｐゴシック" charset="0"/>
              </a:rPr>
              <a:t>Better evaluate approaches to school-university partnerships</a:t>
            </a:r>
          </a:p>
          <a:p>
            <a:pPr marL="628650" lvl="1" indent="-171450" eaLnBrk="1" hangingPunct="1">
              <a:spcBef>
                <a:spcPct val="0"/>
              </a:spcBef>
              <a:buFontTx/>
              <a:buChar char="•"/>
            </a:pPr>
            <a:r>
              <a:rPr lang="en-US" sz="1600">
                <a:latin typeface="Calibri" charset="0"/>
                <a:ea typeface="ＭＳ Ｐゴシック" charset="0"/>
              </a:rPr>
              <a:t>Better support faculty, graduate students, staff – all resources</a:t>
            </a:r>
          </a:p>
          <a:p>
            <a:pPr marL="628650" lvl="1" indent="-171450" eaLnBrk="1" hangingPunct="1">
              <a:spcBef>
                <a:spcPct val="0"/>
              </a:spcBef>
              <a:buFontTx/>
              <a:buChar char="•"/>
            </a:pPr>
            <a:endParaRPr lang="en-US">
              <a:latin typeface="Calibri" charset="0"/>
              <a:ea typeface="ＭＳ Ｐゴシック" charset="0"/>
            </a:endParaRP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00F05FF-E68F-2543-9B0F-B24FB2F6DD55}" type="slidenum">
              <a:rPr lang="en-US" sz="1200">
                <a:latin typeface="Calibri" charset="0"/>
              </a:rPr>
              <a:pPr eaLnBrk="1" hangingPunct="1"/>
              <a:t>5</a:t>
            </a:fld>
            <a:endParaRPr lang="en-US"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Centered on learning</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Streamline what faculty need to do by providing research and evaluation tools and expertise</a:t>
            </a:r>
          </a:p>
          <a:p>
            <a:pPr eaLnBrk="1" hangingPunct="1">
              <a:spcBef>
                <a:spcPct val="0"/>
              </a:spcBef>
            </a:pPr>
            <a:r>
              <a:rPr lang="en-US" sz="1600">
                <a:latin typeface="Calibri" charset="0"/>
                <a:ea typeface="ＭＳ Ｐゴシック" charset="0"/>
                <a:cs typeface="ＭＳ Ｐゴシック" charset="0"/>
              </a:rPr>
              <a:t>Ensuring that best practices are integral to our partnership work</a:t>
            </a:r>
          </a:p>
          <a:p>
            <a:pPr eaLnBrk="1" hangingPunct="1">
              <a:spcBef>
                <a:spcPct val="0"/>
              </a:spcBef>
            </a:pPr>
            <a:r>
              <a:rPr lang="en-US" sz="1600">
                <a:latin typeface="Calibri" charset="0"/>
                <a:ea typeface="ＭＳ Ｐゴシック" charset="0"/>
                <a:cs typeface="ＭＳ Ｐゴシック" charset="0"/>
              </a:rPr>
              <a:t>ROI</a:t>
            </a:r>
          </a:p>
          <a:p>
            <a:pPr eaLnBrk="1" hangingPunct="1">
              <a:spcBef>
                <a:spcPct val="0"/>
              </a:spcBef>
            </a:pPr>
            <a:r>
              <a:rPr lang="en-US" sz="1600">
                <a:latin typeface="Calibri" charset="0"/>
                <a:ea typeface="ＭＳ Ｐゴシック" charset="0"/>
                <a:cs typeface="ＭＳ Ｐゴシック" charset="0"/>
              </a:rPr>
              <a:t>Engage in a cycle of work that best represents a strategic approach to learning in real-world environments</a:t>
            </a:r>
          </a:p>
          <a:p>
            <a:pPr eaLnBrk="1" hangingPunct="1">
              <a:spcBef>
                <a:spcPct val="0"/>
              </a:spcBef>
            </a:pPr>
            <a:r>
              <a:rPr lang="en-US" sz="1600">
                <a:latin typeface="Calibri" charset="0"/>
                <a:ea typeface="ＭＳ Ｐゴシック" charset="0"/>
                <a:cs typeface="ＭＳ Ｐゴシック" charset="0"/>
              </a:rPr>
              <a:t>Respecting what can be learned from practice (Practice-based theory), as well as from research Research-based practice</a:t>
            </a:r>
          </a:p>
          <a:p>
            <a:pPr eaLnBrk="1" hangingPunct="1">
              <a:spcBef>
                <a:spcPct val="0"/>
              </a:spcBef>
            </a:pPr>
            <a:r>
              <a:rPr lang="en-US" sz="1600">
                <a:latin typeface="Calibri" charset="0"/>
                <a:ea typeface="ＭＳ Ｐゴシック" charset="0"/>
                <a:cs typeface="ＭＳ Ｐゴシック" charset="0"/>
              </a:rPr>
              <a:t>Iterative/recursive cycle</a:t>
            </a:r>
          </a:p>
          <a:p>
            <a:pPr eaLnBrk="1" hangingPunct="1">
              <a:spcBef>
                <a:spcPct val="0"/>
              </a:spcBef>
            </a:pPr>
            <a:r>
              <a:rPr lang="en-US" sz="1600">
                <a:latin typeface="Calibri" charset="0"/>
                <a:ea typeface="ＭＳ Ｐゴシック" charset="0"/>
                <a:cs typeface="ＭＳ Ｐゴシック" charset="0"/>
              </a:rPr>
              <a:t>Allows for longitudinal approach</a:t>
            </a: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2AA125D-7C24-DA41-946C-DF771D68EDFB}" type="slidenum">
              <a:rPr lang="en-US" sz="1200">
                <a:latin typeface="Calibri" charset="0"/>
              </a:rPr>
              <a:pPr eaLnBrk="1" hangingPunct="1"/>
              <a:t>6</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Actual activity that will allow outcomes-based evaluation</a:t>
            </a:r>
          </a:p>
          <a:p>
            <a:pPr eaLnBrk="1" hangingPunct="1">
              <a:spcBef>
                <a:spcPct val="0"/>
              </a:spcBef>
            </a:pPr>
            <a:endParaRPr lang="en-US">
              <a:latin typeface="Calibri" charset="0"/>
              <a:ea typeface="ＭＳ Ｐゴシック" charset="0"/>
              <a:cs typeface="ＭＳ Ｐゴシック" charset="0"/>
            </a:endParaRP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FEEA875-1A58-3B42-94B7-71A681FFCCA3}" type="slidenum">
              <a:rPr lang="en-US" sz="1200">
                <a:latin typeface="Calibri" charset="0"/>
              </a:rPr>
              <a:pPr eaLnBrk="1" hangingPunct="1"/>
              <a:t>7</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Have been building for the past five years: VT-STEM has emerged as the model center/hub for advancing STEM education opportunities for PK-12…. JMU story</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Work with the Secretary of Education:  STEM strategic plan</a:t>
            </a:r>
          </a:p>
          <a:p>
            <a:pPr eaLnBrk="1" hangingPunct="1">
              <a:spcBef>
                <a:spcPct val="0"/>
              </a:spcBef>
            </a:pPr>
            <a:r>
              <a:rPr lang="en-US" sz="1600">
                <a:latin typeface="Calibri" charset="0"/>
                <a:ea typeface="ＭＳ Ｐゴシック" charset="0"/>
                <a:cs typeface="ＭＳ Ｐゴシック" charset="0"/>
              </a:rPr>
              <a:t>Leadership…</a:t>
            </a: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3FFB412-5F9B-784D-86DC-68BC2D007676}" type="slidenum">
              <a:rPr lang="en-US" sz="1200">
                <a:latin typeface="Calibri" charset="0"/>
              </a:rPr>
              <a:pPr eaLnBrk="1" hangingPunct="1"/>
              <a:t>8</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Contrast past, present to future</a:t>
            </a: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4629504-EF46-DD41-A507-45B27ABD8EEB}" type="slidenum">
              <a:rPr lang="en-US" sz="1200">
                <a:latin typeface="Calibri" charset="0"/>
              </a:rPr>
              <a:pPr eaLnBrk="1" hangingPunct="1"/>
              <a:t>9</a:t>
            </a:fld>
            <a:endParaRPr lang="en-US" sz="1200">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10</a:t>
            </a:fld>
            <a:endParaRPr lang="en-US" sz="120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600">
                <a:latin typeface="Calibri" charset="0"/>
                <a:ea typeface="ＭＳ Ｐゴシック" charset="0"/>
                <a:cs typeface="ＭＳ Ｐゴシック" charset="0"/>
              </a:rPr>
              <a:t>This network supports the university</a:t>
            </a:r>
            <a:r>
              <a:rPr lang="ja-JP" altLang="en-US" sz="1600">
                <a:latin typeface="Calibri" charset="0"/>
                <a:ea typeface="ＭＳ Ｐゴシック" charset="0"/>
                <a:cs typeface="ＭＳ Ｐゴシック" charset="0"/>
              </a:rPr>
              <a:t>’</a:t>
            </a:r>
            <a:r>
              <a:rPr lang="en-US" altLang="ja-JP" sz="1600">
                <a:latin typeface="Calibri" charset="0"/>
                <a:ea typeface="ＭＳ Ｐゴシック" charset="0"/>
                <a:cs typeface="ＭＳ Ｐゴシック" charset="0"/>
              </a:rPr>
              <a:t>s 3 missions</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Internal:</a:t>
            </a:r>
          </a:p>
          <a:p>
            <a:pPr eaLnBrk="1" hangingPunct="1">
              <a:spcBef>
                <a:spcPct val="0"/>
              </a:spcBef>
            </a:pPr>
            <a:r>
              <a:rPr lang="en-US" sz="1600">
                <a:latin typeface="Calibri" charset="0"/>
                <a:ea typeface="ＭＳ Ｐゴシック" charset="0"/>
                <a:cs typeface="ＭＳ Ｐゴシック" charset="0"/>
              </a:rPr>
              <a:t>Innovate Ecosystem:  </a:t>
            </a:r>
            <a:r>
              <a:rPr lang="en-US" sz="1600">
                <a:latin typeface="Calibri" charset="0"/>
                <a:ea typeface="ＭＳ Ｐゴシック" charset="0"/>
                <a:cs typeface="ＭＳ Ｐゴシック" charset="0"/>
                <a:hlinkClick r:id="rId3"/>
              </a:rPr>
              <a:t>Innovate</a:t>
            </a:r>
            <a:r>
              <a:rPr lang="en-US" sz="1600">
                <a:latin typeface="Calibri" charset="0"/>
                <a:ea typeface="ＭＳ Ｐゴシック" charset="0"/>
                <a:cs typeface="ＭＳ Ｐゴシック" charset="0"/>
              </a:rPr>
              <a:t> was created to fill this gap, an experimental program that provides opportunities for high-performing students to gain insights into the entrepreneurial process, interact with successful entrepreneurs, and learn from faculty and community partners with expertise in areas related to developing an entrepreneurial mindset.</a:t>
            </a:r>
          </a:p>
          <a:p>
            <a:pPr eaLnBrk="1" hangingPunct="1">
              <a:spcBef>
                <a:spcPct val="0"/>
              </a:spcBef>
            </a:pPr>
            <a:endParaRPr lang="en-US" sz="1600">
              <a:latin typeface="Calibri" charset="0"/>
              <a:ea typeface="ＭＳ Ｐゴシック" charset="0"/>
              <a:cs typeface="ＭＳ Ｐゴシック" charset="0"/>
            </a:endParaRPr>
          </a:p>
          <a:p>
            <a:pPr eaLnBrk="1" hangingPunct="1">
              <a:spcBef>
                <a:spcPct val="0"/>
              </a:spcBef>
            </a:pPr>
            <a:r>
              <a:rPr lang="en-US" sz="1600">
                <a:latin typeface="Calibri" charset="0"/>
                <a:ea typeface="ＭＳ Ｐゴシック" charset="0"/>
                <a:cs typeface="ＭＳ Ｐゴシック" charset="0"/>
              </a:rPr>
              <a:t>External: </a:t>
            </a:r>
          </a:p>
          <a:p>
            <a:pPr eaLnBrk="1" hangingPunct="1">
              <a:spcBef>
                <a:spcPct val="0"/>
              </a:spcBef>
            </a:pPr>
            <a:r>
              <a:rPr lang="en-US" sz="1600">
                <a:latin typeface="Calibri" charset="0"/>
                <a:ea typeface="ＭＳ Ｐゴシック" charset="0"/>
                <a:cs typeface="ＭＳ Ｐゴシック" charset="0"/>
              </a:rPr>
              <a:t>Our partners/collaborators</a:t>
            </a:r>
          </a:p>
          <a:p>
            <a:pPr eaLnBrk="1" hangingPunct="1">
              <a:spcBef>
                <a:spcPct val="0"/>
              </a:spcBef>
            </a:pPr>
            <a:r>
              <a:rPr lang="en-US" sz="1600">
                <a:latin typeface="Calibri" charset="0"/>
                <a:ea typeface="ＭＳ Ｐゴシック" charset="0"/>
                <a:cs typeface="ＭＳ Ｐゴシック" charset="0"/>
              </a:rPr>
              <a:t>Learning more and more how to engage these various publics with different goals, language, skill sets, etc.</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187F10-D384-9D44-B9DD-1D79C3F14A87}" type="slidenum">
              <a:rPr lang="en-US" sz="1200">
                <a:latin typeface="Calibri" charset="0"/>
              </a:rPr>
              <a:pPr eaLnBrk="1" hangingPunct="1"/>
              <a:t>11</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4" name="Rectangle 13"/>
          <p:cNvSpPr/>
          <p:nvPr userDrawn="1"/>
        </p:nvSpPr>
        <p:spPr>
          <a:xfrm>
            <a:off x="924444" y="3974400"/>
            <a:ext cx="7576981" cy="1814400"/>
          </a:xfrm>
          <a:prstGeom prst="rect">
            <a:avLst/>
          </a:prstGeom>
          <a:solidFill>
            <a:srgbClr val="FFFFFF"/>
          </a:solidFill>
          <a:ln>
            <a:noFill/>
          </a:ln>
        </p:spPr>
        <p:style>
          <a:lnRef idx="2">
            <a:schemeClr val="dk1">
              <a:shade val="50000"/>
            </a:schemeClr>
          </a:lnRef>
          <a:fillRef idx="1">
            <a:schemeClr val="dk1"/>
          </a:fillRef>
          <a:effectRef idx="0">
            <a:schemeClr val="dk1"/>
          </a:effectRef>
          <a:fontRef idx="minor">
            <a:schemeClr val="lt1"/>
          </a:fontRef>
        </p:style>
        <p:txBody>
          <a:bodyPr numCol="1" rtlCol="0" anchor="ctr"/>
          <a:lstStyle/>
          <a:p>
            <a:pPr algn="ctr"/>
            <a:endParaRPr lang="en-US"/>
          </a:p>
        </p:txBody>
      </p:sp>
    </p:spTree>
    <p:extLst>
      <p:ext uri="{BB962C8B-B14F-4D97-AF65-F5344CB8AC3E}">
        <p14:creationId xmlns:p14="http://schemas.microsoft.com/office/powerpoint/2010/main" val="3809269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p:cNvSpPr/>
          <p:nvPr userDrawn="1"/>
        </p:nvSpPr>
        <p:spPr>
          <a:xfrm>
            <a:off x="-25400" y="0"/>
            <a:ext cx="9188450" cy="3238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numCol="1" rtlCol="0" anchor="ctr"/>
          <a:lstStyle/>
          <a:p>
            <a:pPr algn="ctr"/>
            <a:endParaRPr lang="en-US"/>
          </a:p>
        </p:txBody>
      </p:sp>
    </p:spTree>
    <p:extLst>
      <p:ext uri="{BB962C8B-B14F-4D97-AF65-F5344CB8AC3E}">
        <p14:creationId xmlns:p14="http://schemas.microsoft.com/office/powerpoint/2010/main" val="329101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EEBB8A73-53F9-564F-92CC-29A3DE5A69FB}" type="datetime1">
              <a:rPr lang="en-US"/>
              <a:pPr>
                <a:defRPr/>
              </a:pPr>
              <a:t>10/14/16</a:t>
            </a:fld>
            <a:endParaRPr lang="en-US" dirty="0"/>
          </a:p>
        </p:txBody>
      </p:sp>
      <p:sp>
        <p:nvSpPr>
          <p:cNvPr id="5" name="Footer Placeholder 4"/>
          <p:cNvSpPr>
            <a:spLocks noGrp="1"/>
          </p:cNvSpPr>
          <p:nvPr>
            <p:ph type="ftr" sz="quarter" idx="11"/>
          </p:nvPr>
        </p:nvSpPr>
        <p:spPr>
          <a:xfrm>
            <a:off x="2590800" y="6356350"/>
            <a:ext cx="3644900" cy="365125"/>
          </a:xfrm>
          <a:prstGeom prst="rect">
            <a:avLst/>
          </a:prstGeom>
        </p:spPr>
        <p:txBody>
          <a:bodyPr/>
          <a:lstStyle>
            <a:lvl1pPr>
              <a:defRPr/>
            </a:lvl1pPr>
          </a:lstStyle>
          <a:p>
            <a:pPr>
              <a:defRPr/>
            </a:pPr>
            <a:r>
              <a:rPr lang="en-US"/>
              <a:t>INSTITUTE FOR CREATIVITY, ARTS, AND TECHNOLOGY</a:t>
            </a:r>
          </a:p>
        </p:txBody>
      </p:sp>
      <p:sp>
        <p:nvSpPr>
          <p:cNvPr id="6" name="Slide Number Placeholder 5"/>
          <p:cNvSpPr>
            <a:spLocks noGrp="1"/>
          </p:cNvSpPr>
          <p:nvPr>
            <p:ph type="sldNum" sz="quarter" idx="12"/>
          </p:nvPr>
        </p:nvSpPr>
        <p:spPr>
          <a:xfrm>
            <a:off x="6540500" y="6267450"/>
            <a:ext cx="2133600" cy="365125"/>
          </a:xfrm>
          <a:prstGeom prst="rect">
            <a:avLst/>
          </a:prstGeom>
        </p:spPr>
        <p:txBody>
          <a:bodyPr/>
          <a:lstStyle>
            <a:lvl1pPr>
              <a:defRPr/>
            </a:lvl1pPr>
          </a:lstStyle>
          <a:p>
            <a:pPr>
              <a:defRPr/>
            </a:pPr>
            <a:fld id="{A2BA20E1-90CD-1041-9CAD-59DD1E78CFC8}" type="slidenum">
              <a:rPr lang="en-US"/>
              <a:pPr>
                <a:defRPr/>
              </a:pPr>
              <a:t>‹#›</a:t>
            </a:fld>
            <a:endParaRPr lang="en-US"/>
          </a:p>
        </p:txBody>
      </p:sp>
    </p:spTree>
    <p:extLst>
      <p:ext uri="{BB962C8B-B14F-4D97-AF65-F5344CB8AC3E}">
        <p14:creationId xmlns:p14="http://schemas.microsoft.com/office/powerpoint/2010/main" val="2522439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916A6B65-0790-3E43-91D7-4141DC07A4FE}" type="datetime1">
              <a:rPr lang="en-US"/>
              <a:pPr>
                <a:defRPr/>
              </a:pPr>
              <a:t>10/14/16</a:t>
            </a:fld>
            <a:endParaRPr lang="en-US" dirty="0"/>
          </a:p>
        </p:txBody>
      </p:sp>
      <p:sp>
        <p:nvSpPr>
          <p:cNvPr id="5" name="Footer Placeholder 4"/>
          <p:cNvSpPr>
            <a:spLocks noGrp="1"/>
          </p:cNvSpPr>
          <p:nvPr>
            <p:ph type="ftr" sz="quarter" idx="11"/>
          </p:nvPr>
        </p:nvSpPr>
        <p:spPr>
          <a:xfrm>
            <a:off x="2590800" y="6356350"/>
            <a:ext cx="3644900" cy="365125"/>
          </a:xfrm>
          <a:prstGeom prst="rect">
            <a:avLst/>
          </a:prstGeom>
        </p:spPr>
        <p:txBody>
          <a:bodyPr/>
          <a:lstStyle>
            <a:lvl1pPr>
              <a:defRPr/>
            </a:lvl1pPr>
          </a:lstStyle>
          <a:p>
            <a:pPr>
              <a:defRPr/>
            </a:pPr>
            <a:r>
              <a:rPr lang="en-US"/>
              <a:t>INSTITUTE FOR CREATIVITY, ARTS, AND TECHNOLOGY</a:t>
            </a:r>
          </a:p>
        </p:txBody>
      </p:sp>
      <p:sp>
        <p:nvSpPr>
          <p:cNvPr id="6" name="Slide Number Placeholder 5"/>
          <p:cNvSpPr>
            <a:spLocks noGrp="1"/>
          </p:cNvSpPr>
          <p:nvPr>
            <p:ph type="sldNum" sz="quarter" idx="12"/>
          </p:nvPr>
        </p:nvSpPr>
        <p:spPr>
          <a:xfrm>
            <a:off x="6540500" y="6267450"/>
            <a:ext cx="2133600" cy="365125"/>
          </a:xfrm>
          <a:prstGeom prst="rect">
            <a:avLst/>
          </a:prstGeom>
        </p:spPr>
        <p:txBody>
          <a:bodyPr/>
          <a:lstStyle>
            <a:lvl1pPr>
              <a:defRPr/>
            </a:lvl1pPr>
          </a:lstStyle>
          <a:p>
            <a:pPr>
              <a:defRPr/>
            </a:pPr>
            <a:fld id="{506E4248-4843-6046-8196-09A18FFB7061}" type="slidenum">
              <a:rPr lang="en-US"/>
              <a:pPr>
                <a:defRPr/>
              </a:pPr>
              <a:t>‹#›</a:t>
            </a:fld>
            <a:endParaRPr lang="en-US"/>
          </a:p>
        </p:txBody>
      </p:sp>
    </p:spTree>
    <p:extLst>
      <p:ext uri="{BB962C8B-B14F-4D97-AF65-F5344CB8AC3E}">
        <p14:creationId xmlns:p14="http://schemas.microsoft.com/office/powerpoint/2010/main" val="3908804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B2D99C75-DA2B-334F-9C82-6E9B03258665}" type="datetime1">
              <a:rPr lang="en-US"/>
              <a:pPr>
                <a:defRPr/>
              </a:pPr>
              <a:t>10/14/16</a:t>
            </a:fld>
            <a:endParaRPr lang="en-US" dirty="0"/>
          </a:p>
        </p:txBody>
      </p:sp>
      <p:sp>
        <p:nvSpPr>
          <p:cNvPr id="6" name="Footer Placeholder 4"/>
          <p:cNvSpPr>
            <a:spLocks noGrp="1"/>
          </p:cNvSpPr>
          <p:nvPr>
            <p:ph type="ftr" sz="quarter" idx="11"/>
          </p:nvPr>
        </p:nvSpPr>
        <p:spPr>
          <a:xfrm>
            <a:off x="2590800" y="6356350"/>
            <a:ext cx="3644900" cy="365125"/>
          </a:xfrm>
          <a:prstGeom prst="rect">
            <a:avLst/>
          </a:prstGeom>
        </p:spPr>
        <p:txBody>
          <a:bodyPr/>
          <a:lstStyle>
            <a:lvl1pPr>
              <a:defRPr/>
            </a:lvl1pPr>
          </a:lstStyle>
          <a:p>
            <a:pPr>
              <a:defRPr/>
            </a:pPr>
            <a:r>
              <a:rPr lang="en-US"/>
              <a:t>INSTITUTE FOR CREATIVITY, ARTS, AND TECHNOLOGY</a:t>
            </a:r>
          </a:p>
        </p:txBody>
      </p:sp>
      <p:sp>
        <p:nvSpPr>
          <p:cNvPr id="7" name="Slide Number Placeholder 5"/>
          <p:cNvSpPr>
            <a:spLocks noGrp="1"/>
          </p:cNvSpPr>
          <p:nvPr>
            <p:ph type="sldNum" sz="quarter" idx="12"/>
          </p:nvPr>
        </p:nvSpPr>
        <p:spPr>
          <a:xfrm>
            <a:off x="6540500" y="6267450"/>
            <a:ext cx="2133600" cy="365125"/>
          </a:xfrm>
          <a:prstGeom prst="rect">
            <a:avLst/>
          </a:prstGeom>
        </p:spPr>
        <p:txBody>
          <a:bodyPr/>
          <a:lstStyle>
            <a:lvl1pPr>
              <a:defRPr/>
            </a:lvl1pPr>
          </a:lstStyle>
          <a:p>
            <a:pPr>
              <a:defRPr/>
            </a:pPr>
            <a:fld id="{7C62C8A2-E657-2643-94DA-40BB4789F401}" type="slidenum">
              <a:rPr lang="en-US"/>
              <a:pPr>
                <a:defRPr/>
              </a:pPr>
              <a:t>‹#›</a:t>
            </a:fld>
            <a:endParaRPr lang="en-US"/>
          </a:p>
        </p:txBody>
      </p:sp>
    </p:spTree>
    <p:extLst>
      <p:ext uri="{BB962C8B-B14F-4D97-AF65-F5344CB8AC3E}">
        <p14:creationId xmlns:p14="http://schemas.microsoft.com/office/powerpoint/2010/main" val="375553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emf"/><Relationship Id="rId8" Type="http://schemas.openxmlformats.org/officeDocument/2006/relationships/image" Target="../media/image2.emf"/><Relationship Id="rId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7"/>
          <a:stretch>
            <a:fillRect/>
          </a:stretch>
        </p:blipFill>
        <p:spPr>
          <a:xfrm>
            <a:off x="7003948" y="6239044"/>
            <a:ext cx="1625600" cy="342900"/>
          </a:xfrm>
          <a:prstGeom prst="rect">
            <a:avLst/>
          </a:prstGeom>
        </p:spPr>
      </p:pic>
      <p:sp>
        <p:nvSpPr>
          <p:cNvPr id="7" name="Rectangle 6"/>
          <p:cNvSpPr/>
          <p:nvPr userDrawn="1"/>
        </p:nvSpPr>
        <p:spPr>
          <a:xfrm>
            <a:off x="-6350" y="6096000"/>
            <a:ext cx="9150350" cy="590550"/>
          </a:xfrm>
          <a:prstGeom prst="rect">
            <a:avLst/>
          </a:prstGeom>
          <a:solidFill>
            <a:srgbClr val="7F2349"/>
          </a:solidFill>
          <a:ln>
            <a:noFill/>
          </a:ln>
          <a:effectLst/>
        </p:spPr>
        <p:style>
          <a:lnRef idx="1">
            <a:schemeClr val="accent1"/>
          </a:lnRef>
          <a:fillRef idx="3">
            <a:schemeClr val="accent1"/>
          </a:fillRef>
          <a:effectRef idx="2">
            <a:schemeClr val="accent1"/>
          </a:effectRef>
          <a:fontRef idx="minor">
            <a:schemeClr val="lt1"/>
          </a:fontRef>
        </p:style>
        <p:txBody>
          <a:bodyPr numCol="1" rtlCol="0" anchor="ctr"/>
          <a:lstStyle/>
          <a:p>
            <a:pPr algn="ctr"/>
            <a:endParaRPr lang="en-US"/>
          </a:p>
        </p:txBody>
      </p:sp>
      <p:sp>
        <p:nvSpPr>
          <p:cNvPr id="8" name="Rectangle 7"/>
          <p:cNvSpPr/>
          <p:nvPr userDrawn="1"/>
        </p:nvSpPr>
        <p:spPr>
          <a:xfrm>
            <a:off x="-6350" y="6686549"/>
            <a:ext cx="9150350" cy="67173"/>
          </a:xfrm>
          <a:prstGeom prst="rect">
            <a:avLst/>
          </a:prstGeom>
          <a:solidFill>
            <a:srgbClr val="EE6832"/>
          </a:solidFill>
          <a:ln>
            <a:noFill/>
          </a:ln>
          <a:effectLst/>
        </p:spPr>
        <p:style>
          <a:lnRef idx="1">
            <a:schemeClr val="accent1"/>
          </a:lnRef>
          <a:fillRef idx="3">
            <a:schemeClr val="accent1"/>
          </a:fillRef>
          <a:effectRef idx="2">
            <a:schemeClr val="accent1"/>
          </a:effectRef>
          <a:fontRef idx="minor">
            <a:schemeClr val="lt1"/>
          </a:fontRef>
        </p:style>
        <p:txBody>
          <a:bodyPr numCol="1" rtlCol="0" anchor="ctr"/>
          <a:lstStyle/>
          <a:p>
            <a:pPr algn="ctr"/>
            <a:endParaRPr lang="en-US"/>
          </a:p>
        </p:txBody>
      </p:sp>
      <p:sp>
        <p:nvSpPr>
          <p:cNvPr id="13" name="Rectangle 12"/>
          <p:cNvSpPr/>
          <p:nvPr userDrawn="1"/>
        </p:nvSpPr>
        <p:spPr>
          <a:xfrm>
            <a:off x="-6350" y="99289"/>
            <a:ext cx="9150350" cy="174747"/>
          </a:xfrm>
          <a:prstGeom prst="rect">
            <a:avLst/>
          </a:prstGeom>
          <a:solidFill>
            <a:srgbClr val="7F2349"/>
          </a:solidFill>
          <a:ln>
            <a:noFill/>
          </a:ln>
          <a:effectLst/>
        </p:spPr>
        <p:style>
          <a:lnRef idx="1">
            <a:schemeClr val="accent1"/>
          </a:lnRef>
          <a:fillRef idx="3">
            <a:schemeClr val="accent1"/>
          </a:fillRef>
          <a:effectRef idx="2">
            <a:schemeClr val="accent1"/>
          </a:effectRef>
          <a:fontRef idx="minor">
            <a:schemeClr val="lt1"/>
          </a:fontRef>
        </p:style>
        <p:txBody>
          <a:bodyPr numCol="1" rtlCol="0" anchor="ctr"/>
          <a:lstStyle/>
          <a:p>
            <a:pPr algn="ctr"/>
            <a:endParaRPr lang="en-US"/>
          </a:p>
        </p:txBody>
      </p:sp>
      <p:pic>
        <p:nvPicPr>
          <p:cNvPr id="3" name="Picture 2" descr="VT_white_cmyk_invt®.eps"/>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537450" y="6236662"/>
            <a:ext cx="1479448" cy="319881"/>
          </a:xfrm>
          <a:prstGeom prst="rect">
            <a:avLst/>
          </a:prstGeom>
        </p:spPr>
      </p:pic>
      <p:pic>
        <p:nvPicPr>
          <p:cNvPr id="2" name="Picture 1"/>
          <p:cNvPicPr>
            <a:picLocks noChangeAspect="1"/>
          </p:cNvPicPr>
          <p:nvPr userDrawn="1"/>
        </p:nvPicPr>
        <p:blipFill>
          <a:blip r:embed="rId9"/>
          <a:stretch>
            <a:fillRect/>
          </a:stretch>
        </p:blipFill>
        <p:spPr>
          <a:xfrm>
            <a:off x="127000" y="385738"/>
            <a:ext cx="3155950" cy="490562"/>
          </a:xfrm>
          <a:prstGeom prst="rect">
            <a:avLst/>
          </a:prstGeom>
        </p:spPr>
      </p:pic>
    </p:spTree>
    <p:extLst>
      <p:ext uri="{BB962C8B-B14F-4D97-AF65-F5344CB8AC3E}">
        <p14:creationId xmlns:p14="http://schemas.microsoft.com/office/powerpoint/2010/main" val="581063467"/>
      </p:ext>
    </p:extLst>
  </p:cSld>
  <p:clrMap bg1="lt1" tx1="dk1" bg2="lt2" tx2="dk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00749" y="1914013"/>
            <a:ext cx="7053254" cy="3293209"/>
          </a:xfrm>
          <a:prstGeom prst="rect">
            <a:avLst/>
          </a:prstGeom>
          <a:noFill/>
        </p:spPr>
        <p:txBody>
          <a:bodyPr wrap="square" numCol="1" rtlCol="0">
            <a:spAutoFit/>
          </a:bodyPr>
          <a:lstStyle/>
          <a:p>
            <a:pPr algn="ctr"/>
            <a:r>
              <a:rPr lang="en-US" sz="4000" b="1" i="1" dirty="0" smtClean="0">
                <a:solidFill>
                  <a:schemeClr val="accent6">
                    <a:lumMod val="75000"/>
                  </a:schemeClr>
                </a:solidFill>
                <a:latin typeface="Helvetica"/>
                <a:cs typeface="Helvetica"/>
              </a:rPr>
              <a:t>Moving Beyond Boundaries to Optimize Impacts</a:t>
            </a:r>
            <a:endParaRPr lang="en-US" sz="4000" b="1" dirty="0" smtClean="0">
              <a:solidFill>
                <a:schemeClr val="accent6">
                  <a:lumMod val="75000"/>
                </a:schemeClr>
              </a:solidFill>
              <a:latin typeface="Helvetica"/>
              <a:cs typeface="Helvetica"/>
            </a:endParaRPr>
          </a:p>
          <a:p>
            <a:pPr algn="ctr"/>
            <a:endParaRPr lang="en-US" sz="3600" b="1" i="1" dirty="0" smtClean="0">
              <a:solidFill>
                <a:schemeClr val="accent6">
                  <a:lumMod val="75000"/>
                </a:schemeClr>
              </a:solidFill>
              <a:latin typeface="Helvetica"/>
              <a:cs typeface="Helvetica"/>
            </a:endParaRPr>
          </a:p>
          <a:p>
            <a:pPr algn="ctr"/>
            <a:endParaRPr lang="en-US" sz="3600" b="1" i="1" dirty="0">
              <a:solidFill>
                <a:schemeClr val="accent6">
                  <a:lumMod val="75000"/>
                </a:schemeClr>
              </a:solidFill>
              <a:latin typeface="Helvetica"/>
              <a:cs typeface="Helvetica"/>
            </a:endParaRPr>
          </a:p>
          <a:p>
            <a:pPr algn="ctr"/>
            <a:r>
              <a:rPr lang="en-US" sz="2800" dirty="0" smtClean="0">
                <a:solidFill>
                  <a:schemeClr val="accent6">
                    <a:lumMod val="75000"/>
                  </a:schemeClr>
                </a:solidFill>
                <a:latin typeface="Helvetica"/>
                <a:cs typeface="Helvetica"/>
              </a:rPr>
              <a:t>Susan G. Magliaro &amp; </a:t>
            </a:r>
            <a:r>
              <a:rPr lang="en-US" sz="2800" dirty="0" err="1" smtClean="0">
                <a:solidFill>
                  <a:schemeClr val="accent6">
                    <a:lumMod val="75000"/>
                  </a:schemeClr>
                </a:solidFill>
                <a:latin typeface="Helvetica"/>
                <a:cs typeface="Helvetica"/>
              </a:rPr>
              <a:t>Liesl</a:t>
            </a:r>
            <a:r>
              <a:rPr lang="en-US" sz="2800" dirty="0" smtClean="0">
                <a:solidFill>
                  <a:schemeClr val="accent6">
                    <a:lumMod val="75000"/>
                  </a:schemeClr>
                </a:solidFill>
                <a:latin typeface="Helvetica"/>
                <a:cs typeface="Helvetica"/>
              </a:rPr>
              <a:t> M. Baum</a:t>
            </a:r>
          </a:p>
          <a:p>
            <a:pPr algn="ctr"/>
            <a:r>
              <a:rPr lang="en-US" sz="2800" dirty="0" smtClean="0">
                <a:solidFill>
                  <a:schemeClr val="accent6">
                    <a:lumMod val="75000"/>
                  </a:schemeClr>
                </a:solidFill>
                <a:latin typeface="Helvetica"/>
                <a:cs typeface="Helvetica"/>
              </a:rPr>
              <a:t>Center for Research in SEAD Education</a:t>
            </a:r>
            <a:endParaRPr lang="en-US" sz="2800" dirty="0">
              <a:solidFill>
                <a:schemeClr val="accent6">
                  <a:lumMod val="75000"/>
                </a:schemeClr>
              </a:solidFill>
              <a:latin typeface="Helvetica"/>
              <a:cs typeface="Helvetica"/>
            </a:endParaRPr>
          </a:p>
        </p:txBody>
      </p:sp>
    </p:spTree>
    <p:extLst>
      <p:ext uri="{BB962C8B-B14F-4D97-AF65-F5344CB8AC3E}">
        <p14:creationId xmlns:p14="http://schemas.microsoft.com/office/powerpoint/2010/main" val="179982916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416878"/>
            <a:ext cx="7477760" cy="954722"/>
          </a:xfrm>
        </p:spPr>
        <p:txBody>
          <a:bodyPr/>
          <a:lstStyle/>
          <a:p>
            <a:pPr algn="r" eaLnBrk="1" hangingPunct="1"/>
            <a:r>
              <a:rPr lang="en-US" b="1" dirty="0">
                <a:solidFill>
                  <a:schemeClr val="accent6">
                    <a:lumMod val="75000"/>
                  </a:schemeClr>
                </a:solidFill>
                <a:latin typeface="Helvetica"/>
                <a:ea typeface="ＭＳ Ｐゴシック" charset="0"/>
                <a:cs typeface="Helvetica"/>
              </a:rPr>
              <a:t>Stakeholders</a:t>
            </a:r>
          </a:p>
        </p:txBody>
      </p:sp>
      <p:sp>
        <p:nvSpPr>
          <p:cNvPr id="31746" name="Content Placeholder 2"/>
          <p:cNvSpPr>
            <a:spLocks noGrp="1"/>
          </p:cNvSpPr>
          <p:nvPr>
            <p:ph idx="1"/>
          </p:nvPr>
        </p:nvSpPr>
        <p:spPr/>
        <p:txBody>
          <a:bodyPr/>
          <a:lstStyle/>
          <a:p>
            <a:pPr eaLnBrk="1" hangingPunct="1"/>
            <a:r>
              <a:rPr lang="en-US" sz="2800" dirty="0">
                <a:latin typeface="Helvetica"/>
                <a:ea typeface="ＭＳ Ｐゴシック" charset="0"/>
                <a:cs typeface="Helvetica"/>
              </a:rPr>
              <a:t>Institute for Creativity, Arts, and Technology</a:t>
            </a:r>
          </a:p>
          <a:p>
            <a:pPr eaLnBrk="1" hangingPunct="1"/>
            <a:r>
              <a:rPr lang="en-US" sz="2800" dirty="0">
                <a:latin typeface="Helvetica"/>
                <a:ea typeface="ＭＳ Ｐゴシック" charset="0"/>
                <a:cs typeface="Helvetica"/>
              </a:rPr>
              <a:t>VT colleges and institutes</a:t>
            </a:r>
          </a:p>
          <a:p>
            <a:pPr eaLnBrk="1" hangingPunct="1"/>
            <a:r>
              <a:rPr lang="en-US" sz="2800" dirty="0">
                <a:latin typeface="Helvetica"/>
                <a:ea typeface="ＭＳ Ｐゴシック" charset="0"/>
                <a:cs typeface="Helvetica"/>
              </a:rPr>
              <a:t>Virginia</a:t>
            </a:r>
            <a:r>
              <a:rPr lang="ja-JP" altLang="en-US" sz="2800" dirty="0">
                <a:latin typeface="Helvetica"/>
                <a:ea typeface="ＭＳ Ｐゴシック" charset="0"/>
                <a:cs typeface="Helvetica"/>
              </a:rPr>
              <a:t>’</a:t>
            </a:r>
            <a:r>
              <a:rPr lang="en-US" altLang="ja-JP" sz="2800" dirty="0">
                <a:latin typeface="Helvetica"/>
                <a:ea typeface="ＭＳ Ｐゴシック" charset="0"/>
                <a:cs typeface="Helvetica"/>
              </a:rPr>
              <a:t>s PK-12 schools</a:t>
            </a:r>
          </a:p>
          <a:p>
            <a:pPr eaLnBrk="1" hangingPunct="1"/>
            <a:r>
              <a:rPr lang="en-US" sz="2800" dirty="0">
                <a:latin typeface="Helvetica"/>
                <a:ea typeface="ＭＳ Ｐゴシック" charset="0"/>
                <a:cs typeface="Helvetica"/>
              </a:rPr>
              <a:t>Community colleges</a:t>
            </a:r>
          </a:p>
          <a:p>
            <a:pPr eaLnBrk="1" hangingPunct="1"/>
            <a:r>
              <a:rPr lang="en-US" sz="2800" dirty="0">
                <a:latin typeface="Helvetica"/>
                <a:ea typeface="ＭＳ Ｐゴシック" charset="0"/>
                <a:cs typeface="Helvetica"/>
              </a:rPr>
              <a:t>Roanoke-Blacksburg Technology Council</a:t>
            </a:r>
          </a:p>
          <a:p>
            <a:pPr eaLnBrk="1" hangingPunct="1"/>
            <a:r>
              <a:rPr lang="en-US" sz="2800" dirty="0">
                <a:latin typeface="Helvetica"/>
                <a:ea typeface="ＭＳ Ｐゴシック" charset="0"/>
                <a:cs typeface="Helvetica"/>
              </a:rPr>
              <a:t>Chambers of Commerce</a:t>
            </a:r>
          </a:p>
          <a:p>
            <a:pPr eaLnBrk="1" hangingPunct="1"/>
            <a:r>
              <a:rPr lang="en-US" sz="2800" dirty="0">
                <a:latin typeface="Helvetica"/>
                <a:ea typeface="ＭＳ Ｐゴシック" charset="0"/>
                <a:cs typeface="Helvetica"/>
              </a:rPr>
              <a:t>Governmental </a:t>
            </a:r>
            <a:r>
              <a:rPr lang="en-US" sz="2800" dirty="0" smtClean="0">
                <a:latin typeface="Helvetica"/>
                <a:ea typeface="ＭＳ Ｐゴシック" charset="0"/>
                <a:cs typeface="Helvetica"/>
              </a:rPr>
              <a:t>agencies</a:t>
            </a:r>
          </a:p>
          <a:p>
            <a:pPr eaLnBrk="1" hangingPunct="1"/>
            <a:r>
              <a:rPr lang="en-US" sz="2800" dirty="0" smtClean="0">
                <a:latin typeface="Helvetica"/>
                <a:ea typeface="ＭＳ Ｐゴシック" charset="0"/>
                <a:cs typeface="Helvetica"/>
              </a:rPr>
              <a:t>Community organizations</a:t>
            </a:r>
            <a:endParaRPr lang="en-US" sz="2800" dirty="0">
              <a:latin typeface="Helvetica"/>
              <a:ea typeface="ＭＳ Ｐゴシック" charset="0"/>
              <a:cs typeface="Helvetica"/>
            </a:endParaRPr>
          </a:p>
          <a:p>
            <a:pPr eaLnBrk="1" hangingPunct="1"/>
            <a:endParaRPr lang="en-US" dirty="0">
              <a:latin typeface="Calibri" charset="0"/>
              <a:ea typeface="ＭＳ Ｐゴシック" charset="0"/>
              <a:cs typeface="ＭＳ Ｐゴシック" charset="0"/>
            </a:endParaRPr>
          </a:p>
          <a:p>
            <a:pPr eaLnBrk="1" hangingPunct="1"/>
            <a:endParaRPr lang="en-US"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307334968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376238"/>
            <a:ext cx="8575040" cy="954722"/>
          </a:xfrm>
        </p:spPr>
        <p:txBody>
          <a:bodyPr/>
          <a:lstStyle/>
          <a:p>
            <a:pPr algn="r" eaLnBrk="1" hangingPunct="1"/>
            <a:r>
              <a:rPr lang="en-US" sz="4000" b="1" dirty="0" smtClean="0">
                <a:solidFill>
                  <a:schemeClr val="accent6">
                    <a:lumMod val="75000"/>
                  </a:schemeClr>
                </a:solidFill>
                <a:latin typeface="Helvetica"/>
                <a:ea typeface="ＭＳ Ｐゴシック" charset="0"/>
                <a:cs typeface="Helvetica"/>
              </a:rPr>
              <a:t>5-Year Strategic Plan</a:t>
            </a:r>
            <a:endParaRPr lang="en-US" sz="4000"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355600" y="1234440"/>
            <a:ext cx="8331200" cy="4525963"/>
          </a:xfrm>
        </p:spPr>
        <p:txBody>
          <a:bodyPr/>
          <a:lstStyle/>
          <a:p>
            <a:r>
              <a:rPr lang="en-US" sz="2800" dirty="0" smtClean="0">
                <a:latin typeface="Calibri" charset="0"/>
                <a:ea typeface="ＭＳ Ｐゴシック" charset="0"/>
                <a:cs typeface="ＭＳ Ｐゴシック" charset="0"/>
              </a:rPr>
              <a:t>Key features of first 3 years…</a:t>
            </a:r>
          </a:p>
          <a:p>
            <a:pPr lvl="1"/>
            <a:r>
              <a:rPr lang="en-US" sz="2400" dirty="0" smtClean="0">
                <a:latin typeface="Calibri" charset="0"/>
                <a:ea typeface="ＭＳ Ｐゴシック" charset="0"/>
                <a:cs typeface="ＭＳ Ｐゴシック" charset="0"/>
              </a:rPr>
              <a:t>Create an inventory of past 5 years of VT P-12 STEM programs</a:t>
            </a:r>
          </a:p>
          <a:p>
            <a:pPr lvl="1"/>
            <a:r>
              <a:rPr lang="en-US" sz="2400" dirty="0" smtClean="0">
                <a:latin typeface="Calibri" charset="0"/>
                <a:ea typeface="ＭＳ Ｐゴシック" charset="0"/>
                <a:cs typeface="ＭＳ Ｐゴシック" charset="0"/>
              </a:rPr>
              <a:t>Create messaging and marketing plans</a:t>
            </a:r>
          </a:p>
          <a:p>
            <a:pPr lvl="1"/>
            <a:r>
              <a:rPr lang="en-US" sz="2400" dirty="0" smtClean="0">
                <a:latin typeface="Calibri" charset="0"/>
                <a:ea typeface="ＭＳ Ｐゴシック" charset="0"/>
                <a:cs typeface="ＭＳ Ｐゴシック" charset="0"/>
              </a:rPr>
              <a:t>Meet face-to-face with all key stakeholders</a:t>
            </a:r>
          </a:p>
          <a:p>
            <a:pPr lvl="1"/>
            <a:r>
              <a:rPr lang="en-US" sz="2400" dirty="0" smtClean="0">
                <a:latin typeface="Calibri" charset="0"/>
                <a:ea typeface="ＭＳ Ｐゴシック" charset="0"/>
                <a:cs typeface="ＭＳ Ｐゴシック" charset="0"/>
              </a:rPr>
              <a:t>Create the beta version of the data base (impact)</a:t>
            </a:r>
          </a:p>
          <a:p>
            <a:pPr lvl="1"/>
            <a:r>
              <a:rPr lang="en-US" sz="2400" dirty="0" smtClean="0">
                <a:latin typeface="Calibri" charset="0"/>
                <a:ea typeface="ＭＳ Ｐゴシック" charset="0"/>
                <a:cs typeface="ＭＳ Ｐゴシック" charset="0"/>
              </a:rPr>
              <a:t>Formalize P-12 and industry/agency partnerships</a:t>
            </a:r>
          </a:p>
          <a:p>
            <a:pPr lvl="1"/>
            <a:r>
              <a:rPr lang="en-US" sz="2400" dirty="0" smtClean="0">
                <a:latin typeface="Calibri" charset="0"/>
                <a:ea typeface="ＭＳ Ｐゴシック" charset="0"/>
                <a:cs typeface="ＭＳ Ｐゴシック" charset="0"/>
              </a:rPr>
              <a:t>Create a plan to attract affiliates</a:t>
            </a:r>
          </a:p>
          <a:p>
            <a:pPr lvl="1"/>
            <a:r>
              <a:rPr lang="en-US" sz="2400" dirty="0" smtClean="0">
                <a:latin typeface="Calibri" charset="0"/>
                <a:ea typeface="ＭＳ Ｐゴシック" charset="0"/>
                <a:cs typeface="ＭＳ Ｐゴシック" charset="0"/>
              </a:rPr>
              <a:t>Diversify revenue streams</a:t>
            </a:r>
          </a:p>
          <a:p>
            <a:pPr lvl="1"/>
            <a:r>
              <a:rPr lang="en-US" sz="2400" dirty="0" smtClean="0">
                <a:latin typeface="Calibri" charset="0"/>
                <a:ea typeface="ＭＳ Ｐゴシック" charset="0"/>
                <a:cs typeface="ＭＳ Ｐゴシック" charset="0"/>
              </a:rPr>
              <a:t>Develop an advancement plan</a:t>
            </a:r>
          </a:p>
          <a:p>
            <a:pPr lvl="1"/>
            <a:r>
              <a:rPr lang="en-US" sz="2400" dirty="0" smtClean="0">
                <a:latin typeface="Calibri" charset="0"/>
                <a:ea typeface="ＭＳ Ｐゴシック" charset="0"/>
                <a:cs typeface="ＭＳ Ｐゴシック" charset="0"/>
              </a:rPr>
              <a:t>Continue engagement with government offices, etc.</a:t>
            </a:r>
          </a:p>
          <a:p>
            <a:pPr lvl="1"/>
            <a:endParaRPr lang="en-US" sz="2400" dirty="0" smtClean="0">
              <a:latin typeface="Calibri" charset="0"/>
              <a:ea typeface="ＭＳ Ｐゴシック" charset="0"/>
              <a:cs typeface="ＭＳ Ｐゴシック" charset="0"/>
            </a:endParaRPr>
          </a:p>
          <a:p>
            <a:pPr lvl="1"/>
            <a:endParaRPr lang="en-US" sz="2400" dirty="0" smtClean="0">
              <a:latin typeface="Calibri" charset="0"/>
              <a:ea typeface="ＭＳ Ｐゴシック" charset="0"/>
              <a:cs typeface="ＭＳ Ｐゴシック" charset="0"/>
            </a:endParaRPr>
          </a:p>
          <a:p>
            <a:pPr lvl="1"/>
            <a:endParaRPr lang="en-US" sz="2400" dirty="0" smtClean="0">
              <a:latin typeface="Calibri" charset="0"/>
              <a:ea typeface="ＭＳ Ｐゴシック" charset="0"/>
              <a:cs typeface="ＭＳ Ｐゴシック" charset="0"/>
            </a:endParaRPr>
          </a:p>
          <a:p>
            <a:pPr lvl="1"/>
            <a:endParaRPr lang="en-US" sz="2400" dirty="0" smtClean="0">
              <a:latin typeface="Calibri" charset="0"/>
              <a:ea typeface="ＭＳ Ｐゴシック" charset="0"/>
              <a:cs typeface="ＭＳ Ｐゴシック" charset="0"/>
            </a:endParaRPr>
          </a:p>
          <a:p>
            <a:pPr eaLnBrk="1" hangingPunct="1"/>
            <a:endParaRPr lang="en-US" sz="2800"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402775758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376238"/>
            <a:ext cx="8229600" cy="954722"/>
          </a:xfrm>
        </p:spPr>
        <p:txBody>
          <a:bodyPr/>
          <a:lstStyle/>
          <a:p>
            <a:pPr algn="r" eaLnBrk="1" hangingPunct="1"/>
            <a:r>
              <a:rPr lang="en-US" b="1" dirty="0" smtClean="0">
                <a:solidFill>
                  <a:schemeClr val="accent6">
                    <a:lumMod val="75000"/>
                  </a:schemeClr>
                </a:solidFill>
                <a:latin typeface="Helvetica"/>
                <a:ea typeface="ＭＳ Ｐゴシック" charset="0"/>
                <a:cs typeface="Helvetica"/>
              </a:rPr>
              <a:t>By the 5</a:t>
            </a:r>
            <a:r>
              <a:rPr lang="en-US" b="1" baseline="30000" dirty="0" smtClean="0">
                <a:solidFill>
                  <a:schemeClr val="accent6">
                    <a:lumMod val="75000"/>
                  </a:schemeClr>
                </a:solidFill>
                <a:latin typeface="Helvetica"/>
                <a:ea typeface="ＭＳ Ｐゴシック" charset="0"/>
                <a:cs typeface="Helvetica"/>
              </a:rPr>
              <a:t>th</a:t>
            </a:r>
            <a:r>
              <a:rPr lang="en-US" b="1" dirty="0" smtClean="0">
                <a:solidFill>
                  <a:schemeClr val="accent6">
                    <a:lumMod val="75000"/>
                  </a:schemeClr>
                </a:solidFill>
                <a:latin typeface="Helvetica"/>
                <a:ea typeface="ＭＳ Ｐゴシック" charset="0"/>
                <a:cs typeface="Helvetica"/>
              </a:rPr>
              <a:t> Year…</a:t>
            </a:r>
            <a:endParaRPr lang="en-US"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355600" y="1437640"/>
            <a:ext cx="8331200" cy="4525963"/>
          </a:xfrm>
        </p:spPr>
        <p:txBody>
          <a:bodyPr/>
          <a:lstStyle/>
          <a:p>
            <a:r>
              <a:rPr lang="en-US" dirty="0" smtClean="0">
                <a:latin typeface="Calibri" charset="0"/>
                <a:ea typeface="ＭＳ Ｐゴシック" charset="0"/>
                <a:cs typeface="ＭＳ Ｐゴシック" charset="0"/>
              </a:rPr>
              <a:t>Develop the infrastructure and capacity (personnel and budget) to function up to 50% on earned income</a:t>
            </a:r>
          </a:p>
          <a:p>
            <a:r>
              <a:rPr lang="en-US" dirty="0" smtClean="0">
                <a:latin typeface="Calibri" charset="0"/>
                <a:ea typeface="ＭＳ Ｐゴシック" charset="0"/>
                <a:cs typeface="ＭＳ Ｐゴシック" charset="0"/>
              </a:rPr>
              <a:t>Finalize data system</a:t>
            </a:r>
          </a:p>
          <a:p>
            <a:r>
              <a:rPr lang="en-US" dirty="0" smtClean="0">
                <a:latin typeface="Calibri" charset="0"/>
                <a:ea typeface="ＭＳ Ｐゴシック" charset="0"/>
                <a:cs typeface="ＭＳ Ｐゴシック" charset="0"/>
              </a:rPr>
              <a:t>Conduct longitudinal analyses </a:t>
            </a:r>
          </a:p>
          <a:p>
            <a:r>
              <a:rPr lang="en-US" dirty="0" smtClean="0">
                <a:latin typeface="Calibri" charset="0"/>
                <a:ea typeface="ＭＳ Ｐゴシック" charset="0"/>
                <a:cs typeface="ＭＳ Ｐゴシック" charset="0"/>
              </a:rPr>
              <a:t>Emerge as national leader</a:t>
            </a:r>
          </a:p>
          <a:p>
            <a:r>
              <a:rPr lang="en-US" dirty="0" smtClean="0">
                <a:latin typeface="Calibri" charset="0"/>
                <a:ea typeface="ＭＳ Ｐゴシック" charset="0"/>
                <a:cs typeface="ＭＳ Ｐゴシック" charset="0"/>
              </a:rPr>
              <a:t>Maintain partnerships</a:t>
            </a:r>
          </a:p>
          <a:p>
            <a:pPr lvl="1"/>
            <a:endParaRPr lang="en-US" sz="2400" dirty="0" smtClean="0">
              <a:latin typeface="Calibri" charset="0"/>
              <a:ea typeface="ＭＳ Ｐゴシック" charset="0"/>
              <a:cs typeface="ＭＳ Ｐゴシック" charset="0"/>
            </a:endParaRPr>
          </a:p>
          <a:p>
            <a:pPr lvl="1"/>
            <a:endParaRPr lang="en-US" sz="2400" dirty="0" smtClean="0">
              <a:latin typeface="Calibri" charset="0"/>
              <a:ea typeface="ＭＳ Ｐゴシック" charset="0"/>
              <a:cs typeface="ＭＳ Ｐゴシック" charset="0"/>
            </a:endParaRPr>
          </a:p>
          <a:p>
            <a:pPr eaLnBrk="1" hangingPunct="1"/>
            <a:endParaRPr lang="en-US" sz="2800"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301729422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3"/>
          <p:cNvSpPr>
            <a:spLocks noGrp="1"/>
          </p:cNvSpPr>
          <p:nvPr>
            <p:ph type="ctrTitle"/>
          </p:nvPr>
        </p:nvSpPr>
        <p:spPr/>
        <p:txBody>
          <a:bodyPr/>
          <a:lstStyle/>
          <a:p>
            <a:pPr eaLnBrk="1" hangingPunct="1"/>
            <a:r>
              <a:rPr lang="en-US" b="1" dirty="0" smtClean="0">
                <a:solidFill>
                  <a:schemeClr val="accent6">
                    <a:lumMod val="75000"/>
                  </a:schemeClr>
                </a:solidFill>
                <a:latin typeface="Helvetica"/>
                <a:ea typeface="ＭＳ Ｐゴシック" charset="0"/>
                <a:cs typeface="Helvetica"/>
              </a:rPr>
              <a:t>Critical and Creative Thinking by Design</a:t>
            </a:r>
            <a:r>
              <a:rPr lang="en-US" b="1" dirty="0">
                <a:solidFill>
                  <a:schemeClr val="accent6">
                    <a:lumMod val="75000"/>
                  </a:schemeClr>
                </a:solidFill>
                <a:latin typeface="Helvetica"/>
                <a:ea typeface="ＭＳ Ｐゴシック" charset="0"/>
                <a:cs typeface="Helvetica"/>
              </a:rPr>
              <a:t/>
            </a:r>
            <a:br>
              <a:rPr lang="en-US" b="1" dirty="0">
                <a:solidFill>
                  <a:schemeClr val="accent6">
                    <a:lumMod val="75000"/>
                  </a:schemeClr>
                </a:solidFill>
                <a:latin typeface="Helvetica"/>
                <a:ea typeface="ＭＳ Ｐゴシック" charset="0"/>
                <a:cs typeface="Helvetica"/>
              </a:rPr>
            </a:br>
            <a:endParaRPr lang="en-US" b="1" dirty="0">
              <a:solidFill>
                <a:schemeClr val="accent6">
                  <a:lumMod val="75000"/>
                </a:schemeClr>
              </a:solidFill>
              <a:latin typeface="Helvetica"/>
              <a:ea typeface="ＭＳ Ｐゴシック" charset="0"/>
              <a:cs typeface="Helvetica"/>
            </a:endParaRPr>
          </a:p>
        </p:txBody>
      </p:sp>
      <p:sp>
        <p:nvSpPr>
          <p:cNvPr id="33794" name="Content Placeholder 2"/>
          <p:cNvSpPr>
            <a:spLocks noGrp="1"/>
          </p:cNvSpPr>
          <p:nvPr>
            <p:ph type="subTitle" idx="1"/>
          </p:nvPr>
        </p:nvSpPr>
        <p:spPr/>
        <p:txBody>
          <a:bodyPr/>
          <a:lstStyle/>
          <a:p>
            <a:pPr eaLnBrk="1" hangingPunct="1"/>
            <a:r>
              <a:rPr lang="en-US" i="1" dirty="0" smtClean="0">
                <a:solidFill>
                  <a:schemeClr val="tx1"/>
                </a:solidFill>
                <a:latin typeface="Avenir Book" charset="0"/>
                <a:ea typeface="ＭＳ Ｐゴシック" charset="0"/>
                <a:cs typeface="Avenir Book" charset="0"/>
              </a:rPr>
              <a:t>Courtesy of IDEA Studio, Institute for Creativity, Arts, and Design</a:t>
            </a:r>
            <a:endParaRPr lang="en-US" i="1" dirty="0">
              <a:solidFill>
                <a:schemeClr val="tx1"/>
              </a:solidFill>
              <a:latin typeface="Avenir Book" charset="0"/>
              <a:ea typeface="ＭＳ Ｐゴシック" charset="0"/>
              <a:cs typeface="Avenir Book" charset="0"/>
            </a:endParaRPr>
          </a:p>
        </p:txBody>
      </p:sp>
      <p:sp>
        <p:nvSpPr>
          <p:cNvPr id="33795"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pic>
        <p:nvPicPr>
          <p:cNvPr id="33796" name="Picture 9" descr="VT_revrs_line_2_invent.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408738"/>
            <a:ext cx="1465263"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863600" y="6316663"/>
            <a:ext cx="8399463" cy="711200"/>
          </a:xfrm>
          <a:prstGeom prst="rect">
            <a:avLst/>
          </a:prstGeom>
          <a:no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Calibri" charset="0"/>
              <a:ea typeface="ＭＳ Ｐゴシック" charset="0"/>
              <a:cs typeface="ＭＳ Ｐゴシック" charset="0"/>
            </a:endParaRPr>
          </a:p>
        </p:txBody>
      </p:sp>
    </p:spTree>
    <p:extLst>
      <p:ext uri="{BB962C8B-B14F-4D97-AF65-F5344CB8AC3E}">
        <p14:creationId xmlns:p14="http://schemas.microsoft.com/office/powerpoint/2010/main" val="21798338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41681" y="995681"/>
            <a:ext cx="8046720" cy="1415772"/>
          </a:xfrm>
          <a:prstGeom prst="rect">
            <a:avLst/>
          </a:prstGeom>
        </p:spPr>
        <p:txBody>
          <a:bodyPr wrap="square" numCol="1">
            <a:spAutoFit/>
          </a:bodyPr>
          <a:lstStyle/>
          <a:p>
            <a:r>
              <a:rPr lang="en-US" sz="2800" b="1" dirty="0" smtClean="0">
                <a:solidFill>
                  <a:schemeClr val="accent6"/>
                </a:solidFill>
                <a:latin typeface="Helvetica"/>
                <a:cs typeface="Helvetica"/>
              </a:rPr>
              <a:t>The Relationship between Critical and Creative Thinking</a:t>
            </a:r>
            <a:endParaRPr lang="en-US" sz="2800" b="1" baseline="30000" dirty="0" smtClean="0">
              <a:solidFill>
                <a:schemeClr val="accent6"/>
              </a:solidFill>
              <a:latin typeface="Helvetica"/>
              <a:cs typeface="Helvetica"/>
            </a:endParaRPr>
          </a:p>
          <a:p>
            <a:endParaRPr lang="en-US" baseline="30000" dirty="0" smtClean="0">
              <a:solidFill>
                <a:schemeClr val="accent6"/>
              </a:solidFill>
              <a:latin typeface="Helvetica"/>
              <a:cs typeface="Helvetica"/>
            </a:endParaRPr>
          </a:p>
          <a:p>
            <a:endParaRPr lang="en-US" dirty="0">
              <a:latin typeface="Helvetica"/>
              <a:cs typeface="Helvetica"/>
            </a:endParaRPr>
          </a:p>
        </p:txBody>
      </p:sp>
      <p:pic>
        <p:nvPicPr>
          <p:cNvPr id="3" name="Picture 2" descr="scan0030.pdf"/>
          <p:cNvPicPr>
            <a:picLocks noChangeAspect="1"/>
          </p:cNvPicPr>
          <p:nvPr/>
        </p:nvPicPr>
        <p:blipFill rotWithShape="1">
          <a:blip r:embed="rId2">
            <a:extLst>
              <a:ext uri="{28A0092B-C50C-407E-A947-70E740481C1C}">
                <a14:useLocalDpi xmlns:a14="http://schemas.microsoft.com/office/drawing/2010/main" val="0"/>
              </a:ext>
            </a:extLst>
          </a:blip>
          <a:srcRect l="2214" r="1600" b="48741"/>
          <a:stretch/>
        </p:blipFill>
        <p:spPr>
          <a:xfrm>
            <a:off x="1635760" y="2092960"/>
            <a:ext cx="5671830" cy="3911600"/>
          </a:xfrm>
          <a:prstGeom prst="rect">
            <a:avLst/>
          </a:prstGeom>
        </p:spPr>
      </p:pic>
    </p:spTree>
    <p:extLst>
      <p:ext uri="{BB962C8B-B14F-4D97-AF65-F5344CB8AC3E}">
        <p14:creationId xmlns:p14="http://schemas.microsoft.com/office/powerpoint/2010/main" val="330510667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599758"/>
            <a:ext cx="8229600" cy="954722"/>
          </a:xfrm>
        </p:spPr>
        <p:txBody>
          <a:bodyPr/>
          <a:lstStyle/>
          <a:p>
            <a:pPr algn="r" eaLnBrk="1" hangingPunct="1"/>
            <a:r>
              <a:rPr lang="en-US" b="1" dirty="0" smtClean="0">
                <a:solidFill>
                  <a:schemeClr val="accent6">
                    <a:lumMod val="75000"/>
                  </a:schemeClr>
                </a:solidFill>
                <a:latin typeface="Helvetica"/>
                <a:ea typeface="ＭＳ Ｐゴシック" charset="0"/>
                <a:cs typeface="Helvetica"/>
              </a:rPr>
              <a:t>Process Elements</a:t>
            </a:r>
            <a:endParaRPr lang="en-US"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1920240" y="1732280"/>
            <a:ext cx="6766560" cy="4525963"/>
          </a:xfrm>
        </p:spPr>
        <p:txBody>
          <a:bodyPr/>
          <a:lstStyle/>
          <a:p>
            <a:pPr eaLnBrk="1" hangingPunct="1"/>
            <a:r>
              <a:rPr lang="en-US" dirty="0" smtClean="0">
                <a:latin typeface="Calibri" charset="0"/>
                <a:ea typeface="ＭＳ Ｐゴシック" charset="0"/>
                <a:cs typeface="ＭＳ Ｐゴシック" charset="0"/>
              </a:rPr>
              <a:t>Idea Generation</a:t>
            </a:r>
          </a:p>
          <a:p>
            <a:pPr eaLnBrk="1" hangingPunct="1"/>
            <a:r>
              <a:rPr lang="en-US" dirty="0" smtClean="0">
                <a:latin typeface="Calibri" charset="0"/>
                <a:ea typeface="ＭＳ Ｐゴシック" charset="0"/>
                <a:cs typeface="ＭＳ Ｐゴシック" charset="0"/>
              </a:rPr>
              <a:t>Reflective Judgment</a:t>
            </a:r>
          </a:p>
          <a:p>
            <a:pPr eaLnBrk="1" hangingPunct="1"/>
            <a:r>
              <a:rPr lang="en-US" dirty="0" smtClean="0">
                <a:latin typeface="Calibri" charset="0"/>
                <a:ea typeface="ＭＳ Ｐゴシック" charset="0"/>
                <a:cs typeface="ＭＳ Ｐゴシック" charset="0"/>
              </a:rPr>
              <a:t>Self-Regulation</a:t>
            </a:r>
          </a:p>
          <a:p>
            <a:pPr eaLnBrk="1" hangingPunct="1"/>
            <a:r>
              <a:rPr lang="en-US" dirty="0" smtClean="0">
                <a:latin typeface="Calibri" charset="0"/>
                <a:ea typeface="ＭＳ Ｐゴシック" charset="0"/>
                <a:cs typeface="ＭＳ Ｐゴシック" charset="0"/>
              </a:rPr>
              <a:t>Attitudes and Dispositions</a:t>
            </a:r>
          </a:p>
          <a:p>
            <a:pPr eaLnBrk="1" hangingPunct="1"/>
            <a:r>
              <a:rPr lang="en-US" dirty="0" smtClean="0">
                <a:latin typeface="Calibri" charset="0"/>
                <a:ea typeface="ＭＳ Ｐゴシック" charset="0"/>
                <a:cs typeface="ＭＳ Ｐゴシック" charset="0"/>
              </a:rPr>
              <a:t>Problem Space</a:t>
            </a:r>
          </a:p>
          <a:p>
            <a:pPr eaLnBrk="1" hangingPunct="1"/>
            <a:r>
              <a:rPr lang="en-US" dirty="0" smtClean="0">
                <a:latin typeface="Calibri" charset="0"/>
                <a:ea typeface="ＭＳ Ｐゴシック" charset="0"/>
                <a:cs typeface="ＭＳ Ｐゴシック" charset="0"/>
              </a:rPr>
              <a:t>Solution Space</a:t>
            </a:r>
            <a:endParaRPr lang="en-US" dirty="0">
              <a:latin typeface="Calibri" charset="0"/>
              <a:ea typeface="ＭＳ Ｐゴシック" charset="0"/>
              <a:cs typeface="ＭＳ Ｐゴシック" charset="0"/>
            </a:endParaRPr>
          </a:p>
          <a:p>
            <a:pPr eaLnBrk="1" hangingPunct="1"/>
            <a:endParaRPr lang="en-US"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266436031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376238"/>
            <a:ext cx="8229600" cy="954722"/>
          </a:xfrm>
        </p:spPr>
        <p:txBody>
          <a:bodyPr/>
          <a:lstStyle/>
          <a:p>
            <a:pPr algn="r" eaLnBrk="1" hangingPunct="1"/>
            <a:r>
              <a:rPr lang="en-US" b="1" dirty="0" smtClean="0">
                <a:solidFill>
                  <a:schemeClr val="accent6">
                    <a:lumMod val="75000"/>
                  </a:schemeClr>
                </a:solidFill>
                <a:latin typeface="Helvetica"/>
                <a:ea typeface="ＭＳ Ｐゴシック" charset="0"/>
                <a:cs typeface="Helvetica"/>
              </a:rPr>
              <a:t>Design Thinking</a:t>
            </a:r>
            <a:endParaRPr lang="en-US"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355600" y="1234440"/>
            <a:ext cx="8331200" cy="4525963"/>
          </a:xfrm>
        </p:spPr>
        <p:txBody>
          <a:bodyPr/>
          <a:lstStyle/>
          <a:p>
            <a:pPr eaLnBrk="1" hangingPunct="1"/>
            <a:r>
              <a:rPr lang="en-US" sz="2400" u="sng" dirty="0" smtClean="0">
                <a:latin typeface="Calibri" charset="0"/>
                <a:ea typeface="ＭＳ Ｐゴシック" charset="0"/>
                <a:cs typeface="ＭＳ Ｐゴシック" charset="0"/>
              </a:rPr>
              <a:t>Narrow the focus</a:t>
            </a:r>
            <a:r>
              <a:rPr lang="en-US" sz="2400" dirty="0" smtClean="0">
                <a:latin typeface="Calibri" charset="0"/>
                <a:ea typeface="ＭＳ Ｐゴシック" charset="0"/>
                <a:cs typeface="ＭＳ Ｐゴシック" charset="0"/>
              </a:rPr>
              <a:t>: Conceptualize, analyze, hypothesize, recognize challenge and relevance</a:t>
            </a:r>
          </a:p>
          <a:p>
            <a:pPr eaLnBrk="1" hangingPunct="1"/>
            <a:r>
              <a:rPr lang="en-US" sz="2400" u="sng" dirty="0" smtClean="0">
                <a:latin typeface="Calibri" charset="0"/>
                <a:ea typeface="ＭＳ Ｐゴシック" charset="0"/>
                <a:cs typeface="ＭＳ Ｐゴシック" charset="0"/>
              </a:rPr>
              <a:t>Empathize</a:t>
            </a:r>
            <a:r>
              <a:rPr lang="en-US" sz="2400" dirty="0" smtClean="0">
                <a:latin typeface="Calibri" charset="0"/>
                <a:ea typeface="ＭＳ Ｐゴシック" charset="0"/>
                <a:cs typeface="ＭＳ Ｐゴシック" charset="0"/>
              </a:rPr>
              <a:t>:  Examine new ways, question, judge value/worth; embrace multiple viewpoints</a:t>
            </a:r>
          </a:p>
          <a:p>
            <a:pPr eaLnBrk="1" hangingPunct="1"/>
            <a:r>
              <a:rPr lang="en-US" sz="2400" u="sng" dirty="0" smtClean="0">
                <a:latin typeface="Calibri" charset="0"/>
                <a:ea typeface="ＭＳ Ｐゴシック" charset="0"/>
                <a:cs typeface="ＭＳ Ｐゴシック" charset="0"/>
              </a:rPr>
              <a:t>Define</a:t>
            </a:r>
            <a:r>
              <a:rPr lang="en-US" sz="2400" dirty="0" smtClean="0">
                <a:latin typeface="Calibri" charset="0"/>
                <a:ea typeface="ＭＳ Ｐゴシック" charset="0"/>
                <a:cs typeface="ＭＳ Ｐゴシック" charset="0"/>
              </a:rPr>
              <a:t>:  analogical and metaphorical thinking, elaborate, summarize, just resources and logic</a:t>
            </a:r>
          </a:p>
          <a:p>
            <a:pPr eaLnBrk="1" hangingPunct="1"/>
            <a:r>
              <a:rPr lang="en-US" sz="2400" u="sng" dirty="0" smtClean="0">
                <a:latin typeface="Calibri" charset="0"/>
                <a:ea typeface="ＭＳ Ｐゴシック" charset="0"/>
                <a:cs typeface="ＭＳ Ｐゴシック" charset="0"/>
              </a:rPr>
              <a:t>Ideate</a:t>
            </a:r>
            <a:r>
              <a:rPr lang="en-US" sz="2400" dirty="0" smtClean="0">
                <a:latin typeface="Calibri" charset="0"/>
                <a:ea typeface="ＭＳ Ｐゴシック" charset="0"/>
                <a:cs typeface="ＭＳ Ｐゴシック" charset="0"/>
              </a:rPr>
              <a:t>:  brainstorm, understand ability and consequences; tolerate ambiguity</a:t>
            </a:r>
          </a:p>
          <a:p>
            <a:pPr eaLnBrk="1" hangingPunct="1"/>
            <a:r>
              <a:rPr lang="en-US" sz="2400" u="sng" dirty="0" smtClean="0">
                <a:latin typeface="Calibri" charset="0"/>
                <a:ea typeface="ＭＳ Ｐゴシック" charset="0"/>
                <a:cs typeface="ＭＳ Ｐゴシック" charset="0"/>
              </a:rPr>
              <a:t>Prototype and test</a:t>
            </a:r>
            <a:r>
              <a:rPr lang="en-US" sz="2400" dirty="0" smtClean="0">
                <a:latin typeface="Calibri" charset="0"/>
                <a:ea typeface="ＭＳ Ｐゴシック" charset="0"/>
                <a:cs typeface="ＭＳ Ｐゴシック" charset="0"/>
              </a:rPr>
              <a:t>:  Explore, allocate resources, revise, take risks, exhibit courage</a:t>
            </a:r>
          </a:p>
          <a:p>
            <a:pPr eaLnBrk="1" hangingPunct="1"/>
            <a:r>
              <a:rPr lang="en-US" sz="2400" u="sng" dirty="0" smtClean="0">
                <a:latin typeface="Calibri" charset="0"/>
                <a:ea typeface="ＭＳ Ｐゴシック" charset="0"/>
                <a:cs typeface="ＭＳ Ｐゴシック" charset="0"/>
              </a:rPr>
              <a:t>Launch</a:t>
            </a:r>
            <a:r>
              <a:rPr lang="en-US" sz="2400" dirty="0" smtClean="0">
                <a:latin typeface="Calibri" charset="0"/>
                <a:ea typeface="ＭＳ Ｐゴシック" charset="0"/>
                <a:cs typeface="ＭＳ Ｐゴシック" charset="0"/>
              </a:rPr>
              <a:t>:  Evaluate process and product, judge value/worth, take risks</a:t>
            </a:r>
            <a:endParaRPr lang="en-US" sz="2400"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252119037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376238"/>
            <a:ext cx="8229600" cy="954722"/>
          </a:xfrm>
        </p:spPr>
        <p:txBody>
          <a:bodyPr/>
          <a:lstStyle/>
          <a:p>
            <a:pPr algn="r" eaLnBrk="1" hangingPunct="1"/>
            <a:r>
              <a:rPr lang="en-US" b="1" dirty="0" smtClean="0">
                <a:solidFill>
                  <a:schemeClr val="accent6">
                    <a:lumMod val="75000"/>
                  </a:schemeClr>
                </a:solidFill>
                <a:latin typeface="Helvetica"/>
                <a:ea typeface="ＭＳ Ｐゴシック" charset="0"/>
                <a:cs typeface="Helvetica"/>
              </a:rPr>
              <a:t>Sample Activity</a:t>
            </a:r>
            <a:endParaRPr lang="en-US"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355600" y="1234440"/>
            <a:ext cx="8331200" cy="4525963"/>
          </a:xfrm>
        </p:spPr>
        <p:txBody>
          <a:bodyPr/>
          <a:lstStyle/>
          <a:p>
            <a:pPr eaLnBrk="1" hangingPunct="1"/>
            <a:r>
              <a:rPr lang="en-US" sz="2800" dirty="0" smtClean="0">
                <a:latin typeface="Calibri" charset="0"/>
                <a:ea typeface="ＭＳ Ｐゴシック" charset="0"/>
                <a:cs typeface="ＭＳ Ｐゴシック" charset="0"/>
              </a:rPr>
              <a:t>Design a STEM Education network for your region; goal to promote access to high quality STEM education for all citizens</a:t>
            </a:r>
          </a:p>
          <a:p>
            <a:pPr lvl="1"/>
            <a:r>
              <a:rPr lang="en-US" sz="2400" dirty="0" smtClean="0">
                <a:latin typeface="Calibri" charset="0"/>
                <a:ea typeface="ＭＳ Ｐゴシック" charset="0"/>
                <a:cs typeface="ＭＳ Ｐゴシック" charset="0"/>
              </a:rPr>
              <a:t>Narrow the focus</a:t>
            </a:r>
          </a:p>
          <a:p>
            <a:pPr lvl="1"/>
            <a:r>
              <a:rPr lang="en-US" sz="2400" dirty="0" smtClean="0">
                <a:latin typeface="Calibri" charset="0"/>
                <a:ea typeface="ＭＳ Ｐゴシック" charset="0"/>
                <a:cs typeface="ＭＳ Ｐゴシック" charset="0"/>
              </a:rPr>
              <a:t>Examine new ways</a:t>
            </a:r>
          </a:p>
          <a:p>
            <a:pPr lvl="1"/>
            <a:r>
              <a:rPr lang="en-US" sz="2400" dirty="0" smtClean="0">
                <a:latin typeface="Calibri" charset="0"/>
                <a:ea typeface="ＭＳ Ｐゴシック" charset="0"/>
                <a:cs typeface="ＭＳ Ｐゴシック" charset="0"/>
              </a:rPr>
              <a:t>Define what it would look like (optimally)</a:t>
            </a:r>
          </a:p>
          <a:p>
            <a:pPr lvl="1"/>
            <a:r>
              <a:rPr lang="en-US" sz="2400" dirty="0" smtClean="0">
                <a:latin typeface="Calibri" charset="0"/>
                <a:ea typeface="ＭＳ Ｐゴシック" charset="0"/>
                <a:cs typeface="ＭＳ Ｐゴシック" charset="0"/>
              </a:rPr>
              <a:t>Ideate:  play out how it would work, who would be a part of it, what folks would do, how it would be sustainable, etc.</a:t>
            </a:r>
          </a:p>
          <a:p>
            <a:pPr lvl="1"/>
            <a:r>
              <a:rPr lang="en-US" sz="2400" dirty="0" smtClean="0">
                <a:latin typeface="Calibri" charset="0"/>
                <a:ea typeface="ＭＳ Ｐゴシック" charset="0"/>
                <a:cs typeface="ＭＳ Ｐゴシック" charset="0"/>
              </a:rPr>
              <a:t>Develop a draft plan; share it with stakeholders; revise, etc.</a:t>
            </a:r>
          </a:p>
          <a:p>
            <a:pPr lvl="1"/>
            <a:r>
              <a:rPr lang="en-US" sz="2400" dirty="0" smtClean="0">
                <a:latin typeface="Calibri" charset="0"/>
                <a:ea typeface="ＭＳ Ｐゴシック" charset="0"/>
                <a:cs typeface="ＭＳ Ｐゴシック" charset="0"/>
              </a:rPr>
              <a:t>Launch with a STEM summit/conference</a:t>
            </a:r>
          </a:p>
          <a:p>
            <a:pPr lvl="1"/>
            <a:endParaRPr lang="en-US" sz="2400" dirty="0" smtClean="0">
              <a:latin typeface="Calibri" charset="0"/>
              <a:ea typeface="ＭＳ Ｐゴシック" charset="0"/>
              <a:cs typeface="ＭＳ Ｐゴシック" charset="0"/>
            </a:endParaRPr>
          </a:p>
          <a:p>
            <a:pPr lvl="1"/>
            <a:endParaRPr lang="en-US" sz="2400" dirty="0" smtClean="0">
              <a:latin typeface="Calibri" charset="0"/>
              <a:ea typeface="ＭＳ Ｐゴシック" charset="0"/>
              <a:cs typeface="ＭＳ Ｐゴシック" charset="0"/>
            </a:endParaRPr>
          </a:p>
          <a:p>
            <a:pPr lvl="1"/>
            <a:endParaRPr lang="en-US" sz="2400" dirty="0" smtClean="0">
              <a:latin typeface="Calibri" charset="0"/>
              <a:ea typeface="ＭＳ Ｐゴシック" charset="0"/>
              <a:cs typeface="ＭＳ Ｐゴシック" charset="0"/>
            </a:endParaRPr>
          </a:p>
          <a:p>
            <a:pPr eaLnBrk="1" hangingPunct="1"/>
            <a:endParaRPr lang="en-US" sz="2800"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57300720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376238"/>
            <a:ext cx="8229600" cy="954722"/>
          </a:xfrm>
        </p:spPr>
        <p:txBody>
          <a:bodyPr/>
          <a:lstStyle/>
          <a:p>
            <a:pPr algn="r" eaLnBrk="1" hangingPunct="1"/>
            <a:r>
              <a:rPr lang="en-US" b="1" dirty="0" smtClean="0">
                <a:solidFill>
                  <a:schemeClr val="accent6">
                    <a:lumMod val="75000"/>
                  </a:schemeClr>
                </a:solidFill>
                <a:latin typeface="Helvetica"/>
                <a:ea typeface="ＭＳ Ｐゴシック" charset="0"/>
                <a:cs typeface="Helvetica"/>
              </a:rPr>
              <a:t>Data System</a:t>
            </a:r>
            <a:endParaRPr lang="en-US"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355600" y="1437640"/>
            <a:ext cx="8331200" cy="4525963"/>
          </a:xfrm>
        </p:spPr>
        <p:txBody>
          <a:bodyPr/>
          <a:lstStyle/>
          <a:p>
            <a:r>
              <a:rPr lang="en-US" sz="2800" dirty="0" smtClean="0">
                <a:latin typeface="Calibri" charset="0"/>
                <a:ea typeface="ＭＳ Ｐゴシック" charset="0"/>
                <a:cs typeface="ＭＳ Ｐゴシック" charset="0"/>
              </a:rPr>
              <a:t>Purpose:  To assess impact of VT P-12 education/outreach programs</a:t>
            </a:r>
          </a:p>
          <a:p>
            <a:r>
              <a:rPr lang="en-US" sz="2800" dirty="0" smtClean="0">
                <a:latin typeface="Calibri" charset="0"/>
                <a:ea typeface="ＭＳ Ｐゴシック" charset="0"/>
                <a:cs typeface="ＭＳ Ｐゴシック" charset="0"/>
              </a:rPr>
              <a:t>Input from VT and partner offices to determine baseline</a:t>
            </a:r>
          </a:p>
          <a:p>
            <a:r>
              <a:rPr lang="en-US" sz="2800" dirty="0" smtClean="0">
                <a:latin typeface="Calibri" charset="0"/>
                <a:ea typeface="ＭＳ Ｐゴシック" charset="0"/>
                <a:cs typeface="ＭＳ Ｐゴシック" charset="0"/>
              </a:rPr>
              <a:t>Input from VT and partner offices to determine their data and reporting needs</a:t>
            </a:r>
          </a:p>
          <a:p>
            <a:r>
              <a:rPr lang="en-US" sz="2800" dirty="0" smtClean="0">
                <a:latin typeface="Calibri" charset="0"/>
                <a:ea typeface="ＭＳ Ｐゴシック" charset="0"/>
                <a:cs typeface="ＭＳ Ｐゴシック" charset="0"/>
              </a:rPr>
              <a:t>Meeting with VT IT personnel to determine capacity and security needs</a:t>
            </a:r>
          </a:p>
          <a:p>
            <a:r>
              <a:rPr lang="en-US" sz="2800" dirty="0" smtClean="0">
                <a:latin typeface="Calibri" charset="0"/>
                <a:ea typeface="ＭＳ Ｐゴシック" charset="0"/>
                <a:cs typeface="ＭＳ Ｐゴシック" charset="0"/>
              </a:rPr>
              <a:t>Identifying first set of elements/variables to assess</a:t>
            </a:r>
          </a:p>
          <a:p>
            <a:pPr lvl="1"/>
            <a:endParaRPr lang="en-US" dirty="0" smtClean="0">
              <a:latin typeface="Calibri" charset="0"/>
              <a:ea typeface="ＭＳ Ｐゴシック" charset="0"/>
              <a:cs typeface="ＭＳ Ｐゴシック" charset="0"/>
            </a:endParaRPr>
          </a:p>
          <a:p>
            <a:pPr eaLnBrk="1" hangingPunct="1"/>
            <a:endParaRPr lang="en-US" sz="2800"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5571725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752158"/>
            <a:ext cx="8229600" cy="954722"/>
          </a:xfrm>
        </p:spPr>
        <p:txBody>
          <a:bodyPr/>
          <a:lstStyle/>
          <a:p>
            <a:pPr algn="r" eaLnBrk="1" hangingPunct="1"/>
            <a:r>
              <a:rPr lang="en-US" sz="3600" b="1" dirty="0" smtClean="0">
                <a:solidFill>
                  <a:schemeClr val="accent6">
                    <a:lumMod val="75000"/>
                  </a:schemeClr>
                </a:solidFill>
                <a:latin typeface="Helvetica"/>
                <a:ea typeface="ＭＳ Ｐゴシック" charset="0"/>
                <a:cs typeface="Helvetica"/>
              </a:rPr>
              <a:t>Partnership Development</a:t>
            </a:r>
            <a:endParaRPr lang="en-US" sz="3600"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355600" y="1549400"/>
            <a:ext cx="8331200" cy="4525963"/>
          </a:xfrm>
        </p:spPr>
        <p:txBody>
          <a:bodyPr/>
          <a:lstStyle/>
          <a:p>
            <a:r>
              <a:rPr lang="en-US" sz="2800" dirty="0" smtClean="0">
                <a:latin typeface="Calibri" charset="0"/>
                <a:ea typeface="ＭＳ Ｐゴシック" charset="0"/>
                <a:cs typeface="ＭＳ Ｐゴシック" charset="0"/>
              </a:rPr>
              <a:t>Identification:  Inclusive, open events, self-selection</a:t>
            </a:r>
          </a:p>
          <a:p>
            <a:r>
              <a:rPr lang="en-US" sz="2800" dirty="0" smtClean="0">
                <a:latin typeface="Calibri" charset="0"/>
                <a:ea typeface="ＭＳ Ｐゴシック" charset="0"/>
                <a:cs typeface="ＭＳ Ｐゴシック" charset="0"/>
              </a:rPr>
              <a:t>Needs assessment</a:t>
            </a:r>
          </a:p>
          <a:p>
            <a:r>
              <a:rPr lang="en-US" sz="2800" dirty="0" smtClean="0">
                <a:latin typeface="Calibri" charset="0"/>
                <a:ea typeface="ＭＳ Ｐゴシック" charset="0"/>
                <a:cs typeface="ＭＳ Ｐゴシック" charset="0"/>
              </a:rPr>
              <a:t>Determination of mutual benefits</a:t>
            </a:r>
          </a:p>
          <a:p>
            <a:r>
              <a:rPr lang="en-US" sz="2800" dirty="0" smtClean="0">
                <a:latin typeface="Calibri" charset="0"/>
                <a:ea typeface="ＭＳ Ｐゴシック" charset="0"/>
                <a:cs typeface="ＭＳ Ｐゴシック" charset="0"/>
              </a:rPr>
              <a:t>Determination of commitment/capacity</a:t>
            </a:r>
          </a:p>
          <a:p>
            <a:r>
              <a:rPr lang="en-US" sz="2800" dirty="0" smtClean="0">
                <a:latin typeface="Calibri" charset="0"/>
                <a:ea typeface="ＭＳ Ｐゴシック" charset="0"/>
                <a:cs typeface="ＭＳ Ｐゴシック" charset="0"/>
              </a:rPr>
              <a:t>Identification of key individuals in organization</a:t>
            </a:r>
          </a:p>
          <a:p>
            <a:r>
              <a:rPr lang="en-US" sz="2800" dirty="0" smtClean="0">
                <a:latin typeface="Calibri" charset="0"/>
                <a:ea typeface="ＭＳ Ｐゴシック" charset="0"/>
                <a:cs typeface="ＭＳ Ｐゴシック" charset="0"/>
              </a:rPr>
              <a:t>Development of communication system</a:t>
            </a:r>
          </a:p>
          <a:p>
            <a:r>
              <a:rPr lang="en-US" sz="2800" dirty="0" smtClean="0">
                <a:latin typeface="Calibri" charset="0"/>
                <a:ea typeface="ＭＳ Ｐゴシック" charset="0"/>
                <a:cs typeface="ＭＳ Ｐゴシック" charset="0"/>
              </a:rPr>
              <a:t>Development of short- and long-term plan</a:t>
            </a:r>
          </a:p>
          <a:p>
            <a:r>
              <a:rPr lang="en-US" sz="2800" dirty="0" smtClean="0">
                <a:latin typeface="Calibri" charset="0"/>
                <a:ea typeface="ＭＳ Ｐゴシック" charset="0"/>
                <a:cs typeface="ＭＳ Ｐゴシック" charset="0"/>
              </a:rPr>
              <a:t>Celebrate small victories</a:t>
            </a:r>
          </a:p>
          <a:p>
            <a:pPr lvl="1"/>
            <a:endParaRPr lang="en-US" dirty="0" smtClean="0">
              <a:latin typeface="Calibri" charset="0"/>
              <a:ea typeface="ＭＳ Ｐゴシック" charset="0"/>
              <a:cs typeface="ＭＳ Ｐゴシック" charset="0"/>
            </a:endParaRPr>
          </a:p>
          <a:p>
            <a:pPr eaLnBrk="1" hangingPunct="1"/>
            <a:endParaRPr lang="en-US" sz="2800"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41180229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9947" y="1341615"/>
            <a:ext cx="4869311" cy="3539431"/>
          </a:xfrm>
          <a:prstGeom prst="rect">
            <a:avLst/>
          </a:prstGeom>
        </p:spPr>
        <p:txBody>
          <a:bodyPr wrap="square" numCol="1">
            <a:spAutoFit/>
          </a:bodyPr>
          <a:lstStyle/>
          <a:p>
            <a:r>
              <a:rPr lang="en-US" sz="4800" b="1" baseline="30000" dirty="0" smtClean="0">
                <a:solidFill>
                  <a:schemeClr val="accent6">
                    <a:lumMod val="75000"/>
                  </a:schemeClr>
                </a:solidFill>
                <a:latin typeface="Helvetica"/>
                <a:cs typeface="Helvetica"/>
              </a:rPr>
              <a:t>Objectives:</a:t>
            </a:r>
            <a:endParaRPr lang="en-US" sz="4800" b="1" baseline="30000" dirty="0" smtClean="0">
              <a:solidFill>
                <a:schemeClr val="accent6">
                  <a:lumMod val="75000"/>
                </a:schemeClr>
              </a:solidFill>
              <a:latin typeface="Helvetica"/>
              <a:cs typeface="Helvetica"/>
            </a:endParaRPr>
          </a:p>
          <a:p>
            <a:endParaRPr lang="en-US" baseline="30000" dirty="0" smtClean="0">
              <a:solidFill>
                <a:schemeClr val="accent6"/>
              </a:solidFill>
              <a:latin typeface="Helvetica"/>
              <a:cs typeface="Helvetica"/>
            </a:endParaRPr>
          </a:p>
          <a:p>
            <a:pPr marL="342900" indent="-342900">
              <a:buFont typeface="Arial"/>
              <a:buChar char="•"/>
            </a:pPr>
            <a:r>
              <a:rPr lang="en-US" dirty="0" smtClean="0">
                <a:latin typeface="Helvetica"/>
                <a:cs typeface="Helvetica"/>
              </a:rPr>
              <a:t>Explain the vision, mission, activities, and plan for the new CRSE</a:t>
            </a:r>
          </a:p>
          <a:p>
            <a:pPr marL="342900" indent="-342900">
              <a:buFont typeface="Arial"/>
              <a:buChar char="•"/>
            </a:pPr>
            <a:r>
              <a:rPr lang="en-US" dirty="0" smtClean="0">
                <a:latin typeface="Helvetica"/>
                <a:cs typeface="Helvetica"/>
              </a:rPr>
              <a:t>Engage you in an ideation to demonstrate our process</a:t>
            </a:r>
          </a:p>
          <a:p>
            <a:pPr marL="342900" indent="-342900">
              <a:buFont typeface="Arial"/>
              <a:buChar char="•"/>
            </a:pPr>
            <a:r>
              <a:rPr lang="en-US" dirty="0" smtClean="0">
                <a:latin typeface="Helvetica"/>
                <a:cs typeface="Helvetica"/>
              </a:rPr>
              <a:t>Lead an open forum on participants’ related activities, problems, and solutions</a:t>
            </a:r>
          </a:p>
          <a:p>
            <a:pPr marL="342900" indent="-342900">
              <a:buFont typeface="Arial"/>
              <a:buChar char="•"/>
            </a:pPr>
            <a:r>
              <a:rPr lang="en-US" dirty="0" smtClean="0">
                <a:latin typeface="Helvetica"/>
                <a:cs typeface="Helvetica"/>
              </a:rPr>
              <a:t>Solicit your input into a national study of STEM education networks</a:t>
            </a:r>
          </a:p>
          <a:p>
            <a:pPr marL="342900" indent="-342900">
              <a:buFont typeface="Arial"/>
              <a:buChar char="•"/>
            </a:pPr>
            <a:r>
              <a:rPr lang="en-US" dirty="0" smtClean="0">
                <a:latin typeface="Helvetica"/>
                <a:cs typeface="Helvetica"/>
              </a:rPr>
              <a:t>Open the discussion for networking among the participants</a:t>
            </a:r>
            <a:endParaRPr lang="en-US" dirty="0">
              <a:latin typeface="Helvetica"/>
              <a:cs typeface="Helvetica"/>
            </a:endParaRPr>
          </a:p>
        </p:txBody>
      </p:sp>
      <p:pic>
        <p:nvPicPr>
          <p:cNvPr id="9" name="Picture 8" descr="photo 4[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9600" y="294640"/>
            <a:ext cx="3454400" cy="2590800"/>
          </a:xfrm>
          <a:prstGeom prst="rect">
            <a:avLst/>
          </a:prstGeom>
        </p:spPr>
      </p:pic>
      <p:pic>
        <p:nvPicPr>
          <p:cNvPr id="10" name="Picture 9"/>
          <p:cNvPicPr>
            <a:picLocks noChangeAspect="1"/>
          </p:cNvPicPr>
          <p:nvPr/>
        </p:nvPicPr>
        <p:blipFill>
          <a:blip r:embed="rId3"/>
          <a:stretch>
            <a:fillRect/>
          </a:stretch>
        </p:blipFill>
        <p:spPr>
          <a:xfrm>
            <a:off x="5432713" y="2885440"/>
            <a:ext cx="3587769" cy="3139440"/>
          </a:xfrm>
          <a:prstGeom prst="rect">
            <a:avLst/>
          </a:prstGeom>
        </p:spPr>
      </p:pic>
    </p:spTree>
    <p:extLst>
      <p:ext uri="{BB962C8B-B14F-4D97-AF65-F5344CB8AC3E}">
        <p14:creationId xmlns:p14="http://schemas.microsoft.com/office/powerpoint/2010/main" val="107857465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752158"/>
            <a:ext cx="8229600" cy="954722"/>
          </a:xfrm>
        </p:spPr>
        <p:txBody>
          <a:bodyPr/>
          <a:lstStyle/>
          <a:p>
            <a:pPr algn="r" eaLnBrk="1" hangingPunct="1"/>
            <a:r>
              <a:rPr lang="en-US" sz="3600" b="1" dirty="0" smtClean="0">
                <a:solidFill>
                  <a:schemeClr val="accent6">
                    <a:lumMod val="75000"/>
                  </a:schemeClr>
                </a:solidFill>
                <a:latin typeface="Helvetica"/>
                <a:ea typeface="ＭＳ Ｐゴシック" charset="0"/>
                <a:cs typeface="Helvetica"/>
              </a:rPr>
              <a:t>MOU Development</a:t>
            </a:r>
            <a:endParaRPr lang="en-US" sz="3600"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355600" y="1549400"/>
            <a:ext cx="8331200" cy="4525963"/>
          </a:xfrm>
        </p:spPr>
        <p:txBody>
          <a:bodyPr/>
          <a:lstStyle/>
          <a:p>
            <a:r>
              <a:rPr lang="en-US" sz="2600" dirty="0" smtClean="0">
                <a:latin typeface="Calibri" charset="0"/>
                <a:ea typeface="ＭＳ Ｐゴシック" charset="0"/>
                <a:cs typeface="ＭＳ Ｐゴシック" charset="0"/>
              </a:rPr>
              <a:t>Need for memoranda of understanding</a:t>
            </a:r>
          </a:p>
          <a:p>
            <a:r>
              <a:rPr lang="en-US" sz="2600" dirty="0" smtClean="0">
                <a:latin typeface="Calibri" charset="0"/>
                <a:ea typeface="ＭＳ Ｐゴシック" charset="0"/>
                <a:cs typeface="ＭＳ Ｐゴシック" charset="0"/>
              </a:rPr>
              <a:t>Who</a:t>
            </a:r>
          </a:p>
          <a:p>
            <a:r>
              <a:rPr lang="en-US" sz="2600" dirty="0" smtClean="0">
                <a:latin typeface="Calibri" charset="0"/>
                <a:ea typeface="ＭＳ Ｐゴシック" charset="0"/>
                <a:cs typeface="ＭＳ Ｐゴシック" charset="0"/>
              </a:rPr>
              <a:t>What</a:t>
            </a:r>
          </a:p>
          <a:p>
            <a:r>
              <a:rPr lang="en-US" sz="2600" dirty="0" smtClean="0">
                <a:latin typeface="Calibri" charset="0"/>
                <a:ea typeface="ＭＳ Ｐゴシック" charset="0"/>
                <a:cs typeface="ＭＳ Ｐゴシック" charset="0"/>
              </a:rPr>
              <a:t>Where</a:t>
            </a:r>
          </a:p>
          <a:p>
            <a:r>
              <a:rPr lang="en-US" sz="2600" dirty="0" smtClean="0">
                <a:latin typeface="Calibri" charset="0"/>
                <a:ea typeface="ＭＳ Ｐゴシック" charset="0"/>
                <a:cs typeface="ＭＳ Ｐゴシック" charset="0"/>
              </a:rPr>
              <a:t>How</a:t>
            </a:r>
          </a:p>
          <a:p>
            <a:r>
              <a:rPr lang="en-US" sz="2600" dirty="0" smtClean="0">
                <a:latin typeface="Calibri" charset="0"/>
                <a:ea typeface="ＭＳ Ｐゴシック" charset="0"/>
                <a:cs typeface="ＭＳ Ｐゴシック" charset="0"/>
              </a:rPr>
              <a:t>When</a:t>
            </a:r>
          </a:p>
          <a:p>
            <a:r>
              <a:rPr lang="en-US" sz="2600" dirty="0" smtClean="0">
                <a:latin typeface="Calibri" charset="0"/>
                <a:ea typeface="ＭＳ Ｐゴシック" charset="0"/>
                <a:cs typeface="ＭＳ Ｐゴシック" charset="0"/>
              </a:rPr>
              <a:t>Who pays</a:t>
            </a:r>
          </a:p>
          <a:p>
            <a:r>
              <a:rPr lang="en-US" sz="2600" dirty="0" smtClean="0">
                <a:latin typeface="Calibri" charset="0"/>
                <a:ea typeface="ＭＳ Ｐゴシック" charset="0"/>
                <a:cs typeface="ＭＳ Ｐゴシック" charset="0"/>
              </a:rPr>
              <a:t>Who supplies what data, how, etc.</a:t>
            </a:r>
          </a:p>
          <a:p>
            <a:r>
              <a:rPr lang="en-US" sz="2600" dirty="0" smtClean="0">
                <a:latin typeface="Calibri" charset="0"/>
                <a:ea typeface="ＭＳ Ｐゴシック" charset="0"/>
                <a:cs typeface="ＭＳ Ｐゴシック" charset="0"/>
              </a:rPr>
              <a:t>Who accesses the data, when, etc.</a:t>
            </a:r>
          </a:p>
          <a:p>
            <a:endParaRPr lang="en-US" sz="2800" dirty="0" smtClean="0">
              <a:latin typeface="Calibri" charset="0"/>
              <a:ea typeface="ＭＳ Ｐゴシック" charset="0"/>
              <a:cs typeface="ＭＳ Ｐゴシック" charset="0"/>
            </a:endParaRPr>
          </a:p>
          <a:p>
            <a:pPr lvl="1"/>
            <a:endParaRPr lang="en-US" dirty="0" smtClean="0">
              <a:latin typeface="Calibri" charset="0"/>
              <a:ea typeface="ＭＳ Ｐゴシック" charset="0"/>
              <a:cs typeface="ＭＳ Ｐゴシック" charset="0"/>
            </a:endParaRPr>
          </a:p>
          <a:p>
            <a:pPr eaLnBrk="1" hangingPunct="1"/>
            <a:endParaRPr lang="en-US" sz="2800"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64558386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752158"/>
            <a:ext cx="8229600" cy="954722"/>
          </a:xfrm>
        </p:spPr>
        <p:txBody>
          <a:bodyPr/>
          <a:lstStyle/>
          <a:p>
            <a:pPr algn="r" eaLnBrk="1" hangingPunct="1"/>
            <a:r>
              <a:rPr lang="en-US" sz="3600" b="1" dirty="0" smtClean="0">
                <a:solidFill>
                  <a:schemeClr val="accent6">
                    <a:lumMod val="75000"/>
                  </a:schemeClr>
                </a:solidFill>
                <a:latin typeface="Helvetica"/>
                <a:ea typeface="ＭＳ Ｐゴシック" charset="0"/>
                <a:cs typeface="Helvetica"/>
              </a:rPr>
              <a:t>Evaluation Plans</a:t>
            </a:r>
            <a:endParaRPr lang="en-US" sz="3600"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355600" y="1549400"/>
            <a:ext cx="8331200" cy="4525963"/>
          </a:xfrm>
        </p:spPr>
        <p:txBody>
          <a:bodyPr/>
          <a:lstStyle/>
          <a:p>
            <a:r>
              <a:rPr lang="en-US" sz="2800" dirty="0">
                <a:latin typeface="Calibri" charset="0"/>
                <a:ea typeface="ＭＳ Ｐゴシック" charset="0"/>
                <a:cs typeface="ＭＳ Ｐゴシック" charset="0"/>
              </a:rPr>
              <a:t>Purpose/Goals of </a:t>
            </a:r>
            <a:r>
              <a:rPr lang="en-US" sz="2800" dirty="0" smtClean="0">
                <a:latin typeface="Calibri" charset="0"/>
                <a:ea typeface="ＭＳ Ｐゴシック" charset="0"/>
                <a:cs typeface="ＭＳ Ｐゴシック" charset="0"/>
              </a:rPr>
              <a:t>event</a:t>
            </a:r>
            <a:endParaRPr lang="en-US" sz="2800" dirty="0">
              <a:latin typeface="Calibri" charset="0"/>
              <a:ea typeface="ＭＳ Ｐゴシック" charset="0"/>
              <a:cs typeface="ＭＳ Ｐゴシック" charset="0"/>
            </a:endParaRPr>
          </a:p>
          <a:p>
            <a:r>
              <a:rPr lang="en-US" sz="2800" dirty="0" smtClean="0">
                <a:latin typeface="Calibri" charset="0"/>
                <a:ea typeface="ＭＳ Ｐゴシック" charset="0"/>
                <a:cs typeface="ＭＳ Ｐゴシック" charset="0"/>
              </a:rPr>
              <a:t>Creation of logic model:  details capacity and outcome/expectations</a:t>
            </a:r>
          </a:p>
          <a:p>
            <a:r>
              <a:rPr lang="en-US" sz="2800" dirty="0" smtClean="0">
                <a:latin typeface="Calibri" charset="0"/>
                <a:ea typeface="ＭＳ Ｐゴシック" charset="0"/>
                <a:cs typeface="ＭＳ Ｐゴシック" charset="0"/>
              </a:rPr>
              <a:t>Share with stakeholders</a:t>
            </a:r>
          </a:p>
          <a:p>
            <a:r>
              <a:rPr lang="en-US" sz="2800" dirty="0" smtClean="0">
                <a:latin typeface="Calibri" charset="0"/>
                <a:ea typeface="ＭＳ Ｐゴシック" charset="0"/>
                <a:cs typeface="ＭＳ Ｐゴシック" charset="0"/>
              </a:rPr>
              <a:t>Agree on how results are shared and with whom</a:t>
            </a:r>
          </a:p>
          <a:p>
            <a:r>
              <a:rPr lang="en-US" sz="2800" dirty="0" smtClean="0">
                <a:latin typeface="Calibri" charset="0"/>
                <a:ea typeface="ＭＳ Ｐゴシック" charset="0"/>
                <a:cs typeface="ＭＳ Ｐゴシック" charset="0"/>
              </a:rPr>
              <a:t>Develop evaluation tools</a:t>
            </a:r>
          </a:p>
          <a:p>
            <a:r>
              <a:rPr lang="en-US" sz="2800" dirty="0" smtClean="0">
                <a:latin typeface="Calibri" charset="0"/>
                <a:ea typeface="ＭＳ Ｐゴシック" charset="0"/>
                <a:cs typeface="ＭＳ Ｐゴシック" charset="0"/>
              </a:rPr>
              <a:t>Conduct event or program</a:t>
            </a:r>
          </a:p>
          <a:p>
            <a:r>
              <a:rPr lang="en-US" sz="2800" dirty="0" smtClean="0">
                <a:latin typeface="Calibri" charset="0"/>
                <a:ea typeface="ＭＳ Ｐゴシック" charset="0"/>
                <a:cs typeface="ＭＳ Ｐゴシック" charset="0"/>
              </a:rPr>
              <a:t>Collect information</a:t>
            </a:r>
          </a:p>
          <a:p>
            <a:r>
              <a:rPr lang="en-US" sz="2800" dirty="0" smtClean="0">
                <a:latin typeface="Calibri" charset="0"/>
                <a:ea typeface="ＭＳ Ｐゴシック" charset="0"/>
                <a:cs typeface="ＭＳ Ｐゴシック" charset="0"/>
              </a:rPr>
              <a:t>Analyze/evaluate results</a:t>
            </a:r>
          </a:p>
          <a:p>
            <a:endParaRPr lang="en-US" sz="2800" dirty="0" smtClean="0">
              <a:latin typeface="Calibri" charset="0"/>
              <a:ea typeface="ＭＳ Ｐゴシック" charset="0"/>
              <a:cs typeface="ＭＳ Ｐゴシック" charset="0"/>
            </a:endParaRPr>
          </a:p>
          <a:p>
            <a:endParaRPr lang="en-US" sz="2800" dirty="0" smtClean="0">
              <a:latin typeface="Calibri" charset="0"/>
              <a:ea typeface="ＭＳ Ｐゴシック" charset="0"/>
              <a:cs typeface="ＭＳ Ｐゴシック" charset="0"/>
            </a:endParaRPr>
          </a:p>
          <a:p>
            <a:pPr lvl="1"/>
            <a:endParaRPr lang="en-US" dirty="0" smtClean="0">
              <a:latin typeface="Calibri" charset="0"/>
              <a:ea typeface="ＭＳ Ｐゴシック" charset="0"/>
              <a:cs typeface="ＭＳ Ｐゴシック" charset="0"/>
            </a:endParaRPr>
          </a:p>
          <a:p>
            <a:pPr eaLnBrk="1" hangingPunct="1"/>
            <a:endParaRPr lang="en-US" sz="2800"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303138801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3648" cy="949960"/>
          </a:xfrm>
        </p:spPr>
        <p:txBody>
          <a:bodyPr/>
          <a:lstStyle/>
          <a:p>
            <a:pPr algn="r"/>
            <a:r>
              <a:rPr lang="en-US" b="1" dirty="0" smtClean="0">
                <a:solidFill>
                  <a:schemeClr val="accent6">
                    <a:lumMod val="75000"/>
                  </a:schemeClr>
                </a:solidFill>
                <a:latin typeface="Helvetica"/>
                <a:cs typeface="Helvetica"/>
              </a:rPr>
              <a:t>Logic Model</a:t>
            </a:r>
            <a:endParaRPr lang="en-US" b="1" dirty="0">
              <a:solidFill>
                <a:schemeClr val="accent6">
                  <a:lumMod val="75000"/>
                </a:schemeClr>
              </a:solidFill>
              <a:latin typeface="Helvetica"/>
              <a:cs typeface="Helvetica"/>
            </a:endParaRPr>
          </a:p>
        </p:txBody>
      </p:sp>
      <p:pic>
        <p:nvPicPr>
          <p:cNvPr id="4" name="Picture 3"/>
          <p:cNvPicPr>
            <a:picLocks noChangeAspect="1"/>
          </p:cNvPicPr>
          <p:nvPr/>
        </p:nvPicPr>
        <p:blipFill rotWithShape="1">
          <a:blip r:embed="rId2"/>
          <a:srcRect l="17462" t="32043" r="16755" b="4947"/>
          <a:stretch/>
        </p:blipFill>
        <p:spPr>
          <a:xfrm>
            <a:off x="152400" y="1224598"/>
            <a:ext cx="8528448" cy="4745397"/>
          </a:xfrm>
          <a:prstGeom prst="rect">
            <a:avLst/>
          </a:prstGeom>
        </p:spPr>
      </p:pic>
    </p:spTree>
    <p:extLst>
      <p:ext uri="{BB962C8B-B14F-4D97-AF65-F5344CB8AC3E}">
        <p14:creationId xmlns:p14="http://schemas.microsoft.com/office/powerpoint/2010/main" val="332653568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752158"/>
            <a:ext cx="8229600" cy="954722"/>
          </a:xfrm>
        </p:spPr>
        <p:txBody>
          <a:bodyPr/>
          <a:lstStyle/>
          <a:p>
            <a:pPr algn="r" eaLnBrk="1" hangingPunct="1"/>
            <a:r>
              <a:rPr lang="en-US" sz="3600" b="1" dirty="0" smtClean="0">
                <a:solidFill>
                  <a:schemeClr val="accent6">
                    <a:lumMod val="75000"/>
                  </a:schemeClr>
                </a:solidFill>
                <a:latin typeface="Helvetica"/>
                <a:ea typeface="ＭＳ Ｐゴシック" charset="0"/>
                <a:cs typeface="Helvetica"/>
              </a:rPr>
              <a:t>Outreach Programs</a:t>
            </a:r>
            <a:endParaRPr lang="en-US" sz="3600"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1076960" y="1549400"/>
            <a:ext cx="7305040" cy="4525963"/>
          </a:xfrm>
        </p:spPr>
        <p:txBody>
          <a:bodyPr/>
          <a:lstStyle/>
          <a:p>
            <a:r>
              <a:rPr lang="en-US" sz="2400" dirty="0" smtClean="0">
                <a:latin typeface="Calibri" charset="0"/>
                <a:ea typeface="ＭＳ Ｐゴシック" charset="0"/>
                <a:cs typeface="ＭＳ Ｐゴシック" charset="0"/>
              </a:rPr>
              <a:t>Week of Science:</a:t>
            </a:r>
          </a:p>
          <a:p>
            <a:pPr lvl="1"/>
            <a:r>
              <a:rPr lang="en-US" sz="2400" dirty="0" smtClean="0">
                <a:latin typeface="Calibri" charset="0"/>
                <a:ea typeface="ＭＳ Ｐゴシック" charset="0"/>
                <a:cs typeface="ＭＳ Ｐゴシック" charset="0"/>
              </a:rPr>
              <a:t>School Preview Day</a:t>
            </a:r>
          </a:p>
          <a:p>
            <a:pPr lvl="1"/>
            <a:r>
              <a:rPr lang="en-US" sz="2400" dirty="0" smtClean="0">
                <a:latin typeface="Calibri" charset="0"/>
                <a:ea typeface="ＭＳ Ｐゴシック" charset="0"/>
                <a:cs typeface="ＭＳ Ｐゴシック" charset="0"/>
              </a:rPr>
              <a:t>Maker Festival</a:t>
            </a:r>
          </a:p>
          <a:p>
            <a:pPr lvl="1"/>
            <a:r>
              <a:rPr lang="en-US" sz="2400" dirty="0" smtClean="0">
                <a:latin typeface="Calibri" charset="0"/>
                <a:ea typeface="ＭＳ Ｐゴシック" charset="0"/>
                <a:cs typeface="ＭＳ Ｐゴシック" charset="0"/>
              </a:rPr>
              <a:t>Art Venture Day</a:t>
            </a:r>
          </a:p>
          <a:p>
            <a:pPr lvl="1"/>
            <a:r>
              <a:rPr lang="en-US" sz="2400" dirty="0" smtClean="0">
                <a:latin typeface="Calibri" charset="0"/>
                <a:ea typeface="ＭＳ Ｐゴシック" charset="0"/>
                <a:cs typeface="ＭＳ Ｐゴシック" charset="0"/>
              </a:rPr>
              <a:t>STEM Summit</a:t>
            </a:r>
          </a:p>
          <a:p>
            <a:pPr lvl="1"/>
            <a:r>
              <a:rPr lang="en-US" sz="2400" dirty="0" smtClean="0">
                <a:latin typeface="Calibri" charset="0"/>
                <a:ea typeface="ＭＳ Ｐゴシック" charset="0"/>
                <a:cs typeface="ＭＳ Ｐゴシック" charset="0"/>
              </a:rPr>
              <a:t>VT Science Festival</a:t>
            </a:r>
          </a:p>
          <a:p>
            <a:r>
              <a:rPr lang="en-US" sz="2400" dirty="0" smtClean="0">
                <a:latin typeface="Calibri" charset="0"/>
                <a:ea typeface="ＭＳ Ｐゴシック" charset="0"/>
                <a:cs typeface="ＭＳ Ｐゴシック" charset="0"/>
              </a:rPr>
              <a:t>ICAT Day</a:t>
            </a:r>
          </a:p>
          <a:p>
            <a:r>
              <a:rPr lang="en-US" sz="2400" dirty="0" smtClean="0">
                <a:latin typeface="Calibri" charset="0"/>
                <a:ea typeface="ＭＳ Ｐゴシック" charset="0"/>
                <a:cs typeface="ＭＳ Ｐゴシック" charset="0"/>
              </a:rPr>
              <a:t>Maker Camp</a:t>
            </a:r>
          </a:p>
          <a:p>
            <a:r>
              <a:rPr lang="en-US" sz="2400" dirty="0" smtClean="0">
                <a:latin typeface="Calibri" charset="0"/>
                <a:ea typeface="ＭＳ Ｐゴシック" charset="0"/>
                <a:cs typeface="ＭＳ Ｐゴシック" charset="0"/>
              </a:rPr>
              <a:t>Partnership with Science Museum of Western VA</a:t>
            </a:r>
          </a:p>
          <a:p>
            <a:r>
              <a:rPr lang="en-US" sz="2400" dirty="0" smtClean="0">
                <a:latin typeface="Calibri" charset="0"/>
                <a:ea typeface="ＭＳ Ｐゴシック" charset="0"/>
                <a:cs typeface="ＭＳ Ｐゴシック" charset="0"/>
              </a:rPr>
              <a:t>Others based on grant partnerships</a:t>
            </a:r>
          </a:p>
          <a:p>
            <a:endParaRPr lang="en-US" dirty="0" smtClean="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112167080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1067118"/>
            <a:ext cx="8229600" cy="954722"/>
          </a:xfrm>
        </p:spPr>
        <p:txBody>
          <a:bodyPr/>
          <a:lstStyle/>
          <a:p>
            <a:pPr algn="r" eaLnBrk="1" hangingPunct="1"/>
            <a:r>
              <a:rPr lang="en-US" sz="3600" b="1" dirty="0" smtClean="0">
                <a:solidFill>
                  <a:schemeClr val="accent6">
                    <a:lumMod val="75000"/>
                  </a:schemeClr>
                </a:solidFill>
                <a:latin typeface="Helvetica"/>
                <a:ea typeface="ＭＳ Ｐゴシック" charset="0"/>
                <a:cs typeface="Helvetica"/>
              </a:rPr>
              <a:t>Time to Reflect</a:t>
            </a:r>
            <a:endParaRPr lang="en-US" sz="3600"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1366520" y="2106613"/>
            <a:ext cx="6370320" cy="4648200"/>
          </a:xfrm>
        </p:spPr>
        <p:txBody>
          <a:bodyPr/>
          <a:lstStyle/>
          <a:p>
            <a:r>
              <a:rPr lang="en-US" sz="2800" dirty="0" smtClean="0">
                <a:latin typeface="Calibri" charset="0"/>
                <a:ea typeface="ＭＳ Ｐゴシック" charset="0"/>
                <a:cs typeface="ＭＳ Ｐゴシック" charset="0"/>
              </a:rPr>
              <a:t>Take a moment to identify questions, comments, suggestions, concerns, etc.</a:t>
            </a:r>
          </a:p>
          <a:p>
            <a:r>
              <a:rPr lang="en-US" sz="2800" dirty="0" smtClean="0">
                <a:latin typeface="Calibri" charset="0"/>
                <a:ea typeface="ＭＳ Ｐゴシック" charset="0"/>
                <a:cs typeface="ＭＳ Ｐゴシック" charset="0"/>
              </a:rPr>
              <a:t>Open discussion</a:t>
            </a:r>
          </a:p>
          <a:p>
            <a:r>
              <a:rPr lang="en-US" sz="2800" dirty="0" smtClean="0">
                <a:latin typeface="Calibri" charset="0"/>
                <a:ea typeface="ＭＳ Ｐゴシック" charset="0"/>
                <a:cs typeface="ＭＳ Ｐゴシック" charset="0"/>
              </a:rPr>
              <a:t>Problem solve with session participants</a:t>
            </a:r>
          </a:p>
          <a:p>
            <a:r>
              <a:rPr lang="en-US" sz="2800" dirty="0" smtClean="0">
                <a:latin typeface="Calibri" charset="0"/>
                <a:ea typeface="ＭＳ Ｐゴシック" charset="0"/>
                <a:cs typeface="ＭＳ Ｐゴシック" charset="0"/>
              </a:rPr>
              <a:t>Next steps?</a:t>
            </a:r>
          </a:p>
          <a:p>
            <a:pPr lvl="1"/>
            <a:endParaRPr lang="en-US" dirty="0" smtClean="0">
              <a:latin typeface="Calibri" charset="0"/>
              <a:ea typeface="ＭＳ Ｐゴシック" charset="0"/>
              <a:cs typeface="ＭＳ Ｐゴシック" charset="0"/>
            </a:endParaRPr>
          </a:p>
          <a:p>
            <a:pPr eaLnBrk="1" hangingPunct="1"/>
            <a:endParaRPr lang="en-US" sz="2800"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134380190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772160" y="1021398"/>
            <a:ext cx="8229600" cy="954722"/>
          </a:xfrm>
        </p:spPr>
        <p:txBody>
          <a:bodyPr/>
          <a:lstStyle/>
          <a:p>
            <a:pPr algn="r" eaLnBrk="1" hangingPunct="1"/>
            <a:r>
              <a:rPr lang="en-US" sz="3600" b="1" dirty="0" smtClean="0">
                <a:solidFill>
                  <a:schemeClr val="accent6">
                    <a:lumMod val="75000"/>
                  </a:schemeClr>
                </a:solidFill>
                <a:latin typeface="Helvetica"/>
                <a:ea typeface="ＭＳ Ｐゴシック" charset="0"/>
                <a:cs typeface="Helvetica"/>
              </a:rPr>
              <a:t>Statewide STEM Networks</a:t>
            </a:r>
            <a:endParaRPr lang="en-US" sz="3600" b="1" dirty="0">
              <a:solidFill>
                <a:schemeClr val="accent6">
                  <a:lumMod val="75000"/>
                </a:schemeClr>
              </a:solidFill>
              <a:latin typeface="Helvetica"/>
              <a:ea typeface="ＭＳ Ｐゴシック" charset="0"/>
              <a:cs typeface="Helvetica"/>
            </a:endParaRPr>
          </a:p>
        </p:txBody>
      </p:sp>
      <p:sp>
        <p:nvSpPr>
          <p:cNvPr id="31746" name="Content Placeholder 2"/>
          <p:cNvSpPr>
            <a:spLocks noGrp="1"/>
          </p:cNvSpPr>
          <p:nvPr>
            <p:ph idx="1"/>
          </p:nvPr>
        </p:nvSpPr>
        <p:spPr>
          <a:xfrm>
            <a:off x="477520" y="1996441"/>
            <a:ext cx="8331200" cy="3606800"/>
          </a:xfrm>
        </p:spPr>
        <p:txBody>
          <a:bodyPr/>
          <a:lstStyle/>
          <a:p>
            <a:r>
              <a:rPr lang="en-US" dirty="0" smtClean="0">
                <a:latin typeface="Calibri" charset="0"/>
                <a:ea typeface="ＭＳ Ｐゴシック" charset="0"/>
                <a:cs typeface="ＭＳ Ｐゴシック" charset="0"/>
              </a:rPr>
              <a:t>Shine a light on your networks</a:t>
            </a:r>
          </a:p>
          <a:p>
            <a:r>
              <a:rPr lang="en-US" dirty="0" smtClean="0">
                <a:latin typeface="Calibri" charset="0"/>
                <a:ea typeface="ＭＳ Ｐゴシック" charset="0"/>
                <a:cs typeface="ＭＳ Ｐゴシック" charset="0"/>
              </a:rPr>
              <a:t>Please write down any networks in which you engage</a:t>
            </a:r>
          </a:p>
          <a:p>
            <a:pPr lvl="1"/>
            <a:r>
              <a:rPr lang="en-US" dirty="0" smtClean="0">
                <a:latin typeface="Calibri" charset="0"/>
                <a:ea typeface="ＭＳ Ｐゴシック" charset="0"/>
                <a:cs typeface="ＭＳ Ｐゴシック" charset="0"/>
              </a:rPr>
              <a:t>Nature of your engagement/role</a:t>
            </a:r>
          </a:p>
          <a:p>
            <a:pPr lvl="1"/>
            <a:r>
              <a:rPr lang="en-US" dirty="0" smtClean="0">
                <a:latin typeface="Calibri" charset="0"/>
                <a:ea typeface="ＭＳ Ｐゴシック" charset="0"/>
                <a:cs typeface="ＭＳ Ｐゴシック" charset="0"/>
              </a:rPr>
              <a:t>Nature of the outcomes, successes, challenges</a:t>
            </a:r>
          </a:p>
          <a:p>
            <a:pPr lvl="1"/>
            <a:r>
              <a:rPr lang="en-US" dirty="0" smtClean="0">
                <a:latin typeface="Calibri" charset="0"/>
                <a:ea typeface="ＭＳ Ｐゴシック" charset="0"/>
                <a:cs typeface="ＭＳ Ｐゴシック" charset="0"/>
              </a:rPr>
              <a:t>Your next steps</a:t>
            </a:r>
          </a:p>
          <a:p>
            <a:pPr lvl="1"/>
            <a:endParaRPr lang="en-US" dirty="0" smtClean="0">
              <a:latin typeface="Calibri" charset="0"/>
              <a:ea typeface="ＭＳ Ｐゴシック" charset="0"/>
              <a:cs typeface="ＭＳ Ｐゴシック" charset="0"/>
            </a:endParaRPr>
          </a:p>
          <a:p>
            <a:pPr eaLnBrk="1" hangingPunct="1"/>
            <a:endParaRPr lang="en-US" sz="2800" dirty="0">
              <a:latin typeface="Calibri" charset="0"/>
              <a:ea typeface="ＭＳ Ｐゴシック" charset="0"/>
              <a:cs typeface="ＭＳ Ｐゴシック" charset="0"/>
            </a:endParaRPr>
          </a:p>
        </p:txBody>
      </p:sp>
      <p:sp>
        <p:nvSpPr>
          <p:cNvPr id="3174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90103568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6987" y="1559370"/>
            <a:ext cx="5113893" cy="3098283"/>
          </a:xfrm>
          <a:prstGeom prst="rect">
            <a:avLst/>
          </a:prstGeom>
        </p:spPr>
        <p:txBody>
          <a:bodyPr wrap="square" numCol="1">
            <a:spAutoFit/>
          </a:bodyPr>
          <a:lstStyle/>
          <a:p>
            <a:r>
              <a:rPr lang="en-US" sz="4800" b="1" baseline="30000" dirty="0" smtClean="0">
                <a:solidFill>
                  <a:schemeClr val="accent6"/>
                </a:solidFill>
                <a:latin typeface="Helvetica"/>
                <a:cs typeface="Helvetica"/>
              </a:rPr>
              <a:t>Final Thoughts?</a:t>
            </a:r>
            <a:endParaRPr lang="en-US" sz="4800" b="1" baseline="30000" dirty="0" smtClean="0">
              <a:solidFill>
                <a:schemeClr val="accent6"/>
              </a:solidFill>
              <a:latin typeface="Helvetica"/>
              <a:cs typeface="Helvetica"/>
            </a:endParaRPr>
          </a:p>
          <a:p>
            <a:endParaRPr lang="en-US" baseline="30000" dirty="0" smtClean="0">
              <a:solidFill>
                <a:schemeClr val="accent6"/>
              </a:solidFill>
              <a:latin typeface="Helvetica"/>
              <a:cs typeface="Helvetica"/>
            </a:endParaRPr>
          </a:p>
          <a:p>
            <a:pPr marL="342900" indent="-342900">
              <a:buFont typeface="Arial"/>
              <a:buChar char="•"/>
            </a:pPr>
            <a:r>
              <a:rPr lang="en-US" sz="4000" baseline="30000" dirty="0" smtClean="0">
                <a:latin typeface="Helvetica"/>
                <a:cs typeface="Helvetica"/>
              </a:rPr>
              <a:t>Questions?</a:t>
            </a:r>
          </a:p>
          <a:p>
            <a:pPr marL="342900" indent="-342900">
              <a:buFont typeface="Arial"/>
              <a:buChar char="•"/>
            </a:pPr>
            <a:r>
              <a:rPr lang="en-US" sz="4000" baseline="30000" dirty="0" smtClean="0">
                <a:latin typeface="Helvetica"/>
                <a:cs typeface="Helvetica"/>
              </a:rPr>
              <a:t>Comments?</a:t>
            </a:r>
          </a:p>
          <a:p>
            <a:pPr marL="342900" indent="-342900">
              <a:buFont typeface="Arial"/>
              <a:buChar char="•"/>
            </a:pPr>
            <a:r>
              <a:rPr lang="en-US" sz="4000" baseline="30000" dirty="0" smtClean="0">
                <a:latin typeface="Helvetica"/>
                <a:cs typeface="Helvetica"/>
              </a:rPr>
              <a:t>Suggestions?</a:t>
            </a:r>
          </a:p>
          <a:p>
            <a:pPr marL="342900" indent="-342900">
              <a:buFont typeface="Arial"/>
              <a:buChar char="•"/>
            </a:pPr>
            <a:r>
              <a:rPr lang="en-US" sz="4000" baseline="30000" dirty="0" smtClean="0">
                <a:latin typeface="Helvetica"/>
                <a:cs typeface="Helvetica"/>
              </a:rPr>
              <a:t>Next Steps?</a:t>
            </a:r>
          </a:p>
          <a:p>
            <a:endParaRPr lang="en-US" sz="4000" baseline="30000" dirty="0" smtClean="0">
              <a:solidFill>
                <a:srgbClr val="E46C0A"/>
              </a:solidFill>
              <a:latin typeface="Helvetica"/>
              <a:cs typeface="Helvetica"/>
            </a:endParaRPr>
          </a:p>
          <a:p>
            <a:pPr marL="342900" indent="-342900">
              <a:buFont typeface="Arial"/>
              <a:buChar char="•"/>
            </a:pPr>
            <a:endParaRPr lang="en-US" dirty="0">
              <a:latin typeface="Helvetica"/>
              <a:cs typeface="Helvetica"/>
            </a:endParaRPr>
          </a:p>
        </p:txBody>
      </p:sp>
      <p:pic>
        <p:nvPicPr>
          <p:cNvPr id="7" name="Picture 6" descr="DSC_020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3480" y="2428240"/>
            <a:ext cx="4160284" cy="3312160"/>
          </a:xfrm>
          <a:prstGeom prst="rect">
            <a:avLst/>
          </a:prstGeom>
        </p:spPr>
      </p:pic>
    </p:spTree>
    <p:extLst>
      <p:ext uri="{BB962C8B-B14F-4D97-AF65-F5344CB8AC3E}">
        <p14:creationId xmlns:p14="http://schemas.microsoft.com/office/powerpoint/2010/main" val="316300519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1877" y="1968120"/>
            <a:ext cx="6202283" cy="2318583"/>
          </a:xfrm>
          <a:prstGeom prst="rect">
            <a:avLst/>
          </a:prstGeom>
        </p:spPr>
        <p:txBody>
          <a:bodyPr wrap="square" numCol="1">
            <a:spAutoFit/>
          </a:bodyPr>
          <a:lstStyle/>
          <a:p>
            <a:pPr algn="ctr"/>
            <a:r>
              <a:rPr lang="en-US" sz="4800" b="1" dirty="0" smtClean="0">
                <a:solidFill>
                  <a:schemeClr val="accent6"/>
                </a:solidFill>
                <a:latin typeface="Helvetica"/>
                <a:cs typeface="Helvetica"/>
              </a:rPr>
              <a:t>Thank you!</a:t>
            </a:r>
            <a:r>
              <a:rPr lang="en-US" sz="4800" b="1" dirty="0" smtClean="0">
                <a:solidFill>
                  <a:schemeClr val="accent6"/>
                </a:solidFill>
                <a:latin typeface="Helvetica"/>
                <a:cs typeface="Helvetica"/>
              </a:rPr>
              <a:t> </a:t>
            </a:r>
            <a:endParaRPr lang="en-US" sz="4800" b="1" baseline="30000" dirty="0" smtClean="0">
              <a:solidFill>
                <a:schemeClr val="accent6"/>
              </a:solidFill>
              <a:latin typeface="Helvetica"/>
              <a:cs typeface="Helvetica"/>
            </a:endParaRPr>
          </a:p>
          <a:p>
            <a:endParaRPr lang="en-US" baseline="30000" dirty="0" smtClean="0">
              <a:solidFill>
                <a:schemeClr val="accent6"/>
              </a:solidFill>
              <a:latin typeface="Helvetica"/>
              <a:cs typeface="Helvetica"/>
            </a:endParaRPr>
          </a:p>
          <a:p>
            <a:pPr algn="ctr"/>
            <a:endParaRPr lang="en-US" sz="4000" baseline="30000" dirty="0">
              <a:latin typeface="Helvetica"/>
              <a:cs typeface="Helvetica"/>
            </a:endParaRPr>
          </a:p>
          <a:p>
            <a:pPr algn="ctr"/>
            <a:r>
              <a:rPr lang="en-US" sz="4000" dirty="0" smtClean="0">
                <a:latin typeface="Helvetica"/>
                <a:cs typeface="Helvetica"/>
              </a:rPr>
              <a:t>Enjoy the Conference!</a:t>
            </a:r>
            <a:endParaRPr lang="en-US" sz="4000" baseline="30000" dirty="0" smtClean="0">
              <a:latin typeface="Helvetica"/>
              <a:cs typeface="Helvetica"/>
            </a:endParaRPr>
          </a:p>
          <a:p>
            <a:pPr marL="342900" indent="-342900">
              <a:buFont typeface="Arial"/>
              <a:buChar char="•"/>
            </a:pPr>
            <a:endParaRPr lang="en-US" dirty="0">
              <a:latin typeface="Helvetica"/>
              <a:cs typeface="Helvetica"/>
            </a:endParaRPr>
          </a:p>
        </p:txBody>
      </p:sp>
    </p:spTree>
    <p:extLst>
      <p:ext uri="{BB962C8B-B14F-4D97-AF65-F5344CB8AC3E}">
        <p14:creationId xmlns:p14="http://schemas.microsoft.com/office/powerpoint/2010/main" val="422893554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457200"/>
            <a:ext cx="6664960" cy="1143000"/>
          </a:xfrm>
        </p:spPr>
        <p:txBody>
          <a:bodyPr/>
          <a:lstStyle/>
          <a:p>
            <a:pPr algn="r" eaLnBrk="1" hangingPunct="1"/>
            <a:r>
              <a:rPr lang="en-US" b="1" dirty="0">
                <a:solidFill>
                  <a:schemeClr val="accent6">
                    <a:lumMod val="75000"/>
                  </a:schemeClr>
                </a:solidFill>
                <a:latin typeface="Helvetica"/>
                <a:ea typeface="ＭＳ Ｐゴシック" charset="0"/>
                <a:cs typeface="Helvetica"/>
              </a:rPr>
              <a:t>Why STEM?</a:t>
            </a:r>
          </a:p>
        </p:txBody>
      </p:sp>
      <p:sp>
        <p:nvSpPr>
          <p:cNvPr id="17410" name="Content Placeholder 2"/>
          <p:cNvSpPr>
            <a:spLocks noGrp="1"/>
          </p:cNvSpPr>
          <p:nvPr>
            <p:ph idx="1"/>
          </p:nvPr>
        </p:nvSpPr>
        <p:spPr>
          <a:xfrm>
            <a:off x="457200" y="1790700"/>
            <a:ext cx="8229600" cy="4525963"/>
          </a:xfrm>
        </p:spPr>
        <p:txBody>
          <a:bodyPr/>
          <a:lstStyle/>
          <a:p>
            <a:pPr eaLnBrk="1" hangingPunct="1"/>
            <a:r>
              <a:rPr lang="en-US" dirty="0">
                <a:latin typeface="Helvetica"/>
                <a:ea typeface="ＭＳ Ｐゴシック" charset="0"/>
                <a:cs typeface="Helvetica"/>
              </a:rPr>
              <a:t>Economy</a:t>
            </a:r>
          </a:p>
          <a:p>
            <a:pPr eaLnBrk="1" hangingPunct="1"/>
            <a:r>
              <a:rPr lang="en-US" dirty="0">
                <a:latin typeface="Helvetica"/>
                <a:ea typeface="ＭＳ Ｐゴシック" charset="0"/>
                <a:cs typeface="Helvetica"/>
              </a:rPr>
              <a:t>Innovation</a:t>
            </a:r>
          </a:p>
          <a:p>
            <a:pPr eaLnBrk="1" hangingPunct="1"/>
            <a:r>
              <a:rPr lang="en-US" dirty="0">
                <a:latin typeface="Helvetica"/>
                <a:ea typeface="ＭＳ Ｐゴシック" charset="0"/>
                <a:cs typeface="Helvetica"/>
              </a:rPr>
              <a:t>Opportunity</a:t>
            </a:r>
          </a:p>
          <a:p>
            <a:pPr eaLnBrk="1" hangingPunct="1"/>
            <a:r>
              <a:rPr lang="en-US" dirty="0">
                <a:latin typeface="Helvetica"/>
                <a:ea typeface="ＭＳ Ｐゴシック" charset="0"/>
                <a:cs typeface="Helvetica"/>
              </a:rPr>
              <a:t>Engagement</a:t>
            </a:r>
          </a:p>
          <a:p>
            <a:pPr eaLnBrk="1" hangingPunct="1"/>
            <a:r>
              <a:rPr lang="en-US" dirty="0">
                <a:latin typeface="Helvetica"/>
                <a:ea typeface="ＭＳ Ｐゴシック" charset="0"/>
                <a:cs typeface="Helvetica"/>
              </a:rPr>
              <a:t>Informed Citizenry</a:t>
            </a:r>
          </a:p>
        </p:txBody>
      </p:sp>
      <p:sp>
        <p:nvSpPr>
          <p:cNvPr id="17411"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pic>
        <p:nvPicPr>
          <p:cNvPr id="17414"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71035" y="1600200"/>
            <a:ext cx="2651125" cy="345916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17415"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27566" y="2559050"/>
            <a:ext cx="2389187" cy="310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01078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478156"/>
            <a:ext cx="7874000" cy="934402"/>
          </a:xfrm>
        </p:spPr>
        <p:txBody>
          <a:bodyPr/>
          <a:lstStyle/>
          <a:p>
            <a:pPr algn="r" eaLnBrk="1" hangingPunct="1"/>
            <a:r>
              <a:rPr lang="en-US" b="1" dirty="0">
                <a:solidFill>
                  <a:schemeClr val="accent6">
                    <a:lumMod val="75000"/>
                  </a:schemeClr>
                </a:solidFill>
                <a:latin typeface="Helvetica"/>
                <a:ea typeface="ＭＳ Ｐゴシック" charset="0"/>
                <a:cs typeface="Helvetica"/>
              </a:rPr>
              <a:t>History of </a:t>
            </a:r>
            <a:r>
              <a:rPr lang="en-US" b="1" dirty="0" smtClean="0">
                <a:solidFill>
                  <a:schemeClr val="accent6">
                    <a:lumMod val="75000"/>
                  </a:schemeClr>
                </a:solidFill>
                <a:latin typeface="Helvetica"/>
                <a:ea typeface="ＭＳ Ｐゴシック" charset="0"/>
                <a:cs typeface="Helvetica"/>
              </a:rPr>
              <a:t>CRSE</a:t>
            </a:r>
            <a:endParaRPr lang="en-US" b="1" dirty="0">
              <a:solidFill>
                <a:schemeClr val="accent6">
                  <a:lumMod val="75000"/>
                </a:schemeClr>
              </a:solidFill>
              <a:latin typeface="Helvetica"/>
              <a:ea typeface="ＭＳ Ｐゴシック" charset="0"/>
              <a:cs typeface="Helvetica"/>
            </a:endParaRPr>
          </a:p>
        </p:txBody>
      </p:sp>
      <p:sp>
        <p:nvSpPr>
          <p:cNvPr id="19458" name="Content Placeholder 2"/>
          <p:cNvSpPr>
            <a:spLocks noGrp="1"/>
          </p:cNvSpPr>
          <p:nvPr>
            <p:ph idx="1"/>
          </p:nvPr>
        </p:nvSpPr>
        <p:spPr>
          <a:xfrm>
            <a:off x="457200" y="1325880"/>
            <a:ext cx="8229600" cy="4525963"/>
          </a:xfrm>
        </p:spPr>
        <p:txBody>
          <a:bodyPr/>
          <a:lstStyle/>
          <a:p>
            <a:pPr eaLnBrk="1" hangingPunct="1"/>
            <a:r>
              <a:rPr lang="en-US" sz="2400" dirty="0">
                <a:latin typeface="Avenir Book" charset="0"/>
                <a:ea typeface="ＭＳ Ｐゴシック" charset="0"/>
                <a:cs typeface="Avenir Book" charset="0"/>
              </a:rPr>
              <a:t>2002:  </a:t>
            </a:r>
            <a:r>
              <a:rPr lang="en-US" sz="2400" dirty="0" smtClean="0">
                <a:latin typeface="Avenir Book" charset="0"/>
                <a:ea typeface="ＭＳ Ｐゴシック" charset="0"/>
                <a:cs typeface="Avenir Book" charset="0"/>
              </a:rPr>
              <a:t>Launched as VT-STEM by the College </a:t>
            </a:r>
            <a:r>
              <a:rPr lang="en-US" sz="2400" dirty="0">
                <a:latin typeface="Avenir Book" charset="0"/>
                <a:ea typeface="ＭＳ Ｐゴシック" charset="0"/>
                <a:cs typeface="Avenir Book" charset="0"/>
              </a:rPr>
              <a:t>of Human Resources and Education and the Office for Outreach and International Affairs</a:t>
            </a:r>
          </a:p>
          <a:p>
            <a:pPr lvl="1"/>
            <a:r>
              <a:rPr lang="en-US" sz="2000" dirty="0" smtClean="0">
                <a:latin typeface="Avenir Book" charset="0"/>
                <a:ea typeface="ＭＳ Ｐゴシック" charset="0"/>
                <a:cs typeface="Avenir Book" charset="0"/>
              </a:rPr>
              <a:t>Mission:  Visibility, Partnerships, Faculty Support</a:t>
            </a:r>
          </a:p>
          <a:p>
            <a:pPr lvl="1"/>
            <a:r>
              <a:rPr lang="en-US" sz="2000" dirty="0" smtClean="0">
                <a:latin typeface="Avenir Book" charset="0"/>
                <a:ea typeface="ＭＳ Ｐゴシック" charset="0"/>
                <a:cs typeface="Avenir Book" charset="0"/>
              </a:rPr>
              <a:t>School-University focused</a:t>
            </a:r>
          </a:p>
          <a:p>
            <a:r>
              <a:rPr lang="en-US" sz="2400" dirty="0" smtClean="0">
                <a:latin typeface="Avenir Book" charset="0"/>
                <a:ea typeface="ＭＳ Ｐゴシック" charset="0"/>
                <a:cs typeface="Avenir Book" charset="0"/>
              </a:rPr>
              <a:t>2010:  Shifted to a regional initiative</a:t>
            </a:r>
          </a:p>
          <a:p>
            <a:r>
              <a:rPr lang="en-US" sz="2400" dirty="0" smtClean="0">
                <a:latin typeface="Avenir Book" charset="0"/>
                <a:ea typeface="ＭＳ Ｐゴシック" charset="0"/>
                <a:cs typeface="Avenir Book" charset="0"/>
              </a:rPr>
              <a:t>2012:  Engaged economic development sector</a:t>
            </a:r>
            <a:endParaRPr lang="en-US" sz="2400" dirty="0">
              <a:latin typeface="Avenir Book" charset="0"/>
              <a:ea typeface="ＭＳ Ｐゴシック" charset="0"/>
              <a:cs typeface="Avenir Book" charset="0"/>
            </a:endParaRPr>
          </a:p>
          <a:p>
            <a:r>
              <a:rPr lang="en-US" sz="2400" dirty="0">
                <a:latin typeface="Avenir Book" charset="0"/>
                <a:ea typeface="ＭＳ Ｐゴシック" charset="0"/>
                <a:cs typeface="Avenir Book" charset="0"/>
              </a:rPr>
              <a:t>2015: </a:t>
            </a:r>
            <a:r>
              <a:rPr lang="en-US" sz="2400" dirty="0" smtClean="0">
                <a:latin typeface="Avenir Book" charset="0"/>
                <a:ea typeface="ＭＳ Ｐゴシック" charset="0"/>
                <a:cs typeface="Avenir Book" charset="0"/>
              </a:rPr>
              <a:t>Shifted to a university center, based in an institute</a:t>
            </a:r>
          </a:p>
          <a:p>
            <a:pPr lvl="1"/>
            <a:r>
              <a:rPr lang="en-US" sz="2000" dirty="0" smtClean="0">
                <a:latin typeface="Avenir Book" charset="0"/>
                <a:ea typeface="ＭＳ Ｐゴシック" charset="0"/>
                <a:cs typeface="Avenir Book" charset="0"/>
              </a:rPr>
              <a:t>Catalyst </a:t>
            </a:r>
            <a:r>
              <a:rPr lang="en-US" sz="2000" dirty="0">
                <a:latin typeface="Avenir Book" charset="0"/>
                <a:ea typeface="ＭＳ Ｐゴシック" charset="0"/>
                <a:cs typeface="Avenir Book" charset="0"/>
              </a:rPr>
              <a:t>for expanded research on impacts on P-20 </a:t>
            </a:r>
            <a:r>
              <a:rPr lang="en-US" sz="2000" dirty="0" smtClean="0">
                <a:latin typeface="Avenir Book" charset="0"/>
                <a:ea typeface="ＭＳ Ｐゴシック" charset="0"/>
                <a:cs typeface="Avenir Book" charset="0"/>
              </a:rPr>
              <a:t>education</a:t>
            </a:r>
          </a:p>
          <a:p>
            <a:pPr lvl="1"/>
            <a:r>
              <a:rPr lang="en-US" sz="2000" dirty="0" smtClean="0">
                <a:latin typeface="Avenir Book" charset="0"/>
                <a:ea typeface="ＭＳ Ｐゴシック" charset="0"/>
                <a:cs typeface="Avenir Book" charset="0"/>
              </a:rPr>
              <a:t>Engaged in national networks to advance STEM ecosystems</a:t>
            </a:r>
          </a:p>
          <a:p>
            <a:pPr lvl="1"/>
            <a:r>
              <a:rPr lang="en-US" sz="2000" dirty="0" smtClean="0">
                <a:latin typeface="Avenir Book" charset="0"/>
                <a:ea typeface="ＭＳ Ｐゴシック" charset="0"/>
                <a:cs typeface="Avenir Book" charset="0"/>
              </a:rPr>
              <a:t>Serving as the university’s “go-to” office for organizing P-12 activities for maximize impact on STEM education</a:t>
            </a:r>
          </a:p>
          <a:p>
            <a:pPr eaLnBrk="1" hangingPunct="1"/>
            <a:endParaRPr lang="en-US" sz="2400" dirty="0">
              <a:latin typeface="Avenir Book" charset="0"/>
              <a:ea typeface="ＭＳ Ｐゴシック" charset="0"/>
              <a:cs typeface="Avenir Book" charset="0"/>
            </a:endParaRPr>
          </a:p>
          <a:p>
            <a:pPr eaLnBrk="1" hangingPunct="1"/>
            <a:endParaRPr lang="en-US" dirty="0">
              <a:latin typeface="Calibri" charset="0"/>
              <a:ea typeface="ＭＳ Ｐゴシック" charset="0"/>
              <a:cs typeface="ＭＳ Ｐゴシック" charset="0"/>
            </a:endParaRPr>
          </a:p>
        </p:txBody>
      </p:sp>
      <p:sp>
        <p:nvSpPr>
          <p:cNvPr id="19459"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92721109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457200" y="477838"/>
            <a:ext cx="6339840" cy="1015682"/>
          </a:xfrm>
        </p:spPr>
        <p:txBody>
          <a:bodyPr/>
          <a:lstStyle/>
          <a:p>
            <a:pPr algn="r" eaLnBrk="1" hangingPunct="1"/>
            <a:r>
              <a:rPr lang="en-US" b="1" dirty="0">
                <a:solidFill>
                  <a:schemeClr val="accent6">
                    <a:lumMod val="75000"/>
                  </a:schemeClr>
                </a:solidFill>
                <a:latin typeface="Helvetica"/>
                <a:ea typeface="ＭＳ Ｐゴシック" charset="0"/>
                <a:cs typeface="Helvetica"/>
              </a:rPr>
              <a:t>Vision</a:t>
            </a:r>
          </a:p>
        </p:txBody>
      </p:sp>
      <p:sp>
        <p:nvSpPr>
          <p:cNvPr id="21506" name="Content Placeholder 2"/>
          <p:cNvSpPr>
            <a:spLocks noGrp="1"/>
          </p:cNvSpPr>
          <p:nvPr>
            <p:ph idx="1"/>
          </p:nvPr>
        </p:nvSpPr>
        <p:spPr>
          <a:xfrm>
            <a:off x="495300" y="1742440"/>
            <a:ext cx="8229600" cy="4525963"/>
          </a:xfrm>
        </p:spPr>
        <p:txBody>
          <a:bodyPr/>
          <a:lstStyle/>
          <a:p>
            <a:pPr marL="0" indent="0" algn="ctr" eaLnBrk="1" hangingPunct="1">
              <a:buFont typeface="Arial" charset="0"/>
              <a:buNone/>
            </a:pPr>
            <a:r>
              <a:rPr lang="en-US" sz="2800" dirty="0">
                <a:latin typeface="Helvetica"/>
                <a:ea typeface="ＭＳ Ｐゴシック" charset="0"/>
                <a:cs typeface="Helvetica"/>
              </a:rPr>
              <a:t>The university</a:t>
            </a:r>
            <a:r>
              <a:rPr lang="ja-JP" altLang="en-US" sz="2800" dirty="0">
                <a:latin typeface="Helvetica"/>
                <a:ea typeface="ＭＳ Ｐゴシック" charset="0"/>
                <a:cs typeface="Helvetica"/>
              </a:rPr>
              <a:t>’</a:t>
            </a:r>
            <a:r>
              <a:rPr lang="en-US" altLang="ja-JP" sz="2800" dirty="0">
                <a:latin typeface="Helvetica"/>
                <a:ea typeface="ＭＳ Ｐゴシック" charset="0"/>
                <a:cs typeface="Helvetica"/>
              </a:rPr>
              <a:t>s mechanism for research of formal and informal PK-12 STEM education</a:t>
            </a:r>
            <a:r>
              <a:rPr lang="en-US" altLang="ja-JP" dirty="0">
                <a:latin typeface="Helvetica"/>
                <a:ea typeface="ＭＳ Ｐゴシック" charset="0"/>
                <a:cs typeface="Helvetica"/>
              </a:rPr>
              <a:t>.</a:t>
            </a:r>
          </a:p>
          <a:p>
            <a:pPr marL="0" indent="0" eaLnBrk="1" hangingPunct="1">
              <a:buFont typeface="Arial" charset="0"/>
              <a:buNone/>
            </a:pPr>
            <a:endParaRPr lang="en-US" dirty="0">
              <a:latin typeface="Calibri" charset="0"/>
              <a:ea typeface="ＭＳ Ｐゴシック" charset="0"/>
              <a:cs typeface="ＭＳ Ｐゴシック" charset="0"/>
            </a:endParaRPr>
          </a:p>
        </p:txBody>
      </p:sp>
      <p:sp>
        <p:nvSpPr>
          <p:cNvPr id="21507"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pic>
        <p:nvPicPr>
          <p:cNvPr id="21510" name="Picture 7" descr="3RDGRAPHIC.pn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0200" y="2787650"/>
            <a:ext cx="8394700" cy="313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227870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609918"/>
            <a:ext cx="6847840" cy="842962"/>
          </a:xfrm>
        </p:spPr>
        <p:txBody>
          <a:bodyPr/>
          <a:lstStyle/>
          <a:p>
            <a:pPr algn="r" eaLnBrk="1" hangingPunct="1"/>
            <a:r>
              <a:rPr lang="en-US" b="1" dirty="0">
                <a:solidFill>
                  <a:srgbClr val="E46C0A"/>
                </a:solidFill>
                <a:latin typeface="Helvetica"/>
                <a:ea typeface="ＭＳ Ｐゴシック" charset="0"/>
                <a:cs typeface="Helvetica"/>
              </a:rPr>
              <a:t>Impact</a:t>
            </a:r>
          </a:p>
        </p:txBody>
      </p:sp>
      <p:sp>
        <p:nvSpPr>
          <p:cNvPr id="23554" name="Content Placeholder 2"/>
          <p:cNvSpPr>
            <a:spLocks noGrp="1"/>
          </p:cNvSpPr>
          <p:nvPr>
            <p:ph idx="1"/>
          </p:nvPr>
        </p:nvSpPr>
        <p:spPr>
          <a:xfrm>
            <a:off x="640080" y="1468120"/>
            <a:ext cx="8229600" cy="4525963"/>
          </a:xfrm>
        </p:spPr>
        <p:txBody>
          <a:bodyPr/>
          <a:lstStyle/>
          <a:p>
            <a:pPr marL="0" indent="0" algn="ctr" eaLnBrk="1" hangingPunct="1">
              <a:buFont typeface="Arial" charset="0"/>
              <a:buNone/>
            </a:pPr>
            <a:r>
              <a:rPr lang="en-US" sz="2800" dirty="0">
                <a:latin typeface="Helvetica"/>
                <a:ea typeface="ＭＳ Ｐゴシック" charset="0"/>
                <a:cs typeface="Helvetica"/>
              </a:rPr>
              <a:t>To produce evidence-based contributions through a cycle of research, practice and evaluation.</a:t>
            </a:r>
          </a:p>
          <a:p>
            <a:pPr marL="0" indent="0" eaLnBrk="1" hangingPunct="1">
              <a:buFont typeface="Arial" charset="0"/>
              <a:buNone/>
            </a:pPr>
            <a:endParaRPr lang="en-US" sz="2800" dirty="0">
              <a:latin typeface="Calibri" charset="0"/>
              <a:ea typeface="ＭＳ Ｐゴシック" charset="0"/>
              <a:cs typeface="ＭＳ Ｐゴシック" charset="0"/>
            </a:endParaRPr>
          </a:p>
        </p:txBody>
      </p:sp>
      <p:pic>
        <p:nvPicPr>
          <p:cNvPr id="23555" name="Picture 4" descr="cycle-graphic.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30500" y="2565400"/>
            <a:ext cx="3449638" cy="344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40434927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57200" y="386398"/>
            <a:ext cx="6339840" cy="914082"/>
          </a:xfrm>
        </p:spPr>
        <p:txBody>
          <a:bodyPr/>
          <a:lstStyle/>
          <a:p>
            <a:pPr algn="r" eaLnBrk="1" hangingPunct="1"/>
            <a:r>
              <a:rPr lang="en-US" b="1" dirty="0">
                <a:solidFill>
                  <a:schemeClr val="accent6">
                    <a:lumMod val="75000"/>
                  </a:schemeClr>
                </a:solidFill>
                <a:latin typeface="Helvetica"/>
                <a:ea typeface="ＭＳ Ｐゴシック" charset="0"/>
                <a:cs typeface="Helvetica"/>
              </a:rPr>
              <a:t>Action</a:t>
            </a:r>
          </a:p>
        </p:txBody>
      </p:sp>
      <p:sp>
        <p:nvSpPr>
          <p:cNvPr id="25602" name="Content Placeholder 2"/>
          <p:cNvSpPr>
            <a:spLocks noGrp="1"/>
          </p:cNvSpPr>
          <p:nvPr>
            <p:ph idx="1"/>
          </p:nvPr>
        </p:nvSpPr>
        <p:spPr>
          <a:xfrm>
            <a:off x="457200" y="1417638"/>
            <a:ext cx="8229600" cy="4525962"/>
          </a:xfrm>
        </p:spPr>
        <p:txBody>
          <a:bodyPr/>
          <a:lstStyle/>
          <a:p>
            <a:pPr eaLnBrk="1" hangingPunct="1">
              <a:lnSpc>
                <a:spcPct val="80000"/>
              </a:lnSpc>
              <a:spcAft>
                <a:spcPts val="1200"/>
              </a:spcAft>
            </a:pPr>
            <a:r>
              <a:rPr lang="en-US" sz="2500" b="1" i="1" dirty="0">
                <a:latin typeface="Helvetica"/>
                <a:ea typeface="ＭＳ Ｐゴシック" charset="0"/>
                <a:cs typeface="Helvetica"/>
              </a:rPr>
              <a:t>Research and evaluation </a:t>
            </a:r>
            <a:r>
              <a:rPr lang="en-US" sz="2500" dirty="0">
                <a:latin typeface="Helvetica"/>
                <a:ea typeface="ＭＳ Ｐゴシック" charset="0"/>
                <a:cs typeface="Helvetica"/>
              </a:rPr>
              <a:t>support, coordination, and dissemination</a:t>
            </a:r>
          </a:p>
          <a:p>
            <a:pPr eaLnBrk="1" hangingPunct="1">
              <a:lnSpc>
                <a:spcPct val="80000"/>
              </a:lnSpc>
              <a:spcAft>
                <a:spcPts val="1200"/>
              </a:spcAft>
            </a:pPr>
            <a:r>
              <a:rPr lang="en-US" sz="2500" dirty="0">
                <a:latin typeface="Helvetica"/>
                <a:ea typeface="ＭＳ Ｐゴシック" charset="0"/>
                <a:cs typeface="Helvetica"/>
              </a:rPr>
              <a:t>Broker </a:t>
            </a:r>
            <a:r>
              <a:rPr lang="en-US" sz="2500" b="1" i="1" dirty="0">
                <a:latin typeface="Helvetica"/>
                <a:ea typeface="ＭＳ Ｐゴシック" charset="0"/>
                <a:cs typeface="Helvetica"/>
              </a:rPr>
              <a:t>partnerships</a:t>
            </a:r>
            <a:r>
              <a:rPr lang="en-US" sz="2500" dirty="0">
                <a:latin typeface="Helvetica"/>
                <a:ea typeface="ＭＳ Ｐゴシック" charset="0"/>
                <a:cs typeface="Helvetica"/>
              </a:rPr>
              <a:t> among stakeholders to advance broader impacts</a:t>
            </a:r>
          </a:p>
          <a:p>
            <a:pPr eaLnBrk="1" hangingPunct="1">
              <a:lnSpc>
                <a:spcPct val="80000"/>
              </a:lnSpc>
              <a:spcAft>
                <a:spcPts val="1200"/>
              </a:spcAft>
            </a:pPr>
            <a:r>
              <a:rPr lang="en-US" sz="2500" dirty="0">
                <a:latin typeface="Helvetica"/>
                <a:ea typeface="ＭＳ Ｐゴシック" charset="0"/>
                <a:cs typeface="Helvetica"/>
              </a:rPr>
              <a:t>Bring </a:t>
            </a:r>
            <a:r>
              <a:rPr lang="en-US" sz="2500" b="1" i="1" dirty="0">
                <a:latin typeface="Helvetica"/>
                <a:ea typeface="ＭＳ Ｐゴシック" charset="0"/>
                <a:cs typeface="Helvetica"/>
              </a:rPr>
              <a:t>visibility and access </a:t>
            </a:r>
            <a:r>
              <a:rPr lang="en-US" sz="2500" dirty="0">
                <a:latin typeface="Helvetica"/>
                <a:ea typeface="ＭＳ Ｐゴシック" charset="0"/>
                <a:cs typeface="Helvetica"/>
              </a:rPr>
              <a:t>to high quality STEM PK-12 learning experiences, innovations, and opportunities across the Commonwealth</a:t>
            </a:r>
          </a:p>
          <a:p>
            <a:pPr eaLnBrk="1" hangingPunct="1">
              <a:lnSpc>
                <a:spcPct val="80000"/>
              </a:lnSpc>
              <a:spcAft>
                <a:spcPts val="1200"/>
              </a:spcAft>
            </a:pPr>
            <a:r>
              <a:rPr lang="en-US" sz="2500" dirty="0">
                <a:latin typeface="Helvetica"/>
                <a:ea typeface="ＭＳ Ｐゴシック" charset="0"/>
                <a:cs typeface="Helvetica"/>
              </a:rPr>
              <a:t>STEM-network </a:t>
            </a:r>
            <a:r>
              <a:rPr lang="en-US" sz="2500" b="1" i="1" dirty="0">
                <a:latin typeface="Helvetica"/>
                <a:ea typeface="ＭＳ Ｐゴシック" charset="0"/>
                <a:cs typeface="Helvetica"/>
              </a:rPr>
              <a:t>leadership</a:t>
            </a:r>
            <a:r>
              <a:rPr lang="en-US" sz="2500" dirty="0">
                <a:latin typeface="Helvetica"/>
                <a:ea typeface="ＭＳ Ｐゴシック" charset="0"/>
                <a:cs typeface="Helvetica"/>
              </a:rPr>
              <a:t> for policies, practices, programs, and people.</a:t>
            </a:r>
          </a:p>
          <a:p>
            <a:pPr eaLnBrk="1" hangingPunct="1">
              <a:lnSpc>
                <a:spcPct val="80000"/>
              </a:lnSpc>
              <a:spcAft>
                <a:spcPts val="1200"/>
              </a:spcAft>
            </a:pPr>
            <a:r>
              <a:rPr lang="en-US" sz="2500" b="1" i="1" dirty="0">
                <a:latin typeface="Helvetica"/>
                <a:ea typeface="ＭＳ Ｐゴシック" charset="0"/>
                <a:cs typeface="Helvetica"/>
              </a:rPr>
              <a:t>Outreach</a:t>
            </a:r>
            <a:r>
              <a:rPr lang="en-US" sz="2500" dirty="0">
                <a:latin typeface="Helvetica"/>
                <a:ea typeface="ＭＳ Ｐゴシック" charset="0"/>
                <a:cs typeface="Helvetica"/>
              </a:rPr>
              <a:t> programs (i.e., </a:t>
            </a:r>
            <a:r>
              <a:rPr lang="en-US" sz="2500" i="1" dirty="0">
                <a:latin typeface="Helvetica"/>
                <a:ea typeface="ＭＳ Ｐゴシック" charset="0"/>
                <a:cs typeface="Helvetica"/>
              </a:rPr>
              <a:t>Virginia </a:t>
            </a:r>
            <a:r>
              <a:rPr lang="en-US" sz="2500" i="1" dirty="0" smtClean="0">
                <a:latin typeface="Helvetica"/>
                <a:ea typeface="ＭＳ Ｐゴシック" charset="0"/>
                <a:cs typeface="Helvetica"/>
              </a:rPr>
              <a:t>Tech Week of Science</a:t>
            </a:r>
            <a:r>
              <a:rPr lang="en-US" sz="2500" dirty="0" smtClean="0">
                <a:latin typeface="Helvetica"/>
                <a:ea typeface="ＭＳ Ｐゴシック" charset="0"/>
                <a:cs typeface="Helvetica"/>
              </a:rPr>
              <a:t>, </a:t>
            </a:r>
            <a:r>
              <a:rPr lang="en-US" sz="2500" i="1" dirty="0">
                <a:latin typeface="Helvetica"/>
                <a:ea typeface="ＭＳ Ｐゴシック" charset="0"/>
                <a:cs typeface="Helvetica"/>
              </a:rPr>
              <a:t>Kindergarten-to-College</a:t>
            </a:r>
            <a:r>
              <a:rPr lang="en-US" sz="2500" dirty="0">
                <a:latin typeface="Helvetica"/>
                <a:ea typeface="ＭＳ Ｐゴシック" charset="0"/>
                <a:cs typeface="Helvetica"/>
              </a:rPr>
              <a:t>, </a:t>
            </a:r>
            <a:r>
              <a:rPr lang="en-US" sz="2500" i="1" dirty="0" smtClean="0">
                <a:latin typeface="Helvetica"/>
                <a:ea typeface="ＭＳ Ｐゴシック" charset="0"/>
                <a:cs typeface="Helvetica"/>
              </a:rPr>
              <a:t>ICAT Day</a:t>
            </a:r>
            <a:r>
              <a:rPr lang="en-US" sz="2500" dirty="0" smtClean="0">
                <a:latin typeface="Helvetica"/>
                <a:ea typeface="ＭＳ Ｐゴシック" charset="0"/>
                <a:cs typeface="Helvetica"/>
              </a:rPr>
              <a:t>)</a:t>
            </a:r>
            <a:endParaRPr lang="en-US" sz="2500" dirty="0">
              <a:latin typeface="Helvetica"/>
              <a:ea typeface="ＭＳ Ｐゴシック" charset="0"/>
              <a:cs typeface="Helvetica"/>
            </a:endParaRPr>
          </a:p>
        </p:txBody>
      </p:sp>
      <p:sp>
        <p:nvSpPr>
          <p:cNvPr id="25603"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148146306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457200" y="498158"/>
            <a:ext cx="6918960" cy="903922"/>
          </a:xfrm>
        </p:spPr>
        <p:txBody>
          <a:bodyPr/>
          <a:lstStyle/>
          <a:p>
            <a:pPr algn="r" eaLnBrk="1" hangingPunct="1"/>
            <a:r>
              <a:rPr lang="en-US" b="1" dirty="0" smtClean="0">
                <a:solidFill>
                  <a:schemeClr val="accent6">
                    <a:lumMod val="75000"/>
                  </a:schemeClr>
                </a:solidFill>
                <a:latin typeface="Helvetica"/>
                <a:ea typeface="ＭＳ Ｐゴシック" charset="0"/>
                <a:cs typeface="Helvetica"/>
              </a:rPr>
              <a:t>Advocacy</a:t>
            </a:r>
            <a:endParaRPr lang="en-US" b="1" dirty="0">
              <a:solidFill>
                <a:schemeClr val="accent6">
                  <a:lumMod val="75000"/>
                </a:schemeClr>
              </a:solidFill>
              <a:latin typeface="Helvetica"/>
              <a:ea typeface="ＭＳ Ｐゴシック" charset="0"/>
              <a:cs typeface="Helvetica"/>
            </a:endParaRPr>
          </a:p>
        </p:txBody>
      </p:sp>
      <p:sp>
        <p:nvSpPr>
          <p:cNvPr id="27650" name="Content Placeholder 2"/>
          <p:cNvSpPr>
            <a:spLocks noGrp="1"/>
          </p:cNvSpPr>
          <p:nvPr>
            <p:ph idx="1"/>
          </p:nvPr>
        </p:nvSpPr>
        <p:spPr>
          <a:xfrm>
            <a:off x="457200" y="1402080"/>
            <a:ext cx="8229600" cy="4881563"/>
          </a:xfrm>
        </p:spPr>
        <p:txBody>
          <a:bodyPr/>
          <a:lstStyle/>
          <a:p>
            <a:pPr eaLnBrk="1" hangingPunct="1"/>
            <a:r>
              <a:rPr lang="en-US" sz="2800" dirty="0">
                <a:latin typeface="Helvetica"/>
                <a:ea typeface="ＭＳ Ｐゴシック" charset="0"/>
                <a:cs typeface="Helvetica"/>
              </a:rPr>
              <a:t>National</a:t>
            </a:r>
          </a:p>
          <a:p>
            <a:pPr lvl="1" eaLnBrk="1" hangingPunct="1"/>
            <a:r>
              <a:rPr lang="en-US" sz="2400" dirty="0">
                <a:latin typeface="Helvetica"/>
                <a:ea typeface="ＭＳ Ｐゴシック" charset="0"/>
                <a:cs typeface="Helvetica"/>
              </a:rPr>
              <a:t>National Alliance for Broader Impacts (NSF)</a:t>
            </a:r>
          </a:p>
          <a:p>
            <a:pPr lvl="1" eaLnBrk="1" hangingPunct="1"/>
            <a:r>
              <a:rPr lang="en-US" sz="2400" dirty="0">
                <a:latin typeface="Helvetica"/>
                <a:ea typeface="ＭＳ Ｐゴシック" charset="0"/>
                <a:cs typeface="Helvetica"/>
              </a:rPr>
              <a:t>STEM Centers Network (APLU</a:t>
            </a:r>
            <a:r>
              <a:rPr lang="en-US" sz="2400" dirty="0" smtClean="0">
                <a:latin typeface="Helvetica"/>
                <a:ea typeface="ＭＳ Ｐゴシック" charset="0"/>
                <a:cs typeface="Helvetica"/>
              </a:rPr>
              <a:t>)</a:t>
            </a:r>
          </a:p>
          <a:p>
            <a:pPr lvl="1" eaLnBrk="1" hangingPunct="1"/>
            <a:r>
              <a:rPr lang="en-US" sz="2400" dirty="0" smtClean="0">
                <a:latin typeface="Helvetica"/>
                <a:ea typeface="ＭＳ Ｐゴシック" charset="0"/>
                <a:cs typeface="Helvetica"/>
              </a:rPr>
              <a:t>Statewide STEM Networks Inventory (NSEC)</a:t>
            </a:r>
            <a:endParaRPr lang="en-US" sz="2400" dirty="0">
              <a:latin typeface="Helvetica"/>
              <a:ea typeface="ＭＳ Ｐゴシック" charset="0"/>
              <a:cs typeface="Helvetica"/>
            </a:endParaRPr>
          </a:p>
          <a:p>
            <a:pPr lvl="1" eaLnBrk="1" hangingPunct="1"/>
            <a:r>
              <a:rPr lang="en-US" sz="2400" dirty="0" err="1">
                <a:latin typeface="Helvetica"/>
                <a:ea typeface="ＭＳ Ｐゴシック" charset="0"/>
                <a:cs typeface="Helvetica"/>
              </a:rPr>
              <a:t>FabLab</a:t>
            </a:r>
            <a:r>
              <a:rPr lang="en-US" sz="2400" dirty="0">
                <a:latin typeface="Helvetica"/>
                <a:ea typeface="ＭＳ Ｐゴシック" charset="0"/>
                <a:cs typeface="Helvetica"/>
              </a:rPr>
              <a:t> for Early Childhood Learning</a:t>
            </a:r>
          </a:p>
          <a:p>
            <a:pPr eaLnBrk="1" hangingPunct="1"/>
            <a:r>
              <a:rPr lang="en-US" sz="2800" dirty="0">
                <a:latin typeface="Helvetica"/>
                <a:ea typeface="ＭＳ Ｐゴシック" charset="0"/>
                <a:cs typeface="Helvetica"/>
              </a:rPr>
              <a:t>State</a:t>
            </a:r>
          </a:p>
          <a:p>
            <a:pPr lvl="1" eaLnBrk="1" hangingPunct="1"/>
            <a:r>
              <a:rPr lang="en-US" sz="2400" dirty="0">
                <a:latin typeface="Helvetica"/>
                <a:ea typeface="ＭＳ Ｐゴシック" charset="0"/>
                <a:cs typeface="Helvetica"/>
              </a:rPr>
              <a:t>Secretary of </a:t>
            </a:r>
            <a:r>
              <a:rPr lang="en-US" sz="2400" dirty="0" smtClean="0">
                <a:latin typeface="Helvetica"/>
                <a:ea typeface="ＭＳ Ｐゴシック" charset="0"/>
                <a:cs typeface="Helvetica"/>
              </a:rPr>
              <a:t>Education</a:t>
            </a:r>
            <a:endParaRPr lang="en-US" sz="2400" dirty="0">
              <a:latin typeface="Helvetica"/>
              <a:ea typeface="ＭＳ Ｐゴシック" charset="0"/>
              <a:cs typeface="Helvetica"/>
            </a:endParaRPr>
          </a:p>
          <a:p>
            <a:pPr lvl="1" eaLnBrk="1" hangingPunct="1"/>
            <a:r>
              <a:rPr lang="en-US" sz="2400" dirty="0">
                <a:latin typeface="Helvetica"/>
                <a:ea typeface="ＭＳ Ｐゴシック" charset="0"/>
                <a:cs typeface="Helvetica"/>
              </a:rPr>
              <a:t>VA DOE Strategic Review of </a:t>
            </a:r>
            <a:r>
              <a:rPr lang="en-US" sz="2400" dirty="0" smtClean="0">
                <a:latin typeface="Helvetica"/>
                <a:ea typeface="ＭＳ Ｐゴシック" charset="0"/>
                <a:cs typeface="Helvetica"/>
              </a:rPr>
              <a:t>CTE Programming</a:t>
            </a:r>
            <a:endParaRPr lang="en-US" sz="2400" dirty="0">
              <a:latin typeface="Helvetica"/>
              <a:ea typeface="ＭＳ Ｐゴシック" charset="0"/>
              <a:cs typeface="Helvetica"/>
            </a:endParaRPr>
          </a:p>
          <a:p>
            <a:pPr lvl="1" eaLnBrk="1" hangingPunct="1"/>
            <a:r>
              <a:rPr lang="en-US" sz="2400" dirty="0">
                <a:latin typeface="Helvetica"/>
                <a:ea typeface="ＭＳ Ｐゴシック" charset="0"/>
                <a:cs typeface="Helvetica"/>
              </a:rPr>
              <a:t>Governor’s Standards of Learning Innovation Committee</a:t>
            </a:r>
          </a:p>
        </p:txBody>
      </p:sp>
      <p:sp>
        <p:nvSpPr>
          <p:cNvPr id="27651" name="Footer Placeholder 3"/>
          <p:cNvSpPr>
            <a:spLocks noGrp="1"/>
          </p:cNvSpPr>
          <p:nvPr>
            <p:ph type="ftr" sz="quarter" idx="11"/>
          </p:nvPr>
        </p:nvSpPr>
        <p:spPr bwMode="auto">
          <a:xfrm>
            <a:off x="0" y="6389688"/>
            <a:ext cx="6019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404040"/>
                </a:solidFill>
                <a:latin typeface="Avenir Roman" charset="0"/>
                <a:cs typeface="Avenir Roman" charset="0"/>
              </a:rPr>
              <a:t>INSTITUTE FOR CREATIVITY, ARTS, AND TECHNOLOGY</a:t>
            </a:r>
          </a:p>
        </p:txBody>
      </p:sp>
    </p:spTree>
    <p:extLst>
      <p:ext uri="{BB962C8B-B14F-4D97-AF65-F5344CB8AC3E}">
        <p14:creationId xmlns:p14="http://schemas.microsoft.com/office/powerpoint/2010/main" val="147869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457200" y="447358"/>
            <a:ext cx="7366000" cy="985202"/>
          </a:xfrm>
        </p:spPr>
        <p:txBody>
          <a:bodyPr/>
          <a:lstStyle/>
          <a:p>
            <a:pPr algn="r" eaLnBrk="1" hangingPunct="1"/>
            <a:r>
              <a:rPr lang="en-US" b="1" dirty="0" smtClean="0">
                <a:solidFill>
                  <a:schemeClr val="accent6">
                    <a:lumMod val="75000"/>
                  </a:schemeClr>
                </a:solidFill>
                <a:latin typeface="Helvetica"/>
                <a:ea typeface="ＭＳ Ｐゴシック" charset="0"/>
                <a:cs typeface="Helvetica"/>
              </a:rPr>
              <a:t>Staff/Funding</a:t>
            </a:r>
            <a:endParaRPr lang="en-US" b="1" dirty="0">
              <a:solidFill>
                <a:schemeClr val="accent6">
                  <a:lumMod val="75000"/>
                </a:schemeClr>
              </a:solidFill>
              <a:latin typeface="Helvetica"/>
              <a:ea typeface="ＭＳ Ｐゴシック" charset="0"/>
              <a:cs typeface="Helvetica"/>
            </a:endParaRPr>
          </a:p>
        </p:txBody>
      </p:sp>
      <p:sp>
        <p:nvSpPr>
          <p:cNvPr id="29698" name="Content Placeholder 2"/>
          <p:cNvSpPr>
            <a:spLocks noGrp="1"/>
          </p:cNvSpPr>
          <p:nvPr>
            <p:ph sz="half" idx="1"/>
          </p:nvPr>
        </p:nvSpPr>
        <p:spPr/>
        <p:txBody>
          <a:bodyPr/>
          <a:lstStyle/>
          <a:p>
            <a:pPr eaLnBrk="1" hangingPunct="1"/>
            <a:r>
              <a:rPr lang="en-US" dirty="0">
                <a:latin typeface="Calibri" charset="0"/>
                <a:ea typeface="ＭＳ Ｐゴシック" charset="0"/>
                <a:cs typeface="ＭＳ Ｐゴシック" charset="0"/>
              </a:rPr>
              <a:t>Staff </a:t>
            </a:r>
          </a:p>
          <a:p>
            <a:pPr lvl="1" eaLnBrk="1" hangingPunct="1"/>
            <a:r>
              <a:rPr lang="en-US" dirty="0">
                <a:latin typeface="Calibri" charset="0"/>
                <a:ea typeface="ＭＳ Ｐゴシック" charset="0"/>
              </a:rPr>
              <a:t>Director</a:t>
            </a:r>
          </a:p>
          <a:p>
            <a:pPr lvl="1" eaLnBrk="1" hangingPunct="1"/>
            <a:r>
              <a:rPr lang="en-US" dirty="0">
                <a:latin typeface="Calibri" charset="0"/>
                <a:ea typeface="ＭＳ Ｐゴシック" charset="0"/>
              </a:rPr>
              <a:t>Research team</a:t>
            </a:r>
          </a:p>
          <a:p>
            <a:pPr lvl="1" eaLnBrk="1" hangingPunct="1"/>
            <a:r>
              <a:rPr lang="en-US" dirty="0">
                <a:latin typeface="Calibri" charset="0"/>
                <a:ea typeface="ＭＳ Ｐゴシック" charset="0"/>
              </a:rPr>
              <a:t>Outreach coordinator</a:t>
            </a:r>
          </a:p>
          <a:p>
            <a:pPr lvl="1" eaLnBrk="1" hangingPunct="1"/>
            <a:r>
              <a:rPr lang="en-US" dirty="0" smtClean="0">
                <a:latin typeface="Calibri" charset="0"/>
                <a:ea typeface="ＭＳ Ｐゴシック" charset="0"/>
              </a:rPr>
              <a:t>Evaluation coordinator</a:t>
            </a:r>
          </a:p>
          <a:p>
            <a:pPr lvl="1" eaLnBrk="1" hangingPunct="1"/>
            <a:r>
              <a:rPr lang="en-US" dirty="0" smtClean="0">
                <a:latin typeface="Calibri" charset="0"/>
                <a:ea typeface="ＭＳ Ｐゴシック" charset="0"/>
              </a:rPr>
              <a:t>Students</a:t>
            </a:r>
            <a:endParaRPr lang="en-US" dirty="0">
              <a:latin typeface="Calibri" charset="0"/>
              <a:ea typeface="ＭＳ Ｐゴシック" charset="0"/>
            </a:endParaRPr>
          </a:p>
          <a:p>
            <a:pPr lvl="1" eaLnBrk="1" hangingPunct="1"/>
            <a:r>
              <a:rPr lang="en-US" dirty="0">
                <a:latin typeface="Calibri" charset="0"/>
                <a:ea typeface="ＭＳ Ｐゴシック" charset="0"/>
              </a:rPr>
              <a:t>Teacher in residence, MCPS </a:t>
            </a:r>
          </a:p>
          <a:p>
            <a:pPr eaLnBrk="1" hangingPunct="1"/>
            <a:endParaRPr lang="en-US" dirty="0">
              <a:latin typeface="Calibri" charset="0"/>
              <a:ea typeface="ＭＳ Ｐゴシック" charset="0"/>
              <a:cs typeface="ＭＳ Ｐゴシック" charset="0"/>
            </a:endParaRPr>
          </a:p>
        </p:txBody>
      </p:sp>
      <p:sp>
        <p:nvSpPr>
          <p:cNvPr id="29699" name="Content Placeholder 4"/>
          <p:cNvSpPr>
            <a:spLocks noGrp="1"/>
          </p:cNvSpPr>
          <p:nvPr>
            <p:ph sz="half" idx="2"/>
          </p:nvPr>
        </p:nvSpPr>
        <p:spPr/>
        <p:txBody>
          <a:bodyPr/>
          <a:lstStyle/>
          <a:p>
            <a:pPr eaLnBrk="1" hangingPunct="1"/>
            <a:r>
              <a:rPr lang="en-US" dirty="0" smtClean="0">
                <a:latin typeface="Calibri" charset="0"/>
                <a:ea typeface="ＭＳ Ｐゴシック" charset="0"/>
                <a:cs typeface="ＭＳ Ｐゴシック" charset="0"/>
              </a:rPr>
              <a:t>Funding sources</a:t>
            </a:r>
            <a:endParaRPr lang="en-US" dirty="0">
              <a:latin typeface="Calibri" charset="0"/>
              <a:ea typeface="ＭＳ Ｐゴシック" charset="0"/>
              <a:cs typeface="ＭＳ Ｐゴシック" charset="0"/>
            </a:endParaRPr>
          </a:p>
          <a:p>
            <a:pPr lvl="1" eaLnBrk="1" hangingPunct="1"/>
            <a:r>
              <a:rPr lang="en-US" dirty="0" smtClean="0">
                <a:latin typeface="Calibri" charset="0"/>
                <a:ea typeface="ＭＳ Ｐゴシック" charset="0"/>
                <a:cs typeface="ＭＳ Ｐゴシック" charset="0"/>
              </a:rPr>
              <a:t>Base operating – </a:t>
            </a:r>
            <a:r>
              <a:rPr lang="en-US" dirty="0" err="1" smtClean="0">
                <a:latin typeface="Calibri" charset="0"/>
                <a:ea typeface="ＭＳ Ｐゴシック" charset="0"/>
                <a:cs typeface="ＭＳ Ｐゴシック" charset="0"/>
              </a:rPr>
              <a:t>univ.</a:t>
            </a:r>
            <a:endParaRPr lang="en-US" dirty="0">
              <a:latin typeface="Calibri" charset="0"/>
              <a:ea typeface="ＭＳ Ｐゴシック" charset="0"/>
              <a:cs typeface="ＭＳ Ｐゴシック" charset="0"/>
            </a:endParaRPr>
          </a:p>
          <a:p>
            <a:pPr lvl="1" eaLnBrk="1" hangingPunct="1"/>
            <a:r>
              <a:rPr lang="en-US" dirty="0" smtClean="0">
                <a:latin typeface="Calibri" charset="0"/>
                <a:ea typeface="ＭＳ Ｐゴシック" charset="0"/>
                <a:cs typeface="ＭＳ Ｐゴシック" charset="0"/>
              </a:rPr>
              <a:t>Contracts</a:t>
            </a:r>
            <a:endParaRPr lang="en-US" dirty="0">
              <a:latin typeface="Calibri" charset="0"/>
              <a:ea typeface="ＭＳ Ｐゴシック" charset="0"/>
              <a:cs typeface="ＭＳ Ｐゴシック" charset="0"/>
            </a:endParaRPr>
          </a:p>
          <a:p>
            <a:pPr lvl="1" eaLnBrk="1" hangingPunct="1"/>
            <a:r>
              <a:rPr lang="en-US" dirty="0" smtClean="0">
                <a:latin typeface="Calibri" charset="0"/>
                <a:ea typeface="ＭＳ Ｐゴシック" charset="0"/>
                <a:cs typeface="ＭＳ Ｐゴシック" charset="0"/>
              </a:rPr>
              <a:t>Grants</a:t>
            </a:r>
            <a:r>
              <a:rPr lang="en-US" dirty="0">
                <a:latin typeface="Calibri" charset="0"/>
                <a:ea typeface="ＭＳ Ｐゴシック" charset="0"/>
                <a:cs typeface="ＭＳ Ｐゴシック" charset="0"/>
              </a:rPr>
              <a:t>	</a:t>
            </a:r>
          </a:p>
        </p:txBody>
      </p:sp>
      <p:sp>
        <p:nvSpPr>
          <p:cNvPr id="29700" name="Footer Placeholder 3"/>
          <p:cNvSpPr>
            <a:spLocks noGrp="1"/>
          </p:cNvSpPr>
          <p:nvPr>
            <p:ph type="ftr" sz="quarter" idx="11"/>
          </p:nvPr>
        </p:nvSpPr>
        <p:spPr bwMode="auto">
          <a:xfrm>
            <a:off x="284480" y="6383020"/>
            <a:ext cx="36449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latin typeface="Calibri" charset="0"/>
              </a:rPr>
              <a:t>INSTITUTE FOR CREATIVITY, ARTS, AND TECHNOLOGY</a:t>
            </a:r>
          </a:p>
        </p:txBody>
      </p:sp>
      <p:pic>
        <p:nvPicPr>
          <p:cNvPr id="29701" name="Picture 9" descr="Screen Shot 2015-10-21 at 2.21.56 AM.pn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77740" y="3611880"/>
            <a:ext cx="3390900" cy="234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473185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numCol="1"/>
      <a:lstStyle/>
      <a:style>
        <a:lnRef idx="1">
          <a:schemeClr val="accent1"/>
        </a:lnRef>
        <a:fillRef idx="3">
          <a:schemeClr val="accent1"/>
        </a:fillRef>
        <a:effectRef idx="2">
          <a:schemeClr val="accent1"/>
        </a:effectRef>
        <a:fontRef idx="minor">
          <a:schemeClr val="lt1"/>
        </a:fontRef>
      </a:style>
    </a:spDef>
    <a:lnDef>
      <a:spPr/>
      <a:bodyPr numCol="1"/>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1724</TotalTime>
  <Words>3454</Words>
  <Application>Microsoft Macintosh PowerPoint</Application>
  <PresentationFormat>On-screen Show (4:3)</PresentationFormat>
  <Paragraphs>403</Paragraphs>
  <Slides>27</Slides>
  <Notes>21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Why STEM?</vt:lpstr>
      <vt:lpstr>History of CRSE</vt:lpstr>
      <vt:lpstr>Vision</vt:lpstr>
      <vt:lpstr>Impact</vt:lpstr>
      <vt:lpstr>Action</vt:lpstr>
      <vt:lpstr>Advocacy</vt:lpstr>
      <vt:lpstr>Staff/Funding</vt:lpstr>
      <vt:lpstr>Stakeholders</vt:lpstr>
      <vt:lpstr>5-Year Strategic Plan</vt:lpstr>
      <vt:lpstr>By the 5th Year…</vt:lpstr>
      <vt:lpstr>Critical and Creative Thinking by Design </vt:lpstr>
      <vt:lpstr>PowerPoint Presentation</vt:lpstr>
      <vt:lpstr>Process Elements</vt:lpstr>
      <vt:lpstr>Design Thinking</vt:lpstr>
      <vt:lpstr>Sample Activity</vt:lpstr>
      <vt:lpstr>Data System</vt:lpstr>
      <vt:lpstr>Partnership Development</vt:lpstr>
      <vt:lpstr>MOU Development</vt:lpstr>
      <vt:lpstr>Evaluation Plans</vt:lpstr>
      <vt:lpstr>Logic Model</vt:lpstr>
      <vt:lpstr>Outreach Programs</vt:lpstr>
      <vt:lpstr>Time to Reflect</vt:lpstr>
      <vt:lpstr>Statewide STEM Networks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Cisneros</dc:creator>
  <cp:lastModifiedBy>Sue Magliaro</cp:lastModifiedBy>
  <cp:revision>31</cp:revision>
  <dcterms:created xsi:type="dcterms:W3CDTF">2014-10-27T16:28:22Z</dcterms:created>
  <dcterms:modified xsi:type="dcterms:W3CDTF">2016-10-15T19:31:46Z</dcterms:modified>
</cp:coreProperties>
</file>