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Average" panose="020B0604020202020204" charset="0"/>
      <p:regular r:id="rId16"/>
    </p:embeddedFont>
    <p:embeddedFont>
      <p:font typeface="Oswald" panose="00000500000000000000" pitchFamily="2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IrxMIenmVvQK2LBJr5NMPz8fg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br>
              <a:rPr lang="en"/>
            </a:br>
            <a:r>
              <a:rPr lang="en"/>
              <a:t>The text box above the slide is for accessibility purposes. If you edit this PPT, please leave it there. It doesn’t show up in preview mode.</a:t>
            </a:r>
            <a:endParaRPr/>
          </a:p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5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15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15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5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15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1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17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thenounproject.com/icon/group-707535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thenounproject.zendesk.com/hc/en-us/articles/200509798-What-licenses-do-you-offer-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icon/government-3971642/" TargetMode="External"/><Relationship Id="rId5" Type="http://schemas.openxmlformats.org/officeDocument/2006/relationships/hyperlink" Target="https://www.unpri.org/sustainability-issues/environmental-social-and-governance-issues" TargetMode="External"/><Relationship Id="rId4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thenounproject.com/icon/tree-1663571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uments.gresb.com/generated_files/real_estate/2021/real_estate/reference_guide/complete.html" TargetMode="External"/><Relationship Id="rId4" Type="http://schemas.openxmlformats.org/officeDocument/2006/relationships/hyperlink" Target="https://creativecommons.org/licenses/by/4.0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thenounproject.com/icon/csr-4612024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henounproject.zendesk.com/hc/en-us/articles/200509798-What-licenses-do-you-offer-" TargetMode="External"/><Relationship Id="rId5" Type="http://schemas.openxmlformats.org/officeDocument/2006/relationships/hyperlink" Target="https://thenounproject.com/icon/money-bag-1005103/" TargetMode="External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9626"/>
              <a:buNone/>
            </a:pPr>
            <a:r>
              <a:rPr lang="en" sz="5355"/>
              <a:t>Chapter 2</a:t>
            </a:r>
            <a:endParaRPr sz="5355"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3000">
                <a:solidFill>
                  <a:schemeClr val="dk1"/>
                </a:solidFill>
              </a:rPr>
              <a:t>The Three Spheres of Sustainable Property Management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61" name="Google Shape;61;p1" descr="CC BY NC S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03" y="4845179"/>
            <a:ext cx="617225" cy="21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671250" y="4782008"/>
            <a:ext cx="43502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Unless otherwise noted, this slide deck is (c) </a:t>
            </a: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Erin A. Hopkins.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It is released under a  Creative Commons Attribution NonCommercial ShareAlike 3.0 license (CC BY NC-SA 3.0).  </a:t>
            </a:r>
            <a:endParaRPr sz="1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00"/>
              <a:t>2.5 The Interdependence of Sustainable Property Management Spheres</a:t>
            </a:r>
            <a:endParaRPr sz="3000"/>
          </a:p>
        </p:txBody>
      </p:sp>
      <p:sp>
        <p:nvSpPr>
          <p:cNvPr id="117" name="Google Shape;117;p1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Systems theory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2.6 A Broader and Measurable Perspective - ESG Reporting</a:t>
            </a:r>
            <a:endParaRPr/>
          </a:p>
        </p:txBody>
      </p:sp>
      <p:pic>
        <p:nvPicPr>
          <p:cNvPr id="123" name="Google Shape;123;p11" descr="Left: Management (E is 0%, S is 35%, G is 65%). Total points: 30. Leadership: 7 points, policies: 4.5 points, reporting: 3.5 points, risk management: 5 points, stakeholder engagement: 10 points. Right: Performance (E is 89%, S is 11%, G is 0%). Total points: 70. Risk assessment: 9 points, targets: 2 points, tenants &amp; community: 11 points. Energy: 14 points. GHG: 7 points. Water: 7 points, waste: 4 points, Data monitoring &amp; review: 5.5 points, Building certifications: 10.5 points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300" y="1531950"/>
            <a:ext cx="8579000" cy="2639688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0" y="4698475"/>
            <a:ext cx="770839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2.4: A sampling of key ESG issues.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Adapted from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https://www.unpri.org/sustainability-issues/environmental-social-and-governance-issues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Includes Government by Adrien Coquet from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 license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), group by Gregor Cresnar from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 license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), and Tree by Guilherme Furtado from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 license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GRESB ESG Components and Associated Aspects for Building Operators</a:t>
            </a:r>
            <a:endParaRPr/>
          </a:p>
        </p:txBody>
      </p:sp>
      <p:pic>
        <p:nvPicPr>
          <p:cNvPr id="130" name="Google Shape;130;p12" descr="Left: Management (E is 0%, S is 35%, G is 65%). Total points: 30. Leadership: 7 points, policies: 4.5 points, reporting: 3.5 points, risk management: 5 points, stakeholder engagement: 10 points. Right: Performance (E is 89%, S is 11%, G is 0%). Total points: 70. Risk assessment: 9 points, targets: 2 points, tenants &amp; community: 11 points. Energy: 14 points. GHG: 7 points. Water: 7 points, waste: 4 points, Data monitoring &amp; review: 5.5 points, Building certifications: 10.5 points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8725" y="1236677"/>
            <a:ext cx="6252251" cy="371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2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0" y="3906823"/>
            <a:ext cx="161848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Figure 2.6: GRESB ESG components and associated aspects for building operators. Kindred Grey. 2023. 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Data from GRESB Real Estate Assessment Reference Guide, 2021 (</a:t>
            </a:r>
            <a:r>
              <a:rPr lang="en" sz="800" b="0" i="0" u="sng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https://documents.gresb.com/generated_files/real_estate/2021/real_estate/reference_guide/complete.html</a:t>
            </a: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). </a:t>
            </a:r>
            <a:endParaRPr sz="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2.7	Conclusion</a:t>
            </a:r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/>
          <a:p>
            <a:pPr marL="457200" lvl="0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Sustainable property management is a critical component of: </a:t>
            </a:r>
            <a:endParaRPr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Modern environmental progress</a:t>
            </a:r>
            <a:endParaRPr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The health and well-being of society</a:t>
            </a:r>
            <a:endParaRPr/>
          </a:p>
          <a:p>
            <a:pPr marL="914400" lvl="1" indent="-31083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/>
              <a:t>Corporate profitability</a:t>
            </a:r>
            <a:endParaRPr/>
          </a:p>
          <a:p>
            <a:pPr marL="457200" lvl="0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The importance of the decisions of property managers in sustainable building operations cannot be overstated</a:t>
            </a:r>
            <a:endParaRPr/>
          </a:p>
          <a:p>
            <a:pPr marL="457200" lvl="0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ESG reporting fosters inclusion of environmental, social, and economic spheres and provides a broader perspective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8107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Chapter Sections</a:t>
            </a:r>
            <a:endParaRPr/>
          </a:p>
        </p:txBody>
      </p:sp>
      <p:sp>
        <p:nvSpPr>
          <p:cNvPr id="68" name="Google Shape;68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2.1 Introduction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2.2 The Environmental Sphere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2.3 The Social Sphere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2.4 The Economic Sphere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2.5 The Interdependence of Sustainable Property Management Spheres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2.6 A Broader and Measurable Perspective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2.7 Conclusion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Learning Objectives</a:t>
            </a:r>
            <a:endParaRPr/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Explain why the environmental sphere is important in sustainable property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Explain why the social sphere is important in sustainable property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Explain why the economic sphere is important in sustainable property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Recognize the interdependence of sustainable property management spheres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Describe why a broader and measurable perspective is important to sustainable property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7"/>
              <a:buNone/>
            </a:pPr>
            <a:r>
              <a:rPr lang="en">
                <a:solidFill>
                  <a:schemeClr val="dk1"/>
                </a:solidFill>
              </a:rPr>
              <a:t>Describe the ESG framework for property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8107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2.1	Introduction</a:t>
            </a:r>
            <a:endParaRPr/>
          </a:p>
        </p:txBody>
      </p:sp>
      <p:sp>
        <p:nvSpPr>
          <p:cNvPr id="80" name="Google Shape;80;p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Human-centered approach to green real estate management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480"/>
              <a:t>2.2	The Environmental Sphere</a:t>
            </a:r>
            <a:endParaRPr sz="3480"/>
          </a:p>
        </p:txBody>
      </p:sp>
      <p:sp>
        <p:nvSpPr>
          <p:cNvPr id="86" name="Google Shape;86;p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Planet does not have an active voice other than exemplifying ecological degradation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</a:t>
            </a:r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Carbon footprint calculation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The Paris Agreement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Greenhouse Gas Protocol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Benchmarking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LOCATION, LOCATION, LOCATION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2.3	The Social Sphere</a:t>
            </a:r>
            <a:endParaRPr/>
          </a:p>
        </p:txBody>
      </p:sp>
      <p:sp>
        <p:nvSpPr>
          <p:cNvPr id="98" name="Google Shape;98;p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Environmental privilege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Maslow’s Hierarchy of Needs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Universal design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2.4	The Economic Sphere</a:t>
            </a:r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 necessity to stay in business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"/>
          <p:cNvSpPr txBox="1">
            <a:spLocks noGrp="1"/>
          </p:cNvSpPr>
          <p:nvPr>
            <p:ph type="title"/>
          </p:nvPr>
        </p:nvSpPr>
        <p:spPr>
          <a:xfrm>
            <a:off x="408775" y="-493928"/>
            <a:ext cx="6227100" cy="49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13332"/>
              <a:buNone/>
            </a:pPr>
            <a:r>
              <a:rPr lang="en" sz="2500"/>
              <a:t>Shareholder versus stakeholder capitalism</a:t>
            </a:r>
            <a:endParaRPr/>
          </a:p>
        </p:txBody>
      </p:sp>
      <p:pic>
        <p:nvPicPr>
          <p:cNvPr id="110" name="Google Shape;110;p9" descr="Milton Friedman's shareholder capitalism: company shareholder is prioritized; social responsibility is to increase company profits. Howard Bowen's stakeholder capitalism: all stakeholders are prioritized; social responsibility is to increase well-being of people and the plane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8775" y="1901975"/>
            <a:ext cx="8406599" cy="179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9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0" y="4804986"/>
            <a:ext cx="479686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2.3: Shareholder versus stakeholder capitalism.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Includes Money Bag by leo-graph.com from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 license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 and Csr by Hilmy Abiyyu Asad from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Noun Project license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503</Words>
  <Application>Microsoft Office PowerPoint</Application>
  <PresentationFormat>On-screen Show (16:9)</PresentationFormat>
  <Paragraphs>59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Average</vt:lpstr>
      <vt:lpstr>Arial</vt:lpstr>
      <vt:lpstr>Oswald</vt:lpstr>
      <vt:lpstr>Slate</vt:lpstr>
      <vt:lpstr>    Chapter 2</vt:lpstr>
      <vt:lpstr>Chapter Sections</vt:lpstr>
      <vt:lpstr>Learning Objectives</vt:lpstr>
      <vt:lpstr>2.1 Introduction</vt:lpstr>
      <vt:lpstr>2.2 The Environmental Sphere</vt:lpstr>
      <vt:lpstr>Strategies</vt:lpstr>
      <vt:lpstr>2.3 The Social Sphere</vt:lpstr>
      <vt:lpstr>2.4 The Economic Sphere</vt:lpstr>
      <vt:lpstr>Shareholder versus stakeholder capitalism</vt:lpstr>
      <vt:lpstr>2.5 The Interdependence of Sustainable Property Management Spheres</vt:lpstr>
      <vt:lpstr>2.6 A Broader and Measurable Perspective - ESG Reporting</vt:lpstr>
      <vt:lpstr>GRESB ESG Components and Associated Aspects for Building Operators</vt:lpstr>
      <vt:lpstr>2.7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Chapter 2</dc:title>
  <dc:creator>Blicher, Heather</dc:creator>
  <cp:lastModifiedBy>Blicher, Heather</cp:lastModifiedBy>
  <cp:revision>1</cp:revision>
  <dcterms:modified xsi:type="dcterms:W3CDTF">2023-02-07T19:58:29Z</dcterms:modified>
</cp:coreProperties>
</file>