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53"/>
  </p:notesMasterIdLst>
  <p:sldIdLst>
    <p:sldId id="256" r:id="rId2"/>
    <p:sldId id="257" r:id="rId3"/>
    <p:sldId id="258" r:id="rId4"/>
    <p:sldId id="259" r:id="rId5"/>
    <p:sldId id="260" r:id="rId6"/>
    <p:sldId id="264" r:id="rId7"/>
    <p:sldId id="262" r:id="rId8"/>
    <p:sldId id="261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80" r:id="rId22"/>
    <p:sldId id="278" r:id="rId23"/>
    <p:sldId id="277" r:id="rId24"/>
    <p:sldId id="279" r:id="rId25"/>
    <p:sldId id="281" r:id="rId26"/>
    <p:sldId id="282" r:id="rId27"/>
    <p:sldId id="284" r:id="rId28"/>
    <p:sldId id="283" r:id="rId29"/>
    <p:sldId id="285" r:id="rId30"/>
    <p:sldId id="286" r:id="rId31"/>
    <p:sldId id="287" r:id="rId32"/>
    <p:sldId id="288" r:id="rId33"/>
    <p:sldId id="289" r:id="rId34"/>
    <p:sldId id="291" r:id="rId35"/>
    <p:sldId id="290" r:id="rId36"/>
    <p:sldId id="300" r:id="rId37"/>
    <p:sldId id="292" r:id="rId38"/>
    <p:sldId id="301" r:id="rId39"/>
    <p:sldId id="304" r:id="rId40"/>
    <p:sldId id="305" r:id="rId41"/>
    <p:sldId id="307" r:id="rId42"/>
    <p:sldId id="294" r:id="rId43"/>
    <p:sldId id="293" r:id="rId44"/>
    <p:sldId id="295" r:id="rId45"/>
    <p:sldId id="296" r:id="rId46"/>
    <p:sldId id="297" r:id="rId47"/>
    <p:sldId id="298" r:id="rId48"/>
    <p:sldId id="308" r:id="rId49"/>
    <p:sldId id="299" r:id="rId50"/>
    <p:sldId id="306" r:id="rId51"/>
    <p:sldId id="302" r:id="rId52"/>
  </p:sldIdLst>
  <p:sldSz cx="9144000" cy="6858000" type="screen4x3"/>
  <p:notesSz cx="7315200" cy="9601200"/>
  <p:embeddedFontLst>
    <p:embeddedFont>
      <p:font typeface="Calibri" panose="020F0502020204030204" pitchFamily="34" charset="0"/>
      <p:regular r:id="rId54"/>
      <p:bold r:id="rId55"/>
      <p:italic r:id="rId56"/>
      <p:boldItalic r:id="rId5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96" y="-1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font" Target="fonts/font2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font" Target="fonts/font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font" Target="fonts/font4.fntdata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font" Target="fonts/font3.fntdata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rwalz.LIB\Desktop\Scholarly%20Communication\Cost%20of%20going%20to%20college%20(VT)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015507436570428"/>
          <c:y val="2.8252405949256341E-2"/>
          <c:w val="0.888372265966754"/>
          <c:h val="0.87891586468358118"/>
        </c:manualLayout>
      </c:layout>
      <c:lineChart>
        <c:grouping val="standard"/>
        <c:varyColors val="0"/>
        <c:ser>
          <c:idx val="1"/>
          <c:order val="0"/>
          <c:tx>
            <c:strRef>
              <c:f>Sheet1!$P$48</c:f>
              <c:strCache>
                <c:ptCount val="1"/>
                <c:pt idx="0">
                  <c:v>In State</c:v>
                </c:pt>
              </c:strCache>
            </c:strRef>
          </c:tx>
          <c:spPr>
            <a:ln>
              <a:solidFill>
                <a:schemeClr val="tx2"/>
              </a:solidFill>
            </a:ln>
          </c:spPr>
          <c:marker>
            <c:symbol val="none"/>
          </c:marker>
          <c:cat>
            <c:numRef>
              <c:f>Sheet1!$O$49:$O$59</c:f>
              <c:numCache>
                <c:formatCode>General</c:formatCode>
                <c:ptCount val="11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</c:numCache>
            </c:numRef>
          </c:cat>
          <c:val>
            <c:numRef>
              <c:f>Sheet1!$P$49:$P$59</c:f>
              <c:numCache>
                <c:formatCode>0</c:formatCode>
                <c:ptCount val="11"/>
                <c:pt idx="0">
                  <c:v>989.32038834951447</c:v>
                </c:pt>
                <c:pt idx="1">
                  <c:v>1133.5922330097087</c:v>
                </c:pt>
                <c:pt idx="2">
                  <c:v>1238.4466019417475</c:v>
                </c:pt>
                <c:pt idx="3">
                  <c:v>1191.965811965812</c:v>
                </c:pt>
                <c:pt idx="4">
                  <c:v>1129.3129770992366</c:v>
                </c:pt>
                <c:pt idx="5">
                  <c:v>1130.7586206896551</c:v>
                </c:pt>
                <c:pt idx="6">
                  <c:v>1186.8965517241379</c:v>
                </c:pt>
                <c:pt idx="7">
                  <c:v>1304.6896551724137</c:v>
                </c:pt>
                <c:pt idx="8">
                  <c:v>1449.5172413793102</c:v>
                </c:pt>
                <c:pt idx="9">
                  <c:v>1506.6206896551723</c:v>
                </c:pt>
                <c:pt idx="10">
                  <c:v>1580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Sheet1!$R$48</c:f>
              <c:strCache>
                <c:ptCount val="1"/>
                <c:pt idx="0">
                  <c:v>Out of State</c:v>
                </c:pt>
              </c:strCache>
            </c:strRef>
          </c:tx>
          <c:marker>
            <c:symbol val="none"/>
          </c:marker>
          <c:cat>
            <c:numRef>
              <c:f>Sheet1!$O$49:$O$59</c:f>
              <c:numCache>
                <c:formatCode>General</c:formatCode>
                <c:ptCount val="11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</c:numCache>
            </c:numRef>
          </c:cat>
          <c:val>
            <c:numRef>
              <c:f>Sheet1!$R$49:$R$59</c:f>
              <c:numCache>
                <c:formatCode>0</c:formatCode>
                <c:ptCount val="11"/>
                <c:pt idx="0">
                  <c:v>2918.2524271844659</c:v>
                </c:pt>
                <c:pt idx="1">
                  <c:v>3219.6116504854367</c:v>
                </c:pt>
                <c:pt idx="2">
                  <c:v>3463.4951456310678</c:v>
                </c:pt>
                <c:pt idx="3">
                  <c:v>3256.2393162393164</c:v>
                </c:pt>
                <c:pt idx="4">
                  <c:v>3019.0839694656488</c:v>
                </c:pt>
                <c:pt idx="5">
                  <c:v>2872.4137931034484</c:v>
                </c:pt>
                <c:pt idx="6">
                  <c:v>3017.655172413793</c:v>
                </c:pt>
                <c:pt idx="7">
                  <c:v>3202.344827586207</c:v>
                </c:pt>
                <c:pt idx="8">
                  <c:v>3376.5517241379312</c:v>
                </c:pt>
                <c:pt idx="9">
                  <c:v>3574.4827586206898</c:v>
                </c:pt>
                <c:pt idx="10">
                  <c:v>3753.2413793103447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0795648"/>
        <c:axId val="42029056"/>
      </c:lineChart>
      <c:dateAx>
        <c:axId val="507956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42029056"/>
        <c:crosses val="autoZero"/>
        <c:auto val="0"/>
        <c:lblOffset val="100"/>
        <c:baseTimeUnit val="days"/>
        <c:majorUnit val="1"/>
      </c:dateAx>
      <c:valAx>
        <c:axId val="42029056"/>
        <c:scaling>
          <c:orientation val="minMax"/>
        </c:scaling>
        <c:delete val="0"/>
        <c:axPos val="l"/>
        <c:majorGridlines/>
        <c:numFmt formatCode="0" sourceLinked="1"/>
        <c:majorTickMark val="out"/>
        <c:minorTickMark val="none"/>
        <c:tickLblPos val="nextTo"/>
        <c:crossAx val="50795648"/>
        <c:crossesAt val="1"/>
        <c:crossBetween val="between"/>
      </c:valAx>
    </c:plotArea>
    <c:legend>
      <c:legendPos val="r"/>
      <c:layout>
        <c:manualLayout>
          <c:xMode val="edge"/>
          <c:yMode val="edge"/>
          <c:x val="0.69686067366579174"/>
          <c:y val="0.69869021580635748"/>
          <c:w val="0.21980599300087489"/>
          <c:h val="0.16743438320209975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C1B945B9-A947-4944-A612-4266F36600AC}" type="datetimeFigureOut">
              <a:rPr lang="en-US" smtClean="0"/>
              <a:t>4/23/2015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6574D87A-A1EA-4B41-952B-C8EE27D39D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0857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https://twitter.com/AAffairs_VTSGA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74D87A-A1EA-4B41-952B-C8EE27D39DA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0551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r>
              <a:rPr lang="en-US" dirty="0" smtClean="0"/>
              <a:t>Public</a:t>
            </a:r>
            <a:r>
              <a:rPr lang="en-US" baseline="0" dirty="0" smtClean="0"/>
              <a:t> domain and openly licensed “everything else” </a:t>
            </a:r>
            <a:r>
              <a:rPr lang="en-US" dirty="0" smtClean="0"/>
              <a:t>http://ocw.mit.edu/courses/literature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74D87A-A1EA-4B41-952B-C8EE27D39DAC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2929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74D87A-A1EA-4B41-952B-C8EE27D39DAC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223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http://go.pardot.com/webmail/27982/928210437/8da762fad53f73981777d9383084ac87</a:t>
            </a:r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74D87A-A1EA-4B41-952B-C8EE27D39DAC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9344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5595D-2009-44F8-9425-29FB5EC10D30}" type="datetimeFigureOut">
              <a:rPr lang="en-US" smtClean="0"/>
              <a:t>4/23/2015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C0951-DF15-4D5C-B078-FD4B00C7A7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281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5595D-2009-44F8-9425-29FB5EC10D30}" type="datetimeFigureOut">
              <a:rPr lang="en-US" smtClean="0"/>
              <a:t>4/23/2015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C0951-DF15-4D5C-B078-FD4B00C7A7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759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5595D-2009-44F8-9425-29FB5EC10D30}" type="datetimeFigureOut">
              <a:rPr lang="en-US" smtClean="0"/>
              <a:t>4/23/2015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C0951-DF15-4D5C-B078-FD4B00C7A7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296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5595D-2009-44F8-9425-29FB5EC10D30}" type="datetimeFigureOut">
              <a:rPr lang="en-US" smtClean="0"/>
              <a:t>4/23/2015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C0951-DF15-4D5C-B078-FD4B00C7A7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066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5595D-2009-44F8-9425-29FB5EC10D30}" type="datetimeFigureOut">
              <a:rPr lang="en-US" smtClean="0"/>
              <a:t>4/23/2015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C0951-DF15-4D5C-B078-FD4B00C7A7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535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5595D-2009-44F8-9425-29FB5EC10D30}" type="datetimeFigureOut">
              <a:rPr lang="en-US" smtClean="0"/>
              <a:t>4/23/2015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C0951-DF15-4D5C-B078-FD4B00C7A7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6234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5595D-2009-44F8-9425-29FB5EC10D30}" type="datetimeFigureOut">
              <a:rPr lang="en-US" smtClean="0"/>
              <a:t>4/23/2015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C0951-DF15-4D5C-B078-FD4B00C7A7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848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5595D-2009-44F8-9425-29FB5EC10D30}" type="datetimeFigureOut">
              <a:rPr lang="en-US" smtClean="0"/>
              <a:t>4/23/2015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C0951-DF15-4D5C-B078-FD4B00C7A7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510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5595D-2009-44F8-9425-29FB5EC10D30}" type="datetimeFigureOut">
              <a:rPr lang="en-US" smtClean="0"/>
              <a:t>4/23/2015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C0951-DF15-4D5C-B078-FD4B00C7A7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527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5595D-2009-44F8-9425-29FB5EC10D30}" type="datetimeFigureOut">
              <a:rPr lang="en-US" smtClean="0"/>
              <a:t>4/23/2015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C0951-DF15-4D5C-B078-FD4B00C7A7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969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5595D-2009-44F8-9425-29FB5EC10D30}" type="datetimeFigureOut">
              <a:rPr lang="en-US" smtClean="0"/>
              <a:t>4/23/2015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C0951-DF15-4D5C-B078-FD4B00C7A7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262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65595D-2009-44F8-9425-29FB5EC10D30}" type="datetimeFigureOut">
              <a:rPr lang="en-US" smtClean="0"/>
              <a:t>4/23/2015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3C0951-DF15-4D5C-B078-FD4B00C7A7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229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mailto:arwalz@vt.edu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hyperlink" Target="mailto:reserve@vt.edu" TargetMode="Externa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Open Textbooks and Beyond</a:t>
            </a:r>
            <a:br>
              <a:rPr lang="en-US" dirty="0" smtClean="0"/>
            </a:br>
            <a:r>
              <a:rPr lang="en-US" sz="3100" dirty="0" smtClean="0"/>
              <a:t>Access, Affordability, and Academic Success</a:t>
            </a:r>
            <a:endParaRPr lang="en-US" sz="31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886200"/>
            <a:ext cx="7391400" cy="2271778"/>
          </a:xfrm>
        </p:spPr>
        <p:txBody>
          <a:bodyPr>
            <a:normAutofit fontScale="92500" lnSpcReduction="10000"/>
          </a:bodyPr>
          <a:lstStyle/>
          <a:p>
            <a:endParaRPr lang="en-US" sz="1800" dirty="0" smtClean="0"/>
          </a:p>
          <a:p>
            <a:r>
              <a:rPr lang="en-US" sz="2400" dirty="0" smtClean="0"/>
              <a:t>Anita Walz</a:t>
            </a:r>
          </a:p>
          <a:p>
            <a:r>
              <a:rPr lang="en-US" sz="1800" dirty="0" smtClean="0"/>
              <a:t>Assessment, Open Education &amp; Online Learning Environments Librarian</a:t>
            </a:r>
          </a:p>
          <a:p>
            <a:r>
              <a:rPr lang="en-US" sz="1800" dirty="0" smtClean="0"/>
              <a:t>University Libraries, Virginia Tech</a:t>
            </a:r>
          </a:p>
          <a:p>
            <a:r>
              <a:rPr lang="en-US" sz="1800" dirty="0" smtClean="0">
                <a:hlinkClick r:id="rId2"/>
              </a:rPr>
              <a:t>arwalz@vt.edu</a:t>
            </a:r>
            <a:r>
              <a:rPr lang="en-US" sz="1800" dirty="0" smtClean="0"/>
              <a:t>  Newman Library #207B  @</a:t>
            </a:r>
            <a:r>
              <a:rPr lang="en-US" sz="1800" dirty="0" err="1" smtClean="0"/>
              <a:t>arwalz</a:t>
            </a:r>
            <a:endParaRPr lang="en-US" sz="1800" dirty="0" smtClean="0"/>
          </a:p>
          <a:p>
            <a:endParaRPr lang="en-US" sz="1800" dirty="0"/>
          </a:p>
          <a:p>
            <a:r>
              <a:rPr lang="en-US" sz="1800" dirty="0" smtClean="0"/>
              <a:t>April  8, 2015</a:t>
            </a:r>
            <a:endParaRPr lang="en-US" sz="18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6157978"/>
            <a:ext cx="85725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981279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can we do?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Tuition and Fees</a:t>
            </a:r>
          </a:p>
          <a:p>
            <a:r>
              <a:rPr lang="en-US" dirty="0" smtClean="0"/>
              <a:t>Room and Board</a:t>
            </a:r>
          </a:p>
          <a:p>
            <a:r>
              <a:rPr lang="en-US" dirty="0" smtClean="0"/>
              <a:t>Books and Supplies</a:t>
            </a:r>
          </a:p>
          <a:p>
            <a:r>
              <a:rPr lang="en-US" dirty="0" smtClean="0"/>
              <a:t>Personal Expenses</a:t>
            </a:r>
          </a:p>
          <a:p>
            <a:r>
              <a:rPr lang="en-US" dirty="0" smtClean="0"/>
              <a:t>Transportation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267200" y="6508597"/>
            <a:ext cx="48005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© Dave Ernst CC BY http://www.slideshare.net/djernst/virginia-tech-master-sans-video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8094774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can we do?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Tuition and Fees</a:t>
            </a:r>
          </a:p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Room and Board</a:t>
            </a:r>
          </a:p>
          <a:p>
            <a:r>
              <a:rPr lang="en-US" dirty="0" smtClean="0"/>
              <a:t>Books and Supplies</a:t>
            </a:r>
          </a:p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Personal Expenses</a:t>
            </a:r>
          </a:p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Transportation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67200" y="6508597"/>
            <a:ext cx="48005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© Dave Ernst CC BY http://www.slideshare.net/djernst/virginia-tech-master-sans-video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3614816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Increase in Textbook Prices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785" y="1371600"/>
            <a:ext cx="7043301" cy="4648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8600" y="6019800"/>
            <a:ext cx="8534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© 2014, Mark Perry, Scholar at American Enterprise Institute for Public Policy Research. All Rights Reserved. Used with permission. https://twitter.com/Mark_J_Perry/status/459395162032988160/photo/1</a:t>
            </a:r>
          </a:p>
          <a:p>
            <a:r>
              <a:rPr lang="en-US" sz="1200" dirty="0"/>
              <a:t>http://www.aei-ideas.org/2012/12/the-college-textbook-bubble-and-how-the-open-educational-resources-movement-is-going-up-against-the-textbook-cartel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98843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The average student can expect to pay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rgbClr val="FF0000"/>
                </a:solidFill>
              </a:rPr>
              <a:t>$1,200</a:t>
            </a:r>
          </a:p>
          <a:p>
            <a:pPr marL="0" indent="0" algn="ctr">
              <a:buNone/>
            </a:pPr>
            <a:r>
              <a:rPr lang="en-US" dirty="0" smtClean="0"/>
              <a:t>on textbook and course materials in 2014-15.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2400" dirty="0" smtClean="0"/>
              <a:t>Virginia Tech = </a:t>
            </a:r>
            <a:r>
              <a:rPr lang="en-US" sz="2400" dirty="0" smtClean="0">
                <a:solidFill>
                  <a:srgbClr val="FF0000"/>
                </a:solidFill>
              </a:rPr>
              <a:t>$1,130 </a:t>
            </a:r>
            <a:r>
              <a:rPr lang="en-US" sz="2400" dirty="0" smtClean="0"/>
              <a:t>(2014-15)</a:t>
            </a:r>
          </a:p>
          <a:p>
            <a:pPr marL="0" indent="0" algn="ctr"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$1,280 </a:t>
            </a:r>
            <a:r>
              <a:rPr lang="en-US" sz="2400" dirty="0" smtClean="0"/>
              <a:t>for </a:t>
            </a:r>
            <a:r>
              <a:rPr lang="en-US" sz="2400" dirty="0" err="1" smtClean="0"/>
              <a:t>VetMed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152400" y="6248400"/>
            <a:ext cx="883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https://bigfuture.collegeboard.org/pay-for-college/college-costs/quick-guide-college-costs</a:t>
            </a:r>
          </a:p>
          <a:p>
            <a:r>
              <a:rPr lang="en-US" sz="1200" dirty="0" smtClean="0"/>
              <a:t>http://www.finaid.vt.edu/coa/cost-of-attendance14-15.html</a:t>
            </a:r>
            <a:endParaRPr lang="en-US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4267200" y="6508597"/>
            <a:ext cx="48005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© Dave Ernst CC BY http://www.slideshare.net/djernst/virginia-tech-master-sans-video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8675885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VT Students spending?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361495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Academic Impact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en-US" dirty="0" smtClean="0"/>
              <a:t>Purchase an older edition of the textbook</a:t>
            </a:r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2400" i="1" dirty="0" smtClean="0"/>
              <a:t>“I figured that French hadn’t changed that much”</a:t>
            </a:r>
            <a:endParaRPr lang="en-US" sz="2400" i="1" dirty="0"/>
          </a:p>
          <a:p>
            <a:endParaRPr lang="en-US" dirty="0" smtClean="0"/>
          </a:p>
          <a:p>
            <a:r>
              <a:rPr lang="en-US" dirty="0" smtClean="0"/>
              <a:t>Delay purchasing the textbook</a:t>
            </a:r>
          </a:p>
          <a:p>
            <a:endParaRPr lang="en-US" dirty="0" smtClean="0"/>
          </a:p>
          <a:p>
            <a:r>
              <a:rPr lang="en-US" dirty="0" smtClean="0"/>
              <a:t>Never purchase the textbook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267200" y="6508597"/>
            <a:ext cx="48005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© Dave Ernst CC BY http://www.slideshare.net/djernst/virginia-tech-master-sans-video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8987935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sz="4400" dirty="0" smtClean="0">
                <a:solidFill>
                  <a:srgbClr val="FF0000"/>
                </a:solidFill>
              </a:rPr>
              <a:t>59% </a:t>
            </a:r>
          </a:p>
          <a:p>
            <a:pPr marL="0" indent="0" algn="ctr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of students report that they have had to wait </a:t>
            </a:r>
          </a:p>
          <a:p>
            <a:pPr marL="0" indent="0" algn="ctr">
              <a:buNone/>
            </a:pPr>
            <a:r>
              <a:rPr lang="en-US" dirty="0" smtClean="0"/>
              <a:t>for their financial aid check to purchase textbooks.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2400" y="6553200"/>
            <a:ext cx="7315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Unpublished Minnesota State University Student Association survey</a:t>
            </a:r>
            <a:endParaRPr lang="en-US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4267199" y="6385486"/>
            <a:ext cx="48005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© Dave Ernst CC BY http://www.slideshare.net/djernst/virginia-tech-master-sans-video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4458729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4000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en-US" sz="4000" dirty="0" smtClean="0">
                <a:solidFill>
                  <a:srgbClr val="FF0000"/>
                </a:solidFill>
              </a:rPr>
              <a:t>7/10</a:t>
            </a:r>
            <a:r>
              <a:rPr lang="en-US" dirty="0" smtClean="0"/>
              <a:t> </a:t>
            </a:r>
          </a:p>
          <a:p>
            <a:pPr marL="0" indent="0" algn="ctr">
              <a:buNone/>
            </a:pPr>
            <a:r>
              <a:rPr lang="en-US" dirty="0" smtClean="0"/>
              <a:t>students surveyed hadn’t bought a required textbook due to cost.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6553200"/>
            <a:ext cx="891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http://www.slideshare/net/txtbks/open-education-and-solving-the-textbook-cost-crisis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822250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534400" cy="5334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 smtClean="0"/>
              <a:t>In your academic career, has the cost of </a:t>
            </a:r>
          </a:p>
          <a:p>
            <a:pPr marL="0" indent="0" algn="ctr">
              <a:buNone/>
            </a:pPr>
            <a:r>
              <a:rPr lang="en-US" dirty="0" smtClean="0"/>
              <a:t>required textbooks caused you to: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	63.6%   </a:t>
            </a:r>
            <a:r>
              <a:rPr lang="en-US" dirty="0" smtClean="0"/>
              <a:t>Not purchase the required textbook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	49.2%   </a:t>
            </a:r>
            <a:r>
              <a:rPr lang="en-US" dirty="0" smtClean="0"/>
              <a:t>Take fewer courses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	45.1%   </a:t>
            </a:r>
            <a:r>
              <a:rPr lang="en-US" dirty="0" smtClean="0"/>
              <a:t>Not register for a specific course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	33.9%   </a:t>
            </a:r>
            <a:r>
              <a:rPr lang="en-US" dirty="0" smtClean="0"/>
              <a:t>Earn a poor grade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	26.7%   </a:t>
            </a:r>
            <a:r>
              <a:rPr lang="en-US" dirty="0" smtClean="0"/>
              <a:t>Drop a course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	17.0%   </a:t>
            </a:r>
            <a:r>
              <a:rPr lang="en-US" dirty="0" smtClean="0"/>
              <a:t>Fail a course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2400" y="6477000"/>
            <a:ext cx="8610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http://www.openaccesstextbooks.org/pdf/2012_Florida_Student_Textbook_Survey.pdf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9673585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model</a:t>
            </a:r>
            <a:endParaRPr 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19200"/>
            <a:ext cx="9171912" cy="504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267200" y="6508597"/>
            <a:ext cx="48005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© Dave Ernst CC BY http://www.slideshare.net/djernst/virginia-tech-master-sans-video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3979488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4800" dirty="0" smtClean="0"/>
          </a:p>
          <a:p>
            <a:pPr marL="0" indent="0" algn="ctr">
              <a:buNone/>
            </a:pPr>
            <a:r>
              <a:rPr lang="en-US" sz="4800" dirty="0" smtClean="0"/>
              <a:t>“…higher education shall be </a:t>
            </a:r>
          </a:p>
          <a:p>
            <a:pPr marL="0" indent="0" algn="ctr">
              <a:buNone/>
            </a:pPr>
            <a:r>
              <a:rPr lang="en-US" sz="4800" dirty="0" smtClean="0"/>
              <a:t>equally accessible to all…”</a:t>
            </a:r>
          </a:p>
          <a:p>
            <a:pPr marL="0" indent="0" algn="ctr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 algn="ctr">
              <a:spcBef>
                <a:spcPts val="0"/>
              </a:spcBef>
              <a:buNone/>
            </a:pPr>
            <a:r>
              <a:rPr lang="en-US" sz="2400" dirty="0" smtClean="0"/>
              <a:t>-United Nations Universal Declaration of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400" dirty="0" smtClean="0"/>
              <a:t>Human Rights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368805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4800" dirty="0" smtClean="0"/>
              <a:t>How can we improve on this?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9752069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4800" dirty="0" smtClean="0"/>
              <a:t>What if publishers and authors were funded </a:t>
            </a:r>
          </a:p>
          <a:p>
            <a:pPr marL="0" indent="0" algn="ctr">
              <a:buNone/>
            </a:pPr>
            <a:r>
              <a:rPr lang="en-US" sz="4800" dirty="0" smtClean="0"/>
              <a:t>to give works away freely?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4375018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90599"/>
            <a:ext cx="9187302" cy="501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267200" y="6508597"/>
            <a:ext cx="48005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© Dave Ernst CC BY http://www.slideshare.net/djernst/virginia-tech-master-sans-video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1671097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9371"/>
            <a:ext cx="9144000" cy="4991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267200" y="6508597"/>
            <a:ext cx="48005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© Dave Ernst CC BY http://www.slideshare.net/djernst/virginia-tech-master-sans-video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57562558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458200" cy="4648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16200" b="1" dirty="0" smtClean="0"/>
              <a:t>©</a:t>
            </a:r>
            <a:endParaRPr lang="en-US" sz="16200" b="1" dirty="0"/>
          </a:p>
        </p:txBody>
      </p:sp>
    </p:spTree>
    <p:extLst>
      <p:ext uri="{BB962C8B-B14F-4D97-AF65-F5344CB8AC3E}">
        <p14:creationId xmlns:p14="http://schemas.microsoft.com/office/powerpoint/2010/main" val="105330876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590800"/>
            <a:ext cx="7199725" cy="1872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858756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5000" dirty="0" smtClean="0"/>
              <a:t>    ©</a:t>
            </a:r>
            <a:r>
              <a:rPr lang="en-US" dirty="0" smtClean="0"/>
              <a:t> 				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       All Rights		Some Rights</a:t>
            </a:r>
          </a:p>
          <a:p>
            <a:pPr marL="0" indent="0">
              <a:buNone/>
            </a:pPr>
            <a:r>
              <a:rPr lang="en-US" dirty="0" smtClean="0"/>
              <a:t>	        Reserved		   Reserved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3236" y="2209800"/>
            <a:ext cx="1323975" cy="135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841655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4000" dirty="0" smtClean="0"/>
              <a:t>With Creative Commons licenses, </a:t>
            </a:r>
          </a:p>
          <a:p>
            <a:pPr marL="0" indent="0" algn="ctr">
              <a:buNone/>
            </a:pPr>
            <a:r>
              <a:rPr lang="en-US" sz="4000" dirty="0"/>
              <a:t>y</a:t>
            </a:r>
            <a:r>
              <a:rPr lang="en-US" sz="4000" dirty="0" smtClean="0"/>
              <a:t>ou are free to:</a:t>
            </a:r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Copy	     		Mix</a:t>
            </a:r>
          </a:p>
          <a:p>
            <a:pPr marL="0" indent="0" algn="ctr">
              <a:buNone/>
            </a:pPr>
            <a:r>
              <a:rPr lang="en-US" dirty="0" smtClean="0"/>
              <a:t>Share		Keep</a:t>
            </a:r>
          </a:p>
          <a:p>
            <a:pPr marL="0" indent="0" algn="ctr">
              <a:buNone/>
            </a:pPr>
            <a:r>
              <a:rPr lang="en-US" dirty="0" smtClean="0"/>
              <a:t>Edit			Use</a:t>
            </a:r>
          </a:p>
        </p:txBody>
      </p:sp>
    </p:spTree>
    <p:extLst>
      <p:ext uri="{BB962C8B-B14F-4D97-AF65-F5344CB8AC3E}">
        <p14:creationId xmlns:p14="http://schemas.microsoft.com/office/powerpoint/2010/main" val="333509609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17588"/>
            <a:ext cx="9144000" cy="497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267200" y="6508597"/>
            <a:ext cx="48005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© Dave Ernst CC BY http://www.slideshare.net/djernst/virginia-tech-master-sans-video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20741119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563060"/>
            <a:ext cx="8200549" cy="2157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3285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The cost barrier kept</a:t>
            </a:r>
          </a:p>
          <a:p>
            <a:pPr marL="0" indent="0" algn="ctr">
              <a:buNone/>
            </a:pPr>
            <a:r>
              <a:rPr lang="en-US" sz="5400" dirty="0" smtClean="0">
                <a:solidFill>
                  <a:srgbClr val="FF0000"/>
                </a:solidFill>
              </a:rPr>
              <a:t>2.4 million</a:t>
            </a:r>
          </a:p>
          <a:p>
            <a:pPr marL="0" indent="0" algn="ctr">
              <a:buNone/>
            </a:pPr>
            <a:r>
              <a:rPr lang="en-US" dirty="0" smtClean="0"/>
              <a:t>low and moderate-income college-qualified high school graduates from completing college in the previous decade.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12271" y="6211669"/>
            <a:ext cx="876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Advisory Committee on Student Financial Assistance http://files.eric.ed.gov/fulltext/ED529499.pdf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472724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5945" y="304800"/>
            <a:ext cx="2149764" cy="595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570721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81000"/>
            <a:ext cx="8266413" cy="621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76839" y="6490632"/>
            <a:ext cx="434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http://ocw.mit.edu/courses/literature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278917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455" y="514927"/>
            <a:ext cx="8915400" cy="5265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50220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5400" dirty="0" smtClean="0"/>
          </a:p>
          <a:p>
            <a:pPr marL="0" indent="0" algn="ctr">
              <a:buNone/>
            </a:pPr>
            <a:r>
              <a:rPr lang="en-US" sz="5400" dirty="0" smtClean="0"/>
              <a:t>Many options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13933929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Open Textbooks</a:t>
            </a:r>
          </a:p>
          <a:p>
            <a:pPr marL="0" indent="0">
              <a:buNone/>
            </a:pPr>
            <a:endParaRPr lang="en-US" sz="3600" dirty="0" smtClean="0"/>
          </a:p>
          <a:p>
            <a:r>
              <a:rPr lang="en-US" sz="3600" dirty="0" smtClean="0"/>
              <a:t>Openly licensed everything else</a:t>
            </a:r>
          </a:p>
          <a:p>
            <a:pPr marL="0" indent="0">
              <a:buNone/>
            </a:pPr>
            <a:r>
              <a:rPr lang="en-US" sz="2000" dirty="0" smtClean="0"/>
              <a:t>(video, images, games, simulations)</a:t>
            </a:r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3600" dirty="0" smtClean="0"/>
              <a:t>Public domain works </a:t>
            </a:r>
          </a:p>
          <a:p>
            <a:pPr marL="0" indent="0">
              <a:buNone/>
            </a:pPr>
            <a:r>
              <a:rPr lang="en-US" sz="2000" dirty="0" smtClean="0"/>
              <a:t>(U.S. works published pre-1923)  https://copyright.cornell.edu/resources/publicdomain.cfm</a:t>
            </a:r>
          </a:p>
          <a:p>
            <a:pPr marL="0" indent="0">
              <a:buNone/>
            </a:pPr>
            <a:endParaRPr lang="en-US" sz="36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714181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52400"/>
            <a:ext cx="6185483" cy="764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5351290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8654"/>
            <a:ext cx="9143999" cy="5012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267200" y="6508597"/>
            <a:ext cx="48005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© Dave Ernst CC BY http://www.slideshare.net/djernst/virginia-tech-master-sans-video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03771525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52400"/>
            <a:ext cx="8153400" cy="64908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111428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173" y="304800"/>
            <a:ext cx="4819191" cy="3475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2364" y="34636"/>
            <a:ext cx="3781719" cy="3108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2477" y="3201137"/>
            <a:ext cx="3824287" cy="276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773" y="3886200"/>
            <a:ext cx="3208110" cy="2447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657600" y="5943167"/>
            <a:ext cx="28749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Merlot.org</a:t>
            </a:r>
          </a:p>
          <a:p>
            <a:r>
              <a:rPr lang="en-US" dirty="0" smtClean="0"/>
              <a:t>OERCommons.org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957818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90600"/>
            <a:ext cx="9168778" cy="501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267200" y="6508597"/>
            <a:ext cx="48005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© Dave Ernst CC BY http://www.slideshare.net/djernst/virginia-tech-master-sans-video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7278620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45" y="914400"/>
            <a:ext cx="9037854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647334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90599"/>
            <a:ext cx="9192599" cy="500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267200" y="6508597"/>
            <a:ext cx="48005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© Dave Ernst CC BY http://www.slideshare.net/djernst/virginia-tech-master-sans-video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26445409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990600"/>
            <a:ext cx="9182340" cy="4995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267200" y="6508597"/>
            <a:ext cx="48005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© Dave Ernst CC BY http://www.slideshare.net/djernst/virginia-tech-master-sans-video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58088162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Library-subscribed resources </a:t>
            </a:r>
            <a:r>
              <a:rPr lang="en-US" sz="3600" dirty="0" smtClean="0"/>
              <a:t>(point to)</a:t>
            </a:r>
          </a:p>
          <a:p>
            <a:pPr marL="0" indent="0">
              <a:buNone/>
            </a:pPr>
            <a:endParaRPr lang="en-US" sz="3600" dirty="0" smtClean="0"/>
          </a:p>
          <a:p>
            <a:r>
              <a:rPr lang="en-US" sz="3600" dirty="0" smtClean="0"/>
              <a:t>Copyrighted works freely accessible online – but not openly licensed </a:t>
            </a:r>
            <a:r>
              <a:rPr lang="en-US" dirty="0" smtClean="0"/>
              <a:t>(</a:t>
            </a:r>
            <a:r>
              <a:rPr lang="en-US" dirty="0" smtClean="0">
                <a:solidFill>
                  <a:srgbClr val="FF0000"/>
                </a:solidFill>
              </a:rPr>
              <a:t>point to</a:t>
            </a:r>
            <a:r>
              <a:rPr lang="en-US" dirty="0" smtClean="0"/>
              <a:t>)</a:t>
            </a:r>
          </a:p>
          <a:p>
            <a:endParaRPr lang="en-US" dirty="0"/>
          </a:p>
          <a:p>
            <a:r>
              <a:rPr lang="en-US" dirty="0" smtClean="0"/>
              <a:t>Works used under </a:t>
            </a:r>
            <a:r>
              <a:rPr lang="en-US" dirty="0" smtClean="0">
                <a:solidFill>
                  <a:srgbClr val="FF0000"/>
                </a:solidFill>
              </a:rPr>
              <a:t>copyright exemptions or Fair Use</a:t>
            </a:r>
          </a:p>
          <a:p>
            <a:endParaRPr lang="en-US" dirty="0"/>
          </a:p>
          <a:p>
            <a:r>
              <a:rPr lang="en-US" dirty="0" smtClean="0">
                <a:solidFill>
                  <a:srgbClr val="FF0000"/>
                </a:solidFill>
              </a:rPr>
              <a:t>Works </a:t>
            </a:r>
            <a:r>
              <a:rPr lang="en-US" b="1" dirty="0" smtClean="0">
                <a:solidFill>
                  <a:srgbClr val="FF0000"/>
                </a:solidFill>
              </a:rPr>
              <a:t>you</a:t>
            </a:r>
            <a:r>
              <a:rPr lang="en-US" dirty="0" smtClean="0">
                <a:solidFill>
                  <a:srgbClr val="FF0000"/>
                </a:solidFill>
              </a:rPr>
              <a:t> have authored </a:t>
            </a:r>
            <a:r>
              <a:rPr lang="en-US" dirty="0" smtClean="0"/>
              <a:t>and shared via </a:t>
            </a:r>
            <a:r>
              <a:rPr lang="en-US" dirty="0" err="1" smtClean="0"/>
              <a:t>VTechWorks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36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141395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709" y="208033"/>
            <a:ext cx="8704306" cy="601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2345" y="6211669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Guidance on creating persistent links for off campus users: http://www.lib.vt.edu/help/scholar/persistentlinks.html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764661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400"/>
            <a:ext cx="5995649" cy="465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7701" y="3158836"/>
            <a:ext cx="5368202" cy="3533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295119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57200"/>
            <a:ext cx="7696200" cy="6128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912786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90236"/>
            <a:ext cx="5934075" cy="506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14600" y="5867400"/>
            <a:ext cx="64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+ Library-subscribed resources (via persistent links)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62000" y="1295400"/>
            <a:ext cx="228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Linking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715973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229600" cy="4525963"/>
          </a:xfrm>
        </p:spPr>
        <p:txBody>
          <a:bodyPr/>
          <a:lstStyle/>
          <a:p>
            <a:r>
              <a:rPr lang="en-US" dirty="0" smtClean="0"/>
              <a:t>Course Reserves (</a:t>
            </a:r>
            <a:r>
              <a:rPr lang="en-US" dirty="0" smtClean="0">
                <a:hlinkClick r:id="rId2"/>
              </a:rPr>
              <a:t>reserve@vt.edu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r>
              <a:rPr lang="en-US" dirty="0" smtClean="0"/>
              <a:t>  -  Textbooks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  - Other materials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362200"/>
            <a:ext cx="5239327" cy="3445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304671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534400" cy="5334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 smtClean="0"/>
              <a:t>In your academic career, has the cost of </a:t>
            </a:r>
          </a:p>
          <a:p>
            <a:pPr marL="0" indent="0" algn="ctr">
              <a:buNone/>
            </a:pPr>
            <a:r>
              <a:rPr lang="en-US" dirty="0" smtClean="0"/>
              <a:t>required textbooks caused you to: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	63.6%   </a:t>
            </a:r>
            <a:r>
              <a:rPr lang="en-US" dirty="0" smtClean="0"/>
              <a:t>Not purchase the required textbook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	49.2%   </a:t>
            </a:r>
            <a:r>
              <a:rPr lang="en-US" dirty="0" smtClean="0"/>
              <a:t>Take fewer courses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	45.1%   </a:t>
            </a:r>
            <a:r>
              <a:rPr lang="en-US" dirty="0" smtClean="0"/>
              <a:t>Not register for a specific course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	33.9%   </a:t>
            </a:r>
            <a:r>
              <a:rPr lang="en-US" dirty="0" smtClean="0"/>
              <a:t>Earn a poor grade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	26.7%   </a:t>
            </a:r>
            <a:r>
              <a:rPr lang="en-US" dirty="0" smtClean="0"/>
              <a:t>Drop a course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	17.0%   </a:t>
            </a:r>
            <a:r>
              <a:rPr lang="en-US" dirty="0" smtClean="0"/>
              <a:t>Fail a course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2400" y="6477000"/>
            <a:ext cx="8610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http://www.openaccesstextbooks.org/pdf/2012_Florida_Student_Textbook_Survey.pdf</a:t>
            </a:r>
            <a:endParaRPr lang="en-US" sz="1400" dirty="0"/>
          </a:p>
        </p:txBody>
      </p:sp>
      <p:sp>
        <p:nvSpPr>
          <p:cNvPr id="2" name="TextBox 1"/>
          <p:cNvSpPr txBox="1"/>
          <p:nvPr/>
        </p:nvSpPr>
        <p:spPr>
          <a:xfrm>
            <a:off x="723900" y="3142"/>
            <a:ext cx="7467600" cy="77867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0" dirty="0" smtClean="0">
                <a:solidFill>
                  <a:schemeClr val="bg1">
                    <a:lumMod val="50000"/>
                  </a:schemeClr>
                </a:solidFill>
              </a:rPr>
              <a:t>X</a:t>
            </a:r>
            <a:endParaRPr lang="en-US" sz="500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939404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What can we do?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Take a look!  Is there a book for you?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Write a review of an open textbook from </a:t>
            </a:r>
            <a:r>
              <a:rPr lang="en-US" sz="1700" dirty="0" smtClean="0"/>
              <a:t>http://open.umn.edu/opentextbooks ! </a:t>
            </a:r>
            <a:r>
              <a:rPr lang="en-US" sz="2000" dirty="0" smtClean="0"/>
              <a:t>($200 stipend)</a:t>
            </a:r>
          </a:p>
          <a:p>
            <a:endParaRPr lang="en-US" sz="2000" dirty="0" smtClean="0"/>
          </a:p>
          <a:p>
            <a:r>
              <a:rPr lang="en-US" dirty="0" smtClean="0"/>
              <a:t>Adopt a book if it meets the needs of you and your students</a:t>
            </a:r>
          </a:p>
          <a:p>
            <a:endParaRPr lang="en-US" dirty="0" smtClean="0"/>
          </a:p>
          <a:p>
            <a:r>
              <a:rPr lang="en-US" dirty="0" smtClean="0"/>
              <a:t>Raise awareness – talk with colleagues in your program and department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31161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21522"/>
            <a:ext cx="9143999" cy="4964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267200" y="6508597"/>
            <a:ext cx="48005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© Dave Ernst CC BY http://www.slideshare.net/djernst/virginia-tech-master-sans-video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17957157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opportunities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991600" cy="48768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Need help finding something, or need instructional design assistance?</a:t>
            </a:r>
          </a:p>
          <a:p>
            <a:pPr lvl="1"/>
            <a:r>
              <a:rPr lang="en-US" dirty="0" smtClean="0"/>
              <a:t>Libraries can help! (Or we will connect you to someone who can)</a:t>
            </a:r>
          </a:p>
          <a:p>
            <a:endParaRPr lang="en-US" dirty="0" smtClean="0"/>
          </a:p>
          <a:p>
            <a:r>
              <a:rPr lang="en-US" dirty="0" smtClean="0"/>
              <a:t>Interested in publishing? </a:t>
            </a:r>
          </a:p>
          <a:p>
            <a:pPr lvl="1"/>
            <a:r>
              <a:rPr lang="en-US" dirty="0" smtClean="0"/>
              <a:t>Explore library publishing with us!</a:t>
            </a:r>
          </a:p>
          <a:p>
            <a:pPr lvl="1"/>
            <a:r>
              <a:rPr lang="en-US" dirty="0" smtClean="0"/>
              <a:t>Understand author rights before signing agreements – ask a librarian!</a:t>
            </a:r>
          </a:p>
          <a:p>
            <a:endParaRPr lang="en-US" dirty="0" smtClean="0"/>
          </a:p>
          <a:p>
            <a:r>
              <a:rPr lang="en-US" dirty="0" smtClean="0"/>
              <a:t>Want to share?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- Contribute your work to </a:t>
            </a:r>
            <a:r>
              <a:rPr lang="en-US" dirty="0" err="1" smtClean="0"/>
              <a:t>VTechWorks</a:t>
            </a:r>
            <a:r>
              <a:rPr lang="en-US" dirty="0" smtClean="0"/>
              <a:t>, Merlot, OER Commons</a:t>
            </a:r>
          </a:p>
          <a:p>
            <a:endParaRPr lang="en-US" dirty="0" smtClean="0"/>
          </a:p>
          <a:p>
            <a:r>
              <a:rPr lang="en-US" dirty="0" smtClean="0"/>
              <a:t>Want more information?</a:t>
            </a:r>
          </a:p>
          <a:p>
            <a:pPr marL="0" indent="0">
              <a:buNone/>
            </a:pPr>
            <a:r>
              <a:rPr lang="en-US" dirty="0" smtClean="0"/>
              <a:t>      - Inside Higher Ed Webinar 4/28 2pm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- Explore the OER </a:t>
            </a:r>
            <a:r>
              <a:rPr lang="en-US" dirty="0" err="1" smtClean="0"/>
              <a:t>LibGuide</a:t>
            </a:r>
            <a:r>
              <a:rPr lang="en-US" dirty="0" smtClean="0"/>
              <a:t>   </a:t>
            </a:r>
            <a:r>
              <a:rPr lang="en-US" sz="2400" dirty="0" smtClean="0"/>
              <a:t>guides.lib.vt.edu/</a:t>
            </a:r>
            <a:r>
              <a:rPr lang="en-US" sz="2400" dirty="0" err="1" smtClean="0"/>
              <a:t>oer</a:t>
            </a:r>
            <a:r>
              <a:rPr lang="en-US" sz="2400" dirty="0" smtClean="0"/>
              <a:t> </a:t>
            </a:r>
          </a:p>
          <a:p>
            <a:pPr marL="0" indent="0">
              <a:buNone/>
            </a:pPr>
            <a:r>
              <a:rPr lang="en-US" dirty="0" smtClean="0"/>
              <a:t>      - Follow “</a:t>
            </a:r>
            <a:r>
              <a:rPr lang="en-US" dirty="0" err="1" smtClean="0"/>
              <a:t>Open@VT</a:t>
            </a:r>
            <a:r>
              <a:rPr lang="en-US" dirty="0" smtClean="0"/>
              <a:t>” blog     </a:t>
            </a:r>
            <a:r>
              <a:rPr lang="en-US" sz="2400" dirty="0" smtClean="0"/>
              <a:t>blogs.lt.vt.edu/</a:t>
            </a:r>
            <a:r>
              <a:rPr lang="en-US" sz="2400" dirty="0" err="1" smtClean="0"/>
              <a:t>openvt</a:t>
            </a: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        </a:t>
            </a:r>
            <a:r>
              <a:rPr lang="en-US" sz="2400" b="1" dirty="0" smtClean="0"/>
              <a:t>-</a:t>
            </a:r>
            <a:r>
              <a:rPr lang="en-US" sz="2400" dirty="0" smtClean="0"/>
              <a:t> </a:t>
            </a:r>
            <a:r>
              <a:rPr lang="en-US" dirty="0" smtClean="0"/>
              <a:t>Join the </a:t>
            </a:r>
            <a:r>
              <a:rPr lang="en-US" dirty="0" err="1" smtClean="0"/>
              <a:t>OpenVT</a:t>
            </a:r>
            <a:r>
              <a:rPr lang="en-US" dirty="0" smtClean="0"/>
              <a:t> email listserv </a:t>
            </a:r>
            <a:r>
              <a:rPr lang="en-US" sz="2800" dirty="0" smtClean="0"/>
              <a:t>(events &amp; grants)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- Contact Anita at arwalz@vt.edu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549490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4400" dirty="0" smtClean="0"/>
          </a:p>
          <a:p>
            <a:pPr marL="0" indent="0" algn="ctr">
              <a:buNone/>
            </a:pPr>
            <a:r>
              <a:rPr lang="en-US" sz="6600" dirty="0" smtClean="0"/>
              <a:t>Thanks for your time!</a:t>
            </a:r>
          </a:p>
          <a:p>
            <a:pPr marL="0" indent="0" algn="ctr">
              <a:buNone/>
            </a:pPr>
            <a:endParaRPr lang="en-US" sz="4400" dirty="0"/>
          </a:p>
          <a:p>
            <a:pPr marL="0" indent="0" algn="ctr">
              <a:buNone/>
            </a:pPr>
            <a:r>
              <a:rPr lang="en-US" sz="4000" dirty="0" smtClean="0"/>
              <a:t>Anita Walz, University Libraries</a:t>
            </a:r>
          </a:p>
          <a:p>
            <a:pPr marL="0" indent="0" algn="ctr">
              <a:buNone/>
            </a:pPr>
            <a:r>
              <a:rPr lang="en-US" sz="4000" dirty="0" smtClean="0"/>
              <a:t>arwalz@vt.edu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9312740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21522"/>
            <a:ext cx="9143999" cy="4964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6629400" y="1600200"/>
            <a:ext cx="1752600" cy="2057400"/>
          </a:xfrm>
          <a:prstGeom prst="rect">
            <a:avLst/>
          </a:prstGeom>
          <a:solidFill>
            <a:schemeClr val="accent1">
              <a:alpha val="1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267200" y="6508597"/>
            <a:ext cx="48005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© Dave Ernst CC BY http://www.slideshare.net/djernst/virginia-tech-master-sans-video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8246175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048000"/>
            <a:ext cx="35814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73591255"/>
              </p:ext>
            </p:extLst>
          </p:nvPr>
        </p:nvGraphicFramePr>
        <p:xfrm>
          <a:off x="3886200" y="1805709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Rectangle 7"/>
          <p:cNvSpPr/>
          <p:nvPr/>
        </p:nvSpPr>
        <p:spPr>
          <a:xfrm>
            <a:off x="3937000" y="2971800"/>
            <a:ext cx="4572000" cy="152400"/>
          </a:xfrm>
          <a:prstGeom prst="rect">
            <a:avLst/>
          </a:prstGeom>
          <a:solidFill>
            <a:srgbClr val="FFFF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932709" y="381000"/>
            <a:ext cx="563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# work hours at minimum wage (2004-2014)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4343400" y="1454727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VT Tuition + fees (annual)</a:t>
            </a: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309418" y="1639393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UMN Tuition (annual)</a:t>
            </a:r>
            <a:endParaRPr lang="en-US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4267200" y="6508597"/>
            <a:ext cx="48005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© Dave Ernst CC BY http://www.slideshare.net/djernst/virginia-tech-master-sans-video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9674894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dirty="0" smtClean="0"/>
              <a:t>The average borrower owes more than </a:t>
            </a:r>
          </a:p>
          <a:p>
            <a:pPr marL="0" indent="0" algn="ctr">
              <a:buNone/>
            </a:pPr>
            <a:r>
              <a:rPr lang="en-US" sz="4000" dirty="0" smtClean="0">
                <a:solidFill>
                  <a:srgbClr val="FF0000"/>
                </a:solidFill>
              </a:rPr>
              <a:t>$29,400 </a:t>
            </a:r>
          </a:p>
          <a:p>
            <a:pPr marL="0" indent="0" algn="ctr">
              <a:buNone/>
            </a:pPr>
            <a:r>
              <a:rPr lang="en-US" sz="4000" dirty="0" smtClean="0"/>
              <a:t>in student loans (class of 2012)</a:t>
            </a:r>
            <a:endParaRPr lang="en-US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6248400"/>
            <a:ext cx="7543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Institute for College Access and Success http://projectonstudentdebt.org/files/pub/Student_Debt_the_Class_of_2012_NR.pdf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8535121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5" y="914400"/>
            <a:ext cx="9102855" cy="5014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267200" y="6508597"/>
            <a:ext cx="48005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© Dave Ernst CC BY http://www.slideshare.net/djernst/virginia-tech-master-sans-video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8896210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1355</TotalTime>
  <Words>800</Words>
  <Application>Microsoft Office PowerPoint</Application>
  <PresentationFormat>On-screen Show (4:3)</PresentationFormat>
  <Paragraphs>194</Paragraphs>
  <Slides>51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4" baseType="lpstr">
      <vt:lpstr>Arial</vt:lpstr>
      <vt:lpstr>Calibri</vt:lpstr>
      <vt:lpstr>Office Theme</vt:lpstr>
      <vt:lpstr>Open Textbooks and Beyond Access, Affordability, and Academic Success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What can we do?</vt:lpstr>
      <vt:lpstr>What can we do?</vt:lpstr>
      <vt:lpstr>Increase in Textbook Prices</vt:lpstr>
      <vt:lpstr>PowerPoint Presentation</vt:lpstr>
      <vt:lpstr>What are VT Students spending?</vt:lpstr>
      <vt:lpstr>Academic Impact</vt:lpstr>
      <vt:lpstr>PowerPoint Presentation</vt:lpstr>
      <vt:lpstr>PowerPoint Presentation</vt:lpstr>
      <vt:lpstr>PowerPoint Presentation</vt:lpstr>
      <vt:lpstr>Current model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What can we do?</vt:lpstr>
      <vt:lpstr>Additional opportunities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Anita Walz</dc:creator>
  <cp:lastModifiedBy>Anita Walz</cp:lastModifiedBy>
  <cp:revision>28</cp:revision>
  <cp:lastPrinted>2015-04-23T20:06:50Z</cp:lastPrinted>
  <dcterms:created xsi:type="dcterms:W3CDTF">2015-04-07T17:23:26Z</dcterms:created>
  <dcterms:modified xsi:type="dcterms:W3CDTF">2015-04-23T20:09:38Z</dcterms:modified>
</cp:coreProperties>
</file>