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32918400" cy="438912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>
        <p:scale>
          <a:sx n="28" d="100"/>
          <a:sy n="28" d="100"/>
        </p:scale>
        <p:origin x="-1784" y="992"/>
      </p:cViewPr>
      <p:guideLst>
        <p:guide orient="horz" pos="13824"/>
        <p:guide pos="103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01F56E-2390-5349-9A3A-E20FEFC0958A}" type="datetimeFigureOut">
              <a:rPr lang="en-US" smtClean="0"/>
              <a:t>4/20/14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E59EF3-A2A4-214E-8E21-77CB70A13B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422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59EF3-A2A4-214E-8E21-77CB70A13B0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090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806841"/>
            <a:ext cx="32095440" cy="561807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1840" y="19421149"/>
            <a:ext cx="28803600" cy="24470061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98157"/>
            <a:ext cx="32095440" cy="585216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56756" y="13108838"/>
            <a:ext cx="12338687" cy="2691993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91840" y="13050317"/>
            <a:ext cx="16459200" cy="27036979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3688338" y="1204867"/>
            <a:ext cx="7680960" cy="2336800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4/20/14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334720"/>
            <a:ext cx="32095440" cy="561807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1840" y="32014762"/>
            <a:ext cx="28803600" cy="1187644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337560" y="7229139"/>
            <a:ext cx="28757880" cy="1907804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334720"/>
            <a:ext cx="32095440" cy="561807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1840" y="32014762"/>
            <a:ext cx="28803600" cy="1187644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88338" y="1204867"/>
            <a:ext cx="7680960" cy="2336800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337560" y="7229139"/>
            <a:ext cx="14352422" cy="1907804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17743018" y="7229139"/>
            <a:ext cx="14352422" cy="1907804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334720"/>
            <a:ext cx="32095440" cy="561807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1840" y="32014762"/>
            <a:ext cx="28803600" cy="1187644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88338" y="1204867"/>
            <a:ext cx="7680960" cy="2336800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337561" y="7229139"/>
            <a:ext cx="23767085" cy="19078042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7157680" y="7229139"/>
            <a:ext cx="4937760" cy="948049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7157680" y="16826682"/>
            <a:ext cx="4937760" cy="948049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755191" y="7229146"/>
            <a:ext cx="3291840" cy="35412979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23360" y="11101894"/>
            <a:ext cx="23134320" cy="29070746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2162784"/>
            <a:ext cx="32095440" cy="58521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91840" y="38039040"/>
            <a:ext cx="28803600" cy="585216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337560" y="7229139"/>
            <a:ext cx="28757880" cy="2487168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0482554"/>
            <a:ext cx="32095440" cy="146304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91840" y="35101485"/>
            <a:ext cx="28803600" cy="4974336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23360" y="16611603"/>
            <a:ext cx="12838176" cy="2356103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31122" y="16611603"/>
            <a:ext cx="12838176" cy="2356103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3688338" y="1204867"/>
            <a:ext cx="7680960" cy="2336800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4/20/14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17" y="12913373"/>
            <a:ext cx="12838176" cy="561847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17" y="19621946"/>
            <a:ext cx="12838176" cy="2055069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31122" y="12913373"/>
            <a:ext cx="12838176" cy="561847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31122" y="19621946"/>
            <a:ext cx="12838176" cy="2055069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3688338" y="1204867"/>
            <a:ext cx="7680960" cy="2336800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4/20/14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4117" y="1204867"/>
            <a:ext cx="10424160" cy="23368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4363301" y="18589216"/>
            <a:ext cx="12179808" cy="10163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8860306" y="18589216"/>
            <a:ext cx="12179808" cy="10163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363301" y="18589216"/>
            <a:ext cx="12179808" cy="10163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8860306" y="18589216"/>
            <a:ext cx="12179808" cy="10163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363301" y="18589216"/>
            <a:ext cx="12179808" cy="10163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8860306" y="18589216"/>
            <a:ext cx="12179808" cy="10163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AA508-F0CD-46EA-95FB-26B559A0B5D9}" type="datetimeFigureOut">
              <a:rPr lang="en-US" smtClean="0"/>
              <a:t>4/20/14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198157"/>
            <a:ext cx="32095440" cy="585216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31122" y="16581130"/>
            <a:ext cx="12838176" cy="2359152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43427" y="13050310"/>
            <a:ext cx="12838176" cy="27036979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3688338" y="1204867"/>
            <a:ext cx="7680960" cy="2336800"/>
          </a:xfrm>
        </p:spPr>
        <p:txBody>
          <a:bodyPr/>
          <a:lstStyle/>
          <a:p>
            <a:fld id="{70FAA508-F0CD-46EA-95FB-26B559A0B5D9}" type="datetimeFigureOut">
              <a:rPr lang="en-US" smtClean="0"/>
              <a:t>4/20/14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" y="7192678"/>
            <a:ext cx="32089727" cy="585216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11926" y="16611606"/>
            <a:ext cx="27397714" cy="234929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688338" y="1204867"/>
            <a:ext cx="76809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0FAA508-F0CD-46EA-95FB-26B559A0B5D9}" type="datetimeFigureOut">
              <a:rPr lang="en-US" smtClean="0"/>
              <a:t>4/20/14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4117" y="1204867"/>
            <a:ext cx="1042416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1643618" y="42042090"/>
            <a:ext cx="1645920" cy="2336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A822907-8A9D-4F6B-98F6-913902AD56B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91843" y="0"/>
            <a:ext cx="28797887" cy="11704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91843" y="42720768"/>
            <a:ext cx="28797887" cy="1170432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jpg"/><Relationship Id="rId9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91248">
            <a:off x="17508282" y="11100435"/>
            <a:ext cx="3408466" cy="324292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85892">
            <a:off x="12543909" y="8961816"/>
            <a:ext cx="3408466" cy="32429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278807"/>
            <a:ext cx="32918400" cy="6785134"/>
          </a:xfrm>
          <a:solidFill>
            <a:schemeClr val="tx2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382716" y="1385431"/>
            <a:ext cx="25438038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BC01E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Website Redesign Project</a:t>
            </a:r>
            <a:endParaRPr lang="en-US" sz="1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BC01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382715" y="3285650"/>
            <a:ext cx="25438039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BC01E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Creating Intuitive Content Management</a:t>
            </a:r>
            <a:endParaRPr lang="en-US" sz="10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BC01E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39292340"/>
            <a:ext cx="32918400" cy="3272693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0" dirty="0" smtClean="0">
                <a:solidFill>
                  <a:schemeClr val="accent1"/>
                </a:solidFill>
              </a:rPr>
              <a:t>WWW.GILESANIMALRESCUE.ORG</a:t>
            </a:r>
            <a:endParaRPr lang="en-US" sz="12000" dirty="0">
              <a:solidFill>
                <a:schemeClr val="accent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85892">
            <a:off x="12543909" y="32612954"/>
            <a:ext cx="3408466" cy="324292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382716" y="5109286"/>
            <a:ext cx="2543803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bg1"/>
                </a:solidFill>
              </a:rPr>
              <a:t>Jackie </a:t>
            </a:r>
            <a:r>
              <a:rPr lang="en-US" sz="7200" b="1" dirty="0" err="1" smtClean="0">
                <a:solidFill>
                  <a:schemeClr val="bg1"/>
                </a:solidFill>
              </a:rPr>
              <a:t>Falatko</a:t>
            </a:r>
            <a:r>
              <a:rPr lang="en-US" sz="7200" b="1" dirty="0" smtClean="0">
                <a:solidFill>
                  <a:schemeClr val="bg1"/>
                </a:solidFill>
              </a:rPr>
              <a:t>, Devin Henslee</a:t>
            </a:r>
          </a:p>
          <a:p>
            <a:pPr algn="ctr"/>
            <a:r>
              <a:rPr lang="en-US" sz="5400" i="1" dirty="0" smtClean="0">
                <a:solidFill>
                  <a:schemeClr val="bg1"/>
                </a:solidFill>
              </a:rPr>
              <a:t>I</a:t>
            </a:r>
            <a:r>
              <a:rPr lang="en-US" sz="5400" i="1" dirty="0">
                <a:solidFill>
                  <a:schemeClr val="bg1"/>
                </a:solidFill>
              </a:rPr>
              <a:t>n</a:t>
            </a:r>
            <a:r>
              <a:rPr lang="en-US" sz="5400" i="1" dirty="0" smtClean="0">
                <a:solidFill>
                  <a:schemeClr val="bg1"/>
                </a:solidFill>
              </a:rPr>
              <a:t>structor: Dr. Edward Fox, Department of Computer Science</a:t>
            </a:r>
          </a:p>
          <a:p>
            <a:pPr algn="ctr"/>
            <a:r>
              <a:rPr lang="en-US" sz="5400" i="1" dirty="0" smtClean="0">
                <a:solidFill>
                  <a:schemeClr val="bg1"/>
                </a:solidFill>
              </a:rPr>
              <a:t>CS4624 Multimedia/Hypertext/</a:t>
            </a:r>
            <a:r>
              <a:rPr lang="en-US" sz="5400" i="1" dirty="0" err="1" smtClean="0">
                <a:solidFill>
                  <a:schemeClr val="bg1"/>
                </a:solidFill>
              </a:rPr>
              <a:t>InformationAccess</a:t>
            </a:r>
            <a:r>
              <a:rPr lang="en-US" sz="5400" i="1" dirty="0" smtClean="0">
                <a:solidFill>
                  <a:schemeClr val="bg1"/>
                </a:solidFill>
              </a:rPr>
              <a:t>; April 24, 2014</a:t>
            </a:r>
            <a:endParaRPr lang="en-US" sz="5400" i="1" dirty="0">
              <a:solidFill>
                <a:schemeClr val="bg1"/>
              </a:solidFill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291248">
            <a:off x="17508283" y="34751572"/>
            <a:ext cx="3408466" cy="32429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0589" y="9549705"/>
            <a:ext cx="8158644" cy="8894745"/>
          </a:xfrm>
          <a:prstGeom prst="rect">
            <a:avLst/>
          </a:prstGeom>
          <a:noFill/>
          <a:ln w="38100" cmpd="sng">
            <a:solidFill>
              <a:srgbClr val="263B86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dirty="0" smtClean="0"/>
              <a:t>Our </a:t>
            </a:r>
            <a:r>
              <a:rPr lang="en-US" sz="2600" dirty="0"/>
              <a:t>client, Christine, is the president of the non-profit Giles Animal Rescue, </a:t>
            </a:r>
            <a:r>
              <a:rPr lang="en-US" sz="2600" dirty="0" smtClean="0"/>
              <a:t>which helps </a:t>
            </a:r>
            <a:r>
              <a:rPr lang="en-US" sz="2600" dirty="0"/>
              <a:t>homeless, neglected, and abused pets in Giles County. The organization has a Drupal website that several groups of students have worked on, but </a:t>
            </a:r>
            <a:r>
              <a:rPr lang="en-US" sz="2600" dirty="0" smtClean="0"/>
              <a:t>it still </a:t>
            </a:r>
            <a:r>
              <a:rPr lang="en-US" sz="2600" dirty="0"/>
              <a:t>needed bug fixes and </a:t>
            </a:r>
            <a:r>
              <a:rPr lang="en-US" sz="2600" dirty="0" smtClean="0"/>
              <a:t>feature expansion. </a:t>
            </a:r>
            <a:r>
              <a:rPr lang="en-US" sz="2600" dirty="0"/>
              <a:t>Our goal is to make all the changes she asked </a:t>
            </a:r>
            <a:r>
              <a:rPr lang="en-US" sz="2600" dirty="0" smtClean="0"/>
              <a:t>for, </a:t>
            </a:r>
            <a:r>
              <a:rPr lang="en-US" sz="2600" dirty="0"/>
              <a:t>as well as create </a:t>
            </a:r>
            <a:r>
              <a:rPr lang="en-US" sz="2600" dirty="0" smtClean="0"/>
              <a:t>a website </a:t>
            </a:r>
            <a:r>
              <a:rPr lang="en-US" sz="2600" dirty="0"/>
              <a:t>content management environment that </a:t>
            </a:r>
            <a:r>
              <a:rPr lang="en-US" sz="2600" dirty="0" smtClean="0"/>
              <a:t>is easy </a:t>
            </a:r>
            <a:r>
              <a:rPr lang="en-US" sz="2600" dirty="0"/>
              <a:t>to </a:t>
            </a:r>
            <a:r>
              <a:rPr lang="en-US" sz="2600" dirty="0" smtClean="0"/>
              <a:t>maintain. </a:t>
            </a:r>
            <a:r>
              <a:rPr lang="en-US" sz="2600" dirty="0"/>
              <a:t>We don’t want her to have to find more volunteers to help with the website after we complete our work. </a:t>
            </a:r>
          </a:p>
          <a:p>
            <a:r>
              <a:rPr lang="en-US" sz="2600" dirty="0"/>
              <a:t> </a:t>
            </a:r>
          </a:p>
          <a:p>
            <a:r>
              <a:rPr lang="en-US" sz="2600" dirty="0"/>
              <a:t>We worked closely with her, meeting every other Wednesday </a:t>
            </a:r>
            <a:r>
              <a:rPr lang="en-US" sz="2600" dirty="0" smtClean="0"/>
              <a:t>to </a:t>
            </a:r>
            <a:r>
              <a:rPr lang="en-US" sz="2600" dirty="0"/>
              <a:t>demonstrate our changes. We will continue to receive feedback on the changes, propose new changes, and get tasked with more changes in the following weeks. Most </a:t>
            </a:r>
            <a:r>
              <a:rPr lang="en-US" sz="2600" dirty="0" smtClean="0"/>
              <a:t>changes involved text </a:t>
            </a:r>
            <a:r>
              <a:rPr lang="en-US" sz="2600" dirty="0"/>
              <a:t>formatting issues and adding images to pages. </a:t>
            </a:r>
            <a:r>
              <a:rPr lang="en-US" sz="2600" dirty="0"/>
              <a:t>Additionally, we changed settings in Drupal to make adding and editing content easy, and set up an account with an organization that offers free hosting for nonprofits.</a:t>
            </a:r>
            <a:endParaRPr lang="en-US" sz="2600" dirty="0"/>
          </a:p>
        </p:txBody>
      </p:sp>
      <p:sp>
        <p:nvSpPr>
          <p:cNvPr id="8" name="Rectangle 7"/>
          <p:cNvSpPr/>
          <p:nvPr/>
        </p:nvSpPr>
        <p:spPr>
          <a:xfrm>
            <a:off x="1000588" y="8663939"/>
            <a:ext cx="8158645" cy="914400"/>
          </a:xfrm>
          <a:prstGeom prst="rect">
            <a:avLst/>
          </a:prstGeom>
          <a:solidFill>
            <a:schemeClr val="bg2"/>
          </a:solidFill>
          <a:ln w="38100" cmpd="sng">
            <a:solidFill>
              <a:srgbClr val="263B8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2"/>
                </a:solidFill>
              </a:rPr>
              <a:t>Introduction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743202" y="9549706"/>
            <a:ext cx="8158645" cy="11295397"/>
          </a:xfrm>
          <a:prstGeom prst="rect">
            <a:avLst/>
          </a:prstGeom>
          <a:noFill/>
          <a:ln w="38100" cmpd="sng">
            <a:solidFill>
              <a:srgbClr val="263B86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/>
              <a:t>Christine is unfamiliar with Drupal and website hosting so we are trying to do </a:t>
            </a:r>
            <a:r>
              <a:rPr lang="en-US" sz="2800" dirty="0" smtClean="0"/>
              <a:t>everything we </a:t>
            </a:r>
            <a:r>
              <a:rPr lang="en-US" sz="2800" dirty="0"/>
              <a:t>can to make maintaining her site as easy and intuitive as possible: </a:t>
            </a:r>
          </a:p>
          <a:p>
            <a:r>
              <a:rPr lang="en-US" sz="2800" dirty="0"/>
              <a:t> </a:t>
            </a:r>
          </a:p>
          <a:p>
            <a:r>
              <a:rPr lang="en-US" sz="2800" dirty="0"/>
              <a:t>Better Backend Management:</a:t>
            </a:r>
          </a:p>
          <a:p>
            <a:pPr marL="457200" lvl="0" indent="-457200">
              <a:buFont typeface="Arial"/>
              <a:buChar char="•"/>
            </a:pPr>
            <a:r>
              <a:rPr lang="en-US" sz="2800" dirty="0"/>
              <a:t>Hosted previously </a:t>
            </a:r>
            <a:r>
              <a:rPr lang="en-US" sz="2800" dirty="0" smtClean="0"/>
              <a:t>on </a:t>
            </a:r>
            <a:r>
              <a:rPr lang="en-US" sz="2800" dirty="0" err="1" smtClean="0"/>
              <a:t>GoDaddy</a:t>
            </a:r>
            <a:endParaRPr lang="en-US" sz="2800" dirty="0" smtClean="0"/>
          </a:p>
          <a:p>
            <a:pPr marL="457200" lvl="0" indent="-457200">
              <a:buFont typeface="Arial"/>
              <a:buChar char="•"/>
            </a:pPr>
            <a:r>
              <a:rPr lang="en-US" sz="2800" dirty="0" smtClean="0"/>
              <a:t>Moved </a:t>
            </a:r>
            <a:r>
              <a:rPr lang="en-US" sz="2800" dirty="0"/>
              <a:t>to </a:t>
            </a:r>
            <a:r>
              <a:rPr lang="en-US" sz="2800" dirty="0" err="1"/>
              <a:t>Bluehost</a:t>
            </a:r>
            <a:r>
              <a:rPr lang="en-US" sz="2800" dirty="0"/>
              <a:t> through Grassroots, </a:t>
            </a:r>
            <a:r>
              <a:rPr lang="en-US" sz="2800" dirty="0" smtClean="0"/>
              <a:t>which serves nonprofit </a:t>
            </a:r>
            <a:r>
              <a:rPr lang="en-US" sz="2800" dirty="0"/>
              <a:t>organizations</a:t>
            </a:r>
          </a:p>
          <a:p>
            <a:pPr marL="457200" lvl="0" indent="-457200">
              <a:buFont typeface="Arial"/>
              <a:buChar char="•"/>
            </a:pPr>
            <a:r>
              <a:rPr lang="en-US" sz="2800" dirty="0"/>
              <a:t>Included </a:t>
            </a:r>
            <a:r>
              <a:rPr lang="en-US" sz="2800" dirty="0" smtClean="0"/>
              <a:t>a </a:t>
            </a:r>
            <a:r>
              <a:rPr lang="en-US" sz="2800" dirty="0" err="1" smtClean="0"/>
              <a:t>cPanel</a:t>
            </a:r>
            <a:r>
              <a:rPr lang="en-US" sz="2800" dirty="0" smtClean="0"/>
              <a:t> interface to </a:t>
            </a:r>
            <a:r>
              <a:rPr lang="en-US" sz="2800" dirty="0"/>
              <a:t>easily manage, update, and </a:t>
            </a:r>
            <a:r>
              <a:rPr lang="en-US" sz="2800" dirty="0" smtClean="0"/>
              <a:t>backup </a:t>
            </a:r>
            <a:r>
              <a:rPr lang="en-US" sz="2800" dirty="0"/>
              <a:t>the site</a:t>
            </a:r>
          </a:p>
          <a:p>
            <a:pPr marL="457200" lvl="0" indent="-457200">
              <a:buFont typeface="Arial"/>
              <a:buChar char="•"/>
            </a:pPr>
            <a:r>
              <a:rPr lang="en-US" sz="2800" dirty="0"/>
              <a:t>Created a subdomain for adding and testing new features before pushing </a:t>
            </a:r>
            <a:r>
              <a:rPr lang="en-US" sz="2800" dirty="0" smtClean="0"/>
              <a:t>to </a:t>
            </a:r>
            <a:r>
              <a:rPr lang="en-US" sz="2800" dirty="0"/>
              <a:t>site</a:t>
            </a:r>
          </a:p>
          <a:p>
            <a:r>
              <a:rPr lang="en-US" sz="2800" dirty="0"/>
              <a:t> </a:t>
            </a:r>
          </a:p>
          <a:p>
            <a:r>
              <a:rPr lang="en-US" sz="2800" dirty="0"/>
              <a:t>Consistent Text Formatting:</a:t>
            </a:r>
          </a:p>
          <a:p>
            <a:pPr marL="457200" indent="-457200">
              <a:buFont typeface="Arial"/>
              <a:buChar char="•"/>
            </a:pPr>
            <a:r>
              <a:rPr lang="en-US" sz="2800" dirty="0" smtClean="0"/>
              <a:t>Changed content boxes to Filtered HTML to resolve formatting	inconsistencies</a:t>
            </a:r>
          </a:p>
          <a:p>
            <a:r>
              <a:rPr lang="en-US" sz="2800" dirty="0"/>
              <a:t> </a:t>
            </a:r>
          </a:p>
          <a:p>
            <a:r>
              <a:rPr lang="en-US" sz="2800" dirty="0"/>
              <a:t>Newsletter Subscription Administration: </a:t>
            </a:r>
          </a:p>
          <a:p>
            <a:pPr marL="457200" lvl="0" indent="-457200">
              <a:buFont typeface="Arial"/>
              <a:buChar char="•"/>
            </a:pPr>
            <a:r>
              <a:rPr lang="en-US" sz="2800" dirty="0" smtClean="0"/>
              <a:t>Previously, newsletter subscribers were collected but </a:t>
            </a:r>
            <a:r>
              <a:rPr lang="en-US" sz="2800" dirty="0"/>
              <a:t>couldn’t </a:t>
            </a:r>
            <a:r>
              <a:rPr lang="en-US" sz="2800" dirty="0" smtClean="0"/>
              <a:t>be accessed, so:</a:t>
            </a:r>
            <a:endParaRPr lang="en-US" sz="2800" dirty="0"/>
          </a:p>
          <a:p>
            <a:pPr marL="457200" lvl="0" indent="-457200">
              <a:buFont typeface="Arial"/>
              <a:buChar char="•"/>
            </a:pPr>
            <a:r>
              <a:rPr lang="en-US" sz="2800" dirty="0"/>
              <a:t>Created instructions on exporting </a:t>
            </a:r>
            <a:r>
              <a:rPr lang="en-US" sz="2800" dirty="0" smtClean="0"/>
              <a:t>subscriber </a:t>
            </a:r>
            <a:r>
              <a:rPr lang="en-US" sz="2800" dirty="0"/>
              <a:t>email </a:t>
            </a:r>
            <a:r>
              <a:rPr lang="en-US" sz="2800" dirty="0" smtClean="0"/>
              <a:t>addresses,</a:t>
            </a:r>
            <a:endParaRPr lang="en-US" sz="2800" dirty="0"/>
          </a:p>
          <a:p>
            <a:pPr marL="457200" indent="-457200">
              <a:buFont typeface="Arial"/>
              <a:buChar char="•"/>
            </a:pPr>
            <a:r>
              <a:rPr lang="en-US" sz="2800" dirty="0"/>
              <a:t>Developed a </a:t>
            </a:r>
            <a:r>
              <a:rPr lang="en-US" sz="2800" dirty="0" smtClean="0"/>
              <a:t>system for admins </a:t>
            </a:r>
            <a:r>
              <a:rPr lang="en-US" sz="2800" dirty="0"/>
              <a:t>to email subscribers directly from </a:t>
            </a:r>
            <a:r>
              <a:rPr lang="en-US" sz="2800" dirty="0" smtClean="0"/>
              <a:t>the Drupal </a:t>
            </a:r>
            <a:r>
              <a:rPr lang="en-US" sz="2800" dirty="0"/>
              <a:t>module </a:t>
            </a:r>
            <a:endParaRPr lang="en-US" sz="2600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23743198" y="8663939"/>
            <a:ext cx="8158645" cy="914400"/>
          </a:xfrm>
          <a:prstGeom prst="rect">
            <a:avLst/>
          </a:prstGeom>
          <a:solidFill>
            <a:schemeClr val="bg2"/>
          </a:solidFill>
          <a:ln w="38100" cmpd="sng">
            <a:solidFill>
              <a:srgbClr val="263B8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2"/>
                </a:solidFill>
              </a:rPr>
              <a:t>Intuitive Content Management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00592" y="28035492"/>
            <a:ext cx="8158641" cy="10495183"/>
          </a:xfrm>
          <a:prstGeom prst="rect">
            <a:avLst/>
          </a:prstGeom>
          <a:noFill/>
          <a:ln w="38100" cmpd="sng">
            <a:solidFill>
              <a:srgbClr val="263B86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dirty="0"/>
              <a:t>We focused primarily on our client’s </a:t>
            </a:r>
            <a:r>
              <a:rPr lang="en-US" sz="2600" dirty="0" smtClean="0"/>
              <a:t>objectives, mostly </a:t>
            </a:r>
            <a:r>
              <a:rPr lang="en-US" sz="2600" dirty="0"/>
              <a:t>fixing </a:t>
            </a:r>
            <a:r>
              <a:rPr lang="en-US" sz="2600" dirty="0" smtClean="0"/>
              <a:t>bugs </a:t>
            </a:r>
            <a:r>
              <a:rPr lang="en-US" sz="2600" dirty="0"/>
              <a:t>and display issues. </a:t>
            </a:r>
            <a:r>
              <a:rPr lang="en-US" sz="2600" dirty="0" smtClean="0"/>
              <a:t>These </a:t>
            </a:r>
            <a:r>
              <a:rPr lang="en-US" sz="2600" dirty="0"/>
              <a:t>changes include: </a:t>
            </a:r>
          </a:p>
          <a:p>
            <a:pPr marL="342900" indent="-342900">
              <a:buFont typeface="Arial"/>
              <a:buChar char="•"/>
            </a:pPr>
            <a:r>
              <a:rPr lang="en-US" sz="2600" dirty="0" smtClean="0"/>
              <a:t>Modified search</a:t>
            </a:r>
            <a:r>
              <a:rPr lang="en-US" sz="2600" dirty="0"/>
              <a:t>/filter on Adoptable Animals</a:t>
            </a:r>
          </a:p>
          <a:p>
            <a:pPr marL="342900" indent="-342900">
              <a:buFont typeface="Arial"/>
              <a:buChar char="•"/>
            </a:pPr>
            <a:r>
              <a:rPr lang="en-US" sz="2600" dirty="0"/>
              <a:t>Removed </a:t>
            </a:r>
            <a:r>
              <a:rPr lang="en-US" sz="2600" dirty="0" smtClean="0"/>
              <a:t>metadata </a:t>
            </a:r>
            <a:r>
              <a:rPr lang="en-US" sz="2600" dirty="0"/>
              <a:t>from News Events</a:t>
            </a:r>
          </a:p>
          <a:p>
            <a:pPr marL="342900" indent="-342900">
              <a:buFont typeface="Arial"/>
              <a:buChar char="•"/>
            </a:pPr>
            <a:r>
              <a:rPr lang="en-US" sz="2600" dirty="0" smtClean="0"/>
              <a:t>Added </a:t>
            </a:r>
            <a:r>
              <a:rPr lang="en-US" sz="2600" dirty="0"/>
              <a:t>pictures to the Volunteer, Donate, </a:t>
            </a:r>
            <a:r>
              <a:rPr lang="en-US" sz="2600" dirty="0" smtClean="0"/>
              <a:t>and About </a:t>
            </a:r>
            <a:r>
              <a:rPr lang="en-US" sz="2600" dirty="0"/>
              <a:t>Us pages</a:t>
            </a:r>
          </a:p>
          <a:p>
            <a:pPr marL="342900" indent="-342900">
              <a:buFont typeface="Arial"/>
              <a:buChar char="•"/>
            </a:pPr>
            <a:r>
              <a:rPr lang="en-US" sz="2600" dirty="0"/>
              <a:t>Added the ability to enlarge pictures by </a:t>
            </a:r>
            <a:r>
              <a:rPr lang="en-US" sz="2600" dirty="0" smtClean="0"/>
              <a:t>clicking </a:t>
            </a:r>
            <a:r>
              <a:rPr lang="en-US" sz="2600" dirty="0"/>
              <a:t>on pictures </a:t>
            </a:r>
            <a:r>
              <a:rPr lang="en-US" sz="2600" dirty="0" smtClean="0"/>
              <a:t>using the </a:t>
            </a:r>
            <a:r>
              <a:rPr lang="en-US" sz="2600" dirty="0" err="1"/>
              <a:t>C</a:t>
            </a:r>
            <a:r>
              <a:rPr lang="en-US" sz="2600" dirty="0" err="1" smtClean="0"/>
              <a:t>olorbox</a:t>
            </a:r>
            <a:r>
              <a:rPr lang="en-US" sz="2600" dirty="0" smtClean="0"/>
              <a:t> module</a:t>
            </a:r>
            <a:endParaRPr lang="en-US" sz="2600" dirty="0"/>
          </a:p>
          <a:p>
            <a:pPr marL="342900" indent="-342900">
              <a:buFont typeface="Arial"/>
              <a:buChar char="•"/>
            </a:pPr>
            <a:r>
              <a:rPr lang="en-US" sz="2600" dirty="0" smtClean="0"/>
              <a:t>Created </a:t>
            </a:r>
            <a:r>
              <a:rPr lang="en-US" sz="2600" dirty="0"/>
              <a:t>a separate tab </a:t>
            </a:r>
            <a:r>
              <a:rPr lang="en-US" sz="2600" dirty="0" smtClean="0"/>
              <a:t>for: </a:t>
            </a:r>
            <a:endParaRPr lang="en-US" sz="2600" dirty="0"/>
          </a:p>
          <a:p>
            <a:pPr marL="800100" lvl="1" indent="-342900">
              <a:buFont typeface="Arial"/>
              <a:buChar char="•"/>
            </a:pPr>
            <a:r>
              <a:rPr lang="en-US" sz="2600" dirty="0" smtClean="0"/>
              <a:t>information </a:t>
            </a:r>
            <a:r>
              <a:rPr lang="en-US" sz="2600" dirty="0"/>
              <a:t>about the </a:t>
            </a:r>
            <a:r>
              <a:rPr lang="en-US" sz="2600" dirty="0" smtClean="0"/>
              <a:t>shelter</a:t>
            </a:r>
            <a:endParaRPr lang="en-US" sz="2600" dirty="0"/>
          </a:p>
          <a:p>
            <a:pPr marL="800100" lvl="1" indent="-342900">
              <a:buFont typeface="Arial"/>
              <a:buChar char="•"/>
            </a:pPr>
            <a:r>
              <a:rPr lang="en-US" sz="2600" dirty="0" smtClean="0"/>
              <a:t>contact information</a:t>
            </a:r>
            <a:endParaRPr lang="en-US" sz="2600" dirty="0"/>
          </a:p>
          <a:p>
            <a:pPr marL="800100" lvl="1" indent="-342900">
              <a:buFont typeface="Arial"/>
              <a:buChar char="•"/>
            </a:pPr>
            <a:r>
              <a:rPr lang="en-US" sz="2600" dirty="0"/>
              <a:t>map of the </a:t>
            </a:r>
            <a:r>
              <a:rPr lang="en-US" sz="2600" dirty="0" smtClean="0"/>
              <a:t>location</a:t>
            </a:r>
          </a:p>
          <a:p>
            <a:pPr marL="800100" lvl="1" indent="-342900">
              <a:buFont typeface="Arial"/>
              <a:buChar char="•"/>
            </a:pPr>
            <a:r>
              <a:rPr lang="en-US" sz="2600" dirty="0" smtClean="0"/>
              <a:t>links </a:t>
            </a:r>
            <a:r>
              <a:rPr lang="en-US" sz="2600" dirty="0"/>
              <a:t>to shelter </a:t>
            </a:r>
            <a:r>
              <a:rPr lang="en-US" sz="2600" dirty="0" smtClean="0"/>
              <a:t>website</a:t>
            </a:r>
            <a:endParaRPr lang="en-US" sz="2600" dirty="0"/>
          </a:p>
          <a:p>
            <a:pPr marL="800100" lvl="1" indent="-342900">
              <a:buFont typeface="Arial"/>
              <a:buChar char="•"/>
            </a:pPr>
            <a:r>
              <a:rPr lang="en-US" sz="2600" dirty="0"/>
              <a:t>s</a:t>
            </a:r>
            <a:r>
              <a:rPr lang="en-US" sz="2600" dirty="0" smtClean="0"/>
              <a:t>helter adoption procedures</a:t>
            </a:r>
            <a:endParaRPr lang="en-US" sz="2600" dirty="0"/>
          </a:p>
          <a:p>
            <a:pPr marL="342900" indent="-342900">
              <a:buFont typeface="Arial"/>
              <a:buChar char="•"/>
            </a:pPr>
            <a:r>
              <a:rPr lang="en-US" sz="2600" dirty="0" smtClean="0"/>
              <a:t>Adjusted </a:t>
            </a:r>
            <a:r>
              <a:rPr lang="en-US" sz="2600" dirty="0"/>
              <a:t>the Links </a:t>
            </a:r>
            <a:r>
              <a:rPr lang="en-US" sz="2600" dirty="0" smtClean="0"/>
              <a:t>block by:</a:t>
            </a:r>
          </a:p>
          <a:p>
            <a:pPr marL="800100" lvl="1" indent="-342900">
              <a:buFont typeface="Arial"/>
              <a:buChar char="•"/>
            </a:pPr>
            <a:r>
              <a:rPr lang="en-US" sz="2600" dirty="0" smtClean="0"/>
              <a:t>separating the “</a:t>
            </a:r>
            <a:r>
              <a:rPr lang="en-US" sz="2600" dirty="0"/>
              <a:t>L</a:t>
            </a:r>
            <a:r>
              <a:rPr lang="en-US" sz="2600" dirty="0" smtClean="0"/>
              <a:t>ike </a:t>
            </a:r>
            <a:r>
              <a:rPr lang="en-US" sz="2600" dirty="0"/>
              <a:t>us on </a:t>
            </a:r>
            <a:r>
              <a:rPr lang="en-US" sz="2600" dirty="0" smtClean="0"/>
              <a:t>Facebook” text with the “Like” button, from the</a:t>
            </a:r>
            <a:endParaRPr lang="en-US" sz="2600" dirty="0"/>
          </a:p>
          <a:p>
            <a:pPr marL="800100" lvl="1" indent="-342900">
              <a:buFont typeface="Arial"/>
              <a:buChar char="•"/>
            </a:pPr>
            <a:r>
              <a:rPr lang="en-US" sz="2600" dirty="0" smtClean="0"/>
              <a:t>“Donate” text </a:t>
            </a:r>
            <a:r>
              <a:rPr lang="en-US" sz="2600" dirty="0"/>
              <a:t>followed by the donate </a:t>
            </a:r>
            <a:r>
              <a:rPr lang="en-US" sz="2600" dirty="0" smtClean="0"/>
              <a:t>form</a:t>
            </a:r>
          </a:p>
          <a:p>
            <a:pPr marL="342900" indent="-342900">
              <a:buFont typeface="Arial"/>
              <a:buChar char="•"/>
            </a:pPr>
            <a:r>
              <a:rPr lang="en-US" sz="2600" dirty="0" smtClean="0"/>
              <a:t>Modified how picture galleries were being displayed for all picture content types</a:t>
            </a:r>
          </a:p>
          <a:p>
            <a:pPr marL="342900" indent="-342900">
              <a:buFont typeface="Arial"/>
              <a:buChar char="•"/>
            </a:pPr>
            <a:r>
              <a:rPr lang="en-US" sz="2600" dirty="0" smtClean="0"/>
              <a:t>Added a traffic counter to most website pages</a:t>
            </a:r>
          </a:p>
          <a:p>
            <a:pPr marL="342900" indent="-342900">
              <a:buFont typeface="Arial"/>
              <a:buChar char="•"/>
            </a:pPr>
            <a:r>
              <a:rPr lang="en-US" sz="2600" dirty="0" smtClean="0"/>
              <a:t>Modified status</a:t>
            </a:r>
            <a:r>
              <a:rPr lang="en-US" sz="2600" dirty="0"/>
              <a:t> </a:t>
            </a:r>
            <a:r>
              <a:rPr lang="en-US" sz="2600" dirty="0" smtClean="0"/>
              <a:t>of adoptable pets to better reflect the animals’ current status</a:t>
            </a:r>
          </a:p>
          <a:p>
            <a:pPr marL="342900" indent="-342900">
              <a:buFont typeface="Arial"/>
              <a:buChar char="•"/>
            </a:pPr>
            <a:r>
              <a:rPr lang="en-US" sz="2600" dirty="0" smtClean="0"/>
              <a:t>Made a new picture size standard</a:t>
            </a:r>
          </a:p>
          <a:p>
            <a:pPr marL="342900" indent="-342900">
              <a:buFont typeface="Arial"/>
              <a:buChar char="•"/>
            </a:pPr>
            <a:r>
              <a:rPr lang="en-US" sz="2600" dirty="0" smtClean="0"/>
              <a:t>Added new menus</a:t>
            </a:r>
          </a:p>
        </p:txBody>
      </p:sp>
      <p:sp>
        <p:nvSpPr>
          <p:cNvPr id="27" name="Rectangle 26"/>
          <p:cNvSpPr/>
          <p:nvPr/>
        </p:nvSpPr>
        <p:spPr>
          <a:xfrm>
            <a:off x="1000590" y="27121091"/>
            <a:ext cx="8158643" cy="914401"/>
          </a:xfrm>
          <a:prstGeom prst="rect">
            <a:avLst/>
          </a:prstGeom>
          <a:solidFill>
            <a:schemeClr val="bg2"/>
          </a:solidFill>
          <a:ln w="38100" cmpd="sng">
            <a:solidFill>
              <a:srgbClr val="263B8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2"/>
                </a:solidFill>
              </a:rPr>
              <a:t>Display Modifications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3743206" y="29326832"/>
            <a:ext cx="8158644" cy="6093977"/>
          </a:xfrm>
          <a:prstGeom prst="rect">
            <a:avLst/>
          </a:prstGeom>
          <a:noFill/>
          <a:ln w="38100" cmpd="sng">
            <a:solidFill>
              <a:srgbClr val="263B86"/>
            </a:solidFill>
          </a:ln>
        </p:spPr>
        <p:txBody>
          <a:bodyPr wrap="square" rtlCol="0">
            <a:spAutoFit/>
          </a:bodyPr>
          <a:lstStyle/>
          <a:p>
            <a:r>
              <a:rPr lang="en-US" sz="2600" dirty="0"/>
              <a:t>Overall, our client has been </a:t>
            </a:r>
            <a:r>
              <a:rPr lang="en-US" sz="2600" dirty="0" smtClean="0"/>
              <a:t>very </a:t>
            </a:r>
            <a:r>
              <a:rPr lang="en-US" sz="2600" dirty="0"/>
              <a:t>pleased with our </a:t>
            </a:r>
            <a:r>
              <a:rPr lang="en-US" sz="2600" dirty="0" smtClean="0"/>
              <a:t>changes </a:t>
            </a:r>
            <a:r>
              <a:rPr lang="en-US" sz="2600" dirty="0"/>
              <a:t>and is excited about the future of her website. Display changes have increased the overall look and quality of the website. Pages </a:t>
            </a:r>
            <a:r>
              <a:rPr lang="en-US" sz="2600" dirty="0" smtClean="0"/>
              <a:t> </a:t>
            </a:r>
            <a:r>
              <a:rPr lang="en-US" sz="2600" dirty="0"/>
              <a:t>now have uniform formatting and display features. </a:t>
            </a:r>
            <a:r>
              <a:rPr lang="en-US" sz="2600" dirty="0"/>
              <a:t>Additionally, since content management is very hard for our client, after moving to the new host she will be able </a:t>
            </a:r>
            <a:r>
              <a:rPr lang="en-US" sz="2600" dirty="0" smtClean="0"/>
              <a:t>to easily perform Drupal updates.</a:t>
            </a:r>
          </a:p>
          <a:p>
            <a:endParaRPr lang="en-US" sz="2600" dirty="0" smtClean="0"/>
          </a:p>
          <a:p>
            <a:r>
              <a:rPr lang="en-US" sz="2600" dirty="0" smtClean="0"/>
              <a:t>We </a:t>
            </a:r>
            <a:r>
              <a:rPr lang="en-US" sz="2600" dirty="0"/>
              <a:t>feel that we have put forth our best effort over the course of this semester. We are proud to have </a:t>
            </a:r>
            <a:r>
              <a:rPr lang="en-US" sz="2600" dirty="0" smtClean="0"/>
              <a:t>assisted such </a:t>
            </a:r>
            <a:r>
              <a:rPr lang="en-US" sz="2600" dirty="0"/>
              <a:t>a great organization that helps save unfortunate animals. We hope that </a:t>
            </a:r>
            <a:r>
              <a:rPr lang="en-US" sz="2600" dirty="0" smtClean="0"/>
              <a:t>our changes </a:t>
            </a:r>
            <a:r>
              <a:rPr lang="en-US" sz="2600" dirty="0"/>
              <a:t>will </a:t>
            </a:r>
            <a:r>
              <a:rPr lang="en-US" sz="2600" dirty="0" smtClean="0"/>
              <a:t>aid them </a:t>
            </a:r>
            <a:r>
              <a:rPr lang="en-US" sz="2600" dirty="0"/>
              <a:t>with their mission.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3743202" y="28441066"/>
            <a:ext cx="8158645" cy="914400"/>
          </a:xfrm>
          <a:prstGeom prst="rect">
            <a:avLst/>
          </a:prstGeom>
          <a:solidFill>
            <a:schemeClr val="bg2"/>
          </a:solidFill>
          <a:ln w="38100" cmpd="sng">
            <a:solidFill>
              <a:srgbClr val="263B8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2"/>
                </a:solidFill>
              </a:rPr>
              <a:t>Conclusion</a:t>
            </a:r>
            <a:endParaRPr lang="en-US" sz="4000" b="1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743204" y="37212037"/>
            <a:ext cx="8158644" cy="1292662"/>
          </a:xfrm>
          <a:prstGeom prst="rect">
            <a:avLst/>
          </a:prstGeom>
          <a:noFill/>
          <a:ln w="38100" cmpd="sng">
            <a:solidFill>
              <a:srgbClr val="263B86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600" dirty="0" smtClean="0"/>
              <a:t>Animal pictures: Christine Link-Owens</a:t>
            </a:r>
          </a:p>
          <a:p>
            <a:pPr marL="457200" indent="-457200">
              <a:buFont typeface="Arial"/>
              <a:buChar char="•"/>
            </a:pPr>
            <a:r>
              <a:rPr lang="en-US" sz="2600" dirty="0" smtClean="0"/>
              <a:t>Paw Prints: </a:t>
            </a:r>
            <a:r>
              <a:rPr lang="en-US" sz="2600" dirty="0" err="1"/>
              <a:t>b</a:t>
            </a:r>
            <a:r>
              <a:rPr lang="en-US" sz="2600" dirty="0" err="1" smtClean="0"/>
              <a:t>uckmountainaussies.com</a:t>
            </a:r>
            <a:endParaRPr lang="en-US" sz="2600" dirty="0" smtClean="0"/>
          </a:p>
          <a:p>
            <a:pPr marL="457200" indent="-457200">
              <a:buFont typeface="Arial"/>
              <a:buChar char="•"/>
            </a:pPr>
            <a:r>
              <a:rPr lang="en-US" sz="2600" dirty="0" smtClean="0"/>
              <a:t>Project support: Dr. Fox</a:t>
            </a:r>
            <a:endParaRPr lang="en-US" sz="2600" dirty="0"/>
          </a:p>
        </p:txBody>
      </p:sp>
      <p:sp>
        <p:nvSpPr>
          <p:cNvPr id="31" name="Rectangle 30"/>
          <p:cNvSpPr/>
          <p:nvPr/>
        </p:nvSpPr>
        <p:spPr>
          <a:xfrm>
            <a:off x="23743206" y="36454135"/>
            <a:ext cx="8158645" cy="757901"/>
          </a:xfrm>
          <a:prstGeom prst="rect">
            <a:avLst/>
          </a:prstGeom>
          <a:solidFill>
            <a:schemeClr val="bg2"/>
          </a:solidFill>
          <a:ln w="38100" cmpd="sng">
            <a:solidFill>
              <a:srgbClr val="263B8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chemeClr val="tx2"/>
                </a:solidFill>
              </a:rPr>
              <a:t>Acknowledgements</a:t>
            </a:r>
            <a:endParaRPr lang="en-US" sz="4000" b="1" dirty="0">
              <a:solidFill>
                <a:schemeClr val="tx2"/>
              </a:solidFill>
            </a:endParaRPr>
          </a:p>
        </p:txBody>
      </p:sp>
      <p:pic>
        <p:nvPicPr>
          <p:cNvPr id="12" name="Picture 11" descr="10255868_10152433665763939_405310927_n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292" b="91701" l="9962" r="89984">
                        <a14:foregroundMark x1="59772" y1="22634" x2="59772" y2="22634"/>
                        <a14:foregroundMark x1="83849" y1="17215" x2="83849" y2="17215"/>
                        <a14:foregroundMark x1="52470" y1="91735" x2="52470" y2="91735"/>
                        <a14:foregroundMark x1="51954" y1="52401" x2="51954" y2="52401"/>
                        <a14:foregroundMark x1="63029" y1="23800" x2="63029" y2="23800"/>
                        <a14:foregroundMark x1="65364" y1="24931" x2="65364" y2="24931"/>
                        <a14:foregroundMark x1="69788" y1="23800" x2="69788" y2="23800"/>
                        <a14:foregroundMark x1="75380" y1="23628" x2="75380" y2="23628"/>
                        <a14:foregroundMark x1="58985" y1="33333" x2="58985" y2="33333"/>
                        <a14:foregroundMark x1="66015" y1="37620" x2="66015" y2="37620"/>
                        <a14:foregroundMark x1="68241" y1="36454" x2="68241" y2="36454"/>
                        <a14:foregroundMark x1="77226" y1="35460" x2="77226" y2="35460"/>
                        <a14:foregroundMark x1="81243" y1="36934" x2="81243" y2="36934"/>
                        <a14:foregroundMark x1="59501" y1="47325" x2="59501" y2="47325"/>
                        <a14:foregroundMark x1="57546" y1="44033" x2="57546" y2="44033"/>
                        <a14:foregroundMark x1="63274" y1="47805" x2="63274" y2="47805"/>
                        <a14:foregroundMark x1="67698" y1="47634" x2="67698" y2="47634"/>
                        <a14:foregroundMark x1="72394" y1="47154" x2="72394" y2="47154"/>
                        <a14:foregroundMark x1="77606" y1="48628" x2="77606" y2="48628"/>
                        <a14:foregroundMark x1="82682" y1="48148" x2="82682" y2="48148"/>
                        <a14:foregroundMark x1="25760" y1="71845" x2="25760" y2="71845"/>
                        <a14:foregroundMark x1="28502" y1="74966" x2="28502" y2="74966"/>
                        <a14:foregroundMark x1="29940" y1="76269" x2="29940" y2="76269"/>
                        <a14:foregroundMark x1="31107" y1="78258" x2="31107" y2="78258"/>
                        <a14:foregroundMark x1="33062" y1="81036" x2="33062" y2="81036"/>
                        <a14:foregroundMark x1="35803" y1="82202" x2="35803" y2="82202"/>
                        <a14:foregroundMark x1="37242" y1="82545" x2="37242" y2="82545"/>
                        <a14:foregroundMark x1="37758" y1="80727" x2="37758" y2="80727"/>
                        <a14:foregroundMark x1="38654" y1="82853" x2="38654" y2="82853"/>
                        <a14:foregroundMark x1="39848" y1="84671" x2="39848" y2="84671"/>
                        <a14:foregroundMark x1="46336" y1="86317" x2="46336" y2="86317"/>
                        <a14:foregroundMark x1="43078" y1="85151" x2="43078" y2="85151"/>
                        <a14:foregroundMark x1="48561" y1="85494" x2="48561" y2="85494"/>
                        <a14:foregroundMark x1="50380" y1="86317" x2="50380" y2="86317"/>
                        <a14:foregroundMark x1="50244" y1="84019" x2="50244" y2="84019"/>
                        <a14:foregroundMark x1="52850" y1="85494" x2="52850" y2="85494"/>
                        <a14:foregroundMark x1="56895" y1="85974" x2="56895" y2="85974"/>
                        <a14:foregroundMark x1="58333" y1="84842" x2="58333" y2="84842"/>
                        <a14:foregroundMark x1="60016" y1="84671" x2="60016" y2="84671"/>
                        <a14:foregroundMark x1="61835" y1="84499" x2="61835" y2="84499"/>
                        <a14:foregroundMark x1="64984" y1="83196" x2="64984" y2="83196"/>
                        <a14:foregroundMark x1="66395" y1="82373" x2="66395" y2="82373"/>
                        <a14:foregroundMark x1="70304" y1="80556" x2="70304" y2="80556"/>
                        <a14:foregroundMark x1="71227" y1="78909" x2="71227" y2="78909"/>
                        <a14:foregroundMark x1="73833" y1="77743" x2="73833" y2="77743"/>
                        <a14:foregroundMark x1="74620" y1="75789" x2="74620" y2="75789"/>
                        <a14:foregroundMark x1="76439" y1="72497" x2="76439" y2="72497"/>
                        <a14:foregroundMark x1="79289" y1="70508" x2="79289" y2="70508"/>
                        <a14:foregroundMark x1="34283" y1="83368" x2="34283" y2="83368"/>
                        <a14:foregroundMark x1="41015" y1="84396" x2="41015" y2="84396"/>
                        <a14:foregroundMark x1="39739" y1="83539" x2="39739" y2="83539"/>
                        <a14:foregroundMark x1="40255" y1="82647" x2="40255" y2="82647"/>
                        <a14:foregroundMark x1="40825" y1="85562" x2="40825" y2="85562"/>
                        <a14:foregroundMark x1="45141" y1="84465" x2="45141" y2="84465"/>
                        <a14:foregroundMark x1="41938" y1="85837" x2="41938" y2="85837"/>
                        <a14:foregroundMark x1="42508" y1="86420" x2="42508" y2="86420"/>
                        <a14:foregroundMark x1="42318" y1="84191" x2="42318" y2="84191"/>
                        <a14:foregroundMark x1="55646" y1="85117" x2="55646" y2="85117"/>
                        <a14:foregroundMark x1="55999" y1="84774" x2="55999" y2="84774"/>
                        <a14:foregroundMark x1="55727" y1="87243" x2="55727" y2="87243"/>
                        <a14:foregroundMark x1="61645" y1="83882" x2="61645" y2="83882"/>
                        <a14:foregroundMark x1="62948" y1="83368" x2="62948" y2="83368"/>
                        <a14:foregroundMark x1="63979" y1="82956" x2="63979" y2="82956"/>
                        <a14:foregroundMark x1="72313" y1="77435" x2="72313" y2="77435"/>
                        <a14:foregroundMark x1="71118" y1="77435" x2="71118" y2="77435"/>
                        <a14:foregroundMark x1="30375" y1="76475" x2="30375" y2="76475"/>
                        <a14:foregroundMark x1="24647" y1="69890" x2="24647" y2="69890"/>
                        <a14:foregroundMark x1="24457" y1="70885" x2="24457" y2="70885"/>
                        <a14:foregroundMark x1="77823" y1="71399" x2="77823" y2="71399"/>
                        <a14:foregroundMark x1="44625" y1="86351" x2="44625" y2="86351"/>
                        <a14:foregroundMark x1="75923" y1="10562" x2="75923" y2="10562"/>
                        <a14:foregroundMark x1="15472" y1="17250" x2="15472" y2="17250"/>
                        <a14:foregroundMark x1="17454" y1="13032" x2="17454" y2="13032"/>
                        <a14:foregroundMark x1="18431" y1="10562" x2="18431" y2="10562"/>
                        <a14:foregroundMark x1="64441" y1="6344" x2="64441" y2="6344"/>
                        <a14:foregroundMark x1="20168" y1="7888" x2="20168" y2="7888"/>
                        <a14:foregroundMark x1="71906" y1="7990" x2="71906" y2="7990"/>
                        <a14:foregroundMark x1="73670" y1="8985" x2="73670" y2="8985"/>
                        <a14:foregroundMark x1="70467" y1="7545" x2="70467" y2="7545"/>
                        <a14:foregroundMark x1="68322" y1="6996" x2="68322" y2="6996"/>
                        <a14:foregroundMark x1="67318" y1="6893" x2="67318" y2="6893"/>
                        <a14:foregroundMark x1="69191" y1="7270" x2="69191" y2="7270"/>
                        <a14:foregroundMark x1="66124" y1="6824" x2="66124" y2="6824"/>
                        <a14:foregroundMark x1="65038" y1="6379" x2="65038" y2="6379"/>
                        <a14:foregroundMark x1="66612" y1="6550" x2="66612" y2="6550"/>
                        <a14:foregroundMark x1="63464" y1="6173" x2="63464" y2="6173"/>
                        <a14:foregroundMark x1="62758" y1="6379" x2="62758" y2="6379"/>
                        <a14:foregroundMark x1="16477" y1="14849" x2="16477" y2="14849"/>
                        <a14:foregroundMark x1="17888" y1="11591" x2="17888" y2="11591"/>
                        <a14:foregroundMark x1="19110" y1="9431" x2="19110" y2="9431"/>
                        <a14:foregroundMark x1="74104" y1="36694" x2="74104" y2="36694"/>
                        <a14:backgroundMark x1="57166" y1="33813" x2="57166" y2="33813"/>
                        <a14:backgroundMark x1="77877" y1="35802" x2="77877" y2="35802"/>
                        <a14:backgroundMark x1="58333" y1="44513" x2="58333" y2="44513"/>
                        <a14:backgroundMark x1="35261" y1="81481" x2="35261" y2="81481"/>
                        <a14:backgroundMark x1="34691" y1="83093" x2="34691" y2="83093"/>
                        <a14:backgroundMark x1="40499" y1="83676" x2="40499" y2="83676"/>
                        <a14:backgroundMark x1="40309" y1="84842" x2="40309" y2="84842"/>
                        <a14:backgroundMark x1="45548" y1="86283" x2="45548" y2="86283"/>
                        <a14:backgroundMark x1="45494" y1="85185" x2="45494" y2="85185"/>
                        <a14:backgroundMark x1="42617" y1="85562" x2="42617" y2="85562"/>
                        <a14:backgroundMark x1="43241" y1="84602" x2="43241" y2="84602"/>
                        <a14:backgroundMark x1="56298" y1="85254" x2="56298" y2="85254"/>
                        <a14:backgroundMark x1="75190" y1="75034" x2="75190" y2="75034"/>
                        <a14:backgroundMark x1="78339" y1="70542" x2="78339" y2="70542"/>
                        <a14:backgroundMark x1="79153" y1="71914" x2="79153" y2="71914"/>
                        <a14:backgroundMark x1="56352" y1="86488" x2="56352" y2="86488"/>
                        <a14:backgroundMark x1="62324" y1="84842" x2="62324" y2="84842"/>
                        <a14:backgroundMark x1="62025" y1="83539" x2="62025" y2="83539"/>
                        <a14:backgroundMark x1="64577" y1="82442" x2="64577" y2="82442"/>
                        <a14:backgroundMark x1="64848" y1="83745" x2="64848" y2="83745"/>
                        <a14:backgroundMark x1="71634" y1="77709" x2="71634" y2="77709"/>
                        <a14:backgroundMark x1="72041" y1="78944" x2="72041" y2="78944"/>
                        <a14:backgroundMark x1="30673" y1="77641" x2="30673" y2="77641"/>
                        <a14:backgroundMark x1="28827" y1="75960" x2="28827" y2="75960"/>
                        <a14:backgroundMark x1="24973" y1="71056" x2="24973" y2="71056"/>
                      </a14:backgroundRemoval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88" y="1847590"/>
            <a:ext cx="7152928" cy="5661764"/>
          </a:xfrm>
          <a:prstGeom prst="rect">
            <a:avLst/>
          </a:prstGeom>
          <a:solidFill>
            <a:schemeClr val="tx2"/>
          </a:solidFill>
          <a:ln w="190500" cap="rnd">
            <a:noFill/>
          </a:ln>
          <a:effectLst/>
          <a:scene3d>
            <a:camera prst="orthographicFront"/>
            <a:lightRig rig="twoPt" dir="t">
              <a:rot lat="0" lon="0" rev="7800000"/>
            </a:lightRig>
          </a:scene3d>
          <a:sp3d contourW="6350">
            <a:contourClr>
              <a:srgbClr val="C0C0C0"/>
            </a:contourClr>
          </a:sp3d>
        </p:spPr>
      </p:pic>
      <p:pic>
        <p:nvPicPr>
          <p:cNvPr id="9" name="Picture 8" descr="Screenshot 2014-04-18 23.33.0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0" y="15395266"/>
            <a:ext cx="13716000" cy="8845471"/>
          </a:xfrm>
          <a:prstGeom prst="rect">
            <a:avLst/>
          </a:prstGeom>
        </p:spPr>
      </p:pic>
      <p:pic>
        <p:nvPicPr>
          <p:cNvPr id="14" name="Picture 13" descr="Screenshot 2014-04-18 23.35.23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2000" y="22802904"/>
            <a:ext cx="13716000" cy="8266504"/>
          </a:xfrm>
          <a:prstGeom prst="rect">
            <a:avLst/>
          </a:prstGeom>
        </p:spPr>
      </p:pic>
      <p:pic>
        <p:nvPicPr>
          <p:cNvPr id="16" name="Picture 15" descr="Cat in cage 11.15.11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8356" y="19223642"/>
            <a:ext cx="5805434" cy="71585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21" descr="3 puppies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3206" y="22003119"/>
            <a:ext cx="8158637" cy="53939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263B8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Rectangle 6"/>
          <p:cNvSpPr/>
          <p:nvPr/>
        </p:nvSpPr>
        <p:spPr>
          <a:xfrm>
            <a:off x="9652000" y="15395266"/>
            <a:ext cx="13716000" cy="15674142"/>
          </a:xfrm>
          <a:prstGeom prst="rect">
            <a:avLst/>
          </a:prstGeom>
          <a:noFill/>
          <a:ln w="38100" cmpd="sng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277449"/>
      </p:ext>
    </p:extLst>
  </p:cSld>
  <p:clrMapOvr>
    <a:masterClrMapping/>
  </p:clrMapOvr>
</p:sld>
</file>

<file path=ppt/theme/theme1.xml><?xml version="1.0" encoding="utf-8"?>
<a:theme xmlns:a="http://schemas.openxmlformats.org/drawingml/2006/main" name="Perception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940</TotalTime>
  <Words>547</Words>
  <Application>Microsoft Macintosh PowerPoint</Application>
  <PresentationFormat>Custom</PresentationFormat>
  <Paragraphs>55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Perception</vt:lpstr>
      <vt:lpstr>PowerPoint Presentation</vt:lpstr>
    </vt:vector>
  </TitlesOfParts>
  <Company>Virginia 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Devin Henslee</dc:creator>
  <cp:lastModifiedBy>Devin Henslee</cp:lastModifiedBy>
  <cp:revision>54</cp:revision>
  <dcterms:created xsi:type="dcterms:W3CDTF">2014-04-17T00:47:43Z</dcterms:created>
  <dcterms:modified xsi:type="dcterms:W3CDTF">2014-04-21T00:43:41Z</dcterms:modified>
</cp:coreProperties>
</file>