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5143500" cx="9144000"/>
  <p:notesSz cx="6858000" cy="9144000"/>
  <p:embeddedFontLst>
    <p:embeddedFont>
      <p:font typeface="Roboto"/>
      <p:regular r:id="rId23"/>
      <p:bold r:id="rId24"/>
      <p:italic r:id="rId25"/>
      <p:boldItalic r:id="rId26"/>
    </p:embeddedFont>
    <p:embeddedFont>
      <p:font typeface="Fira Sans Extra Condensed Medium"/>
      <p:regular r:id="rId27"/>
      <p:bold r:id="rId28"/>
      <p:italic r:id="rId29"/>
      <p:boldItalic r:id="rId30"/>
    </p:embeddedFont>
    <p:embeddedFont>
      <p:font typeface="Squada One"/>
      <p:regular r:id="rId31"/>
    </p:embeddedFont>
    <p:embeddedFont>
      <p:font typeface="Roboto Condensed Light"/>
      <p:regular r:id="rId32"/>
      <p:bold r:id="rId33"/>
      <p:italic r:id="rId34"/>
      <p:boldItalic r:id="rId3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Roboto-bold.fntdata"/><Relationship Id="rId23" Type="http://schemas.openxmlformats.org/officeDocument/2006/relationships/font" Target="fonts/Robot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-boldItalic.fntdata"/><Relationship Id="rId25" Type="http://schemas.openxmlformats.org/officeDocument/2006/relationships/font" Target="fonts/Roboto-italic.fntdata"/><Relationship Id="rId28" Type="http://schemas.openxmlformats.org/officeDocument/2006/relationships/font" Target="fonts/FiraSansExtraCondensedMedium-bold.fntdata"/><Relationship Id="rId27" Type="http://schemas.openxmlformats.org/officeDocument/2006/relationships/font" Target="fonts/FiraSansExtraCondensedMedium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FiraSansExtraCondensedMedium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SquadaOne-regular.fntdata"/><Relationship Id="rId30" Type="http://schemas.openxmlformats.org/officeDocument/2006/relationships/font" Target="fonts/FiraSansExtraCondensedMedium-boldItalic.fntdata"/><Relationship Id="rId11" Type="http://schemas.openxmlformats.org/officeDocument/2006/relationships/slide" Target="slides/slide6.xml"/><Relationship Id="rId33" Type="http://schemas.openxmlformats.org/officeDocument/2006/relationships/font" Target="fonts/RobotoCondensedLight-bold.fntdata"/><Relationship Id="rId10" Type="http://schemas.openxmlformats.org/officeDocument/2006/relationships/slide" Target="slides/slide5.xml"/><Relationship Id="rId32" Type="http://schemas.openxmlformats.org/officeDocument/2006/relationships/font" Target="fonts/RobotoCondensedLight-regular.fntdata"/><Relationship Id="rId13" Type="http://schemas.openxmlformats.org/officeDocument/2006/relationships/slide" Target="slides/slide8.xml"/><Relationship Id="rId35" Type="http://schemas.openxmlformats.org/officeDocument/2006/relationships/font" Target="fonts/RobotoCondensedLight-boldItalic.fntdata"/><Relationship Id="rId12" Type="http://schemas.openxmlformats.org/officeDocument/2006/relationships/slide" Target="slides/slide7.xml"/><Relationship Id="rId34" Type="http://schemas.openxmlformats.org/officeDocument/2006/relationships/font" Target="fonts/RobotoCondensedLight-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c8de77be01_0_4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0" name="Google Shape;250;gc8de77be01_0_4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bella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gd35a6e146a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6" name="Google Shape;316;gd35a6e146a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d6d76c32c9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d6d76c32c9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ali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d263ccd3d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2" name="Google Shape;332;gd263ccd3d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kyle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d263ccd3d3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d263ccd3d3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kyle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c8de77be01_0_8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1" name="Google Shape;371;gc8de77be01_0_8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kyle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gd263ccd3d3_0_3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7" name="Google Shape;377;gd263ccd3d3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tanner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c8de77be01_0_7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c8de77be01_0_7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tanner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gc8de77be01_0_7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Google Shape;389;gc8de77be01_0_7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tanner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d263ccd3d3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7" name="Google Shape;257;gd263ccd3d3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bella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d263ccd3d3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3" name="Google Shape;263;gd263ccd3d3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bella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c8de77be01_0_8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c8de77be01_0_8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bella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c8de77be01_0_7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5" name="Google Shape;275;gc8de77be01_0_7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tanner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c9f2a50bf5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c9f2a50bf5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tanner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gc8de77be01_0_8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5" name="Google Shape;295;gc8de77be01_0_8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ali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cc8934513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1" name="Google Shape;301;gcc8934513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ali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gc8de77be01_0_8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0" name="Google Shape;310;gc8de77be01_0_8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ali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Relationship Id="rId5" Type="http://schemas.openxmlformats.org/officeDocument/2006/relationships/image" Target="../media/image2.png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www.freepik.es/foto-gratis/macho-angulo-casco-realidad-virtual_7133530.htm" TargetMode="External"/><Relationship Id="rId3" Type="http://schemas.openxmlformats.org/officeDocument/2006/relationships/image" Target="../media/image2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5400012" scaled="0"/>
        </a:gra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" name="Google Shape;11;p2"/>
          <p:cNvSpPr txBox="1"/>
          <p:nvPr/>
        </p:nvSpPr>
        <p:spPr>
          <a:xfrm flipH="1">
            <a:off x="1375550" y="3092475"/>
            <a:ext cx="6393000" cy="670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0">
              <a:solidFill>
                <a:srgbClr val="FFFFFF"/>
              </a:solidFill>
              <a:latin typeface="Squada One"/>
              <a:ea typeface="Squada One"/>
              <a:cs typeface="Squada One"/>
              <a:sym typeface="Squada One"/>
            </a:endParaRPr>
          </a:p>
        </p:txBody>
      </p:sp>
      <p:pic>
        <p:nvPicPr>
          <p:cNvPr id="12" name="Google Shape;12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" y="-399756"/>
            <a:ext cx="9144000" cy="436938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2"/>
          <p:cNvSpPr txBox="1"/>
          <p:nvPr>
            <p:ph type="title"/>
          </p:nvPr>
        </p:nvSpPr>
        <p:spPr>
          <a:xfrm>
            <a:off x="457200" y="2932650"/>
            <a:ext cx="8229600" cy="51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Font typeface="Squada One"/>
              <a:buNone/>
              <a:defRPr sz="30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457275" y="3192525"/>
            <a:ext cx="8229600" cy="41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2" name="Google Shape;72;p11"/>
          <p:cNvSpPr txBox="1"/>
          <p:nvPr>
            <p:ph hasCustomPrompt="1" type="title"/>
          </p:nvPr>
        </p:nvSpPr>
        <p:spPr>
          <a:xfrm>
            <a:off x="539999" y="1400065"/>
            <a:ext cx="8064000" cy="1780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5000"/>
              <a:buNone/>
              <a:defRPr sz="115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400"/>
              <a:buFont typeface="Fira Sans Extra Condensed Medium"/>
              <a:buNone/>
              <a:defRPr sz="54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73" name="Google Shape;73;p11"/>
          <p:cNvSpPr txBox="1"/>
          <p:nvPr>
            <p:ph idx="1" type="subTitle"/>
          </p:nvPr>
        </p:nvSpPr>
        <p:spPr>
          <a:xfrm>
            <a:off x="537375" y="3235240"/>
            <a:ext cx="8066700" cy="39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None/>
              <a:defRPr sz="1600"/>
            </a:lvl9pPr>
          </a:lstStyle>
          <a:p/>
        </p:txBody>
      </p:sp>
      <p:pic>
        <p:nvPicPr>
          <p:cNvPr id="74" name="Google Shape;74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945663" y="-346987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3414791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104897" y="-695083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945663" y="3773854"/>
            <a:ext cx="2300675" cy="20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noFill/>
      </p:bgPr>
    </p:bg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 1">
  <p:cSld name="CUSTOM_6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/>
          <p:nvPr>
            <p:ph type="ctrTitle"/>
          </p:nvPr>
        </p:nvSpPr>
        <p:spPr>
          <a:xfrm>
            <a:off x="1690457" y="2052406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2" name="Google Shape;82;p13"/>
          <p:cNvSpPr txBox="1"/>
          <p:nvPr>
            <p:ph idx="1" type="subTitle"/>
          </p:nvPr>
        </p:nvSpPr>
        <p:spPr>
          <a:xfrm>
            <a:off x="2051807" y="2538657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3" name="Google Shape;83;p13"/>
          <p:cNvSpPr txBox="1"/>
          <p:nvPr>
            <p:ph idx="2" type="ctrTitle"/>
          </p:nvPr>
        </p:nvSpPr>
        <p:spPr>
          <a:xfrm>
            <a:off x="1690457" y="3599531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4" name="Google Shape;84;p13"/>
          <p:cNvSpPr txBox="1"/>
          <p:nvPr>
            <p:ph idx="3" type="subTitle"/>
          </p:nvPr>
        </p:nvSpPr>
        <p:spPr>
          <a:xfrm>
            <a:off x="2051807" y="4048600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5" name="Google Shape;85;p13"/>
          <p:cNvSpPr txBox="1"/>
          <p:nvPr>
            <p:ph idx="4" type="ctrTitle"/>
          </p:nvPr>
        </p:nvSpPr>
        <p:spPr>
          <a:xfrm>
            <a:off x="4824357" y="2052406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6" name="Google Shape;86;p13"/>
          <p:cNvSpPr txBox="1"/>
          <p:nvPr>
            <p:ph idx="5" type="subTitle"/>
          </p:nvPr>
        </p:nvSpPr>
        <p:spPr>
          <a:xfrm>
            <a:off x="5185707" y="2538657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7" name="Google Shape;87;p13"/>
          <p:cNvSpPr txBox="1"/>
          <p:nvPr>
            <p:ph idx="6" type="ctrTitle"/>
          </p:nvPr>
        </p:nvSpPr>
        <p:spPr>
          <a:xfrm>
            <a:off x="4824357" y="3599531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88" name="Google Shape;88;p13"/>
          <p:cNvSpPr txBox="1"/>
          <p:nvPr>
            <p:ph idx="7" type="subTitle"/>
          </p:nvPr>
        </p:nvSpPr>
        <p:spPr>
          <a:xfrm>
            <a:off x="5185707" y="4048600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89" name="Google Shape;89;p13"/>
          <p:cNvSpPr txBox="1"/>
          <p:nvPr>
            <p:ph idx="8" type="ctrTitle"/>
          </p:nvPr>
        </p:nvSpPr>
        <p:spPr>
          <a:xfrm>
            <a:off x="1122278" y="401450"/>
            <a:ext cx="6899400" cy="94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90" name="Google Shape;90;p13"/>
          <p:cNvSpPr txBox="1"/>
          <p:nvPr>
            <p:ph hasCustomPrompt="1" idx="9" type="title"/>
          </p:nvPr>
        </p:nvSpPr>
        <p:spPr>
          <a:xfrm>
            <a:off x="2128157" y="1555631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91" name="Google Shape;91;p13"/>
          <p:cNvSpPr txBox="1"/>
          <p:nvPr>
            <p:ph hasCustomPrompt="1" idx="13" type="title"/>
          </p:nvPr>
        </p:nvSpPr>
        <p:spPr>
          <a:xfrm>
            <a:off x="2128157" y="3074022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92" name="Google Shape;92;p13"/>
          <p:cNvSpPr txBox="1"/>
          <p:nvPr>
            <p:ph hasCustomPrompt="1" idx="14" type="title"/>
          </p:nvPr>
        </p:nvSpPr>
        <p:spPr>
          <a:xfrm>
            <a:off x="5262057" y="1555631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3"/>
          <p:cNvSpPr txBox="1"/>
          <p:nvPr>
            <p:ph hasCustomPrompt="1" idx="15" type="title"/>
          </p:nvPr>
        </p:nvSpPr>
        <p:spPr>
          <a:xfrm>
            <a:off x="5262057" y="3074022"/>
            <a:ext cx="17538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39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4"/>
          <p:cNvSpPr txBox="1"/>
          <p:nvPr>
            <p:ph idx="1" type="subTitle"/>
          </p:nvPr>
        </p:nvSpPr>
        <p:spPr>
          <a:xfrm>
            <a:off x="1398700" y="2910300"/>
            <a:ext cx="3486000" cy="174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96" name="Google Shape;96;p14"/>
          <p:cNvSpPr txBox="1"/>
          <p:nvPr>
            <p:ph type="ctrTitle"/>
          </p:nvPr>
        </p:nvSpPr>
        <p:spPr>
          <a:xfrm flipH="1">
            <a:off x="1372450" y="1886100"/>
            <a:ext cx="34860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50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97" name="Google Shape;97;p1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334325" y="1725475"/>
            <a:ext cx="3802725" cy="34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43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5"/>
          <p:cNvSpPr txBox="1"/>
          <p:nvPr>
            <p:ph type="ctrTitle"/>
          </p:nvPr>
        </p:nvSpPr>
        <p:spPr>
          <a:xfrm>
            <a:off x="457200" y="517918"/>
            <a:ext cx="82296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00" name="Google Shape;100;p15"/>
          <p:cNvSpPr txBox="1"/>
          <p:nvPr>
            <p:ph idx="2" type="ctrTitle"/>
          </p:nvPr>
        </p:nvSpPr>
        <p:spPr>
          <a:xfrm>
            <a:off x="2750155" y="1492066"/>
            <a:ext cx="157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01" name="Google Shape;101;p15"/>
          <p:cNvSpPr txBox="1"/>
          <p:nvPr>
            <p:ph idx="1" type="subTitle"/>
          </p:nvPr>
        </p:nvSpPr>
        <p:spPr>
          <a:xfrm>
            <a:off x="2750119" y="2192634"/>
            <a:ext cx="15702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02" name="Google Shape;102;p15"/>
          <p:cNvSpPr txBox="1"/>
          <p:nvPr>
            <p:ph idx="3" type="ctrTitle"/>
          </p:nvPr>
        </p:nvSpPr>
        <p:spPr>
          <a:xfrm>
            <a:off x="4800201" y="1497325"/>
            <a:ext cx="157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03" name="Google Shape;103;p15"/>
          <p:cNvSpPr txBox="1"/>
          <p:nvPr>
            <p:ph idx="4" type="subTitle"/>
          </p:nvPr>
        </p:nvSpPr>
        <p:spPr>
          <a:xfrm>
            <a:off x="4800165" y="2192634"/>
            <a:ext cx="15702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04" name="Google Shape;104;p15"/>
          <p:cNvSpPr txBox="1"/>
          <p:nvPr>
            <p:ph idx="5" type="ctrTitle"/>
          </p:nvPr>
        </p:nvSpPr>
        <p:spPr>
          <a:xfrm>
            <a:off x="3794948" y="3219050"/>
            <a:ext cx="1570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05" name="Google Shape;105;p15"/>
          <p:cNvSpPr txBox="1"/>
          <p:nvPr>
            <p:ph idx="6" type="subTitle"/>
          </p:nvPr>
        </p:nvSpPr>
        <p:spPr>
          <a:xfrm>
            <a:off x="3753025" y="3910976"/>
            <a:ext cx="16539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106" name="Google Shape;106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/>
          <p:nvPr/>
        </p:nvSpPr>
        <p:spPr>
          <a:xfrm rot="5400000">
            <a:off x="2534502" y="1090938"/>
            <a:ext cx="2001410" cy="17955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5"/>
          <p:cNvSpPr/>
          <p:nvPr/>
        </p:nvSpPr>
        <p:spPr>
          <a:xfrm rot="5400000">
            <a:off x="3566117" y="2781995"/>
            <a:ext cx="2001410" cy="17955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9" name="Google Shape;109;p15"/>
          <p:cNvSpPr/>
          <p:nvPr/>
        </p:nvSpPr>
        <p:spPr>
          <a:xfrm rot="5400000">
            <a:off x="4584549" y="1090938"/>
            <a:ext cx="2001410" cy="17955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0" name="Google Shape;110;p1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-262630" y="2659235"/>
            <a:ext cx="2928524" cy="2642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6">
  <p:cSld name="CUSTOM_40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ctrTitle"/>
          </p:nvPr>
        </p:nvSpPr>
        <p:spPr>
          <a:xfrm>
            <a:off x="1242600" y="1830975"/>
            <a:ext cx="66588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3" name="Google Shape;113;p16"/>
          <p:cNvSpPr txBox="1"/>
          <p:nvPr>
            <p:ph idx="1" type="subTitle"/>
          </p:nvPr>
        </p:nvSpPr>
        <p:spPr>
          <a:xfrm>
            <a:off x="3106675" y="2632418"/>
            <a:ext cx="2930700" cy="12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cxnSp>
        <p:nvCxnSpPr>
          <p:cNvPr id="114" name="Google Shape;114;p16"/>
          <p:cNvCxnSpPr/>
          <p:nvPr/>
        </p:nvCxnSpPr>
        <p:spPr>
          <a:xfrm>
            <a:off x="3681150" y="2571750"/>
            <a:ext cx="17979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15" name="Google Shape;115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00" y="-962131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5334325" y="2668625"/>
            <a:ext cx="3802725" cy="34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7">
  <p:cSld name="CUSTOM_11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type="ctrTitle"/>
          </p:nvPr>
        </p:nvSpPr>
        <p:spPr>
          <a:xfrm>
            <a:off x="1250675" y="1851425"/>
            <a:ext cx="66588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19" name="Google Shape;119;p17"/>
          <p:cNvSpPr txBox="1"/>
          <p:nvPr>
            <p:ph idx="1" type="subTitle"/>
          </p:nvPr>
        </p:nvSpPr>
        <p:spPr>
          <a:xfrm>
            <a:off x="3114750" y="2640476"/>
            <a:ext cx="2930700" cy="65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cxnSp>
        <p:nvCxnSpPr>
          <p:cNvPr id="120" name="Google Shape;120;p17"/>
          <p:cNvCxnSpPr/>
          <p:nvPr/>
        </p:nvCxnSpPr>
        <p:spPr>
          <a:xfrm>
            <a:off x="3681150" y="2571750"/>
            <a:ext cx="17979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1" name="Google Shape;121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100" y="2134944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5341285" y="-200131"/>
            <a:ext cx="3802725" cy="34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44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type="title"/>
          </p:nvPr>
        </p:nvSpPr>
        <p:spPr>
          <a:xfrm>
            <a:off x="457200" y="453668"/>
            <a:ext cx="8229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0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pic>
        <p:nvPicPr>
          <p:cNvPr id="125" name="Google Shape;125;p1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8"/>
          <p:cNvSpPr txBox="1"/>
          <p:nvPr>
            <p:ph idx="1" type="subTitle"/>
          </p:nvPr>
        </p:nvSpPr>
        <p:spPr>
          <a:xfrm>
            <a:off x="1638300" y="3524733"/>
            <a:ext cx="1381200" cy="8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18"/>
          <p:cNvSpPr txBox="1"/>
          <p:nvPr>
            <p:ph idx="2" type="subTitle"/>
          </p:nvPr>
        </p:nvSpPr>
        <p:spPr>
          <a:xfrm>
            <a:off x="3104700" y="3514233"/>
            <a:ext cx="13971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8" name="Google Shape;128;p18"/>
          <p:cNvSpPr txBox="1"/>
          <p:nvPr>
            <p:ph idx="3" type="subTitle"/>
          </p:nvPr>
        </p:nvSpPr>
        <p:spPr>
          <a:xfrm>
            <a:off x="4571100" y="3511408"/>
            <a:ext cx="13812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29" name="Google Shape;129;p18"/>
          <p:cNvSpPr txBox="1"/>
          <p:nvPr>
            <p:ph idx="4" type="subTitle"/>
          </p:nvPr>
        </p:nvSpPr>
        <p:spPr>
          <a:xfrm>
            <a:off x="6023400" y="3529870"/>
            <a:ext cx="1397100" cy="84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8"/>
          <p:cNvSpPr txBox="1"/>
          <p:nvPr>
            <p:ph idx="5" type="subTitle"/>
          </p:nvPr>
        </p:nvSpPr>
        <p:spPr>
          <a:xfrm>
            <a:off x="1638300" y="3196233"/>
            <a:ext cx="13971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31" name="Google Shape;131;p18"/>
          <p:cNvSpPr txBox="1"/>
          <p:nvPr>
            <p:ph idx="6" type="subTitle"/>
          </p:nvPr>
        </p:nvSpPr>
        <p:spPr>
          <a:xfrm>
            <a:off x="3104700" y="3196233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32" name="Google Shape;132;p18"/>
          <p:cNvSpPr txBox="1"/>
          <p:nvPr>
            <p:ph idx="7" type="subTitle"/>
          </p:nvPr>
        </p:nvSpPr>
        <p:spPr>
          <a:xfrm>
            <a:off x="4571999" y="3196233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33" name="Google Shape;133;p18"/>
          <p:cNvSpPr txBox="1"/>
          <p:nvPr>
            <p:ph idx="8" type="subTitle"/>
          </p:nvPr>
        </p:nvSpPr>
        <p:spPr>
          <a:xfrm>
            <a:off x="6037498" y="3196233"/>
            <a:ext cx="1381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3">
  <p:cSld name="CUSTOM_48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type="ctrTitle"/>
          </p:nvPr>
        </p:nvSpPr>
        <p:spPr>
          <a:xfrm flipH="1">
            <a:off x="540000" y="448619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136" name="Google Shape;136;p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19"/>
          <p:cNvSpPr txBox="1"/>
          <p:nvPr>
            <p:ph idx="1" type="subTitle"/>
          </p:nvPr>
        </p:nvSpPr>
        <p:spPr>
          <a:xfrm>
            <a:off x="1526019" y="2570265"/>
            <a:ext cx="18129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19"/>
          <p:cNvSpPr txBox="1"/>
          <p:nvPr>
            <p:ph idx="2" type="subTitle"/>
          </p:nvPr>
        </p:nvSpPr>
        <p:spPr>
          <a:xfrm>
            <a:off x="3635401" y="2570272"/>
            <a:ext cx="18732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9"/>
          <p:cNvSpPr txBox="1"/>
          <p:nvPr>
            <p:ph idx="3" type="subTitle"/>
          </p:nvPr>
        </p:nvSpPr>
        <p:spPr>
          <a:xfrm>
            <a:off x="5797968" y="2559605"/>
            <a:ext cx="18507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9"/>
          <p:cNvSpPr txBox="1"/>
          <p:nvPr>
            <p:ph idx="4" type="subTitle"/>
          </p:nvPr>
        </p:nvSpPr>
        <p:spPr>
          <a:xfrm>
            <a:off x="1526019" y="3166668"/>
            <a:ext cx="1812900" cy="4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41" name="Google Shape;141;p19"/>
          <p:cNvSpPr txBox="1"/>
          <p:nvPr>
            <p:ph idx="5" type="subTitle"/>
          </p:nvPr>
        </p:nvSpPr>
        <p:spPr>
          <a:xfrm>
            <a:off x="3646051" y="3166668"/>
            <a:ext cx="1851900" cy="4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42" name="Google Shape;142;p19"/>
          <p:cNvSpPr txBox="1"/>
          <p:nvPr>
            <p:ph idx="6" type="subTitle"/>
          </p:nvPr>
        </p:nvSpPr>
        <p:spPr>
          <a:xfrm>
            <a:off x="5797968" y="3170098"/>
            <a:ext cx="1850700" cy="4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43" name="Google Shape;143;p19"/>
          <p:cNvSpPr/>
          <p:nvPr/>
        </p:nvSpPr>
        <p:spPr>
          <a:xfrm rot="5400000">
            <a:off x="1077063" y="1815559"/>
            <a:ext cx="2710575" cy="21396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19"/>
          <p:cNvSpPr/>
          <p:nvPr/>
        </p:nvSpPr>
        <p:spPr>
          <a:xfrm rot="5400000">
            <a:off x="3216713" y="1815559"/>
            <a:ext cx="2710575" cy="21396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19"/>
          <p:cNvSpPr/>
          <p:nvPr/>
        </p:nvSpPr>
        <p:spPr>
          <a:xfrm rot="5400000">
            <a:off x="5356363" y="1815559"/>
            <a:ext cx="2710575" cy="213965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CUSTOM_14"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0"/>
          <p:cNvSpPr txBox="1"/>
          <p:nvPr>
            <p:ph type="ctrTitle"/>
          </p:nvPr>
        </p:nvSpPr>
        <p:spPr>
          <a:xfrm flipH="1">
            <a:off x="457200" y="44438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148" name="Google Shape;148;p2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7" name="Google Shape;17;p3"/>
          <p:cNvSpPr txBox="1"/>
          <p:nvPr>
            <p:ph type="ctrTitle"/>
          </p:nvPr>
        </p:nvSpPr>
        <p:spPr>
          <a:xfrm>
            <a:off x="4297175" y="235555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hasCustomPrompt="1" idx="2" type="title"/>
          </p:nvPr>
        </p:nvSpPr>
        <p:spPr>
          <a:xfrm>
            <a:off x="4297175" y="1317160"/>
            <a:ext cx="4299000" cy="1098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0"/>
              <a:buNone/>
              <a:defRPr sz="10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19" name="Google Shape;19;p3"/>
          <p:cNvSpPr txBox="1"/>
          <p:nvPr>
            <p:ph idx="1" type="subTitle"/>
          </p:nvPr>
        </p:nvSpPr>
        <p:spPr>
          <a:xfrm>
            <a:off x="4297175" y="2900355"/>
            <a:ext cx="42990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20" name="Google Shape;20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6176" y="-501681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Google Shape;21;p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10" y="2213744"/>
            <a:ext cx="3802725" cy="34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5">
  <p:cSld name="CUSTOM_50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1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1" name="Google Shape;151;p21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52" name="Google Shape;152;p21"/>
          <p:cNvSpPr txBox="1"/>
          <p:nvPr>
            <p:ph idx="1" type="subTitle"/>
          </p:nvPr>
        </p:nvSpPr>
        <p:spPr>
          <a:xfrm>
            <a:off x="1203833" y="2719326"/>
            <a:ext cx="22401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21"/>
          <p:cNvSpPr txBox="1"/>
          <p:nvPr>
            <p:ph idx="2" type="subTitle"/>
          </p:nvPr>
        </p:nvSpPr>
        <p:spPr>
          <a:xfrm>
            <a:off x="4766489" y="3583682"/>
            <a:ext cx="22992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4" name="Google Shape;154;p21"/>
          <p:cNvSpPr txBox="1"/>
          <p:nvPr>
            <p:ph idx="3" type="subTitle"/>
          </p:nvPr>
        </p:nvSpPr>
        <p:spPr>
          <a:xfrm>
            <a:off x="4772499" y="1802770"/>
            <a:ext cx="22992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4" type="subTitle"/>
          </p:nvPr>
        </p:nvSpPr>
        <p:spPr>
          <a:xfrm>
            <a:off x="1203833" y="2196338"/>
            <a:ext cx="22401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56" name="Google Shape;156;p21"/>
          <p:cNvSpPr txBox="1"/>
          <p:nvPr>
            <p:ph idx="5" type="subTitle"/>
          </p:nvPr>
        </p:nvSpPr>
        <p:spPr>
          <a:xfrm>
            <a:off x="4798042" y="3079150"/>
            <a:ext cx="22731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57" name="Google Shape;157;p21"/>
          <p:cNvSpPr txBox="1"/>
          <p:nvPr>
            <p:ph idx="6" type="subTitle"/>
          </p:nvPr>
        </p:nvSpPr>
        <p:spPr>
          <a:xfrm>
            <a:off x="4772499" y="1272083"/>
            <a:ext cx="22992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7">
  <p:cSld name="CUSTOM_52"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22"/>
          <p:cNvSpPr txBox="1"/>
          <p:nvPr>
            <p:ph type="ctrTitle"/>
          </p:nvPr>
        </p:nvSpPr>
        <p:spPr>
          <a:xfrm flipH="1">
            <a:off x="457200" y="437050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160" name="Google Shape;160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61" name="Google Shape;161;p22"/>
          <p:cNvSpPr txBox="1"/>
          <p:nvPr>
            <p:ph idx="1" type="subTitle"/>
          </p:nvPr>
        </p:nvSpPr>
        <p:spPr>
          <a:xfrm>
            <a:off x="1700600" y="2921393"/>
            <a:ext cx="13953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2"/>
          <p:cNvSpPr txBox="1"/>
          <p:nvPr>
            <p:ph idx="2" type="subTitle"/>
          </p:nvPr>
        </p:nvSpPr>
        <p:spPr>
          <a:xfrm>
            <a:off x="1553500" y="2529762"/>
            <a:ext cx="16431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63" name="Google Shape;163;p22"/>
          <p:cNvSpPr txBox="1"/>
          <p:nvPr>
            <p:ph idx="3" type="subTitle"/>
          </p:nvPr>
        </p:nvSpPr>
        <p:spPr>
          <a:xfrm>
            <a:off x="1691000" y="2027255"/>
            <a:ext cx="13953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64" name="Google Shape;164;p22"/>
          <p:cNvSpPr txBox="1"/>
          <p:nvPr>
            <p:ph idx="4" type="subTitle"/>
          </p:nvPr>
        </p:nvSpPr>
        <p:spPr>
          <a:xfrm>
            <a:off x="5929000" y="2926550"/>
            <a:ext cx="16431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22"/>
          <p:cNvSpPr txBox="1"/>
          <p:nvPr>
            <p:ph idx="5" type="subTitle"/>
          </p:nvPr>
        </p:nvSpPr>
        <p:spPr>
          <a:xfrm>
            <a:off x="5905750" y="2518950"/>
            <a:ext cx="16896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66" name="Google Shape;166;p22"/>
          <p:cNvSpPr txBox="1"/>
          <p:nvPr>
            <p:ph idx="6" type="subTitle"/>
          </p:nvPr>
        </p:nvSpPr>
        <p:spPr>
          <a:xfrm>
            <a:off x="6001300" y="2032688"/>
            <a:ext cx="14985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67" name="Google Shape;167;p22"/>
          <p:cNvSpPr txBox="1"/>
          <p:nvPr>
            <p:ph idx="7" type="subTitle"/>
          </p:nvPr>
        </p:nvSpPr>
        <p:spPr>
          <a:xfrm>
            <a:off x="3768500" y="3407943"/>
            <a:ext cx="16068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 algn="ctr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 algn="ctr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22"/>
          <p:cNvSpPr txBox="1"/>
          <p:nvPr>
            <p:ph idx="8" type="subTitle"/>
          </p:nvPr>
        </p:nvSpPr>
        <p:spPr>
          <a:xfrm>
            <a:off x="3604790" y="3039918"/>
            <a:ext cx="1934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69" name="Google Shape;169;p22"/>
          <p:cNvSpPr txBox="1"/>
          <p:nvPr>
            <p:ph idx="9" type="subTitle"/>
          </p:nvPr>
        </p:nvSpPr>
        <p:spPr>
          <a:xfrm>
            <a:off x="3604790" y="2529480"/>
            <a:ext cx="1934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2pPr>
            <a:lvl3pPr lvl="2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3pPr>
            <a:lvl4pPr lvl="3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4pPr>
            <a:lvl5pPr lvl="4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5pPr>
            <a:lvl6pPr lvl="5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6pPr>
            <a:lvl7pPr lvl="6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7pPr>
            <a:lvl8pPr lvl="7" rtl="0" algn="ctr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8pPr>
            <a:lvl9pPr lvl="8" rtl="0" algn="ctr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600"/>
              <a:buFont typeface="Squada One"/>
              <a:buNone/>
              <a:defRPr sz="1600">
                <a:solidFill>
                  <a:schemeClr val="accent2"/>
                </a:solidFill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170" name="Google Shape;170;p22"/>
          <p:cNvSpPr/>
          <p:nvPr/>
        </p:nvSpPr>
        <p:spPr>
          <a:xfrm>
            <a:off x="3577850" y="1722475"/>
            <a:ext cx="1988100" cy="2905200"/>
          </a:xfrm>
          <a:prstGeom prst="rect">
            <a:avLst/>
          </a:prstGeom>
          <a:solidFill>
            <a:srgbClr val="FFFFFF">
              <a:alpha val="1192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1" name="Google Shape;171;p22"/>
          <p:cNvSpPr/>
          <p:nvPr/>
        </p:nvSpPr>
        <p:spPr>
          <a:xfrm>
            <a:off x="5756500" y="1177900"/>
            <a:ext cx="1988100" cy="2905200"/>
          </a:xfrm>
          <a:prstGeom prst="rect">
            <a:avLst/>
          </a:prstGeom>
          <a:solidFill>
            <a:srgbClr val="FFFFFF">
              <a:alpha val="1192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72" name="Google Shape;172;p22"/>
          <p:cNvSpPr/>
          <p:nvPr/>
        </p:nvSpPr>
        <p:spPr>
          <a:xfrm>
            <a:off x="1399400" y="1177900"/>
            <a:ext cx="1988100" cy="2905200"/>
          </a:xfrm>
          <a:prstGeom prst="rect">
            <a:avLst/>
          </a:prstGeom>
          <a:solidFill>
            <a:srgbClr val="FFFFFF">
              <a:alpha val="11920"/>
            </a:srgbClr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         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173" name="Google Shape;173;p2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125" y="0"/>
            <a:ext cx="2300675" cy="20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4">
  <p:cSld name="CUSTOM_17"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75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3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177" name="Google Shape;177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258926" y="4150897"/>
            <a:ext cx="1414025" cy="1275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3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7967964" y="4293802"/>
            <a:ext cx="1414025" cy="127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5">
  <p:cSld name="CUSTOM_23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4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82" name="Google Shape;182;p24"/>
          <p:cNvSpPr txBox="1"/>
          <p:nvPr>
            <p:ph idx="2" type="ctrTitle"/>
          </p:nvPr>
        </p:nvSpPr>
        <p:spPr>
          <a:xfrm>
            <a:off x="1690457" y="1900424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83" name="Google Shape;183;p24"/>
          <p:cNvSpPr txBox="1"/>
          <p:nvPr>
            <p:ph idx="1" type="subTitle"/>
          </p:nvPr>
        </p:nvSpPr>
        <p:spPr>
          <a:xfrm>
            <a:off x="2051807" y="2369775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84" name="Google Shape;184;p24"/>
          <p:cNvSpPr txBox="1"/>
          <p:nvPr>
            <p:ph idx="3" type="ctrTitle"/>
          </p:nvPr>
        </p:nvSpPr>
        <p:spPr>
          <a:xfrm>
            <a:off x="1690457" y="3405003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85" name="Google Shape;185;p24"/>
          <p:cNvSpPr txBox="1"/>
          <p:nvPr>
            <p:ph idx="4" type="subTitle"/>
          </p:nvPr>
        </p:nvSpPr>
        <p:spPr>
          <a:xfrm>
            <a:off x="2051807" y="3871725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86" name="Google Shape;186;p24"/>
          <p:cNvSpPr txBox="1"/>
          <p:nvPr>
            <p:ph idx="5" type="ctrTitle"/>
          </p:nvPr>
        </p:nvSpPr>
        <p:spPr>
          <a:xfrm>
            <a:off x="4824357" y="1900424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87" name="Google Shape;187;p24"/>
          <p:cNvSpPr txBox="1"/>
          <p:nvPr>
            <p:ph idx="6" type="subTitle"/>
          </p:nvPr>
        </p:nvSpPr>
        <p:spPr>
          <a:xfrm>
            <a:off x="5185707" y="2369775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188" name="Google Shape;188;p24"/>
          <p:cNvSpPr txBox="1"/>
          <p:nvPr>
            <p:ph idx="7" type="ctrTitle"/>
          </p:nvPr>
        </p:nvSpPr>
        <p:spPr>
          <a:xfrm>
            <a:off x="4824357" y="3405003"/>
            <a:ext cx="2629200" cy="5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189" name="Google Shape;189;p24"/>
          <p:cNvSpPr txBox="1"/>
          <p:nvPr>
            <p:ph idx="8" type="subTitle"/>
          </p:nvPr>
        </p:nvSpPr>
        <p:spPr>
          <a:xfrm>
            <a:off x="5185707" y="3871725"/>
            <a:ext cx="19065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cxnSp>
        <p:nvCxnSpPr>
          <p:cNvPr id="190" name="Google Shape;190;p24"/>
          <p:cNvCxnSpPr/>
          <p:nvPr/>
        </p:nvCxnSpPr>
        <p:spPr>
          <a:xfrm>
            <a:off x="2273400" y="2110663"/>
            <a:ext cx="4597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91" name="Google Shape;191;p24"/>
          <p:cNvCxnSpPr/>
          <p:nvPr/>
        </p:nvCxnSpPr>
        <p:spPr>
          <a:xfrm>
            <a:off x="2273400" y="3627438"/>
            <a:ext cx="4597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92" name="Google Shape;192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5400000">
            <a:off x="6941050" y="-576048"/>
            <a:ext cx="2754276" cy="248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-134550" y="-576388"/>
            <a:ext cx="2754276" cy="248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-144075" y="3612343"/>
            <a:ext cx="2754276" cy="2485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5" name="Google Shape;195;p2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-5400000">
            <a:off x="6931525" y="3621493"/>
            <a:ext cx="2754276" cy="2485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 2">
  <p:cSld name="CUSTOM_56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25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198" name="Google Shape;198;p25"/>
          <p:cNvSpPr txBox="1"/>
          <p:nvPr>
            <p:ph idx="1" type="subTitle"/>
          </p:nvPr>
        </p:nvSpPr>
        <p:spPr>
          <a:xfrm>
            <a:off x="1132000" y="3432862"/>
            <a:ext cx="18741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pic>
        <p:nvPicPr>
          <p:cNvPr id="199" name="Google Shape;199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" y="-581412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25"/>
          <p:cNvSpPr txBox="1"/>
          <p:nvPr>
            <p:ph hasCustomPrompt="1" idx="2" type="title"/>
          </p:nvPr>
        </p:nvSpPr>
        <p:spPr>
          <a:xfrm>
            <a:off x="3725850" y="2029263"/>
            <a:ext cx="15159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01" name="Google Shape;201;p25"/>
          <p:cNvSpPr txBox="1"/>
          <p:nvPr>
            <p:ph hasCustomPrompt="1" idx="3" type="title"/>
          </p:nvPr>
        </p:nvSpPr>
        <p:spPr>
          <a:xfrm>
            <a:off x="3022450" y="3601675"/>
            <a:ext cx="14073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02" name="Google Shape;202;p25"/>
          <p:cNvSpPr txBox="1"/>
          <p:nvPr>
            <p:ph hasCustomPrompt="1" idx="4" type="title"/>
          </p:nvPr>
        </p:nvSpPr>
        <p:spPr>
          <a:xfrm>
            <a:off x="4565843" y="3408687"/>
            <a:ext cx="685800" cy="453900"/>
          </a:xfrm>
          <a:prstGeom prst="rect">
            <a:avLst/>
          </a:prstGeom>
          <a:noFill/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Font typeface="Fira Sans Extra Condensed Medium"/>
              <a:buNone/>
              <a:defRPr sz="4800">
                <a:latin typeface="Fira Sans Extra Condensed Medium"/>
                <a:ea typeface="Fira Sans Extra Condensed Medium"/>
                <a:cs typeface="Fira Sans Extra Condensed Medium"/>
                <a:sym typeface="Fira Sans Extra Condensed Medium"/>
              </a:defRPr>
            </a:lvl9pPr>
          </a:lstStyle>
          <a:p>
            <a:r>
              <a:t>xx%</a:t>
            </a:r>
          </a:p>
        </p:txBody>
      </p:sp>
      <p:sp>
        <p:nvSpPr>
          <p:cNvPr id="203" name="Google Shape;203;p25"/>
          <p:cNvSpPr txBox="1"/>
          <p:nvPr>
            <p:ph idx="5" type="subTitle"/>
          </p:nvPr>
        </p:nvSpPr>
        <p:spPr>
          <a:xfrm>
            <a:off x="5445069" y="1751762"/>
            <a:ext cx="18687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04" name="Google Shape;204;p25"/>
          <p:cNvSpPr txBox="1"/>
          <p:nvPr>
            <p:ph idx="6" type="subTitle"/>
          </p:nvPr>
        </p:nvSpPr>
        <p:spPr>
          <a:xfrm>
            <a:off x="5326225" y="3441195"/>
            <a:ext cx="1874100" cy="36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05" name="Google Shape;205;p25"/>
          <p:cNvSpPr txBox="1"/>
          <p:nvPr>
            <p:ph idx="7" type="subTitle"/>
          </p:nvPr>
        </p:nvSpPr>
        <p:spPr>
          <a:xfrm>
            <a:off x="5439558" y="1986687"/>
            <a:ext cx="18687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06" name="Google Shape;206;p25"/>
          <p:cNvSpPr txBox="1"/>
          <p:nvPr>
            <p:ph idx="8" type="subTitle"/>
          </p:nvPr>
        </p:nvSpPr>
        <p:spPr>
          <a:xfrm>
            <a:off x="5328925" y="3808995"/>
            <a:ext cx="1868700" cy="56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07" name="Google Shape;207;p25"/>
          <p:cNvSpPr txBox="1"/>
          <p:nvPr>
            <p:ph idx="9" type="subTitle"/>
          </p:nvPr>
        </p:nvSpPr>
        <p:spPr>
          <a:xfrm>
            <a:off x="1132000" y="3592190"/>
            <a:ext cx="1874100" cy="778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9">
  <p:cSld name="CUSTOM_58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26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210" name="Google Shape;210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26"/>
          <p:cNvSpPr txBox="1"/>
          <p:nvPr>
            <p:ph idx="1" type="subTitle"/>
          </p:nvPr>
        </p:nvSpPr>
        <p:spPr>
          <a:xfrm>
            <a:off x="1758182" y="4055692"/>
            <a:ext cx="12177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26"/>
          <p:cNvSpPr txBox="1"/>
          <p:nvPr>
            <p:ph idx="2" type="subTitle"/>
          </p:nvPr>
        </p:nvSpPr>
        <p:spPr>
          <a:xfrm>
            <a:off x="3939062" y="4070880"/>
            <a:ext cx="12624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3" name="Google Shape;213;p26"/>
          <p:cNvSpPr txBox="1"/>
          <p:nvPr>
            <p:ph idx="3" type="subTitle"/>
          </p:nvPr>
        </p:nvSpPr>
        <p:spPr>
          <a:xfrm>
            <a:off x="6187500" y="4069687"/>
            <a:ext cx="12624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214" name="Google Shape;214;p26"/>
          <p:cNvSpPr txBox="1"/>
          <p:nvPr>
            <p:ph idx="4" type="subTitle"/>
          </p:nvPr>
        </p:nvSpPr>
        <p:spPr>
          <a:xfrm>
            <a:off x="1743882" y="3729155"/>
            <a:ext cx="12177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15" name="Google Shape;215;p26"/>
          <p:cNvSpPr txBox="1"/>
          <p:nvPr>
            <p:ph idx="5" type="subTitle"/>
          </p:nvPr>
        </p:nvSpPr>
        <p:spPr>
          <a:xfrm>
            <a:off x="3939062" y="3733800"/>
            <a:ext cx="1262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216" name="Google Shape;216;p26"/>
          <p:cNvSpPr txBox="1"/>
          <p:nvPr>
            <p:ph idx="6" type="subTitle"/>
          </p:nvPr>
        </p:nvSpPr>
        <p:spPr>
          <a:xfrm>
            <a:off x="6187600" y="3733632"/>
            <a:ext cx="12624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7">
  <p:cSld name="CUSTOM_60"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2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225" y="6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27"/>
          <p:cNvSpPr txBox="1"/>
          <p:nvPr>
            <p:ph type="ctrTitle"/>
          </p:nvPr>
        </p:nvSpPr>
        <p:spPr>
          <a:xfrm flipH="1">
            <a:off x="457200" y="452237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20" name="Google Shape;220;p27"/>
          <p:cNvSpPr txBox="1"/>
          <p:nvPr>
            <p:ph idx="2" type="ctrTitle"/>
          </p:nvPr>
        </p:nvSpPr>
        <p:spPr>
          <a:xfrm>
            <a:off x="2393800" y="3851557"/>
            <a:ext cx="1231200" cy="3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221" name="Google Shape;221;p27"/>
          <p:cNvSpPr txBox="1"/>
          <p:nvPr>
            <p:ph idx="1" type="subTitle"/>
          </p:nvPr>
        </p:nvSpPr>
        <p:spPr>
          <a:xfrm>
            <a:off x="2393800" y="4112538"/>
            <a:ext cx="12312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22" name="Google Shape;222;p27"/>
          <p:cNvSpPr txBox="1"/>
          <p:nvPr>
            <p:ph idx="3" type="ctrTitle"/>
          </p:nvPr>
        </p:nvSpPr>
        <p:spPr>
          <a:xfrm>
            <a:off x="4454450" y="3859775"/>
            <a:ext cx="1231200" cy="3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223" name="Google Shape;223;p27"/>
          <p:cNvSpPr txBox="1"/>
          <p:nvPr>
            <p:ph idx="4" type="subTitle"/>
          </p:nvPr>
        </p:nvSpPr>
        <p:spPr>
          <a:xfrm>
            <a:off x="4454600" y="4111838"/>
            <a:ext cx="1231200" cy="57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24" name="Google Shape;224;p27"/>
          <p:cNvSpPr txBox="1"/>
          <p:nvPr>
            <p:ph idx="5" type="ctrTitle"/>
          </p:nvPr>
        </p:nvSpPr>
        <p:spPr>
          <a:xfrm>
            <a:off x="3443775" y="1362901"/>
            <a:ext cx="1231200" cy="3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225" name="Google Shape;225;p27"/>
          <p:cNvSpPr txBox="1"/>
          <p:nvPr>
            <p:ph idx="6" type="subTitle"/>
          </p:nvPr>
        </p:nvSpPr>
        <p:spPr>
          <a:xfrm>
            <a:off x="3443626" y="1656449"/>
            <a:ext cx="12312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226" name="Google Shape;226;p27"/>
          <p:cNvSpPr txBox="1"/>
          <p:nvPr>
            <p:ph idx="7" type="ctrTitle"/>
          </p:nvPr>
        </p:nvSpPr>
        <p:spPr>
          <a:xfrm>
            <a:off x="5498425" y="1361363"/>
            <a:ext cx="1231200" cy="36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400"/>
              <a:buNone/>
              <a:defRPr sz="1600">
                <a:solidFill>
                  <a:schemeClr val="accent2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227" name="Google Shape;227;p27"/>
          <p:cNvSpPr txBox="1"/>
          <p:nvPr>
            <p:ph idx="8" type="subTitle"/>
          </p:nvPr>
        </p:nvSpPr>
        <p:spPr>
          <a:xfrm>
            <a:off x="5498325" y="1654912"/>
            <a:ext cx="12312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9">
  <p:cSld name="CUSTOM_27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8"/>
          <p:cNvSpPr txBox="1"/>
          <p:nvPr>
            <p:ph type="ctrTitle"/>
          </p:nvPr>
        </p:nvSpPr>
        <p:spPr>
          <a:xfrm flipH="1">
            <a:off x="457200" y="444899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230" name="Google Shape;230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31825" y="-795109"/>
            <a:ext cx="3139825" cy="283304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2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820369" y="-796531"/>
            <a:ext cx="3139825" cy="2833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 ">
  <p:cSld name="CUSTOM_34"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29"/>
          <p:cNvSpPr txBox="1"/>
          <p:nvPr>
            <p:ph type="ctrTitle"/>
          </p:nvPr>
        </p:nvSpPr>
        <p:spPr>
          <a:xfrm flipH="1">
            <a:off x="457200" y="1443030"/>
            <a:ext cx="26958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3600"/>
              <a:buNone/>
              <a:defRPr b="1"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34" name="Google Shape;234;p29"/>
          <p:cNvSpPr txBox="1"/>
          <p:nvPr/>
        </p:nvSpPr>
        <p:spPr>
          <a:xfrm>
            <a:off x="3390325" y="2006627"/>
            <a:ext cx="2818200" cy="12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CREDITS: This presentation template was created by</a:t>
            </a:r>
            <a:r>
              <a:rPr lang="en" sz="1200">
                <a:solidFill>
                  <a:schemeClr val="dk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 Condensed Light"/>
                <a:ea typeface="Roboto Condensed Light"/>
                <a:cs typeface="Roboto Condensed Light"/>
                <a:sym typeface="Roboto Condensed Ligh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including icons by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 Condensed Light"/>
                <a:ea typeface="Roboto Condensed Light"/>
                <a:cs typeface="Roboto Condensed Light"/>
                <a:sym typeface="Roboto Condensed Ligh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, infographics &amp; images by </a:t>
            </a:r>
            <a:r>
              <a:rPr lang="en" sz="1200">
                <a:solidFill>
                  <a:schemeClr val="lt1"/>
                </a:solidFill>
                <a:uFill>
                  <a:noFill/>
                </a:uFill>
                <a:latin typeface="Roboto Condensed Light"/>
                <a:ea typeface="Roboto Condensed Light"/>
                <a:cs typeface="Roboto Condensed Light"/>
                <a:sym typeface="Roboto Condensed Ligh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sz="1200">
              <a:solidFill>
                <a:schemeClr val="lt1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D809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highlight>
                <a:srgbClr val="FFD809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  <a:highlight>
                  <a:srgbClr val="FFD809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endParaRPr sz="1200">
              <a:solidFill>
                <a:schemeClr val="dk1"/>
              </a:solidFill>
              <a:highlight>
                <a:srgbClr val="FFD809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1371600" rtl="0" algn="l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35" name="Google Shape;235;p29"/>
          <p:cNvSpPr txBox="1"/>
          <p:nvPr>
            <p:ph idx="1" type="subTitle"/>
          </p:nvPr>
        </p:nvSpPr>
        <p:spPr>
          <a:xfrm>
            <a:off x="457188" y="2038763"/>
            <a:ext cx="2695800" cy="4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pic>
        <p:nvPicPr>
          <p:cNvPr id="236" name="Google Shape;236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flipH="1">
            <a:off x="5071778" y="-1374105"/>
            <a:ext cx="4072221" cy="3674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10800000">
            <a:off x="5058749" y="2776786"/>
            <a:ext cx="4072221" cy="367435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9">
  <p:cSld name="CUSTOM_33"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30"/>
          <p:cNvSpPr txBox="1"/>
          <p:nvPr>
            <p:ph type="ctrTitle"/>
          </p:nvPr>
        </p:nvSpPr>
        <p:spPr>
          <a:xfrm flipH="1">
            <a:off x="540000" y="455570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40" name="Google Shape;240;p30"/>
          <p:cNvSpPr txBox="1"/>
          <p:nvPr>
            <p:ph idx="1" type="subTitle"/>
          </p:nvPr>
        </p:nvSpPr>
        <p:spPr>
          <a:xfrm>
            <a:off x="2588100" y="2210650"/>
            <a:ext cx="3967800" cy="1844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marR="508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●"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○"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Char char="■"/>
              <a:defRPr sz="1000"/>
            </a:lvl9pPr>
          </a:lstStyle>
          <a:p/>
        </p:txBody>
      </p:sp>
      <p:sp>
        <p:nvSpPr>
          <p:cNvPr id="241" name="Google Shape;241;p30">
            <a:hlinkClick r:id="rId2"/>
          </p:cNvPr>
          <p:cNvSpPr txBox="1"/>
          <p:nvPr>
            <p:ph idx="2" type="ctrTitle"/>
          </p:nvPr>
        </p:nvSpPr>
        <p:spPr>
          <a:xfrm>
            <a:off x="3224100" y="1799442"/>
            <a:ext cx="2695800" cy="265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242" name="Google Shape;242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7247964" y="3287692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 rot="10800000">
            <a:off x="-984228" y="3207767"/>
            <a:ext cx="2300675" cy="20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24" name="Google Shape;24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580849" y="-92389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Google Shape;25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7251655" y="398810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4"/>
          <p:cNvSpPr txBox="1"/>
          <p:nvPr>
            <p:ph type="ctrTitle"/>
          </p:nvPr>
        </p:nvSpPr>
        <p:spPr>
          <a:xfrm flipH="1">
            <a:off x="502200" y="445025"/>
            <a:ext cx="81846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7" name="Google Shape;27;p4"/>
          <p:cNvSpPr txBox="1"/>
          <p:nvPr>
            <p:ph idx="1" type="subTitle"/>
          </p:nvPr>
        </p:nvSpPr>
        <p:spPr>
          <a:xfrm>
            <a:off x="1255350" y="1454625"/>
            <a:ext cx="6633300" cy="324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Livvic"/>
              <a:buAutoNum type="arabicPeriod"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rabicPeriod"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alphaLcPeriod"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AutoNum type="romanLcPeriod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1">
  <p:cSld name="TITLE_1"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31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246" name="Google Shape;246;p3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47" name="Google Shape;247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30" name="Google Shape;30;p5"/>
          <p:cNvSpPr txBox="1"/>
          <p:nvPr>
            <p:ph idx="1" type="subTitle"/>
          </p:nvPr>
        </p:nvSpPr>
        <p:spPr>
          <a:xfrm>
            <a:off x="2336850" y="2792565"/>
            <a:ext cx="2085600" cy="119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1" name="Google Shape;31;p5"/>
          <p:cNvSpPr txBox="1"/>
          <p:nvPr>
            <p:ph idx="2" type="subTitle"/>
          </p:nvPr>
        </p:nvSpPr>
        <p:spPr>
          <a:xfrm>
            <a:off x="4721650" y="2781757"/>
            <a:ext cx="2085600" cy="119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None/>
              <a:defRPr sz="14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9pPr>
          </a:lstStyle>
          <a:p/>
        </p:txBody>
      </p:sp>
      <p:sp>
        <p:nvSpPr>
          <p:cNvPr id="32" name="Google Shape;32;p5"/>
          <p:cNvSpPr txBox="1"/>
          <p:nvPr>
            <p:ph type="ctrTitle"/>
          </p:nvPr>
        </p:nvSpPr>
        <p:spPr>
          <a:xfrm flipH="1">
            <a:off x="4721600" y="462755"/>
            <a:ext cx="3673200" cy="130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p5"/>
          <p:cNvSpPr txBox="1"/>
          <p:nvPr>
            <p:ph idx="3" type="ctrTitle"/>
          </p:nvPr>
        </p:nvSpPr>
        <p:spPr>
          <a:xfrm>
            <a:off x="2229313" y="2629926"/>
            <a:ext cx="2300700" cy="26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5"/>
          <p:cNvSpPr txBox="1"/>
          <p:nvPr>
            <p:ph idx="4" type="ctrTitle"/>
          </p:nvPr>
        </p:nvSpPr>
        <p:spPr>
          <a:xfrm>
            <a:off x="4572000" y="2629926"/>
            <a:ext cx="2384700" cy="26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None/>
              <a:defRPr sz="1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35" name="Google Shape;35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5"/>
          <p:cNvSpPr/>
          <p:nvPr/>
        </p:nvSpPr>
        <p:spPr>
          <a:xfrm rot="5400000">
            <a:off x="2050488" y="1999184"/>
            <a:ext cx="2658200" cy="2384800"/>
          </a:xfrm>
          <a:prstGeom prst="flowChartPreparation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5"/>
          <p:cNvSpPr/>
          <p:nvPr/>
        </p:nvSpPr>
        <p:spPr>
          <a:xfrm rot="5400000">
            <a:off x="4435288" y="1999174"/>
            <a:ext cx="2658200" cy="2384800"/>
          </a:xfrm>
          <a:prstGeom prst="flowChartPreparation">
            <a:avLst/>
          </a:prstGeom>
          <a:gradFill>
            <a:gsLst>
              <a:gs pos="0">
                <a:srgbClr val="FFFFFF">
                  <a:alpha val="0"/>
                </a:srgbClr>
              </a:gs>
              <a:gs pos="100000">
                <a:srgbClr val="FFFFFF">
                  <a:alpha val="39215"/>
                </a:srgbClr>
              </a:gs>
            </a:gsLst>
            <a:path path="circle">
              <a:fillToRect b="50%" l="50%" r="50%" t="50%"/>
            </a:path>
            <a:tileRect/>
          </a:gra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40" name="Google Shape;40;p6"/>
          <p:cNvSpPr txBox="1"/>
          <p:nvPr>
            <p:ph type="ctrTitle"/>
          </p:nvPr>
        </p:nvSpPr>
        <p:spPr>
          <a:xfrm flipH="1">
            <a:off x="540000" y="452237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41" name="Google Shape;41;p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4" name="Google Shape;44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7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25" y="3067600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7"/>
          <p:cNvSpPr txBox="1"/>
          <p:nvPr>
            <p:ph type="ctrTitle"/>
          </p:nvPr>
        </p:nvSpPr>
        <p:spPr>
          <a:xfrm flipH="1">
            <a:off x="355600" y="2236500"/>
            <a:ext cx="39561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None/>
              <a:defRPr sz="3600"/>
            </a:lvl1pPr>
            <a:lvl2pPr lvl="1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7" name="Google Shape;47;p7"/>
          <p:cNvSpPr txBox="1"/>
          <p:nvPr>
            <p:ph idx="1" type="subTitle"/>
          </p:nvPr>
        </p:nvSpPr>
        <p:spPr>
          <a:xfrm>
            <a:off x="4825200" y="1728900"/>
            <a:ext cx="2490300" cy="16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cxnSp>
        <p:nvCxnSpPr>
          <p:cNvPr id="48" name="Google Shape;48;p7"/>
          <p:cNvCxnSpPr/>
          <p:nvPr/>
        </p:nvCxnSpPr>
        <p:spPr>
          <a:xfrm>
            <a:off x="4572000" y="1228200"/>
            <a:ext cx="0" cy="26871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51" name="Google Shape;51;p8"/>
          <p:cNvSpPr txBox="1"/>
          <p:nvPr>
            <p:ph idx="1" type="subTitle"/>
          </p:nvPr>
        </p:nvSpPr>
        <p:spPr>
          <a:xfrm>
            <a:off x="1028700" y="1289662"/>
            <a:ext cx="2857500" cy="51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52" name="Google Shape;52;p8"/>
          <p:cNvSpPr txBox="1"/>
          <p:nvPr>
            <p:ph type="ctrTitle"/>
          </p:nvPr>
        </p:nvSpPr>
        <p:spPr>
          <a:xfrm flipH="1">
            <a:off x="1028700" y="451462"/>
            <a:ext cx="2857500" cy="8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53" name="Google Shape;53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-751762" y="3062175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4" name="Google Shape;54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718562" y="-1160625"/>
            <a:ext cx="3802725" cy="34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"/>
          <p:cNvSpPr txBox="1"/>
          <p:nvPr>
            <p:ph idx="1" type="subTitle"/>
          </p:nvPr>
        </p:nvSpPr>
        <p:spPr>
          <a:xfrm>
            <a:off x="2101725" y="3712858"/>
            <a:ext cx="21750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2" type="subTitle"/>
          </p:nvPr>
        </p:nvSpPr>
        <p:spPr>
          <a:xfrm>
            <a:off x="4789400" y="3715662"/>
            <a:ext cx="21750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1600"/>
              </a:spcBef>
              <a:spcAft>
                <a:spcPts val="160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3" type="subTitle"/>
          </p:nvPr>
        </p:nvSpPr>
        <p:spPr>
          <a:xfrm>
            <a:off x="2101725" y="3396845"/>
            <a:ext cx="21750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sp>
        <p:nvSpPr>
          <p:cNvPr id="59" name="Google Shape;59;p9"/>
          <p:cNvSpPr txBox="1"/>
          <p:nvPr>
            <p:ph idx="4" type="subTitle"/>
          </p:nvPr>
        </p:nvSpPr>
        <p:spPr>
          <a:xfrm>
            <a:off x="4789400" y="3395392"/>
            <a:ext cx="2157000" cy="46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2pPr>
            <a:lvl3pPr lvl="2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3pPr>
            <a:lvl4pPr lvl="3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4pPr>
            <a:lvl5pPr lvl="4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5pPr>
            <a:lvl6pPr lvl="5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6pPr>
            <a:lvl7pPr lvl="6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7pPr>
            <a:lvl8pPr lvl="7" rtl="0">
              <a:spcBef>
                <a:spcPts val="1600"/>
              </a:spcBef>
              <a:spcAft>
                <a:spcPts val="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8pPr>
            <a:lvl9pPr lvl="8" rtl="0">
              <a:spcBef>
                <a:spcPts val="1600"/>
              </a:spcBef>
              <a:spcAft>
                <a:spcPts val="1600"/>
              </a:spcAft>
              <a:buSzPts val="1600"/>
              <a:buFont typeface="Squada One"/>
              <a:buNone/>
              <a:defRPr sz="1600">
                <a:latin typeface="Squada One"/>
                <a:ea typeface="Squada One"/>
                <a:cs typeface="Squada One"/>
                <a:sym typeface="Squada One"/>
              </a:defRPr>
            </a:lvl9pPr>
          </a:lstStyle>
          <a:p/>
        </p:txBody>
      </p:sp>
      <p:pic>
        <p:nvPicPr>
          <p:cNvPr id="60" name="Google Shape;60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-22860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>
            <a:off x="6843325" y="-228600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flipH="1" rot="10800000">
            <a:off x="0" y="3997725"/>
            <a:ext cx="2300675" cy="2075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10800000">
            <a:off x="6843325" y="3997725"/>
            <a:ext cx="2300675" cy="20759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9"/>
          <p:cNvSpPr txBox="1"/>
          <p:nvPr>
            <p:ph type="ctrTitle"/>
          </p:nvPr>
        </p:nvSpPr>
        <p:spPr>
          <a:xfrm flipH="1">
            <a:off x="457200" y="445025"/>
            <a:ext cx="82296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67" name="Google Shape;67;p10"/>
          <p:cNvSpPr txBox="1"/>
          <p:nvPr>
            <p:ph type="ctrTitle"/>
          </p:nvPr>
        </p:nvSpPr>
        <p:spPr>
          <a:xfrm flipH="1">
            <a:off x="1187500" y="445025"/>
            <a:ext cx="6784500" cy="172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800"/>
              <a:buNone/>
              <a:defRPr sz="50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pic>
        <p:nvPicPr>
          <p:cNvPr id="68" name="Google Shape;68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5400000">
            <a:off x="-751762" y="3062175"/>
            <a:ext cx="3802725" cy="343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0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-1718562" y="-1160625"/>
            <a:ext cx="3802725" cy="343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theme" Target="../theme/theme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gradFill>
          <a:gsLst>
            <a:gs pos="0">
              <a:schemeClr val="accent1"/>
            </a:gs>
            <a:gs pos="100000">
              <a:schemeClr val="accent2"/>
            </a:gs>
          </a:gsLst>
          <a:lin ang="5400012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445025"/>
            <a:ext cx="8229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000"/>
              <a:buFont typeface="Squada One"/>
              <a:buNone/>
              <a:defRPr sz="3000">
                <a:solidFill>
                  <a:schemeClr val="lt1"/>
                </a:solidFill>
                <a:latin typeface="Squada One"/>
                <a:ea typeface="Squada One"/>
                <a:cs typeface="Squada One"/>
                <a:sym typeface="Squada On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152475"/>
            <a:ext cx="8229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Roboto Condensed Light"/>
              <a:buChar char="●"/>
              <a:defRPr sz="1800"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○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■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●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○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■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●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Roboto Condensed Light"/>
              <a:buChar char="○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Font typeface="Roboto Condensed Light"/>
              <a:buChar char="■"/>
              <a:defRPr>
                <a:solidFill>
                  <a:schemeClr val="lt1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www.digitalocean.com/community/tutorials/how-to-serve-flask-applications-with-uwsgi-and-nginx-on-centos-7" TargetMode="External"/><Relationship Id="rId4" Type="http://schemas.openxmlformats.org/officeDocument/2006/relationships/hyperlink" Target="https://steelkiwi.medium.com/flask-vs-django-how-to-understand-whether-you-need-a-hammer-or-a-toolbox-39b8b3a2e4a5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9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2"/>
          <p:cNvSpPr txBox="1"/>
          <p:nvPr>
            <p:ph type="title"/>
          </p:nvPr>
        </p:nvSpPr>
        <p:spPr>
          <a:xfrm>
            <a:off x="457200" y="2932650"/>
            <a:ext cx="8229600" cy="510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Authoritative Venues</a:t>
            </a:r>
            <a:r>
              <a:rPr lang="en"/>
              <a:t> </a:t>
            </a:r>
            <a:endParaRPr/>
          </a:p>
        </p:txBody>
      </p:sp>
      <p:sp>
        <p:nvSpPr>
          <p:cNvPr id="253" name="Google Shape;253;p32"/>
          <p:cNvSpPr txBox="1"/>
          <p:nvPr>
            <p:ph idx="1" type="subTitle"/>
          </p:nvPr>
        </p:nvSpPr>
        <p:spPr>
          <a:xfrm>
            <a:off x="457275" y="3649725"/>
            <a:ext cx="8229600" cy="41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Ali Youssef, Bella Marku, Kyle Forst, Tanner Spicer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CS 4624: Multimedia, Hypertext, and Information Access Capstone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Dr. Edward A. Fox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Virginia Tech, Blacksburg, 24061</a:t>
            </a:r>
            <a:endParaRPr sz="1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400"/>
              <a:t>April 22, 2021</a:t>
            </a:r>
            <a:endParaRPr sz="1400"/>
          </a:p>
        </p:txBody>
      </p:sp>
      <p:pic>
        <p:nvPicPr>
          <p:cNvPr id="254" name="Google Shape;254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10367" y="11463"/>
            <a:ext cx="1917315" cy="6028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7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41"/>
          <p:cNvSpPr txBox="1"/>
          <p:nvPr>
            <p:ph type="ctrTitle"/>
          </p:nvPr>
        </p:nvSpPr>
        <p:spPr>
          <a:xfrm flipH="1">
            <a:off x="1135850" y="194275"/>
            <a:ext cx="7050900" cy="8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Flask Website Implementation</a:t>
            </a:r>
            <a:endParaRPr sz="4400"/>
          </a:p>
        </p:txBody>
      </p:sp>
      <p:sp>
        <p:nvSpPr>
          <p:cNvPr id="319" name="Google Shape;319;p41"/>
          <p:cNvSpPr txBox="1"/>
          <p:nvPr/>
        </p:nvSpPr>
        <p:spPr>
          <a:xfrm>
            <a:off x="1607350" y="1060850"/>
            <a:ext cx="61509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Condensed Light"/>
              <a:buChar char="●"/>
            </a:pPr>
            <a:r>
              <a:rPr lang="en" sz="1800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Web Server: NGINX</a:t>
            </a:r>
            <a:endParaRPr sz="1800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Condensed Light"/>
              <a:buChar char="●"/>
            </a:pPr>
            <a:r>
              <a:rPr lang="en" sz="1800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Web Server Gateway Interface: Gunicorn</a:t>
            </a:r>
            <a:endParaRPr sz="1800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pic>
        <p:nvPicPr>
          <p:cNvPr id="320" name="Google Shape;320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4575" y="2327175"/>
            <a:ext cx="8553450" cy="2295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2"/>
          <p:cNvSpPr txBox="1"/>
          <p:nvPr>
            <p:ph idx="4294967295" type="ctrTitle"/>
          </p:nvPr>
        </p:nvSpPr>
        <p:spPr>
          <a:xfrm>
            <a:off x="103175" y="0"/>
            <a:ext cx="8520600" cy="9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Website Layout</a:t>
            </a:r>
            <a:endParaRPr sz="4400"/>
          </a:p>
        </p:txBody>
      </p:sp>
      <p:pic>
        <p:nvPicPr>
          <p:cNvPr id="326" name="Google Shape;326;p42"/>
          <p:cNvPicPr preferRelativeResize="0"/>
          <p:nvPr/>
        </p:nvPicPr>
        <p:blipFill rotWithShape="1">
          <a:blip r:embed="rId3">
            <a:alphaModFix/>
          </a:blip>
          <a:srcRect b="42601" l="0" r="0" t="8993"/>
          <a:stretch/>
        </p:blipFill>
        <p:spPr>
          <a:xfrm>
            <a:off x="917875" y="809525"/>
            <a:ext cx="6891202" cy="1568874"/>
          </a:xfrm>
          <a:prstGeom prst="rect">
            <a:avLst/>
          </a:prstGeom>
          <a:noFill/>
          <a:ln>
            <a:noFill/>
          </a:ln>
        </p:spPr>
      </p:pic>
      <p:sp>
        <p:nvSpPr>
          <p:cNvPr id="327" name="Google Shape;327;p42"/>
          <p:cNvSpPr txBox="1"/>
          <p:nvPr>
            <p:ph idx="4294967295" type="subTitle"/>
          </p:nvPr>
        </p:nvSpPr>
        <p:spPr>
          <a:xfrm>
            <a:off x="2871500" y="4734350"/>
            <a:ext cx="2852700" cy="35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200"/>
              <a:t>Results shown after running recommender</a:t>
            </a:r>
            <a:endParaRPr sz="1200"/>
          </a:p>
        </p:txBody>
      </p:sp>
      <p:sp>
        <p:nvSpPr>
          <p:cNvPr id="328" name="Google Shape;328;p42"/>
          <p:cNvSpPr txBox="1"/>
          <p:nvPr>
            <p:ph idx="4294967295" type="subTitle"/>
          </p:nvPr>
        </p:nvSpPr>
        <p:spPr>
          <a:xfrm>
            <a:off x="2116400" y="2338700"/>
            <a:ext cx="4362900" cy="65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/>
              <a:t>User inputting paper title and abstract</a:t>
            </a:r>
            <a:endParaRPr sz="12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600"/>
          </a:p>
        </p:txBody>
      </p:sp>
      <p:pic>
        <p:nvPicPr>
          <p:cNvPr id="329" name="Google Shape;329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255152" y="2843300"/>
            <a:ext cx="6216650" cy="1942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43"/>
          <p:cNvSpPr txBox="1"/>
          <p:nvPr>
            <p:ph idx="1" type="subTitle"/>
          </p:nvPr>
        </p:nvSpPr>
        <p:spPr>
          <a:xfrm>
            <a:off x="4572000" y="1728900"/>
            <a:ext cx="2778000" cy="16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sz="1600"/>
              <a:t>Tested functionality in different web browsers on both mobile and desktop </a:t>
            </a:r>
            <a:endParaRPr sz="1600"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 sz="1600"/>
              <a:t>Tested with nonsensical/irrelevant input to ensure the application does not break</a:t>
            </a:r>
            <a:endParaRPr sz="1600"/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Char char="●"/>
            </a:pPr>
            <a:r>
              <a:rPr lang="en" sz="1600"/>
              <a:t>Accuracy of output checked using confusion matrices</a:t>
            </a:r>
            <a:endParaRPr sz="1600"/>
          </a:p>
        </p:txBody>
      </p:sp>
      <p:sp>
        <p:nvSpPr>
          <p:cNvPr id="335" name="Google Shape;335;p43"/>
          <p:cNvSpPr txBox="1"/>
          <p:nvPr>
            <p:ph type="ctrTitle"/>
          </p:nvPr>
        </p:nvSpPr>
        <p:spPr>
          <a:xfrm flipH="1">
            <a:off x="355600" y="2236500"/>
            <a:ext cx="39561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/>
              <a:t>Testing and Assessment</a:t>
            </a:r>
            <a:endParaRPr sz="4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44"/>
          <p:cNvSpPr txBox="1"/>
          <p:nvPr>
            <p:ph type="ctrTitle"/>
          </p:nvPr>
        </p:nvSpPr>
        <p:spPr>
          <a:xfrm flipH="1">
            <a:off x="2664000" y="46550"/>
            <a:ext cx="3816000" cy="723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/>
              <a:t>Timeline Overview</a:t>
            </a:r>
            <a:endParaRPr sz="4000"/>
          </a:p>
        </p:txBody>
      </p:sp>
      <p:grpSp>
        <p:nvGrpSpPr>
          <p:cNvPr id="341" name="Google Shape;341;p44"/>
          <p:cNvGrpSpPr/>
          <p:nvPr/>
        </p:nvGrpSpPr>
        <p:grpSpPr>
          <a:xfrm>
            <a:off x="2524847" y="770450"/>
            <a:ext cx="4278204" cy="1193575"/>
            <a:chOff x="3977400" y="946008"/>
            <a:chExt cx="4278204" cy="1193575"/>
          </a:xfrm>
        </p:grpSpPr>
        <p:grpSp>
          <p:nvGrpSpPr>
            <p:cNvPr id="342" name="Google Shape;342;p44"/>
            <p:cNvGrpSpPr/>
            <p:nvPr/>
          </p:nvGrpSpPr>
          <p:grpSpPr>
            <a:xfrm>
              <a:off x="4732925" y="1140987"/>
              <a:ext cx="529800" cy="998596"/>
              <a:chOff x="4318975" y="1083450"/>
              <a:chExt cx="529800" cy="591305"/>
            </a:xfrm>
          </p:grpSpPr>
          <p:sp>
            <p:nvSpPr>
              <p:cNvPr id="343" name="Google Shape;343;p44"/>
              <p:cNvSpPr/>
              <p:nvPr/>
            </p:nvSpPr>
            <p:spPr>
              <a:xfrm>
                <a:off x="4517129" y="1083455"/>
                <a:ext cx="133500" cy="5913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44" name="Google Shape;344;p44"/>
              <p:cNvCxnSpPr/>
              <p:nvPr/>
            </p:nvCxnSpPr>
            <p:spPr>
              <a:xfrm rot="10800000">
                <a:off x="4318975" y="1083450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345" name="Google Shape;345;p44"/>
            <p:cNvSpPr txBox="1"/>
            <p:nvPr/>
          </p:nvSpPr>
          <p:spPr>
            <a:xfrm>
              <a:off x="5343504" y="946008"/>
              <a:ext cx="29121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Initial meetings and preliminary research</a:t>
              </a:r>
              <a:endParaRPr b="1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6" name="Google Shape;346;p44"/>
            <p:cNvSpPr txBox="1"/>
            <p:nvPr/>
          </p:nvSpPr>
          <p:spPr>
            <a:xfrm>
              <a:off x="5343504" y="1222265"/>
              <a:ext cx="2728200" cy="72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Initial communications with Dr. Shaffer and original problem statement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Research on possible pre-existing solutions and/or useful resources and APIs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47" name="Google Shape;347;p44"/>
            <p:cNvSpPr txBox="1"/>
            <p:nvPr/>
          </p:nvSpPr>
          <p:spPr>
            <a:xfrm>
              <a:off x="3977400" y="973693"/>
              <a:ext cx="758400" cy="34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January</a:t>
              </a:r>
              <a:endParaRPr sz="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48" name="Google Shape;348;p44"/>
          <p:cNvGrpSpPr/>
          <p:nvPr/>
        </p:nvGrpSpPr>
        <p:grpSpPr>
          <a:xfrm>
            <a:off x="2524847" y="1771289"/>
            <a:ext cx="4094303" cy="1193487"/>
            <a:chOff x="3977400" y="946003"/>
            <a:chExt cx="4094303" cy="1193487"/>
          </a:xfrm>
        </p:grpSpPr>
        <p:grpSp>
          <p:nvGrpSpPr>
            <p:cNvPr id="349" name="Google Shape;349;p44"/>
            <p:cNvGrpSpPr/>
            <p:nvPr/>
          </p:nvGrpSpPr>
          <p:grpSpPr>
            <a:xfrm>
              <a:off x="4732925" y="1140987"/>
              <a:ext cx="529800" cy="998503"/>
              <a:chOff x="4318975" y="1083450"/>
              <a:chExt cx="529800" cy="591250"/>
            </a:xfrm>
          </p:grpSpPr>
          <p:sp>
            <p:nvSpPr>
              <p:cNvPr id="350" name="Google Shape;350;p44"/>
              <p:cNvSpPr/>
              <p:nvPr/>
            </p:nvSpPr>
            <p:spPr>
              <a:xfrm>
                <a:off x="4517125" y="1086100"/>
                <a:ext cx="133500" cy="5886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51" name="Google Shape;351;p44"/>
              <p:cNvCxnSpPr/>
              <p:nvPr/>
            </p:nvCxnSpPr>
            <p:spPr>
              <a:xfrm rot="10800000">
                <a:off x="4318975" y="1083450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352" name="Google Shape;352;p44"/>
            <p:cNvSpPr txBox="1"/>
            <p:nvPr/>
          </p:nvSpPr>
          <p:spPr>
            <a:xfrm>
              <a:off x="5343500" y="946003"/>
              <a:ext cx="27282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Change in direction and additional client</a:t>
              </a:r>
              <a:endParaRPr b="1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53" name="Google Shape;353;p44"/>
            <p:cNvSpPr txBox="1"/>
            <p:nvPr/>
          </p:nvSpPr>
          <p:spPr>
            <a:xfrm>
              <a:off x="5343504" y="1222233"/>
              <a:ext cx="2728200" cy="72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Research found pre-existing solutions 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Introduced to second client Harinni to expand upon her existing grad project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Getting data and updating our project direction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54" name="Google Shape;354;p44"/>
            <p:cNvSpPr txBox="1"/>
            <p:nvPr/>
          </p:nvSpPr>
          <p:spPr>
            <a:xfrm>
              <a:off x="3977400" y="973693"/>
              <a:ext cx="758400" cy="34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February</a:t>
              </a:r>
              <a:endParaRPr sz="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55" name="Google Shape;355;p44"/>
          <p:cNvGrpSpPr/>
          <p:nvPr/>
        </p:nvGrpSpPr>
        <p:grpSpPr>
          <a:xfrm>
            <a:off x="2524847" y="3771425"/>
            <a:ext cx="4741103" cy="1196530"/>
            <a:chOff x="3977400" y="945993"/>
            <a:chExt cx="4741103" cy="1196530"/>
          </a:xfrm>
        </p:grpSpPr>
        <p:grpSp>
          <p:nvGrpSpPr>
            <p:cNvPr id="356" name="Google Shape;356;p44"/>
            <p:cNvGrpSpPr/>
            <p:nvPr/>
          </p:nvGrpSpPr>
          <p:grpSpPr>
            <a:xfrm>
              <a:off x="4732925" y="1142460"/>
              <a:ext cx="529800" cy="1000063"/>
              <a:chOff x="4318975" y="1084322"/>
              <a:chExt cx="529800" cy="592174"/>
            </a:xfrm>
          </p:grpSpPr>
          <p:sp>
            <p:nvSpPr>
              <p:cNvPr id="357" name="Google Shape;357;p44"/>
              <p:cNvSpPr/>
              <p:nvPr/>
            </p:nvSpPr>
            <p:spPr>
              <a:xfrm>
                <a:off x="4517129" y="1086096"/>
                <a:ext cx="133500" cy="5904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58" name="Google Shape;358;p44"/>
              <p:cNvCxnSpPr/>
              <p:nvPr/>
            </p:nvCxnSpPr>
            <p:spPr>
              <a:xfrm rot="10800000">
                <a:off x="4318975" y="1084322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359" name="Google Shape;359;p44"/>
            <p:cNvSpPr txBox="1"/>
            <p:nvPr/>
          </p:nvSpPr>
          <p:spPr>
            <a:xfrm>
              <a:off x="5343504" y="945993"/>
              <a:ext cx="33750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Completion of ranking system and web application</a:t>
              </a:r>
              <a:endParaRPr b="1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0" name="Google Shape;360;p44"/>
            <p:cNvSpPr txBox="1"/>
            <p:nvPr/>
          </p:nvSpPr>
          <p:spPr>
            <a:xfrm>
              <a:off x="5343504" y="1222243"/>
              <a:ext cx="2728200" cy="868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73050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00"/>
                <a:buFont typeface="Roboto"/>
                <a:buChar char="●"/>
              </a:pPr>
              <a:r>
                <a:rPr lang="en" sz="7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Co</a:t>
              </a: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mpletion of ranking system for the recommender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Development and deployment of Flask web application on the virtual machine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Final meetings with Dr. Shaffer and Harinni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1" name="Google Shape;361;p44"/>
            <p:cNvSpPr txBox="1"/>
            <p:nvPr/>
          </p:nvSpPr>
          <p:spPr>
            <a:xfrm>
              <a:off x="3977400" y="973693"/>
              <a:ext cx="758400" cy="34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April</a:t>
              </a:r>
              <a:endParaRPr sz="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grpSp>
        <p:nvGrpSpPr>
          <p:cNvPr id="362" name="Google Shape;362;p44"/>
          <p:cNvGrpSpPr/>
          <p:nvPr/>
        </p:nvGrpSpPr>
        <p:grpSpPr>
          <a:xfrm>
            <a:off x="2524847" y="2770625"/>
            <a:ext cx="4246104" cy="1193494"/>
            <a:chOff x="3977400" y="945996"/>
            <a:chExt cx="4246104" cy="1193494"/>
          </a:xfrm>
        </p:grpSpPr>
        <p:grpSp>
          <p:nvGrpSpPr>
            <p:cNvPr id="363" name="Google Shape;363;p44"/>
            <p:cNvGrpSpPr/>
            <p:nvPr/>
          </p:nvGrpSpPr>
          <p:grpSpPr>
            <a:xfrm>
              <a:off x="4732925" y="1142460"/>
              <a:ext cx="529800" cy="997030"/>
              <a:chOff x="4318975" y="1084322"/>
              <a:chExt cx="529800" cy="590378"/>
            </a:xfrm>
          </p:grpSpPr>
          <p:sp>
            <p:nvSpPr>
              <p:cNvPr id="364" name="Google Shape;364;p44"/>
              <p:cNvSpPr/>
              <p:nvPr/>
            </p:nvSpPr>
            <p:spPr>
              <a:xfrm>
                <a:off x="4517125" y="1086100"/>
                <a:ext cx="133500" cy="5886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</p:spPr>
            <p:txBody>
              <a:bodyPr anchorCtr="0" anchor="ctr" bIns="91425" lIns="91425" spcFirstLastPara="1" rIns="91425" wrap="square" tIns="91425">
                <a:noAutofit/>
              </a:bodyPr>
              <a:lstStyle/>
              <a:p>
                <a:pPr indent="0" lvl="0" marL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/>
              </a:p>
            </p:txBody>
          </p:sp>
          <p:cxnSp>
            <p:nvCxnSpPr>
              <p:cNvPr id="365" name="Google Shape;365;p44"/>
              <p:cNvCxnSpPr/>
              <p:nvPr/>
            </p:nvCxnSpPr>
            <p:spPr>
              <a:xfrm rot="10800000">
                <a:off x="4318975" y="1084322"/>
                <a:ext cx="5298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sm" w="sm" type="none"/>
                <a:tailEnd len="sm" w="sm" type="none"/>
              </a:ln>
            </p:spPr>
          </p:cxnSp>
        </p:grpSp>
        <p:sp>
          <p:nvSpPr>
            <p:cNvPr id="366" name="Google Shape;366;p44"/>
            <p:cNvSpPr txBox="1"/>
            <p:nvPr/>
          </p:nvSpPr>
          <p:spPr>
            <a:xfrm>
              <a:off x="5343504" y="945996"/>
              <a:ext cx="2880000" cy="276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Initial work on models and virtual machine</a:t>
              </a:r>
              <a:endParaRPr b="1" sz="11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7" name="Google Shape;367;p44"/>
            <p:cNvSpPr txBox="1"/>
            <p:nvPr/>
          </p:nvSpPr>
          <p:spPr>
            <a:xfrm>
              <a:off x="5343504" y="1222245"/>
              <a:ext cx="2728200" cy="723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chemeClr val="lt1"/>
                  </a:solidFill>
                  <a:latin typeface="Roboto"/>
                  <a:ea typeface="Roboto"/>
                  <a:cs typeface="Roboto"/>
                  <a:sym typeface="Roboto"/>
                </a:rPr>
                <a:t>Walkthrough of code with Harinni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Work on models and ranking system for the recommender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-276225" lvl="0" marL="457200" rtl="0" algn="l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750"/>
                <a:buFont typeface="Roboto"/>
                <a:buChar char="●"/>
              </a:pPr>
              <a:r>
                <a:rPr lang="en" sz="75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Receiving the virtual machine for hosting the web application</a:t>
              </a:r>
              <a:endParaRPr sz="75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  <p:sp>
          <p:nvSpPr>
            <p:cNvPr id="368" name="Google Shape;368;p44"/>
            <p:cNvSpPr txBox="1"/>
            <p:nvPr/>
          </p:nvSpPr>
          <p:spPr>
            <a:xfrm>
              <a:off x="3977400" y="973693"/>
              <a:ext cx="758400" cy="346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noAutofit/>
            </a:bodyPr>
            <a:lstStyle/>
            <a:p>
              <a:pPr indent="0" lvl="0" marL="0" rtl="0" algn="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900">
                  <a:solidFill>
                    <a:srgbClr val="FFFFFF"/>
                  </a:solidFill>
                  <a:latin typeface="Roboto"/>
                  <a:ea typeface="Roboto"/>
                  <a:cs typeface="Roboto"/>
                  <a:sym typeface="Roboto"/>
                </a:rPr>
                <a:t>March</a:t>
              </a:r>
              <a:endParaRPr sz="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  <a:p>
              <a:pPr indent="0" lvl="0" marL="0" rtl="0" algn="ctr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9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45"/>
          <p:cNvSpPr txBox="1"/>
          <p:nvPr>
            <p:ph idx="1" type="subTitle"/>
          </p:nvPr>
        </p:nvSpPr>
        <p:spPr>
          <a:xfrm>
            <a:off x="408725" y="1406150"/>
            <a:ext cx="4778100" cy="350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Had to narrow scope of project and remove plans to adjust machine learning models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New skills: Keras, NGINX, web scraping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Weekly team meetings were key in making progress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Improvements we could have made: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Communicate with sponsors more frequently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Designate more time towards working with machine learning models</a:t>
            </a:r>
            <a:endParaRPr/>
          </a:p>
        </p:txBody>
      </p:sp>
      <p:sp>
        <p:nvSpPr>
          <p:cNvPr id="374" name="Google Shape;374;p45"/>
          <p:cNvSpPr txBox="1"/>
          <p:nvPr>
            <p:ph type="ctrTitle"/>
          </p:nvPr>
        </p:nvSpPr>
        <p:spPr>
          <a:xfrm flipH="1">
            <a:off x="408725" y="450950"/>
            <a:ext cx="5985600" cy="670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Lessons Learned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6"/>
          <p:cNvSpPr txBox="1"/>
          <p:nvPr>
            <p:ph type="ctrTitle"/>
          </p:nvPr>
        </p:nvSpPr>
        <p:spPr>
          <a:xfrm flipH="1">
            <a:off x="540000" y="328845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Conclusion</a:t>
            </a:r>
            <a:endParaRPr sz="5000"/>
          </a:p>
        </p:txBody>
      </p:sp>
      <p:sp>
        <p:nvSpPr>
          <p:cNvPr id="380" name="Google Shape;380;p46"/>
          <p:cNvSpPr txBox="1"/>
          <p:nvPr>
            <p:ph idx="1" type="subTitle"/>
          </p:nvPr>
        </p:nvSpPr>
        <p:spPr>
          <a:xfrm>
            <a:off x="1474650" y="1636500"/>
            <a:ext cx="6194700" cy="350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Recommender website is functional and provides relevant venues and their h5-indices for CS researchers looking to publish their work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Website hosted on VT virtual machine and can be easily updated or adjusted in the future</a:t>
            </a:r>
            <a:endParaRPr sz="1600"/>
          </a:p>
          <a:p>
            <a:pPr indent="-330200" lvl="0" marL="457200" rtl="0" algn="l">
              <a:spcBef>
                <a:spcPts val="100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Ideas for the future: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Improve on machine learning models like originally planned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 sz="1600"/>
              <a:t>Add more information specific to CS education as originally suggested by our sponsor</a:t>
            </a:r>
            <a:endParaRPr sz="16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47"/>
          <p:cNvSpPr txBox="1"/>
          <p:nvPr>
            <p:ph idx="1" type="subTitle"/>
          </p:nvPr>
        </p:nvSpPr>
        <p:spPr>
          <a:xfrm>
            <a:off x="1255350" y="857375"/>
            <a:ext cx="6633300" cy="324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Condensed"/>
              <a:buChar char="●"/>
            </a:pPr>
            <a:r>
              <a:rPr lang="en" sz="1800"/>
              <a:t>Harinni Kumar, </a:t>
            </a:r>
            <a:r>
              <a:rPr lang="en" sz="1800"/>
              <a:t>graduate</a:t>
            </a:r>
            <a:r>
              <a:rPr lang="en" sz="1800"/>
              <a:t> of VT’s Computer Science and Application MS program. “ACM Venue Recommendation System” thesis submitted May 2020.</a:t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Roboto Condensed"/>
              <a:buChar char="●"/>
            </a:pPr>
            <a:r>
              <a:rPr lang="en" sz="1800"/>
              <a:t>Dr. Cliff Shaffer, Associate Department Head for Graduate Studies and Professor of Computer Science at Virginia Tech.</a:t>
            </a:r>
            <a:endParaRPr sz="1800"/>
          </a:p>
        </p:txBody>
      </p:sp>
      <p:sp>
        <p:nvSpPr>
          <p:cNvPr id="386" name="Google Shape;386;p47"/>
          <p:cNvSpPr txBox="1"/>
          <p:nvPr>
            <p:ph type="ctrTitle"/>
          </p:nvPr>
        </p:nvSpPr>
        <p:spPr>
          <a:xfrm flipH="1">
            <a:off x="502200" y="445025"/>
            <a:ext cx="81846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48"/>
          <p:cNvSpPr txBox="1"/>
          <p:nvPr>
            <p:ph idx="1" type="subTitle"/>
          </p:nvPr>
        </p:nvSpPr>
        <p:spPr>
          <a:xfrm>
            <a:off x="1255350" y="1454625"/>
            <a:ext cx="6633300" cy="324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K</a:t>
            </a:r>
            <a:r>
              <a:rPr lang="en" sz="1800"/>
              <a:t>umar, H. 2020 “ACM Venue Recommendation System.” Thesis for Master of Science in Computer Science and Application. May 13, 2020.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Ellingwood, Justin. “</a:t>
            </a:r>
            <a:r>
              <a:rPr lang="en" sz="1800" u="sng">
                <a:solidFill>
                  <a:schemeClr val="hlink"/>
                </a:solidFill>
                <a:hlinkClick r:id="rId3"/>
              </a:rPr>
              <a:t>How To Serve Flask Applications with uWSGI and Nginx on CentOS 7”.</a:t>
            </a:r>
            <a:r>
              <a:rPr lang="en" sz="1800"/>
              <a:t> Digital Ocean, March 20, 2015. 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SteelKiwi Inc. </a:t>
            </a:r>
            <a:r>
              <a:rPr lang="en" sz="1800" u="sng">
                <a:solidFill>
                  <a:schemeClr val="hlink"/>
                </a:solidFill>
                <a:hlinkClick r:id="rId4"/>
              </a:rPr>
              <a:t>“Flask vs. Django: How to Understand Whether You Need a Hammer or a Toolbox.”</a:t>
            </a:r>
            <a:r>
              <a:rPr lang="en" sz="1800"/>
              <a:t> Medium, October 4, 2019.</a:t>
            </a:r>
            <a:endParaRPr sz="18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</p:txBody>
      </p:sp>
      <p:sp>
        <p:nvSpPr>
          <p:cNvPr id="392" name="Google Shape;392;p48"/>
          <p:cNvSpPr txBox="1"/>
          <p:nvPr>
            <p:ph type="ctrTitle"/>
          </p:nvPr>
        </p:nvSpPr>
        <p:spPr>
          <a:xfrm flipH="1">
            <a:off x="502200" y="445025"/>
            <a:ext cx="81846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33"/>
          <p:cNvSpPr txBox="1"/>
          <p:nvPr>
            <p:ph idx="1" type="subTitle"/>
          </p:nvPr>
        </p:nvSpPr>
        <p:spPr>
          <a:xfrm>
            <a:off x="1255350" y="1324875"/>
            <a:ext cx="6633300" cy="3243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Background Research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Project Requirements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Deliverables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Data and Results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Live Demo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Testing and Assessment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Timeline and Lessons Learned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Conclusion</a:t>
            </a: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 sz="1800"/>
              <a:t>Acknowledgements and References</a:t>
            </a:r>
            <a:endParaRPr sz="1800"/>
          </a:p>
        </p:txBody>
      </p:sp>
      <p:sp>
        <p:nvSpPr>
          <p:cNvPr id="260" name="Google Shape;260;p33"/>
          <p:cNvSpPr txBox="1"/>
          <p:nvPr>
            <p:ph type="ctrTitle"/>
          </p:nvPr>
        </p:nvSpPr>
        <p:spPr>
          <a:xfrm flipH="1">
            <a:off x="502200" y="445025"/>
            <a:ext cx="81846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Presentation Outline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4"/>
          <p:cNvSpPr txBox="1"/>
          <p:nvPr>
            <p:ph idx="1" type="subTitle"/>
          </p:nvPr>
        </p:nvSpPr>
        <p:spPr>
          <a:xfrm>
            <a:off x="4297175" y="1779655"/>
            <a:ext cx="4299000" cy="36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400"/>
              <a:t>Choosing a publication venue for Computer Science research can be difficult and overwhelming</a:t>
            </a:r>
            <a:endParaRPr sz="1400"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Both conferences and journals are valid venues</a:t>
            </a:r>
            <a:endParaRPr sz="1400"/>
          </a:p>
          <a:p>
            <a:pPr indent="-317500" lvl="0" marL="457200" rtl="0" algn="l">
              <a:spcBef>
                <a:spcPts val="1000"/>
              </a:spcBef>
              <a:spcAft>
                <a:spcPts val="0"/>
              </a:spcAft>
              <a:buSzPts val="1400"/>
              <a:buChar char="●"/>
            </a:pPr>
            <a:r>
              <a:rPr lang="en" sz="1400"/>
              <a:t>Cons of each venue:</a:t>
            </a:r>
            <a:endParaRPr sz="1400"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Conferences: lack of thoroughness in review</a:t>
            </a:r>
            <a:endParaRPr sz="1400"/>
          </a:p>
          <a:p>
            <a:pPr indent="-317500" lvl="1" marL="914400" rtl="0" algn="l">
              <a:spcBef>
                <a:spcPts val="100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Journal: slow review and publish time</a:t>
            </a:r>
            <a:endParaRPr sz="1400"/>
          </a:p>
          <a:p>
            <a:pPr indent="-317500" lvl="0" marL="457200" rtl="0" algn="l">
              <a:spcBef>
                <a:spcPts val="1000"/>
              </a:spcBef>
              <a:spcAft>
                <a:spcPts val="1000"/>
              </a:spcAft>
              <a:buSzPts val="1400"/>
              <a:buChar char="●"/>
            </a:pPr>
            <a:r>
              <a:rPr lang="en" sz="1400"/>
              <a:t>Some websites exist that rank venues, but none exist that provide customized recommendations</a:t>
            </a:r>
            <a:endParaRPr sz="1400"/>
          </a:p>
        </p:txBody>
      </p:sp>
      <p:sp>
        <p:nvSpPr>
          <p:cNvPr id="266" name="Google Shape;266;p34"/>
          <p:cNvSpPr txBox="1"/>
          <p:nvPr>
            <p:ph type="ctrTitle"/>
          </p:nvPr>
        </p:nvSpPr>
        <p:spPr>
          <a:xfrm>
            <a:off x="4297175" y="916300"/>
            <a:ext cx="4299000" cy="65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Background Research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35"/>
          <p:cNvSpPr txBox="1"/>
          <p:nvPr>
            <p:ph type="ctrTitle"/>
          </p:nvPr>
        </p:nvSpPr>
        <p:spPr>
          <a:xfrm flipH="1">
            <a:off x="355600" y="2236500"/>
            <a:ext cx="3956100" cy="67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Requirements</a:t>
            </a:r>
            <a:endParaRPr/>
          </a:p>
        </p:txBody>
      </p:sp>
      <p:sp>
        <p:nvSpPr>
          <p:cNvPr id="272" name="Google Shape;272;p35"/>
          <p:cNvSpPr txBox="1"/>
          <p:nvPr>
            <p:ph idx="1" type="subTitle"/>
          </p:nvPr>
        </p:nvSpPr>
        <p:spPr>
          <a:xfrm>
            <a:off x="4511675" y="1855800"/>
            <a:ext cx="3094800" cy="1685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Harinni Kumar, a former grad student at VT, developed a basic venue recommender system</a:t>
            </a:r>
            <a:endParaRPr/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Goal: work with Dr. Cliff Shaffer and Harinni Kumar to further develop and refine the venue recommender </a:t>
            </a:r>
            <a:endParaRPr/>
          </a:p>
          <a:p>
            <a:pPr indent="-304800" lvl="0" marL="457200" rtl="0" algn="l">
              <a:spcBef>
                <a:spcPts val="1000"/>
              </a:spcBef>
              <a:spcAft>
                <a:spcPts val="0"/>
              </a:spcAft>
              <a:buSzPts val="1200"/>
              <a:buChar char="●"/>
            </a:pPr>
            <a:r>
              <a:rPr lang="en"/>
              <a:t>Impact: Helps researchers decide where to submit their findings and measures which venues are more impactful</a:t>
            </a:r>
            <a:endParaRPr/>
          </a:p>
          <a:p>
            <a:pPr indent="0" lvl="0" marL="457200" rtl="0" algn="l">
              <a:spcBef>
                <a:spcPts val="1000"/>
              </a:spcBef>
              <a:spcAft>
                <a:spcPts val="10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6"/>
          <p:cNvSpPr txBox="1"/>
          <p:nvPr>
            <p:ph idx="1" type="subTitle"/>
          </p:nvPr>
        </p:nvSpPr>
        <p:spPr>
          <a:xfrm>
            <a:off x="1526019" y="2570265"/>
            <a:ext cx="18129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A functioning web application, hosted 24/7 on one of Virginia Tech’s virtual machines</a:t>
            </a:r>
            <a:endParaRPr/>
          </a:p>
        </p:txBody>
      </p:sp>
      <p:sp>
        <p:nvSpPr>
          <p:cNvPr id="278" name="Google Shape;278;p36"/>
          <p:cNvSpPr txBox="1"/>
          <p:nvPr>
            <p:ph idx="6" type="subTitle"/>
          </p:nvPr>
        </p:nvSpPr>
        <p:spPr>
          <a:xfrm>
            <a:off x="5797968" y="2094598"/>
            <a:ext cx="1850700" cy="4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Final Report</a:t>
            </a:r>
            <a:endParaRPr/>
          </a:p>
        </p:txBody>
      </p:sp>
      <p:sp>
        <p:nvSpPr>
          <p:cNvPr id="279" name="Google Shape;279;p36"/>
          <p:cNvSpPr txBox="1"/>
          <p:nvPr>
            <p:ph idx="3" type="subTitle"/>
          </p:nvPr>
        </p:nvSpPr>
        <p:spPr>
          <a:xfrm>
            <a:off x="5797968" y="2559605"/>
            <a:ext cx="18507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Includes information about the completion process, a User’s Manual, and a Developer’s Manual</a:t>
            </a:r>
            <a:endParaRPr/>
          </a:p>
        </p:txBody>
      </p:sp>
      <p:sp>
        <p:nvSpPr>
          <p:cNvPr id="280" name="Google Shape;280;p36"/>
          <p:cNvSpPr txBox="1"/>
          <p:nvPr>
            <p:ph type="ctrTitle"/>
          </p:nvPr>
        </p:nvSpPr>
        <p:spPr>
          <a:xfrm flipH="1">
            <a:off x="540000" y="448619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Project Deliverables</a:t>
            </a:r>
            <a:endParaRPr/>
          </a:p>
        </p:txBody>
      </p:sp>
      <p:sp>
        <p:nvSpPr>
          <p:cNvPr id="281" name="Google Shape;281;p36"/>
          <p:cNvSpPr txBox="1"/>
          <p:nvPr>
            <p:ph idx="2" type="subTitle"/>
          </p:nvPr>
        </p:nvSpPr>
        <p:spPr>
          <a:xfrm>
            <a:off x="3635401" y="2570272"/>
            <a:ext cx="1873200" cy="60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Located on Github with clear organizational structure and thorough README file. Source code written in Python. </a:t>
            </a:r>
            <a:endParaRPr/>
          </a:p>
        </p:txBody>
      </p:sp>
      <p:sp>
        <p:nvSpPr>
          <p:cNvPr id="282" name="Google Shape;282;p36"/>
          <p:cNvSpPr txBox="1"/>
          <p:nvPr>
            <p:ph idx="4" type="subTitle"/>
          </p:nvPr>
        </p:nvSpPr>
        <p:spPr>
          <a:xfrm>
            <a:off x="1526019" y="2094593"/>
            <a:ext cx="1812900" cy="4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Recommender Web Application</a:t>
            </a:r>
            <a:endParaRPr/>
          </a:p>
        </p:txBody>
      </p:sp>
      <p:sp>
        <p:nvSpPr>
          <p:cNvPr id="283" name="Google Shape;283;p36"/>
          <p:cNvSpPr txBox="1"/>
          <p:nvPr>
            <p:ph idx="5" type="subTitle"/>
          </p:nvPr>
        </p:nvSpPr>
        <p:spPr>
          <a:xfrm>
            <a:off x="3642501" y="2094593"/>
            <a:ext cx="1851900" cy="46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Repository of Code and Documentation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7"/>
          <p:cNvSpPr txBox="1"/>
          <p:nvPr>
            <p:ph idx="1" type="subTitle"/>
          </p:nvPr>
        </p:nvSpPr>
        <p:spPr>
          <a:xfrm>
            <a:off x="3251550" y="2589275"/>
            <a:ext cx="2049600" cy="36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Conference to Venue Mapping</a:t>
            </a:r>
            <a:endParaRPr/>
          </a:p>
        </p:txBody>
      </p:sp>
      <p:pic>
        <p:nvPicPr>
          <p:cNvPr id="289" name="Google Shape;289;p37"/>
          <p:cNvPicPr preferRelativeResize="0"/>
          <p:nvPr/>
        </p:nvPicPr>
        <p:blipFill rotWithShape="1">
          <a:blip r:embed="rId3">
            <a:alphaModFix/>
          </a:blip>
          <a:srcRect b="9016" l="0" r="0" t="0"/>
          <a:stretch/>
        </p:blipFill>
        <p:spPr>
          <a:xfrm>
            <a:off x="1962125" y="895400"/>
            <a:ext cx="4628450" cy="1764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0" name="Google Shape;29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62127" y="3071471"/>
            <a:ext cx="4628450" cy="1645129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37"/>
          <p:cNvSpPr txBox="1"/>
          <p:nvPr>
            <p:ph idx="1" type="subTitle"/>
          </p:nvPr>
        </p:nvSpPr>
        <p:spPr>
          <a:xfrm>
            <a:off x="3339750" y="4649425"/>
            <a:ext cx="1873200" cy="441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Format of Paper Data</a:t>
            </a:r>
            <a:endParaRPr/>
          </a:p>
        </p:txBody>
      </p:sp>
      <p:sp>
        <p:nvSpPr>
          <p:cNvPr id="292" name="Google Shape;292;p37"/>
          <p:cNvSpPr txBox="1"/>
          <p:nvPr/>
        </p:nvSpPr>
        <p:spPr>
          <a:xfrm>
            <a:off x="2034450" y="156500"/>
            <a:ext cx="4642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>
                <a:solidFill>
                  <a:schemeClr val="lt1"/>
                </a:solidFill>
                <a:latin typeface="Squada One"/>
                <a:ea typeface="Squada One"/>
                <a:cs typeface="Squada One"/>
                <a:sym typeface="Squada One"/>
              </a:rPr>
              <a:t>Venue Data </a:t>
            </a:r>
            <a:endParaRPr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8"/>
          <p:cNvSpPr txBox="1"/>
          <p:nvPr>
            <p:ph idx="1" type="subTitle"/>
          </p:nvPr>
        </p:nvSpPr>
        <p:spPr>
          <a:xfrm>
            <a:off x="1064875" y="1432325"/>
            <a:ext cx="6660300" cy="268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700"/>
              <a:t>Input:  a paper title and abstract</a:t>
            </a:r>
            <a:endParaRPr sz="17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700"/>
              <a:t>Output: a list of venues, grouped by topic, that are relevant to the paper</a:t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" sz="1700"/>
              <a:t>Chosen approach for improved ranking system:</a:t>
            </a:r>
            <a:endParaRPr sz="1700"/>
          </a:p>
          <a:p>
            <a:pPr indent="-336550" lvl="0" marL="914400" rtl="0" algn="l"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Individual venues within each group will have their h5-index listed (number of N papers published with at least N citations in the last 5 years)</a:t>
            </a:r>
            <a:endParaRPr sz="1700"/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298" name="Google Shape;298;p38"/>
          <p:cNvSpPr txBox="1"/>
          <p:nvPr>
            <p:ph type="ctrTitle"/>
          </p:nvPr>
        </p:nvSpPr>
        <p:spPr>
          <a:xfrm flipH="1">
            <a:off x="540000" y="455570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Ranking System Implementation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39"/>
          <p:cNvSpPr txBox="1"/>
          <p:nvPr>
            <p:ph type="ctrTitle"/>
          </p:nvPr>
        </p:nvSpPr>
        <p:spPr>
          <a:xfrm flipH="1">
            <a:off x="540000" y="455570"/>
            <a:ext cx="8064000" cy="67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Scraping H5-Index Data</a:t>
            </a:r>
            <a:endParaRPr/>
          </a:p>
        </p:txBody>
      </p:sp>
      <p:pic>
        <p:nvPicPr>
          <p:cNvPr id="304" name="Google Shape;30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8700" y="1218333"/>
            <a:ext cx="2283300" cy="3182588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9"/>
          <p:cNvSpPr txBox="1"/>
          <p:nvPr/>
        </p:nvSpPr>
        <p:spPr>
          <a:xfrm>
            <a:off x="1247400" y="4400925"/>
            <a:ext cx="26259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Running the scraping program</a:t>
            </a:r>
            <a:endParaRPr sz="1600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  <p:pic>
        <p:nvPicPr>
          <p:cNvPr id="306" name="Google Shape;306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44600" y="1264450"/>
            <a:ext cx="4077851" cy="3136475"/>
          </a:xfrm>
          <a:prstGeom prst="rect">
            <a:avLst/>
          </a:prstGeom>
          <a:noFill/>
          <a:ln>
            <a:noFill/>
          </a:ln>
        </p:spPr>
      </p:pic>
      <p:sp>
        <p:nvSpPr>
          <p:cNvPr id="307" name="Google Shape;307;p39"/>
          <p:cNvSpPr txBox="1"/>
          <p:nvPr/>
        </p:nvSpPr>
        <p:spPr>
          <a:xfrm>
            <a:off x="4698275" y="4400925"/>
            <a:ext cx="61722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Roboto Condensed Light"/>
                <a:ea typeface="Roboto Condensed Light"/>
                <a:cs typeface="Roboto Condensed Light"/>
                <a:sym typeface="Roboto Condensed Light"/>
              </a:rPr>
              <a:t>Data is stored in an Excel file</a:t>
            </a:r>
            <a:endParaRPr sz="1600">
              <a:solidFill>
                <a:srgbClr val="FFFFFF"/>
              </a:solidFill>
              <a:latin typeface="Roboto Condensed Light"/>
              <a:ea typeface="Roboto Condensed Light"/>
              <a:cs typeface="Roboto Condensed Light"/>
              <a:sym typeface="Roboto Condensed Ligh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40"/>
          <p:cNvSpPr txBox="1"/>
          <p:nvPr>
            <p:ph idx="1" type="subTitle"/>
          </p:nvPr>
        </p:nvSpPr>
        <p:spPr>
          <a:xfrm>
            <a:off x="2524550" y="1070900"/>
            <a:ext cx="6122700" cy="328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/>
              <a:t>Recommender UI is currently implemented using Flask, a Python web application framework</a:t>
            </a:r>
            <a:endParaRPr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/>
              <a:t>VM </a:t>
            </a:r>
            <a:r>
              <a:rPr lang="en" sz="1600"/>
              <a:t>reserved via VT’s Computer Science Research Virtual Machines program (CSRVM)</a:t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/>
              <a:t>DNS name: authvenue.cs.vt.edu</a:t>
            </a:r>
            <a:endParaRPr sz="16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sz="1600"/>
              <a:t>Virtual machine specifications:</a:t>
            </a:r>
            <a:endParaRPr sz="1600"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4 cores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x86_64 architecture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16 GB RAM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1 TB Disk Space</a:t>
            </a:r>
            <a:endParaRPr/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SzPts val="1600"/>
              <a:buChar char="○"/>
            </a:pPr>
            <a:r>
              <a:rPr lang="en"/>
              <a:t>CentOS 7</a:t>
            </a:r>
            <a:endParaRPr/>
          </a:p>
        </p:txBody>
      </p:sp>
      <p:sp>
        <p:nvSpPr>
          <p:cNvPr id="313" name="Google Shape;313;p40"/>
          <p:cNvSpPr txBox="1"/>
          <p:nvPr>
            <p:ph type="ctrTitle"/>
          </p:nvPr>
        </p:nvSpPr>
        <p:spPr>
          <a:xfrm flipH="1">
            <a:off x="1766850" y="232700"/>
            <a:ext cx="7059300" cy="83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400"/>
              <a:t>Flask Website Implementation</a:t>
            </a:r>
            <a:endParaRPr sz="4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ech Startup by Slidesgo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88D3CE"/>
      </a:accent1>
      <a:accent2>
        <a:srgbClr val="423864"/>
      </a:accent2>
      <a:accent3>
        <a:srgbClr val="78909C"/>
      </a:accent3>
      <a:accent4>
        <a:srgbClr val="88D3CE"/>
      </a:accent4>
      <a:accent5>
        <a:srgbClr val="0097A7"/>
      </a:accent5>
      <a:accent6>
        <a:srgbClr val="423864"/>
      </a:accent6>
      <a:hlink>
        <a:srgbClr val="FFFFFF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