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3" r:id="rId4"/>
    <p:sldMasterId id="2147483664" r:id="rId5"/>
    <p:sldMasterId id="2147483665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y="5143500" cx="9144000"/>
  <p:notesSz cx="6858000" cy="9144000"/>
  <p:embeddedFontLst>
    <p:embeddedFont>
      <p:font typeface="Allerta"/>
      <p:regular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D055C841-43AD-49D4-9259-6FC7B0C04497}">
  <a:tblStyle styleId="{D055C841-43AD-49D4-9259-6FC7B0C04497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font" Target="fonts/Allerta-regular.fntdata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2" name="Shape 1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6" name="Shape 1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4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15900" lvl="1" marL="55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77800" lvl="2" marL="863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77800" lvl="3" marL="1206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77800" lvl="4" marL="154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77800" lvl="5" marL="1892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77800" lvl="6" marL="2578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77800" lvl="7" marL="3606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77800" lvl="8" marL="4978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1143000" y="2701528"/>
            <a:ext cx="6858000" cy="12416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342900" marR="0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6858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02870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37160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71450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05740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240030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274320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4686300"/>
            <a:ext cx="19035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67500" rIns="67500" tIns="351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15900" lvl="1" marL="55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77800" lvl="2" marL="863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77800" lvl="3" marL="1206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77800" lvl="4" marL="154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77800" lvl="5" marL="1892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77800" lvl="6" marL="2578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77800" lvl="7" marL="3606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77800" lvl="8" marL="4978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6553200" y="4686300"/>
            <a:ext cx="19035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67500" rIns="67500" tIns="351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254000" lvl="0" marL="254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15900" lvl="1" marL="55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77800" lvl="2" marL="863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77800" lvl="3" marL="12065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77800" lvl="4" marL="1549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77800" lvl="5" marL="18923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77800" lvl="6" marL="25781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77800" lvl="7" marL="3606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77800" lvl="8" marL="4978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15900" lvl="1" marL="55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77800" lvl="2" marL="863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77800" lvl="3" marL="1206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77800" lvl="4" marL="154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77800" lvl="5" marL="1892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77800" lvl="6" marL="2578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77800" lvl="7" marL="3606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77800" lvl="8" marL="4978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553200" y="4686300"/>
            <a:ext cx="19035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67500" rIns="67500" tIns="351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205975"/>
            <a:ext cx="8229600" cy="70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57200" y="1155545"/>
            <a:ext cx="8229600" cy="37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437085"/>
              </a:buClr>
              <a:buSzPct val="1000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rgbClr val="357E69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rgbClr val="918BA3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2F6E7E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rgbClr val="233337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6553200" y="4857750"/>
            <a:ext cx="2133600" cy="18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4F3EB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15900" lvl="1" marL="55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77800" lvl="2" marL="863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77800" lvl="3" marL="1206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77800" lvl="4" marL="154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77800" lvl="5" marL="1892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77800" lvl="6" marL="2578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77800" lvl="7" marL="3606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77800" lvl="8" marL="4978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Shape 52"/>
          <p:cNvSpPr/>
          <p:nvPr/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6553200" y="4686300"/>
            <a:ext cx="19035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67500" rIns="67500" tIns="351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8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rPr>
              <a:t>‹#›</a:t>
            </a:fld>
          </a:p>
        </p:txBody>
      </p:sp>
      <p:sp>
        <p:nvSpPr>
          <p:cNvPr id="55" name="Shape 55"/>
          <p:cNvSpPr/>
          <p:nvPr/>
        </p:nvSpPr>
        <p:spPr>
          <a:xfrm>
            <a:off x="533400" y="788797"/>
            <a:ext cx="8080500" cy="116700"/>
          </a:xfrm>
          <a:prstGeom prst="rect">
            <a:avLst/>
          </a:prstGeom>
          <a:gradFill>
            <a:gsLst>
              <a:gs pos="0">
                <a:srgbClr val="A50021"/>
              </a:gs>
              <a:gs pos="100000">
                <a:srgbClr val="000000"/>
              </a:gs>
            </a:gsLst>
            <a:lin ang="0" scaled="0"/>
          </a:gradFill>
          <a:ln cap="sq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254000" lvl="0" marL="254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55000"/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15900" lvl="1" marL="55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77800" lvl="2" marL="863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73333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77800" lvl="3" marL="12065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77800" lvl="4" marL="1549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77800" lvl="5" marL="18923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77800" lvl="6" marL="25781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77800" lvl="7" marL="3606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77800" lvl="8" marL="4978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hape 69"/>
          <p:cNvCxnSpPr/>
          <p:nvPr/>
        </p:nvCxnSpPr>
        <p:spPr>
          <a:xfrm>
            <a:off x="228600" y="1004817"/>
            <a:ext cx="8686800" cy="1200"/>
          </a:xfrm>
          <a:prstGeom prst="straightConnector1">
            <a:avLst/>
          </a:prstGeom>
          <a:noFill/>
          <a:ln cap="flat" cmpd="sng" w="38100">
            <a:solidFill>
              <a:srgbClr val="139CB7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70" name="Shape 70"/>
          <p:cNvSpPr txBox="1"/>
          <p:nvPr>
            <p:ph type="title"/>
          </p:nvPr>
        </p:nvSpPr>
        <p:spPr>
          <a:xfrm>
            <a:off x="457200" y="205975"/>
            <a:ext cx="8229600" cy="70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457200" y="1128782"/>
            <a:ext cx="82296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437085"/>
              </a:buClr>
              <a:buSzPct val="1000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rgbClr val="357E69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rgbClr val="918BA3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2F6E7E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rgbClr val="233337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6553200" y="4857750"/>
            <a:ext cx="2133600" cy="18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2.png"/><Relationship Id="rId4" Type="http://schemas.openxmlformats.org/officeDocument/2006/relationships/image" Target="../media/image04.png"/><Relationship Id="rId5" Type="http://schemas.openxmlformats.org/officeDocument/2006/relationships/image" Target="../media/image03.png"/><Relationship Id="rId6" Type="http://schemas.openxmlformats.org/officeDocument/2006/relationships/image" Target="../media/image0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0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Relationship Id="rId4" Type="http://schemas.openxmlformats.org/officeDocument/2006/relationships/image" Target="../media/image0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ctrTitle"/>
          </p:nvPr>
        </p:nvSpPr>
        <p:spPr>
          <a:xfrm>
            <a:off x="1143000" y="45624"/>
            <a:ext cx="6858000" cy="6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1" i="0" lang="en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Text Classification</a:t>
            </a:r>
          </a:p>
        </p:txBody>
      </p:sp>
      <p:sp>
        <p:nvSpPr>
          <p:cNvPr id="82" name="Shape 82"/>
          <p:cNvSpPr txBox="1"/>
          <p:nvPr>
            <p:ph idx="1" type="subTitle"/>
          </p:nvPr>
        </p:nvSpPr>
        <p:spPr>
          <a:xfrm>
            <a:off x="1143000" y="1258501"/>
            <a:ext cx="6858000" cy="34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CS5604 Information Retrieval and Storage – Spring 2016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Virginia Polytechnic Institute and State University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Blacksburg, VA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Professor: E. Fox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t/>
            </a:r>
            <a:endParaRPr sz="1700"/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1700">
                <a:solidFill>
                  <a:schemeClr val="dk1"/>
                </a:solidFill>
              </a:rPr>
              <a:t>Presenters: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1700">
                <a:solidFill>
                  <a:schemeClr val="dk1"/>
                </a:solidFill>
              </a:rPr>
              <a:t>Hossameldin Shahin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1700">
                <a:solidFill>
                  <a:schemeClr val="dk1"/>
                </a:solidFill>
              </a:rPr>
              <a:t>Matthew Bock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1700">
                <a:solidFill>
                  <a:schemeClr val="dk1"/>
                </a:solidFill>
              </a:rPr>
              <a:t>Michael Cantrell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1700">
                <a:solidFill>
                  <a:schemeClr val="dk1"/>
                </a:solidFill>
              </a:rPr>
              <a:t>May 3rd, 2016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Frequent Pattern Mining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FPM is an algorithm for </a:t>
            </a:r>
            <a:r>
              <a:rPr lang="en" u="sng"/>
              <a:t>frequent itemset mining</a:t>
            </a:r>
            <a:r>
              <a:rPr lang="en"/>
              <a:t> and association rule learning </a:t>
            </a:r>
            <a:r>
              <a:rPr lang="en" u="sng"/>
              <a:t>over transactional databases</a:t>
            </a:r>
            <a:r>
              <a:rPr lang="en"/>
              <a:t>.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FPM has two steps:</a:t>
            </a:r>
          </a:p>
          <a:p>
            <a:pPr indent="-298450" lvl="1" marL="91440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Char char="○"/>
            </a:pPr>
            <a:r>
              <a:rPr lang="en"/>
              <a:t>Identify the frequent individual items</a:t>
            </a:r>
          </a:p>
          <a:p>
            <a:pPr indent="-298450" lvl="1" marL="91440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Char char="○"/>
            </a:pPr>
            <a:r>
              <a:rPr lang="en"/>
              <a:t>Extend them to larger and larger item sets as long as those item sets appear sufficiently often in the database (</a:t>
            </a:r>
            <a:r>
              <a:rPr lang="en" u="sng"/>
              <a:t>minimum support</a:t>
            </a:r>
            <a:r>
              <a:rPr lang="en"/>
              <a:t>)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Frequent Pattern Mining (Example)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1768700" y="1627950"/>
            <a:ext cx="436500" cy="5160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→	</a:t>
            </a:r>
          </a:p>
        </p:txBody>
      </p: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425" y="1481325"/>
            <a:ext cx="1047750" cy="283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Shape 1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38112" y="1481325"/>
            <a:ext cx="1590675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13987" y="1481325"/>
            <a:ext cx="1476375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75550" y="1481312"/>
            <a:ext cx="173355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>
            <p:ph idx="1" type="body"/>
          </p:nvPr>
        </p:nvSpPr>
        <p:spPr>
          <a:xfrm>
            <a:off x="4153150" y="1627950"/>
            <a:ext cx="436500" cy="5160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→	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314712" y="1627950"/>
            <a:ext cx="436500" cy="5160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→	</a:t>
            </a:r>
          </a:p>
        </p:txBody>
      </p:sp>
      <p:sp>
        <p:nvSpPr>
          <p:cNvPr id="150" name="Shape 150"/>
          <p:cNvSpPr/>
          <p:nvPr/>
        </p:nvSpPr>
        <p:spPr>
          <a:xfrm>
            <a:off x="4838125" y="2227900"/>
            <a:ext cx="1210800" cy="6066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 txBox="1"/>
          <p:nvPr/>
        </p:nvSpPr>
        <p:spPr>
          <a:xfrm>
            <a:off x="533400" y="4448100"/>
            <a:ext cx="19047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Minimum Support = 3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Frequent Pattern Mining (#GermanWings)</a:t>
            </a:r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8" name="Shape 1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7174" y="979565"/>
            <a:ext cx="6186525" cy="397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Workflow</a:t>
            </a:r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4412" y="1023937"/>
            <a:ext cx="6810375" cy="385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457200" y="63029"/>
            <a:ext cx="8229600" cy="1004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"/>
              <a:t>Which Classifier to use?</a:t>
            </a:r>
          </a:p>
          <a:p>
            <a:pPr lvl="0" rtl="0" algn="r">
              <a:spcBef>
                <a:spcPts val="560"/>
              </a:spcBef>
              <a:buNone/>
            </a:pPr>
            <a:r>
              <a:rPr lang="en" sz="2800"/>
              <a:t>How much training data do you have?</a:t>
            </a:r>
          </a:p>
        </p:txBody>
      </p:sp>
      <p:graphicFrame>
        <p:nvGraphicFramePr>
          <p:cNvPr id="171" name="Shape 171"/>
          <p:cNvGraphicFramePr/>
          <p:nvPr/>
        </p:nvGraphicFramePr>
        <p:xfrm>
          <a:off x="236287" y="107702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{D055C841-43AD-49D4-9259-6FC7B0C04497}</a:tableStyleId>
              </a:tblPr>
              <a:tblGrid>
                <a:gridCol w="1656200"/>
                <a:gridCol w="7015225"/>
              </a:tblGrid>
              <a:tr h="936475">
                <a:tc>
                  <a:txBody>
                    <a:bodyPr>
                      <a:noAutofit/>
                    </a:bodyPr>
                    <a:lstStyle/>
                    <a:p>
                      <a:pPr indent="0" lvl="0" marL="457200" rtl="0">
                        <a:lnSpc>
                          <a:spcPct val="100000"/>
                        </a:lnSpc>
                        <a:spcBef>
                          <a:spcPts val="480"/>
                        </a:spcBef>
                        <a:buNone/>
                      </a:pPr>
                      <a:r>
                        <a:rPr lang="en" sz="2400">
                          <a:solidFill>
                            <a:srgbClr val="B7B7B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None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457200" rtl="0">
                        <a:spcBef>
                          <a:spcPts val="0"/>
                        </a:spcBef>
                        <a:buClr>
                          <a:srgbClr val="B7B7B7"/>
                        </a:buClr>
                        <a:buSzPct val="100000"/>
                        <a:buChar char="●"/>
                      </a:pPr>
                      <a:r>
                        <a:rPr lang="en" sz="1800">
                          <a:solidFill>
                            <a:srgbClr val="B7B7B7"/>
                          </a:solidFill>
                        </a:rPr>
                        <a:t>Manually written rules</a:t>
                      </a:r>
                    </a:p>
                    <a:p>
                      <a:pPr indent="-342900" lvl="0" marL="457200" rtl="0">
                        <a:lnSpc>
                          <a:spcPct val="90000"/>
                        </a:lnSpc>
                        <a:spcBef>
                          <a:spcPts val="560"/>
                        </a:spcBef>
                        <a:buClr>
                          <a:srgbClr val="B7B7B7"/>
                        </a:buClr>
                        <a:buSzPct val="100000"/>
                        <a:buChar char="●"/>
                      </a:pPr>
                      <a:r>
                        <a:rPr lang="en" sz="1800">
                          <a:solidFill>
                            <a:srgbClr val="B7B7B7"/>
                          </a:solidFill>
                        </a:rPr>
                        <a:t>Amount of work required is huge</a:t>
                      </a:r>
                    </a:p>
                    <a:p>
                      <a:pPr indent="-342900" lvl="0" marL="457200" rtl="0">
                        <a:lnSpc>
                          <a:spcPct val="90000"/>
                        </a:lnSpc>
                        <a:spcBef>
                          <a:spcPts val="560"/>
                        </a:spcBef>
                        <a:buClr>
                          <a:srgbClr val="B7B7B7"/>
                        </a:buClr>
                        <a:buSzPct val="100000"/>
                        <a:buChar char="●"/>
                      </a:pPr>
                      <a:r>
                        <a:rPr lang="en" sz="1800">
                          <a:solidFill>
                            <a:srgbClr val="B7B7B7"/>
                          </a:solidFill>
                        </a:rPr>
                        <a:t>Hand crafting rules produce high accuracy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936475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" sz="2400">
                          <a:solidFill>
                            <a:srgbClr val="B7B7B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Very little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457200" rtl="0">
                        <a:lnSpc>
                          <a:spcPct val="90000"/>
                        </a:lnSpc>
                        <a:spcBef>
                          <a:spcPts val="0"/>
                        </a:spcBef>
                        <a:buClr>
                          <a:srgbClr val="B7B7B7"/>
                        </a:buClr>
                        <a:buSzPct val="100000"/>
                        <a:buChar char="●"/>
                      </a:pPr>
                      <a:r>
                        <a:rPr lang="en" sz="1800">
                          <a:solidFill>
                            <a:srgbClr val="B7B7B7"/>
                          </a:solidFill>
                        </a:rPr>
                        <a:t>High bias models (e.g. Naïve Bayes)</a:t>
                      </a:r>
                    </a:p>
                    <a:p>
                      <a:pPr indent="-342900" lvl="0" marL="457200" rtl="0">
                        <a:lnSpc>
                          <a:spcPct val="90000"/>
                        </a:lnSpc>
                        <a:spcBef>
                          <a:spcPts val="560"/>
                        </a:spcBef>
                        <a:buClr>
                          <a:srgbClr val="B7B7B7"/>
                        </a:buClr>
                        <a:buSzPct val="100000"/>
                        <a:buChar char="●"/>
                      </a:pPr>
                      <a:r>
                        <a:rPr lang="en" sz="1800">
                          <a:solidFill>
                            <a:srgbClr val="B7B7B7"/>
                          </a:solidFill>
                        </a:rPr>
                        <a:t>Semi-supervised training methods (Boosting, EM) (Ch-16)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936475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b="1" i="1" lang="en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Reasonable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4572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b="1" i="1" lang="en" sz="1800"/>
                        <a:t>Best situation!</a:t>
                      </a:r>
                    </a:p>
                    <a:p>
                      <a:pPr indent="-342900" lvl="0" marL="4572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b="1" i="1" lang="en" sz="1800"/>
                        <a:t>Can use any model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936475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" sz="2400">
                          <a:solidFill>
                            <a:srgbClr val="B7B7B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Huge</a:t>
                      </a: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457200" rtl="0">
                        <a:spcBef>
                          <a:spcPts val="0"/>
                        </a:spcBef>
                        <a:buClr>
                          <a:srgbClr val="B7B7B7"/>
                        </a:buClr>
                        <a:buSzPct val="100000"/>
                        <a:buChar char="●"/>
                      </a:pPr>
                      <a:r>
                        <a:rPr lang="en" sz="1800">
                          <a:solidFill>
                            <a:srgbClr val="B7B7B7"/>
                          </a:solidFill>
                        </a:rPr>
                        <a:t>The most accurate results </a:t>
                      </a:r>
                    </a:p>
                    <a:p>
                      <a:pPr indent="-342900" lvl="0" marL="457200" rtl="0">
                        <a:spcBef>
                          <a:spcPts val="0"/>
                        </a:spcBef>
                        <a:buClr>
                          <a:srgbClr val="B7B7B7"/>
                        </a:buClr>
                        <a:buSzPct val="100000"/>
                        <a:buChar char="●"/>
                      </a:pPr>
                      <a:r>
                        <a:rPr lang="en" sz="1800">
                          <a:solidFill>
                            <a:srgbClr val="B7B7B7"/>
                          </a:solidFill>
                        </a:rPr>
                        <a:t>Expensive and impractical ( SVMs train time or kNN test time) </a:t>
                      </a:r>
                    </a:p>
                    <a:p>
                      <a:pPr indent="-342900" lvl="0" marL="457200" rtl="0">
                        <a:lnSpc>
                          <a:spcPct val="90000"/>
                        </a:lnSpc>
                        <a:spcBef>
                          <a:spcPts val="0"/>
                        </a:spcBef>
                        <a:buClr>
                          <a:srgbClr val="B7B7B7"/>
                        </a:buClr>
                        <a:buSzPct val="100000"/>
                        <a:buChar char="●"/>
                      </a:pPr>
                      <a:r>
                        <a:rPr lang="en" sz="1800">
                          <a:solidFill>
                            <a:srgbClr val="B7B7B7"/>
                          </a:solidFill>
                        </a:rPr>
                        <a:t>Naïve Bayes might become the best choice again!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Logistic Regression?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Current Spark Architecture:</a:t>
            </a:r>
          </a:p>
        </p:txBody>
      </p:sp>
      <p:pic>
        <p:nvPicPr>
          <p:cNvPr id="178" name="Shape 1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2499" y="1080074"/>
            <a:ext cx="2263649" cy="188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Shape 1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7000" y="3156999"/>
            <a:ext cx="6989149" cy="168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Evaluation</a:t>
            </a: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Constructed 7 Surveys for manual labelling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675 tweets labelled from wdbj7shooting collection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Ideally 3 responses per 100 tweets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16/21 responded to surveys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All but one survey had multiple responses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Some didn’t label all tweets on form</a:t>
            </a:r>
          </a:p>
          <a:p>
            <a:pPr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Survey Results</a:t>
            </a:r>
          </a:p>
        </p:txBody>
      </p:sp>
      <p:pic>
        <p:nvPicPr>
          <p:cNvPr id="191" name="Shape 1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525" y="1296071"/>
            <a:ext cx="4089100" cy="2528428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 txBox="1"/>
          <p:nvPr/>
        </p:nvSpPr>
        <p:spPr>
          <a:xfrm>
            <a:off x="2969400" y="3837800"/>
            <a:ext cx="3205200" cy="9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Classifier marks more as Relevant than labelled results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algn="ctr">
              <a:spcBef>
                <a:spcPts val="0"/>
              </a:spcBef>
              <a:buNone/>
            </a:pPr>
            <a:r>
              <a:rPr lang="en"/>
              <a:t>Very few marked as Non-Relevant</a:t>
            </a:r>
          </a:p>
        </p:txBody>
      </p:sp>
      <p:pic>
        <p:nvPicPr>
          <p:cNvPr id="193" name="Shape 1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20000" y="1307535"/>
            <a:ext cx="4089100" cy="2528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Conclusion and Future Work</a:t>
            </a:r>
          </a:p>
        </p:txBody>
      </p:sp>
      <p:sp>
        <p:nvSpPr>
          <p:cNvPr id="199" name="Shape 199"/>
          <p:cNvSpPr txBox="1"/>
          <p:nvPr/>
        </p:nvSpPr>
        <p:spPr>
          <a:xfrm>
            <a:off x="533400" y="1036825"/>
            <a:ext cx="8075700" cy="38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55600" lvl="0" marL="457200" rtl="0">
              <a:spcBef>
                <a:spcPts val="0"/>
              </a:spcBef>
              <a:buSzPct val="100000"/>
              <a:buChar char="●"/>
            </a:pPr>
            <a:r>
              <a:rPr lang="en" sz="2000"/>
              <a:t>Evaluation shows that classifier accuracy could be improved, but trends similarly to manually labelled results</a:t>
            </a:r>
          </a:p>
          <a:p>
            <a:pPr indent="-355600" lvl="1" marL="914400" rtl="0">
              <a:spcBef>
                <a:spcPts val="0"/>
              </a:spcBef>
              <a:buSzPct val="100000"/>
              <a:buChar char="○"/>
            </a:pPr>
            <a:r>
              <a:rPr lang="en" sz="2000"/>
              <a:t>More structured evaluation should be performed to validate results of initial evaluation</a:t>
            </a:r>
          </a:p>
          <a:p>
            <a:pPr indent="-355600" lvl="1" marL="914400" rtl="0">
              <a:spcBef>
                <a:spcPts val="0"/>
              </a:spcBef>
              <a:buSzPct val="100000"/>
              <a:buChar char="○"/>
            </a:pPr>
            <a:r>
              <a:rPr lang="en" sz="2000"/>
              <a:t>Relevance thresholds may need to be determined for each collection</a:t>
            </a:r>
          </a:p>
          <a:p>
            <a:pPr indent="-355600" lvl="0" marL="457200" rtl="0">
              <a:spcBef>
                <a:spcPts val="0"/>
              </a:spcBef>
              <a:buSzPct val="100000"/>
              <a:buChar char="●"/>
            </a:pPr>
            <a:r>
              <a:rPr lang="en" sz="2000"/>
              <a:t>Our design will make it easy to apply our system to other collections in the future</a:t>
            </a:r>
          </a:p>
          <a:p>
            <a:pPr indent="-355600" lvl="0" marL="457200" rtl="0">
              <a:spcBef>
                <a:spcPts val="0"/>
              </a:spcBef>
              <a:buSzPct val="100000"/>
              <a:buChar char="●"/>
            </a:pPr>
            <a:r>
              <a:rPr lang="en" sz="2000"/>
              <a:t>First priority for future work is to put more time into web page processing</a:t>
            </a:r>
          </a:p>
          <a:p>
            <a:pPr indent="-355600" lvl="1" marL="914400">
              <a:spcBef>
                <a:spcPts val="0"/>
              </a:spcBef>
              <a:buSzPct val="100000"/>
              <a:buChar char="○"/>
            </a:pPr>
            <a:r>
              <a:rPr lang="en" sz="2000"/>
              <a:t>Our system should cover web pages with minimal modifications, but we have not done much testing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Acknowledgments</a:t>
            </a:r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NSF grant IIS - 1319578, III: Small: Integrated Digital Event Archiving and Library (IDEAL).</a:t>
            </a:r>
          </a:p>
          <a:p>
            <a:pPr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Dr. Fox</a:t>
            </a:r>
          </a:p>
          <a:p>
            <a:pPr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GRAs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Mohamed Magdy Farag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Sunshin Lee</a:t>
            </a:r>
          </a:p>
          <a:p>
            <a:pPr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Other teams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Agenda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>
            <a:noAutofit/>
          </a:bodyPr>
          <a:lstStyle/>
          <a:p>
            <a:pPr indent="-342900" lvl="0" marL="45720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/>
              <a:t>Background</a:t>
            </a:r>
          </a:p>
          <a:p>
            <a:pPr indent="-342900" lvl="0" marL="45720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/>
              <a:t>Problem Statement</a:t>
            </a:r>
          </a:p>
          <a:p>
            <a:pPr indent="-342900" lvl="0" marL="45720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" sz="1800"/>
              <a:t>Requirements and Design</a:t>
            </a:r>
          </a:p>
          <a:p>
            <a:pPr indent="-342900" lvl="0" marL="45720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" sz="1800"/>
              <a:t>Implementation Details</a:t>
            </a:r>
          </a:p>
          <a:p>
            <a:pPr indent="-342900" lvl="0" marL="45720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" sz="1800"/>
              <a:t>Evaluation</a:t>
            </a:r>
          </a:p>
          <a:p>
            <a:pPr indent="-342900" lvl="0" marL="45720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" sz="1800"/>
              <a:t>Conclusion and future work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Thank you!</a:t>
            </a:r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2165550" y="1917750"/>
            <a:ext cx="4811400" cy="13080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7200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Background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/>
              <a:t>Classification is the process of determining which predefined class or set of classes a document can be sorted into.</a:t>
            </a:r>
          </a:p>
          <a:p>
            <a:pPr lvl="0" marL="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" sz="1800"/>
              <a:t>In our case:</a:t>
            </a:r>
          </a:p>
          <a:p>
            <a: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Classes based on IDEAL project collections</a:t>
            </a:r>
          </a:p>
          <a:p>
            <a: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Binary classification (relevant or nonrelevant to the collection)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Problem Statement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har char="●"/>
            </a:pPr>
            <a:r>
              <a:rPr lang="en"/>
              <a:t>For every tweet in a collection of tweets, determine the likelihood that tweet is actually relevant to the collection</a:t>
            </a:r>
          </a:p>
          <a:p>
            <a:pPr lvl="0" marL="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har char="●"/>
            </a:pPr>
            <a:r>
              <a:rPr lang="en"/>
              <a:t>Twitter hashtags do a good job of naturally filtering tweets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har char="○"/>
            </a:pPr>
            <a:r>
              <a:rPr lang="en"/>
              <a:t>Still a significant amount of spam or otherwise irrelevant tweets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har char="●"/>
            </a:pPr>
            <a:r>
              <a:rPr lang="en"/>
              <a:t>Write this probability to a column in HBase for use by other teams in their systems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Problem Statement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i="1" sz="14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i="1" sz="1400"/>
          </a:p>
          <a:p>
            <a:pPr indent="0" lvl="0" marL="0" rtl="0">
              <a:spcBef>
                <a:spcPts val="0"/>
              </a:spcBef>
              <a:buNone/>
            </a:pPr>
            <a:r>
              <a:rPr i="1" lang="en" sz="1400"/>
              <a:t>@JoelOsteen: There will be storms in life but they are only temporary. Praying for our friends in </a:t>
            </a:r>
          </a:p>
          <a:p>
            <a:pPr indent="457200" lvl="0" marL="0" rtl="0">
              <a:spcBef>
                <a:spcPts val="0"/>
              </a:spcBef>
              <a:buNone/>
            </a:pPr>
            <a:r>
              <a:rPr i="1" lang="en" sz="1400"/>
              <a:t>Houston and Texas. #HoustonFlood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b="1" lang="en" sz="1400"/>
              <a:t>Relevance probability: ~0.92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b="1" sz="1400"/>
          </a:p>
          <a:p>
            <a:pPr indent="0" lvl="0" marL="0" rtl="0">
              <a:spcBef>
                <a:spcPts val="0"/>
              </a:spcBef>
              <a:buNone/>
            </a:pPr>
            <a:r>
              <a:rPr i="1" lang="en" sz="1400"/>
              <a:t>#houstonflood #cambodia #GetStupid Watched a video *Car insurance quotes online* GREAT! </a:t>
            </a:r>
          </a:p>
          <a:p>
            <a:pPr indent="457200" lvl="0" marL="0" rtl="0">
              <a:spcBef>
                <a:spcPts val="0"/>
              </a:spcBef>
              <a:buNone/>
            </a:pPr>
            <a:r>
              <a:rPr i="1" lang="en" sz="1400"/>
              <a:t>Here: https://t.co/zChGDwQ8g9 http://t.co/nmq8Eiq8Np</a:t>
            </a:r>
          </a:p>
          <a:p>
            <a:pPr indent="-69850" lvl="0" mar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b="1" lang="en" sz="1400"/>
              <a:t>Relevance probability: ~0.08</a:t>
            </a:r>
          </a:p>
          <a:p>
            <a:pPr indent="-69850" lvl="0" mar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t/>
            </a:r>
            <a:endParaRPr b="1" sz="1400"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b="1" sz="1400"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Problem Statement</a:t>
            </a:r>
          </a:p>
        </p:txBody>
      </p:sp>
      <p:pic>
        <p:nvPicPr>
          <p:cNvPr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5522" y="1176372"/>
            <a:ext cx="5991450" cy="3637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Requirements and Design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474375" y="1063950"/>
            <a:ext cx="3761100" cy="3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Feed cleaned text from Collection Management team into FPM process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Run tweet data through our process (described in more detail later)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Write probabilities back to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Classification:Relevance </a:t>
            </a:r>
            <a:r>
              <a:rPr lang="en"/>
              <a:t>column HBase for other teams to use</a:t>
            </a:r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5426" y="936550"/>
            <a:ext cx="4346100" cy="397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Implementation Details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Spark v1.6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IPython notebook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Cluster vs. VM </a:t>
            </a:r>
            <a:r>
              <a:rPr lang="en">
                <a:solidFill>
                  <a:srgbClr val="434343"/>
                </a:solidFill>
              </a:rPr>
              <a:t>(Thanks to IT Security Lab at VT)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>
                <a:solidFill>
                  <a:schemeClr val="dk1"/>
                </a:solidFill>
              </a:rPr>
              <a:t>T</a:t>
            </a:r>
            <a:r>
              <a:rPr lang="en" sz="2000">
                <a:solidFill>
                  <a:schemeClr val="dk1"/>
                </a:solidFill>
              </a:rPr>
              <a:t>raining data preparatio</a:t>
            </a:r>
            <a:r>
              <a:rPr lang="en">
                <a:solidFill>
                  <a:schemeClr val="dk1"/>
                </a:solidFill>
              </a:rPr>
              <a:t>n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">
                <a:solidFill>
                  <a:schemeClr val="dk1"/>
                </a:solidFill>
              </a:rPr>
              <a:t>End-To-End workflow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Logistic regression classifier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mar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533400" y="95198"/>
            <a:ext cx="8075700" cy="5775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Prepare Training data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925024"/>
            <a:ext cx="7770900" cy="40458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">
                <a:solidFill>
                  <a:schemeClr val="dk1"/>
                </a:solidFill>
              </a:rPr>
              <a:t>To train a binary classifier we need to prepare a training data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Char char="○"/>
            </a:pPr>
            <a:r>
              <a:rPr lang="en">
                <a:solidFill>
                  <a:schemeClr val="dk1"/>
                </a:solidFill>
              </a:rPr>
              <a:t>Manual labeling: Requires a huge work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Char char="○"/>
            </a:pPr>
            <a:r>
              <a:rPr lang="en">
                <a:solidFill>
                  <a:schemeClr val="dk1"/>
                </a:solidFill>
              </a:rPr>
              <a:t>Semi-Automated</a:t>
            </a:r>
          </a:p>
          <a:p>
            <a:pPr indent="-228600" lvl="2" marL="13716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Char char="■"/>
            </a:pPr>
            <a:r>
              <a:rPr lang="en">
                <a:solidFill>
                  <a:schemeClr val="dk1"/>
                </a:solidFill>
              </a:rPr>
              <a:t>Query Solr for positive data set</a:t>
            </a:r>
          </a:p>
          <a:p>
            <a:pPr indent="-228600" lvl="2" marL="1371600" rtl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Char char="■"/>
            </a:pPr>
            <a:r>
              <a:rPr b="1" i="1" lang="en">
                <a:solidFill>
                  <a:srgbClr val="FF0000"/>
                </a:solidFill>
              </a:rPr>
              <a:t>Use Frequent Pattern Mining to discover frequent itemsets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Char char="○"/>
            </a:pPr>
            <a:r>
              <a:rPr lang="en">
                <a:solidFill>
                  <a:schemeClr val="dk1"/>
                </a:solidFill>
              </a:rPr>
              <a:t>Automated: Not feasible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_IIR-slides">
  <a:themeElements>
    <a:clrScheme name="IIR Book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37085"/>
      </a:accent1>
      <a:accent2>
        <a:srgbClr val="C0504D"/>
      </a:accent2>
      <a:accent3>
        <a:srgbClr val="357E69"/>
      </a:accent3>
      <a:accent4>
        <a:srgbClr val="918BA3"/>
      </a:accent4>
      <a:accent5>
        <a:srgbClr val="139CB7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