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704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3440664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If given the description, algorithm should be able to identify that the sentence in bold was a “symptom” sentence (i.e. outlines defect/issue) and the italicized sentence is a “resolution” sentence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Two more interesting aspects of the project, data collection via a web crawler and the actual machine learning/classifier training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4350278" y="2855377"/>
            <a:ext cx="443588" cy="105632"/>
            <a:chOff x="4137525" y="2915950"/>
            <a:chExt cx="869100" cy="207000"/>
          </a:xfrm>
        </p:grpSpPr>
        <p:sp>
          <p:nvSpPr>
            <p:cNvPr id="11" name="Shape 11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71257" y="990800"/>
            <a:ext cx="7801500" cy="1730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1" name="Shape 4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ubTitle" idx="1"/>
          </p:nvPr>
        </p:nvSpPr>
        <p:spPr>
          <a:xfrm>
            <a:off x="265500" y="2845200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‹#›</a:t>
            </a:fld>
            <a:endParaRPr lang="en" sz="10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671257" y="990800"/>
            <a:ext cx="7801500" cy="1730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Product Defect Mining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671250" y="3002350"/>
            <a:ext cx="780150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400"/>
              <a:t>Grant Golden, Jack Hall, Thomas Nguyen, Tianchen Peng, Elizabeth Villaflor, Shauicheng Zhang</a:t>
            </a:r>
          </a:p>
          <a:p>
            <a:pPr lvl="0">
              <a:spcBef>
                <a:spcPts val="0"/>
              </a:spcBef>
              <a:buNone/>
            </a:pPr>
            <a:r>
              <a:rPr lang="en" sz="1400"/>
              <a:t>CS 4624: Multimedia, Hypertext, and Information Access</a:t>
            </a:r>
          </a:p>
          <a:p>
            <a:pPr lvl="0">
              <a:spcBef>
                <a:spcPts val="0"/>
              </a:spcBef>
              <a:buNone/>
            </a:pPr>
            <a:r>
              <a:rPr lang="en" sz="1400"/>
              <a:t>Virginia Polytechnic Institute and State University</a:t>
            </a:r>
          </a:p>
          <a:p>
            <a:pPr lvl="0">
              <a:spcBef>
                <a:spcPts val="0"/>
              </a:spcBef>
              <a:buNone/>
            </a:pPr>
            <a:r>
              <a:rPr lang="en" sz="1400"/>
              <a:t>Blacksburg, VA 24061</a:t>
            </a:r>
          </a:p>
          <a:p>
            <a:pPr lvl="0">
              <a:spcBef>
                <a:spcPts val="0"/>
              </a:spcBef>
              <a:buNone/>
            </a:pPr>
            <a:r>
              <a:rPr lang="en" sz="1400"/>
              <a:t>Instructor: Dr. Edward A. Fox</a:t>
            </a:r>
          </a:p>
          <a:p>
            <a:pPr lvl="0">
              <a:spcBef>
                <a:spcPts val="0"/>
              </a:spcBef>
              <a:buNone/>
            </a:pPr>
            <a:r>
              <a:rPr lang="en" sz="1400"/>
              <a:t>Client: Xuan Zhang</a:t>
            </a:r>
          </a:p>
          <a:p>
            <a:pPr lvl="0">
              <a:spcBef>
                <a:spcPts val="0"/>
              </a:spcBef>
              <a:buNone/>
            </a:pPr>
            <a:r>
              <a:rPr lang="en" sz="1400"/>
              <a:t>Spring 2017</a:t>
            </a:r>
          </a:p>
          <a:p>
            <a:pPr lv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Overview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/>
              <a:t>Project Goal</a:t>
            </a:r>
          </a:p>
          <a:p>
            <a:pPr lvl="0">
              <a:spcBef>
                <a:spcPts val="0"/>
              </a:spcBef>
              <a:buNone/>
            </a:pPr>
            <a:r>
              <a:rPr lang="en" sz="2400"/>
              <a:t>Problems Faced</a:t>
            </a:r>
          </a:p>
          <a:p>
            <a:pPr lvl="0">
              <a:spcBef>
                <a:spcPts val="0"/>
              </a:spcBef>
              <a:buNone/>
            </a:pPr>
            <a:r>
              <a:rPr lang="en" sz="2400"/>
              <a:t>Summary of Deliverables</a:t>
            </a:r>
          </a:p>
          <a:p>
            <a:pPr lvl="0">
              <a:spcBef>
                <a:spcPts val="0"/>
              </a:spcBef>
              <a:buNone/>
            </a:pPr>
            <a:r>
              <a:rPr lang="en" sz="2400"/>
              <a:t>Lessons Learned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/>
              <a:t>Acknowledgements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Goal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/>
              <a:t>Use a machine learning algorithm to recognize and identify the different entities that make up a product defect review.</a:t>
            </a:r>
          </a:p>
        </p:txBody>
      </p:sp>
      <p:pic>
        <p:nvPicPr>
          <p:cNvPr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16337" y="2360150"/>
            <a:ext cx="5111324" cy="2208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Problems Faced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200"/>
              <a:t>Agreement on label definitions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What counts as a “resolution”? What should be ignored?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200"/>
              <a:t>Finding forums with a sufficient number of unique posts (at least 1000 desired)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200"/>
              <a:t>Finding forums that included solutions for most of the posts</a:t>
            </a:r>
          </a:p>
          <a:p>
            <a:pPr lvl="0">
              <a:spcBef>
                <a:spcPts val="0"/>
              </a:spcBef>
              <a:buNone/>
            </a:pPr>
            <a:r>
              <a:rPr lang="en" sz="2200"/>
              <a:t>Lack of previous experience with machine learning/classifier training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Summary of Deliverables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200"/>
              <a:t>Collected Datasets:</a:t>
            </a:r>
          </a:p>
          <a:p>
            <a:pPr marL="457200" lvl="0" indent="-368300" rtl="0">
              <a:spcBef>
                <a:spcPts val="0"/>
              </a:spcBef>
              <a:buSzPct val="100000"/>
              <a:buChar char="-"/>
            </a:pPr>
            <a:r>
              <a:rPr lang="en" sz="2200"/>
              <a:t>Apple Community: 10,942 records</a:t>
            </a:r>
          </a:p>
          <a:p>
            <a:pPr marL="914400" lvl="1" indent="-342900" rtl="0">
              <a:spcBef>
                <a:spcPts val="0"/>
              </a:spcBef>
              <a:buSzPct val="100000"/>
              <a:buChar char="-"/>
            </a:pPr>
            <a:r>
              <a:rPr lang="en" sz="1800"/>
              <a:t>MacBook Air, MacBook Pro, iTunes</a:t>
            </a:r>
          </a:p>
          <a:p>
            <a:pPr marL="457200" lvl="0" indent="-368300" rtl="0">
              <a:spcBef>
                <a:spcPts val="0"/>
              </a:spcBef>
              <a:buSzPct val="100000"/>
              <a:buChar char="-"/>
            </a:pPr>
            <a:r>
              <a:rPr lang="en" sz="2200"/>
              <a:t>Dell Alienware: 22,726 records</a:t>
            </a:r>
          </a:p>
          <a:p>
            <a:pPr marL="457200" lvl="0" indent="-368300" rtl="0">
              <a:spcBef>
                <a:spcPts val="0"/>
              </a:spcBef>
              <a:buSzPct val="100000"/>
              <a:buChar char="-"/>
            </a:pPr>
            <a:r>
              <a:rPr lang="en" sz="2200"/>
              <a:t>Samsung: 12,000+ records</a:t>
            </a:r>
          </a:p>
          <a:p>
            <a:pPr marL="457200" lvl="0" indent="-368300" rtl="0">
              <a:spcBef>
                <a:spcPts val="0"/>
              </a:spcBef>
              <a:buSzPct val="100000"/>
              <a:buChar char="-"/>
            </a:pPr>
            <a:r>
              <a:rPr lang="en" sz="2200"/>
              <a:t>Asus</a:t>
            </a:r>
          </a:p>
          <a:p>
            <a:pPr marL="914400" lvl="1" indent="-342900" rtl="0">
              <a:spcBef>
                <a:spcPts val="0"/>
              </a:spcBef>
              <a:buSzPct val="100000"/>
              <a:buChar char="-"/>
            </a:pPr>
            <a:r>
              <a:rPr lang="en" sz="1800"/>
              <a:t>Still being crawled, number of collected records unknown</a:t>
            </a:r>
          </a:p>
          <a:p>
            <a:pPr marL="914400" lvl="1" indent="-342900">
              <a:spcBef>
                <a:spcPts val="0"/>
              </a:spcBef>
              <a:buSzPct val="100000"/>
              <a:buChar char="-"/>
            </a:pPr>
            <a:r>
              <a:rPr lang="en" sz="1800"/>
              <a:t>Around 1 million available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Summary of Deliverables (cont.)</a:t>
            </a:r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200"/>
              <a:t>Labeled Datasets and Scripts</a:t>
            </a:r>
          </a:p>
          <a:p>
            <a:pPr marL="914400" lvl="1" indent="-342900" rtl="0">
              <a:spcBef>
                <a:spcPts val="0"/>
              </a:spcBef>
              <a:buSzPct val="100000"/>
              <a:buChar char="-"/>
            </a:pPr>
            <a:r>
              <a:rPr lang="en" sz="1800"/>
              <a:t>Scripts: split records into single sentences, count number of labeled records, calculate percentage of matching labels between two datasets</a:t>
            </a:r>
          </a:p>
          <a:p>
            <a:pPr marL="914400" lvl="1" indent="-342900" rtl="0">
              <a:spcBef>
                <a:spcPts val="0"/>
              </a:spcBef>
              <a:buSzPct val="100000"/>
              <a:buChar char="-"/>
            </a:pPr>
            <a:r>
              <a:rPr lang="en" sz="1800"/>
              <a:t>Dataset labels are within 90% matching between two people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" sz="2200"/>
              <a:t>Classifier Training Script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Linear SVC Algorithm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Classifier Training Result Summary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200"/>
              <a:t>Precision: 75-80%</a:t>
            </a:r>
          </a:p>
          <a:p>
            <a:pPr lvl="0">
              <a:spcBef>
                <a:spcPts val="0"/>
              </a:spcBef>
              <a:buNone/>
            </a:pPr>
            <a:r>
              <a:rPr lang="en" sz="2200"/>
              <a:t>Recall: 75-80%</a:t>
            </a:r>
          </a:p>
          <a:p>
            <a:pPr lvl="0">
              <a:spcBef>
                <a:spcPts val="0"/>
              </a:spcBef>
              <a:buNone/>
            </a:pPr>
            <a:r>
              <a:rPr lang="en" sz="2200"/>
              <a:t>F1-Score: 70-75%</a:t>
            </a:r>
          </a:p>
          <a:p>
            <a:pPr lvl="0">
              <a:spcBef>
                <a:spcPts val="0"/>
              </a:spcBef>
              <a:buNone/>
            </a:pPr>
            <a:r>
              <a:rPr lang="en" sz="2200"/>
              <a:t>Classes with fewer sentences performed worse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Statistics were generally lower when predicting “resolution” sentences, since there were fewer present in the labeled dataset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Lessons Learned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200"/>
              <a:t>Quantity over quality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Resolutions don’t necessarily need to be correct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The more data available, the better the classifier results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 sz="2200"/>
              <a:t>Previous experience helpful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A lot of time dedicated to research, took away from actual classifier training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Acknowledgements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/>
              <a:t>Thanks to Xuan Zhang for all of his patience, support, and willingness to teach throughout this semester.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388</Words>
  <Application>Microsoft Macintosh PowerPoint</Application>
  <PresentationFormat>On-screen Show (16:9)</PresentationFormat>
  <Paragraphs>55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Average</vt:lpstr>
      <vt:lpstr>Oswald</vt:lpstr>
      <vt:lpstr>slate</vt:lpstr>
      <vt:lpstr>Product Defect Mining</vt:lpstr>
      <vt:lpstr>Overview</vt:lpstr>
      <vt:lpstr>Project Goal</vt:lpstr>
      <vt:lpstr>Problems Faced</vt:lpstr>
      <vt:lpstr>Summary of Deliverables</vt:lpstr>
      <vt:lpstr>Summary of Deliverables (cont.)</vt:lpstr>
      <vt:lpstr>Classifier Training Result Summary</vt:lpstr>
      <vt:lpstr>Lessons Learned</vt:lpstr>
      <vt:lpstr>Acknowledgements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 Defect Mining</dc:title>
  <cp:lastModifiedBy>Elizabeth Villaflor</cp:lastModifiedBy>
  <cp:revision>1</cp:revision>
  <dcterms:modified xsi:type="dcterms:W3CDTF">2017-05-10T02:52:40Z</dcterms:modified>
</cp:coreProperties>
</file>