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11"/>
  </p:notes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04"/>
  </p:normalViewPr>
  <p:slideViewPr>
    <p:cSldViewPr snapToGrid="0" snapToObjects="1">
      <p:cViewPr varScale="1">
        <p:scale>
          <a:sx n="120" d="100"/>
          <a:sy n="120" d="100"/>
        </p:scale>
        <p:origin x="86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98349661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238905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sz="1200">
                <a:solidFill>
                  <a:srgbClr val="444444"/>
                </a:solidFill>
                <a:highlight>
                  <a:srgbClr val="FFFFFF"/>
                </a:highlight>
              </a:rPr>
              <a:t>Social Interactome: research project that examines how social networks can be used to help substance abusers recover from their addiction.</a:t>
            </a:r>
          </a:p>
          <a:p>
            <a:pPr marL="0" lvl="0" indent="0" rtl="0">
              <a:spcBef>
                <a:spcPts val="0"/>
              </a:spcBef>
              <a:buNone/>
            </a:pPr>
            <a:endParaRPr sz="1200">
              <a:solidFill>
                <a:srgbClr val="444444"/>
              </a:solidFill>
              <a:highlight>
                <a:srgbClr val="FFFFFF"/>
              </a:highlight>
            </a:endParaRPr>
          </a:p>
          <a:p>
            <a:pPr marL="0" lvl="0" indent="0" rtl="0">
              <a:spcBef>
                <a:spcPts val="0"/>
              </a:spcBef>
              <a:buNone/>
            </a:pPr>
            <a:r>
              <a:rPr lang="en" sz="1200">
                <a:solidFill>
                  <a:srgbClr val="444444"/>
                </a:solidFill>
                <a:highlight>
                  <a:srgbClr val="FFFFFF"/>
                </a:highlight>
              </a:rPr>
              <a:t>The goal of the project was to</a:t>
            </a:r>
            <a:r>
              <a:rPr lang="en" sz="1200"/>
              <a:t> evaluate friendships and the homophily-based measures that two recovery buddies have in common and see how it contributes to their relationship. </a:t>
            </a:r>
          </a:p>
          <a:p>
            <a:pPr marL="0" lvl="0" indent="0" rtl="0">
              <a:spcBef>
                <a:spcPts val="0"/>
              </a:spcBef>
              <a:buNone/>
            </a:pPr>
            <a:endParaRPr sz="1200"/>
          </a:p>
        </p:txBody>
      </p:sp>
    </p:spTree>
    <p:extLst>
      <p:ext uri="{BB962C8B-B14F-4D97-AF65-F5344CB8AC3E}">
        <p14:creationId xmlns:p14="http://schemas.microsoft.com/office/powerpoint/2010/main" val="283347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As you can see from the diagram, we had two different sources of information that were used in our code.  </a:t>
            </a:r>
          </a:p>
          <a:p>
            <a:pPr lvl="0">
              <a:spcBef>
                <a:spcPts val="0"/>
              </a:spcBef>
              <a:buNone/>
            </a:pPr>
            <a:endParaRPr/>
          </a:p>
          <a:p>
            <a:pPr lvl="0">
              <a:spcBef>
                <a:spcPts val="0"/>
              </a:spcBef>
              <a:buNone/>
            </a:pPr>
            <a:r>
              <a:rPr lang="en"/>
              <a:t>The information collected from Experiment 1 Replicate 2 was stored in a database we could query, and there were also a number of surveys that were taken separately from which we could access from our Client.</a:t>
            </a:r>
          </a:p>
          <a:p>
            <a:pPr lvl="0">
              <a:spcBef>
                <a:spcPts val="0"/>
              </a:spcBef>
              <a:buNone/>
            </a:pPr>
            <a:endParaRPr/>
          </a:p>
          <a:p>
            <a:pPr lvl="0">
              <a:spcBef>
                <a:spcPts val="0"/>
              </a:spcBef>
              <a:buNone/>
            </a:pPr>
            <a:r>
              <a:rPr lang="en"/>
              <a:t>These surveys required manual cleaning, mostly due to some formatting issues, as well as automated cleaning for the accuracy of user input.</a:t>
            </a:r>
          </a:p>
          <a:p>
            <a:pPr lvl="0">
              <a:spcBef>
                <a:spcPts val="0"/>
              </a:spcBef>
              <a:buNone/>
            </a:pPr>
            <a:endParaRPr/>
          </a:p>
          <a:p>
            <a:pPr lvl="0">
              <a:spcBef>
                <a:spcPts val="0"/>
              </a:spcBef>
              <a:buNone/>
            </a:pPr>
            <a:r>
              <a:rPr lang="en"/>
              <a:t>The TopDown method relied on the completion of automated cleaning, but the diffusion code relied solely on clean data from the database and required no additional cleaning.  </a:t>
            </a:r>
          </a:p>
          <a:p>
            <a:pPr lvl="0">
              <a:spcBef>
                <a:spcPts val="0"/>
              </a:spcBef>
              <a:buNone/>
            </a:pPr>
            <a:endParaRPr/>
          </a:p>
          <a:p>
            <a:pPr lvl="0">
              <a:spcBef>
                <a:spcPts val="0"/>
              </a:spcBef>
              <a:buNone/>
            </a:pPr>
            <a:r>
              <a:rPr lang="en"/>
              <a:t>This allowed us to divide and conquer the two methods to produce the output as efficiently as possible.</a:t>
            </a:r>
          </a:p>
        </p:txBody>
      </p:sp>
    </p:spTree>
    <p:extLst>
      <p:ext uri="{BB962C8B-B14F-4D97-AF65-F5344CB8AC3E}">
        <p14:creationId xmlns:p14="http://schemas.microsoft.com/office/powerpoint/2010/main" val="1252019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spcAft>
                <a:spcPts val="1600"/>
              </a:spcAft>
              <a:buNone/>
            </a:pPr>
            <a:r>
              <a:rPr lang="en">
                <a:solidFill>
                  <a:schemeClr val="dk2"/>
                </a:solidFill>
                <a:latin typeface="Open Sans"/>
                <a:ea typeface="Open Sans"/>
                <a:cs typeface="Open Sans"/>
                <a:sym typeface="Open Sans"/>
              </a:rPr>
              <a:t>At the start of the study, users filled out a survey, asking to report their 6 assigned buddies. In order to help make top-down analysis more accurate we needed to check and clean this survey data. </a:t>
            </a:r>
          </a:p>
          <a:p>
            <a:pPr lvl="0" rtl="0">
              <a:lnSpc>
                <a:spcPct val="115000"/>
              </a:lnSpc>
              <a:spcBef>
                <a:spcPts val="0"/>
              </a:spcBef>
              <a:spcAft>
                <a:spcPts val="1600"/>
              </a:spcAft>
              <a:buNone/>
            </a:pPr>
            <a:r>
              <a:rPr lang="en">
                <a:solidFill>
                  <a:schemeClr val="dk2"/>
                </a:solidFill>
                <a:latin typeface="Open Sans"/>
                <a:ea typeface="Open Sans"/>
                <a:cs typeface="Open Sans"/>
                <a:sym typeface="Open Sans"/>
              </a:rPr>
              <a:t>We compared the survey buddy results with the actual buddies assigned in the database. From this we were able find 288 incorrectly listed buddies. This allowed us to ignore the data from users that were proven to be inaccurate. We noticed some trends in the incorrect data, for example users were more likely to report 5 or 6 incorrect buddies than just one or two. This trend can be seen in the sample data shown to the right.</a:t>
            </a:r>
          </a:p>
          <a:p>
            <a:pPr lvl="0" rtl="0">
              <a:lnSpc>
                <a:spcPct val="115000"/>
              </a:lnSpc>
              <a:spcBef>
                <a:spcPts val="0"/>
              </a:spcBef>
              <a:spcAft>
                <a:spcPts val="1600"/>
              </a:spcAft>
              <a:buNone/>
            </a:pPr>
            <a:r>
              <a:rPr lang="en">
                <a:solidFill>
                  <a:schemeClr val="dk2"/>
                </a:solidFill>
                <a:latin typeface="Open Sans"/>
                <a:ea typeface="Open Sans"/>
                <a:cs typeface="Open Sans"/>
                <a:sym typeface="Open Sans"/>
              </a:rPr>
              <a:t>The survey also asked the users to enter the “closeness” they felt toward their six buddies on a scale of not close, somewhat close, and very close. Based on the cleaning of the data we narrowed down all the entries to only 5 very close and 50 somewhat close pairs. </a:t>
            </a:r>
          </a:p>
        </p:txBody>
      </p:sp>
    </p:spTree>
    <p:extLst>
      <p:ext uri="{BB962C8B-B14F-4D97-AF65-F5344CB8AC3E}">
        <p14:creationId xmlns:p14="http://schemas.microsoft.com/office/powerpoint/2010/main" val="1639635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After Mary cleaned the data, it was given to me to work on what we called the topDown approach. Using the data, I looked at users who identified recovery buddies as “somewhat close” or “very close”. Among these relationships, I compared the users’ demographic information looking for trends. </a:t>
            </a:r>
          </a:p>
          <a:p>
            <a:pPr lvl="0">
              <a:spcBef>
                <a:spcPts val="0"/>
              </a:spcBef>
              <a:buNone/>
            </a:pPr>
            <a:endParaRPr/>
          </a:p>
          <a:p>
            <a:pPr lvl="0">
              <a:spcBef>
                <a:spcPts val="0"/>
              </a:spcBef>
              <a:buNone/>
            </a:pPr>
            <a:r>
              <a:rPr lang="en"/>
              <a:t>We expected more strong trends or clear similarities between users, but some false data we got made that difficult. The number of somewhat and very close relationships was also pretty low, making it difficult to do anything with a sample size this small. </a:t>
            </a:r>
          </a:p>
          <a:p>
            <a:pPr lvl="0">
              <a:spcBef>
                <a:spcPts val="0"/>
              </a:spcBef>
              <a:buNone/>
            </a:pPr>
            <a:endParaRPr/>
          </a:p>
          <a:p>
            <a:pPr lvl="0">
              <a:spcBef>
                <a:spcPts val="0"/>
              </a:spcBef>
              <a:buNone/>
            </a:pPr>
            <a:r>
              <a:rPr lang="en"/>
              <a:t>We also didn’t implement ordinality in this comparison, for example someone in the lowest income bracket and the second lowest are considered not similar in the same way that someone in the lowest income bracket and the highest income bracket would also not be considered the same. In the future we want users that are closer on the income spectrum to be viewed as more similar to each other.</a:t>
            </a:r>
          </a:p>
        </p:txBody>
      </p:sp>
    </p:spTree>
    <p:extLst>
      <p:ext uri="{BB962C8B-B14F-4D97-AF65-F5344CB8AC3E}">
        <p14:creationId xmlns:p14="http://schemas.microsoft.com/office/powerpoint/2010/main" val="841034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Diffusion, in the context of our project, is the spread of activity from one user to another.  We measured the number of times each user participated in the same activity after one of their recovery buddies had.</a:t>
            </a:r>
          </a:p>
          <a:p>
            <a:pPr lvl="0">
              <a:spcBef>
                <a:spcPts val="0"/>
              </a:spcBef>
              <a:buNone/>
            </a:pPr>
            <a:r>
              <a:rPr lang="en"/>
              <a:t>You can see these relationships in the network diagrams shown here, where the size of the node varies depending upon the amount of diffusion that user experiences.  You can identify the users that have the most impact on their buddies’ participation in friendica.</a:t>
            </a:r>
          </a:p>
          <a:p>
            <a:pPr lvl="0">
              <a:spcBef>
                <a:spcPts val="0"/>
              </a:spcBef>
              <a:buNone/>
            </a:pPr>
            <a:r>
              <a:rPr lang="en"/>
              <a:t>It was really interesting to see how one activity in particular could diffuse through a group of buddies.  Its also interesting to see how the diffusion mimics the structure of the network.  </a:t>
            </a:r>
          </a:p>
          <a:p>
            <a:pPr lvl="0">
              <a:spcBef>
                <a:spcPts val="0"/>
              </a:spcBef>
              <a:buNone/>
            </a:pPr>
            <a:r>
              <a:rPr lang="en"/>
              <a:t>In Lattice, users are connected with many overlapping friends, which can be seen by many of these little diffusion networks.</a:t>
            </a:r>
          </a:p>
          <a:p>
            <a:pPr lvl="0">
              <a:spcBef>
                <a:spcPts val="0"/>
              </a:spcBef>
              <a:buNone/>
            </a:pPr>
            <a:r>
              <a:rPr lang="en"/>
              <a:t>In Small world, users are connected so that the net distance from one friend to another is minimized, which you can see from the large interconnected network.</a:t>
            </a:r>
          </a:p>
          <a:p>
            <a:pPr lvl="0">
              <a:spcBef>
                <a:spcPts val="0"/>
              </a:spcBef>
              <a:buNone/>
            </a:pPr>
            <a:endParaRPr/>
          </a:p>
        </p:txBody>
      </p:sp>
    </p:spTree>
    <p:extLst>
      <p:ext uri="{BB962C8B-B14F-4D97-AF65-F5344CB8AC3E}">
        <p14:creationId xmlns:p14="http://schemas.microsoft.com/office/powerpoint/2010/main" val="532670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4" name="Shape 1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There were 3 major lessons we learned from problems we encountered over the course of our project:</a:t>
            </a:r>
          </a:p>
          <a:p>
            <a:pPr lvl="0">
              <a:spcBef>
                <a:spcPts val="0"/>
              </a:spcBef>
              <a:buNone/>
            </a:pPr>
            <a:endParaRPr b="1"/>
          </a:p>
          <a:p>
            <a:pPr lvl="0">
              <a:spcBef>
                <a:spcPts val="0"/>
              </a:spcBef>
              <a:buNone/>
            </a:pPr>
            <a:endParaRPr b="1"/>
          </a:p>
          <a:p>
            <a:pPr lvl="0" rtl="0">
              <a:spcBef>
                <a:spcPts val="0"/>
              </a:spcBef>
              <a:buNone/>
            </a:pPr>
            <a:r>
              <a:rPr lang="en" b="1"/>
              <a:t>Problem</a:t>
            </a:r>
            <a:r>
              <a:rPr lang="en"/>
              <a:t>: One problem that we ran into was that our requirements changed over the course of the semester. We were originally going to extend a previous team’s friend-recommending algorithm, but as needs changed, we shifted to more of an analysis role. From there, we focused on our top-down and diffusion methods to evaluate friendships using homophily-based measures.</a:t>
            </a:r>
          </a:p>
          <a:p>
            <a:pPr lvl="0">
              <a:spcBef>
                <a:spcPts val="0"/>
              </a:spcBef>
              <a:buNone/>
            </a:pPr>
            <a:r>
              <a:rPr lang="en" b="1"/>
              <a:t>Solution</a:t>
            </a:r>
            <a:r>
              <a:rPr lang="en"/>
              <a:t>: Since our requirements changed so much, we met with our client, Prashant, very often towards the end of the semester.</a:t>
            </a:r>
          </a:p>
          <a:p>
            <a:pPr lvl="0" rtl="0">
              <a:spcBef>
                <a:spcPts val="0"/>
              </a:spcBef>
              <a:buNone/>
            </a:pPr>
            <a:endParaRPr/>
          </a:p>
          <a:p>
            <a:pPr lvl="0" rtl="0">
              <a:spcBef>
                <a:spcPts val="0"/>
              </a:spcBef>
              <a:buNone/>
            </a:pPr>
            <a:endParaRPr/>
          </a:p>
          <a:p>
            <a:pPr lvl="0" rtl="0">
              <a:spcBef>
                <a:spcPts val="0"/>
              </a:spcBef>
              <a:buNone/>
            </a:pPr>
            <a:r>
              <a:rPr lang="en" b="1"/>
              <a:t>Problem</a:t>
            </a:r>
            <a:r>
              <a:rPr lang="en"/>
              <a:t>: The size of our team was another drawback. This had to do with communication, scheduling meetings, and delegation of work. It was also difficult for us to all meet at once and maintain focus.</a:t>
            </a:r>
          </a:p>
          <a:p>
            <a:pPr lvl="0" rtl="0">
              <a:spcBef>
                <a:spcPts val="0"/>
              </a:spcBef>
              <a:buNone/>
            </a:pPr>
            <a:r>
              <a:rPr lang="en" b="1"/>
              <a:t>Solution</a:t>
            </a:r>
            <a:r>
              <a:rPr lang="en"/>
              <a:t>: We learned to delegate work based on our team members’ capabilities and schedules making use of frequent communication and doodle polls. With more organized structure of roles and clearer communication, we overcame our initial work stagnation.</a:t>
            </a:r>
          </a:p>
          <a:p>
            <a:pPr lvl="0">
              <a:spcBef>
                <a:spcPts val="0"/>
              </a:spcBef>
              <a:buNone/>
            </a:pPr>
            <a:endParaRPr b="1"/>
          </a:p>
          <a:p>
            <a:pPr lvl="0">
              <a:spcBef>
                <a:spcPts val="0"/>
              </a:spcBef>
              <a:buNone/>
            </a:pPr>
            <a:endParaRPr b="1"/>
          </a:p>
          <a:p>
            <a:pPr lvl="0" rtl="0">
              <a:spcBef>
                <a:spcPts val="0"/>
              </a:spcBef>
              <a:buNone/>
            </a:pPr>
            <a:r>
              <a:rPr lang="en" b="1"/>
              <a:t>Problem</a:t>
            </a:r>
            <a:r>
              <a:rPr lang="en"/>
              <a:t>: We had access to little applicable data: a single survey with self-reporting, and only 256 participants. We were provided with some data that we could not use because the participants entered false information. This may have been because portions of the experiment were incentivised. Some of the entries were missing and some survey participants disregarded instructions and put unrelated data.</a:t>
            </a:r>
          </a:p>
          <a:p>
            <a:pPr marL="0" lvl="0" indent="0" rtl="0">
              <a:spcBef>
                <a:spcPts val="0"/>
              </a:spcBef>
              <a:buNone/>
            </a:pPr>
            <a:r>
              <a:rPr lang="en" b="1"/>
              <a:t>Solution</a:t>
            </a:r>
            <a:r>
              <a:rPr lang="en"/>
              <a:t>: We wrote code to clean and remove false data. As Mary mentioned, approximately one fourth of our data was incorrect and had to be removed. Of the remaining records, only 55 suited our needs and had self-reported friendships.  </a:t>
            </a:r>
          </a:p>
        </p:txBody>
      </p:sp>
    </p:spTree>
    <p:extLst>
      <p:ext uri="{BB962C8B-B14F-4D97-AF65-F5344CB8AC3E}">
        <p14:creationId xmlns:p14="http://schemas.microsoft.com/office/powerpoint/2010/main" val="1877488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64195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cxnSp>
        <p:nvCxnSpPr>
          <p:cNvPr id="10" name="Shape 10"/>
          <p:cNvCxnSpPr/>
          <p:nvPr/>
        </p:nvCxnSpPr>
        <p:spPr>
          <a:xfrm>
            <a:off x="4278300" y="2751162"/>
            <a:ext cx="587400" cy="0"/>
          </a:xfrm>
          <a:prstGeom prst="straightConnector1">
            <a:avLst/>
          </a:prstGeom>
          <a:noFill/>
          <a:ln w="76200" cap="flat" cmpd="sng">
            <a:solidFill>
              <a:schemeClr val="dk1"/>
            </a:solidFill>
            <a:prstDash val="solid"/>
            <a:round/>
            <a:headEnd type="none" w="med" len="med"/>
            <a:tailEnd type="none" w="med" len="med"/>
          </a:ln>
        </p:spPr>
      </p:cxnSp>
      <p:sp>
        <p:nvSpPr>
          <p:cNvPr id="11" name="Shape 11"/>
          <p:cNvSpPr txBox="1">
            <a:spLocks noGrp="1"/>
          </p:cNvSpPr>
          <p:nvPr>
            <p:ph type="ctrTitle"/>
          </p:nvPr>
        </p:nvSpPr>
        <p:spPr>
          <a:xfrm>
            <a:off x="311700" y="595975"/>
            <a:ext cx="8520600" cy="1957800"/>
          </a:xfrm>
          <a:prstGeom prst="rect">
            <a:avLst/>
          </a:prstGeom>
        </p:spPr>
        <p:txBody>
          <a:bodyPr lIns="91425" tIns="91425" rIns="91425" bIns="91425" anchor="b" anchorCtr="0"/>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a:endParaRPr/>
          </a:p>
        </p:txBody>
      </p:sp>
      <p:sp>
        <p:nvSpPr>
          <p:cNvPr id="12" name="Shape 12"/>
          <p:cNvSpPr txBox="1">
            <a:spLocks noGrp="1"/>
          </p:cNvSpPr>
          <p:nvPr>
            <p:ph type="subTitle" idx="1"/>
          </p:nvPr>
        </p:nvSpPr>
        <p:spPr>
          <a:xfrm>
            <a:off x="311700" y="3165823"/>
            <a:ext cx="8520600" cy="7335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400"/>
            </a:lvl1pPr>
            <a:lvl2pPr lvl="1" algn="ctr">
              <a:lnSpc>
                <a:spcPct val="100000"/>
              </a:lnSpc>
              <a:spcBef>
                <a:spcPts val="0"/>
              </a:spcBef>
              <a:spcAft>
                <a:spcPts val="0"/>
              </a:spcAft>
              <a:buSzPct val="100000"/>
              <a:buNone/>
              <a:defRPr sz="2400"/>
            </a:lvl2pPr>
            <a:lvl3pPr lvl="2" algn="ctr">
              <a:lnSpc>
                <a:spcPct val="100000"/>
              </a:lnSpc>
              <a:spcBef>
                <a:spcPts val="0"/>
              </a:spcBef>
              <a:spcAft>
                <a:spcPts val="0"/>
              </a:spcAft>
              <a:buSzPct val="100000"/>
              <a:buNone/>
              <a:defRPr sz="2400"/>
            </a:lvl3pPr>
            <a:lvl4pPr lvl="3" algn="ctr">
              <a:lnSpc>
                <a:spcPct val="100000"/>
              </a:lnSpc>
              <a:spcBef>
                <a:spcPts val="0"/>
              </a:spcBef>
              <a:spcAft>
                <a:spcPts val="0"/>
              </a:spcAft>
              <a:buSzPct val="100000"/>
              <a:buNone/>
              <a:defRPr sz="2400"/>
            </a:lvl4pPr>
            <a:lvl5pPr lvl="4" algn="ctr">
              <a:lnSpc>
                <a:spcPct val="100000"/>
              </a:lnSpc>
              <a:spcBef>
                <a:spcPts val="0"/>
              </a:spcBef>
              <a:spcAft>
                <a:spcPts val="0"/>
              </a:spcAft>
              <a:buSzPct val="100000"/>
              <a:buNone/>
              <a:defRPr sz="2400"/>
            </a:lvl5pPr>
            <a:lvl6pPr lvl="5" algn="ctr">
              <a:lnSpc>
                <a:spcPct val="100000"/>
              </a:lnSpc>
              <a:spcBef>
                <a:spcPts val="0"/>
              </a:spcBef>
              <a:spcAft>
                <a:spcPts val="0"/>
              </a:spcAft>
              <a:buSzPct val="100000"/>
              <a:buNone/>
              <a:defRPr sz="2400"/>
            </a:lvl6pPr>
            <a:lvl7pPr lvl="6" algn="ctr">
              <a:lnSpc>
                <a:spcPct val="100000"/>
              </a:lnSpc>
              <a:spcBef>
                <a:spcPts val="0"/>
              </a:spcBef>
              <a:spcAft>
                <a:spcPts val="0"/>
              </a:spcAft>
              <a:buSzPct val="100000"/>
              <a:buNone/>
              <a:defRPr sz="2400"/>
            </a:lvl7pPr>
            <a:lvl8pPr lvl="7" algn="ctr">
              <a:lnSpc>
                <a:spcPct val="100000"/>
              </a:lnSpc>
              <a:spcBef>
                <a:spcPts val="0"/>
              </a:spcBef>
              <a:spcAft>
                <a:spcPts val="0"/>
              </a:spcAft>
              <a:buSzPct val="100000"/>
              <a:buNone/>
              <a:defRPr sz="2400"/>
            </a:lvl8pPr>
            <a:lvl9pPr lvl="8" algn="ctr">
              <a:lnSpc>
                <a:spcPct val="100000"/>
              </a:lnSpc>
              <a:spcBef>
                <a:spcPts val="0"/>
              </a:spcBef>
              <a:spcAft>
                <a:spcPts val="0"/>
              </a:spcAft>
              <a:buSzPct val="100000"/>
              <a:buNone/>
              <a:defRPr sz="2400"/>
            </a:lvl9pPr>
          </a:lstStyle>
          <a:p>
            <a:endParaRPr/>
          </a:p>
        </p:txBody>
      </p:sp>
      <p:sp>
        <p:nvSpPr>
          <p:cNvPr id="13" name="Shape 1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311700" y="1167925"/>
            <a:ext cx="8520600" cy="1980000"/>
          </a:xfrm>
          <a:prstGeom prst="rect">
            <a:avLst/>
          </a:prstGeom>
        </p:spPr>
        <p:txBody>
          <a:bodyPr lIns="91425" tIns="91425" rIns="91425" bIns="91425" anchor="ctr" anchorCtr="0"/>
          <a:lstStyle>
            <a:lvl1pPr lvl="0" algn="ctr">
              <a:spcBef>
                <a:spcPts val="0"/>
              </a:spcBef>
              <a:buClr>
                <a:schemeClr val="dk1"/>
              </a:buClr>
              <a:buSzPct val="100000"/>
              <a:defRPr sz="11000">
                <a:solidFill>
                  <a:schemeClr val="dk1"/>
                </a:solidFill>
              </a:defRPr>
            </a:lvl1pPr>
            <a:lvl2pPr lvl="1" algn="ctr">
              <a:spcBef>
                <a:spcPts val="0"/>
              </a:spcBef>
              <a:buClr>
                <a:schemeClr val="dk1"/>
              </a:buClr>
              <a:buSzPct val="100000"/>
              <a:defRPr sz="11000">
                <a:solidFill>
                  <a:schemeClr val="dk1"/>
                </a:solidFill>
              </a:defRPr>
            </a:lvl2pPr>
            <a:lvl3pPr lvl="2" algn="ctr">
              <a:spcBef>
                <a:spcPts val="0"/>
              </a:spcBef>
              <a:buClr>
                <a:schemeClr val="dk1"/>
              </a:buClr>
              <a:buSzPct val="100000"/>
              <a:defRPr sz="11000">
                <a:solidFill>
                  <a:schemeClr val="dk1"/>
                </a:solidFill>
              </a:defRPr>
            </a:lvl3pPr>
            <a:lvl4pPr lvl="3" algn="ctr">
              <a:spcBef>
                <a:spcPts val="0"/>
              </a:spcBef>
              <a:buClr>
                <a:schemeClr val="dk1"/>
              </a:buClr>
              <a:buSzPct val="100000"/>
              <a:defRPr sz="11000">
                <a:solidFill>
                  <a:schemeClr val="dk1"/>
                </a:solidFill>
              </a:defRPr>
            </a:lvl4pPr>
            <a:lvl5pPr lvl="4" algn="ctr">
              <a:spcBef>
                <a:spcPts val="0"/>
              </a:spcBef>
              <a:buClr>
                <a:schemeClr val="dk1"/>
              </a:buClr>
              <a:buSzPct val="100000"/>
              <a:defRPr sz="11000">
                <a:solidFill>
                  <a:schemeClr val="dk1"/>
                </a:solidFill>
              </a:defRPr>
            </a:lvl5pPr>
            <a:lvl6pPr lvl="5" algn="ctr">
              <a:spcBef>
                <a:spcPts val="0"/>
              </a:spcBef>
              <a:buClr>
                <a:schemeClr val="dk1"/>
              </a:buClr>
              <a:buSzPct val="100000"/>
              <a:defRPr sz="11000">
                <a:solidFill>
                  <a:schemeClr val="dk1"/>
                </a:solidFill>
              </a:defRPr>
            </a:lvl6pPr>
            <a:lvl7pPr lvl="6" algn="ctr">
              <a:spcBef>
                <a:spcPts val="0"/>
              </a:spcBef>
              <a:buClr>
                <a:schemeClr val="dk1"/>
              </a:buClr>
              <a:buSzPct val="100000"/>
              <a:defRPr sz="11000">
                <a:solidFill>
                  <a:schemeClr val="dk1"/>
                </a:solidFill>
              </a:defRPr>
            </a:lvl7pPr>
            <a:lvl8pPr lvl="7" algn="ctr">
              <a:spcBef>
                <a:spcPts val="0"/>
              </a:spcBef>
              <a:buClr>
                <a:schemeClr val="dk1"/>
              </a:buClr>
              <a:buSzPct val="100000"/>
              <a:defRPr sz="11000">
                <a:solidFill>
                  <a:schemeClr val="dk1"/>
                </a:solidFill>
              </a:defRPr>
            </a:lvl8pPr>
            <a:lvl9pPr lvl="8" algn="ctr">
              <a:spcBef>
                <a:spcPts val="0"/>
              </a:spcBef>
              <a:buClr>
                <a:schemeClr val="dk1"/>
              </a:buClr>
              <a:buSzPct val="100000"/>
              <a:defRPr sz="11000">
                <a:solidFill>
                  <a:schemeClr val="dk1"/>
                </a:solidFill>
              </a:defRPr>
            </a:lvl9pPr>
          </a:lstStyle>
          <a:p>
            <a:endParaRPr/>
          </a:p>
        </p:txBody>
      </p:sp>
      <p:sp>
        <p:nvSpPr>
          <p:cNvPr id="48" name="Shape 48"/>
          <p:cNvSpPr txBox="1">
            <a:spLocks noGrp="1"/>
          </p:cNvSpPr>
          <p:nvPr>
            <p:ph type="body" idx="1"/>
          </p:nvPr>
        </p:nvSpPr>
        <p:spPr>
          <a:xfrm>
            <a:off x="311700" y="3224250"/>
            <a:ext cx="8520600" cy="10716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6"/>
        <p:cNvGrpSpPr/>
        <p:nvPr/>
      </p:nvGrpSpPr>
      <p:grpSpPr>
        <a:xfrm>
          <a:off x="0" y="0"/>
          <a:ext cx="0" cy="0"/>
          <a:chOff x="0" y="0"/>
          <a:chExt cx="0" cy="0"/>
        </a:xfrm>
      </p:grpSpPr>
      <p:cxnSp>
        <p:nvCxnSpPr>
          <p:cNvPr id="57" name="Shape 57"/>
          <p:cNvCxnSpPr/>
          <p:nvPr/>
        </p:nvCxnSpPr>
        <p:spPr>
          <a:xfrm>
            <a:off x="7007735" y="3176887"/>
            <a:ext cx="562200" cy="0"/>
          </a:xfrm>
          <a:prstGeom prst="straightConnector1">
            <a:avLst/>
          </a:prstGeom>
          <a:noFill/>
          <a:ln w="76200" cap="flat" cmpd="sng">
            <a:solidFill>
              <a:schemeClr val="lt2"/>
            </a:solidFill>
            <a:prstDash val="solid"/>
            <a:round/>
            <a:headEnd type="none" w="med" len="med"/>
            <a:tailEnd type="none" w="med" len="med"/>
          </a:ln>
        </p:spPr>
      </p:cxnSp>
      <p:cxnSp>
        <p:nvCxnSpPr>
          <p:cNvPr id="58" name="Shape 58"/>
          <p:cNvCxnSpPr/>
          <p:nvPr/>
        </p:nvCxnSpPr>
        <p:spPr>
          <a:xfrm>
            <a:off x="1575034" y="3158251"/>
            <a:ext cx="562200" cy="0"/>
          </a:xfrm>
          <a:prstGeom prst="straightConnector1">
            <a:avLst/>
          </a:prstGeom>
          <a:noFill/>
          <a:ln w="76200" cap="flat" cmpd="sng">
            <a:solidFill>
              <a:schemeClr val="lt2"/>
            </a:solidFill>
            <a:prstDash val="solid"/>
            <a:round/>
            <a:headEnd type="none" w="med" len="med"/>
            <a:tailEnd type="none" w="med" len="med"/>
          </a:ln>
        </p:spPr>
      </p:cxnSp>
      <p:grpSp>
        <p:nvGrpSpPr>
          <p:cNvPr id="59" name="Shape 59"/>
          <p:cNvGrpSpPr/>
          <p:nvPr/>
        </p:nvGrpSpPr>
        <p:grpSpPr>
          <a:xfrm>
            <a:off x="1004144" y="1022025"/>
            <a:ext cx="7136667" cy="152400"/>
            <a:chOff x="1346428" y="1011300"/>
            <a:chExt cx="6452100" cy="152400"/>
          </a:xfrm>
        </p:grpSpPr>
        <p:cxnSp>
          <p:nvCxnSpPr>
            <p:cNvPr id="60" name="Shape 60"/>
            <p:cNvCxnSpPr/>
            <p:nvPr/>
          </p:nvCxnSpPr>
          <p:spPr>
            <a:xfrm rot="10800000">
              <a:off x="1346428" y="1011300"/>
              <a:ext cx="6452100" cy="0"/>
            </a:xfrm>
            <a:prstGeom prst="straightConnector1">
              <a:avLst/>
            </a:prstGeom>
            <a:noFill/>
            <a:ln w="76200" cap="flat" cmpd="sng">
              <a:solidFill>
                <a:schemeClr val="accent3"/>
              </a:solidFill>
              <a:prstDash val="solid"/>
              <a:round/>
              <a:headEnd type="none" w="med" len="med"/>
              <a:tailEnd type="none" w="med" len="med"/>
            </a:ln>
          </p:spPr>
        </p:cxnSp>
        <p:cxnSp>
          <p:nvCxnSpPr>
            <p:cNvPr id="61" name="Shape 61"/>
            <p:cNvCxnSpPr/>
            <p:nvPr/>
          </p:nvCxnSpPr>
          <p:spPr>
            <a:xfrm rot="10800000">
              <a:off x="1346428" y="1163700"/>
              <a:ext cx="6452100" cy="0"/>
            </a:xfrm>
            <a:prstGeom prst="straightConnector1">
              <a:avLst/>
            </a:prstGeom>
            <a:noFill/>
            <a:ln w="9525" cap="flat" cmpd="sng">
              <a:solidFill>
                <a:schemeClr val="accent3"/>
              </a:solidFill>
              <a:prstDash val="solid"/>
              <a:round/>
              <a:headEnd type="none" w="med" len="med"/>
              <a:tailEnd type="none" w="med" len="med"/>
            </a:ln>
          </p:spPr>
        </p:cxnSp>
      </p:grpSp>
      <p:grpSp>
        <p:nvGrpSpPr>
          <p:cNvPr id="62" name="Shape 62"/>
          <p:cNvGrpSpPr/>
          <p:nvPr/>
        </p:nvGrpSpPr>
        <p:grpSpPr>
          <a:xfrm>
            <a:off x="1004151" y="3969100"/>
            <a:ext cx="7136667" cy="152400"/>
            <a:chOff x="1346435" y="3969087"/>
            <a:chExt cx="6452100" cy="152400"/>
          </a:xfrm>
        </p:grpSpPr>
        <p:cxnSp>
          <p:nvCxnSpPr>
            <p:cNvPr id="63" name="Shape 63"/>
            <p:cNvCxnSpPr/>
            <p:nvPr/>
          </p:nvCxnSpPr>
          <p:spPr>
            <a:xfrm>
              <a:off x="1346435" y="4121487"/>
              <a:ext cx="6452100" cy="0"/>
            </a:xfrm>
            <a:prstGeom prst="straightConnector1">
              <a:avLst/>
            </a:prstGeom>
            <a:noFill/>
            <a:ln w="76200" cap="flat" cmpd="sng">
              <a:solidFill>
                <a:schemeClr val="accent3"/>
              </a:solidFill>
              <a:prstDash val="solid"/>
              <a:round/>
              <a:headEnd type="none" w="med" len="med"/>
              <a:tailEnd type="none" w="med" len="med"/>
            </a:ln>
          </p:spPr>
        </p:cxnSp>
        <p:cxnSp>
          <p:nvCxnSpPr>
            <p:cNvPr id="64" name="Shape 64"/>
            <p:cNvCxnSpPr/>
            <p:nvPr/>
          </p:nvCxnSpPr>
          <p:spPr>
            <a:xfrm>
              <a:off x="1346435" y="3969087"/>
              <a:ext cx="6452100" cy="0"/>
            </a:xfrm>
            <a:prstGeom prst="straightConnector1">
              <a:avLst/>
            </a:prstGeom>
            <a:noFill/>
            <a:ln w="9525" cap="flat" cmpd="sng">
              <a:solidFill>
                <a:schemeClr val="accent3"/>
              </a:solidFill>
              <a:prstDash val="solid"/>
              <a:round/>
              <a:headEnd type="none" w="med" len="med"/>
              <a:tailEnd type="none" w="med" len="med"/>
            </a:ln>
          </p:spPr>
        </p:cxnSp>
      </p:grpSp>
      <p:sp>
        <p:nvSpPr>
          <p:cNvPr id="65" name="Shape 65"/>
          <p:cNvSpPr txBox="1">
            <a:spLocks noGrp="1"/>
          </p:cNvSpPr>
          <p:nvPr>
            <p:ph type="ctrTitle"/>
          </p:nvPr>
        </p:nvSpPr>
        <p:spPr>
          <a:xfrm>
            <a:off x="1004150" y="1751764"/>
            <a:ext cx="7136700" cy="1022400"/>
          </a:xfrm>
          <a:prstGeom prst="rect">
            <a:avLst/>
          </a:prstGeom>
        </p:spPr>
        <p:txBody>
          <a:bodyPr lIns="91425" tIns="91425" rIns="91425" bIns="91425" anchor="b" anchorCtr="0"/>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a:endParaRPr/>
          </a:p>
        </p:txBody>
      </p:sp>
      <p:sp>
        <p:nvSpPr>
          <p:cNvPr id="66" name="Shape 66"/>
          <p:cNvSpPr txBox="1">
            <a:spLocks noGrp="1"/>
          </p:cNvSpPr>
          <p:nvPr>
            <p:ph type="subTitle" idx="1"/>
          </p:nvPr>
        </p:nvSpPr>
        <p:spPr>
          <a:xfrm>
            <a:off x="2137225" y="2850039"/>
            <a:ext cx="48705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400"/>
            </a:lvl1pPr>
            <a:lvl2pPr lvl="1" algn="ctr">
              <a:lnSpc>
                <a:spcPct val="100000"/>
              </a:lnSpc>
              <a:spcBef>
                <a:spcPts val="0"/>
              </a:spcBef>
              <a:spcAft>
                <a:spcPts val="0"/>
              </a:spcAft>
              <a:buSzPct val="100000"/>
              <a:buNone/>
              <a:defRPr sz="2400"/>
            </a:lvl2pPr>
            <a:lvl3pPr lvl="2" algn="ctr">
              <a:lnSpc>
                <a:spcPct val="100000"/>
              </a:lnSpc>
              <a:spcBef>
                <a:spcPts val="0"/>
              </a:spcBef>
              <a:spcAft>
                <a:spcPts val="0"/>
              </a:spcAft>
              <a:buSzPct val="100000"/>
              <a:buNone/>
              <a:defRPr sz="2400"/>
            </a:lvl3pPr>
            <a:lvl4pPr lvl="3" algn="ctr">
              <a:lnSpc>
                <a:spcPct val="100000"/>
              </a:lnSpc>
              <a:spcBef>
                <a:spcPts val="0"/>
              </a:spcBef>
              <a:spcAft>
                <a:spcPts val="0"/>
              </a:spcAft>
              <a:buSzPct val="100000"/>
              <a:buNone/>
              <a:defRPr sz="2400"/>
            </a:lvl4pPr>
            <a:lvl5pPr lvl="4" algn="ctr">
              <a:lnSpc>
                <a:spcPct val="100000"/>
              </a:lnSpc>
              <a:spcBef>
                <a:spcPts val="0"/>
              </a:spcBef>
              <a:spcAft>
                <a:spcPts val="0"/>
              </a:spcAft>
              <a:buSzPct val="100000"/>
              <a:buNone/>
              <a:defRPr sz="2400"/>
            </a:lvl5pPr>
            <a:lvl6pPr lvl="5" algn="ctr">
              <a:lnSpc>
                <a:spcPct val="100000"/>
              </a:lnSpc>
              <a:spcBef>
                <a:spcPts val="0"/>
              </a:spcBef>
              <a:spcAft>
                <a:spcPts val="0"/>
              </a:spcAft>
              <a:buSzPct val="100000"/>
              <a:buNone/>
              <a:defRPr sz="2400"/>
            </a:lvl6pPr>
            <a:lvl7pPr lvl="6" algn="ctr">
              <a:lnSpc>
                <a:spcPct val="100000"/>
              </a:lnSpc>
              <a:spcBef>
                <a:spcPts val="0"/>
              </a:spcBef>
              <a:spcAft>
                <a:spcPts val="0"/>
              </a:spcAft>
              <a:buSzPct val="100000"/>
              <a:buNone/>
              <a:defRPr sz="2400"/>
            </a:lvl7pPr>
            <a:lvl8pPr lvl="7" algn="ctr">
              <a:lnSpc>
                <a:spcPct val="100000"/>
              </a:lnSpc>
              <a:spcBef>
                <a:spcPts val="0"/>
              </a:spcBef>
              <a:spcAft>
                <a:spcPts val="0"/>
              </a:spcAft>
              <a:buSzPct val="100000"/>
              <a:buNone/>
              <a:defRPr sz="2400"/>
            </a:lvl8pPr>
            <a:lvl9pPr lvl="8" algn="ctr">
              <a:lnSpc>
                <a:spcPct val="100000"/>
              </a:lnSpc>
              <a:spcBef>
                <a:spcPts val="0"/>
              </a:spcBef>
              <a:spcAft>
                <a:spcPts val="0"/>
              </a:spcAft>
              <a:buSzPct val="100000"/>
              <a:buNone/>
              <a:defRPr sz="2400"/>
            </a:lvl9pPr>
          </a:lstStyle>
          <a:p>
            <a:endParaRPr/>
          </a:p>
        </p:txBody>
      </p:sp>
      <p:sp>
        <p:nvSpPr>
          <p:cNvPr id="67" name="Shape 6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Shape 69"/>
          <p:cNvSpPr/>
          <p:nvPr/>
        </p:nvSpPr>
        <p:spPr>
          <a:xfrm>
            <a:off x="-50" y="2571900"/>
            <a:ext cx="9144000" cy="25716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70" name="Shape 70"/>
          <p:cNvSpPr txBox="1">
            <a:spLocks noGrp="1"/>
          </p:cNvSpPr>
          <p:nvPr>
            <p:ph type="title"/>
          </p:nvPr>
        </p:nvSpPr>
        <p:spPr>
          <a:xfrm>
            <a:off x="311700" y="814800"/>
            <a:ext cx="8571300" cy="9420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71" name="Shape 7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72"/>
        <p:cNvGrpSpPr/>
        <p:nvPr/>
      </p:nvGrpSpPr>
      <p:grpSpPr>
        <a:xfrm>
          <a:off x="0" y="0"/>
          <a:ext cx="0" cy="0"/>
          <a:chOff x="0" y="0"/>
          <a:chExt cx="0" cy="0"/>
        </a:xfrm>
      </p:grpSpPr>
      <p:sp>
        <p:nvSpPr>
          <p:cNvPr id="73" name="Shape 73"/>
          <p:cNvSpPr/>
          <p:nvPr/>
        </p:nvSpPr>
        <p:spPr>
          <a:xfrm>
            <a:off x="-75" y="5045700"/>
            <a:ext cx="9144000" cy="978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74" name="Shape 74"/>
          <p:cNvSpPr txBox="1">
            <a:spLocks noGrp="1"/>
          </p:cNvSpPr>
          <p:nvPr>
            <p:ph type="title"/>
          </p:nvPr>
        </p:nvSpPr>
        <p:spPr>
          <a:xfrm>
            <a:off x="311700" y="445025"/>
            <a:ext cx="8520600" cy="707400"/>
          </a:xfrm>
          <a:prstGeom prst="rect">
            <a:avLst/>
          </a:prstGeom>
        </p:spPr>
        <p:txBody>
          <a:bodyPr lIns="91425" tIns="91425" rIns="91425" bIns="91425" anchor="t" anchorCtr="0"/>
          <a:lstStyle>
            <a:lvl1pPr lvl="0">
              <a:spcBef>
                <a:spcPts val="0"/>
              </a:spcBef>
              <a:defRPr>
                <a:solidFill>
                  <a:schemeClr val="dk2"/>
                </a:solidFill>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75" name="Shape 75"/>
          <p:cNvSpPr txBox="1">
            <a:spLocks noGrp="1"/>
          </p:cNvSpPr>
          <p:nvPr>
            <p:ph type="body" idx="1"/>
          </p:nvPr>
        </p:nvSpPr>
        <p:spPr>
          <a:xfrm>
            <a:off x="311700" y="1266325"/>
            <a:ext cx="8520600" cy="330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76" name="Shape 7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311700" y="445025"/>
            <a:ext cx="8520600" cy="707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79" name="Shape 79"/>
          <p:cNvSpPr txBox="1">
            <a:spLocks noGrp="1"/>
          </p:cNvSpPr>
          <p:nvPr>
            <p:ph type="body" idx="1"/>
          </p:nvPr>
        </p:nvSpPr>
        <p:spPr>
          <a:xfrm>
            <a:off x="311700" y="1266175"/>
            <a:ext cx="3999900" cy="33027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80" name="Shape 80"/>
          <p:cNvSpPr txBox="1">
            <a:spLocks noGrp="1"/>
          </p:cNvSpPr>
          <p:nvPr>
            <p:ph type="body" idx="2"/>
          </p:nvPr>
        </p:nvSpPr>
        <p:spPr>
          <a:xfrm>
            <a:off x="4832400" y="1266175"/>
            <a:ext cx="3999900" cy="33027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81" name="Shape 8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311700" y="445025"/>
            <a:ext cx="8520600" cy="707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84" name="Shape 8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87" name="Shape 87"/>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88" name="Shape 8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Main point">
    <p:bg>
      <p:bgPr>
        <a:solidFill>
          <a:schemeClr val="accent6"/>
        </a:solidFill>
        <a:effectLst/>
      </p:bgPr>
    </p:bg>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490250" y="526350"/>
            <a:ext cx="5613600" cy="4090800"/>
          </a:xfrm>
          <a:prstGeom prst="rect">
            <a:avLst/>
          </a:prstGeom>
        </p:spPr>
        <p:txBody>
          <a:bodyPr lIns="91425" tIns="91425" rIns="91425" bIns="91425" anchor="ctr" anchorCtr="0"/>
          <a:lstStyle>
            <a:lvl1pPr lvl="0">
              <a:spcBef>
                <a:spcPts val="0"/>
              </a:spcBef>
              <a:buClr>
                <a:schemeClr val="dk2"/>
              </a:buClr>
              <a:buSzPct val="100000"/>
              <a:defRPr sz="5400" b="0">
                <a:solidFill>
                  <a:schemeClr val="dk2"/>
                </a:solidFill>
              </a:defRPr>
            </a:lvl1pPr>
            <a:lvl2pPr lvl="1">
              <a:spcBef>
                <a:spcPts val="0"/>
              </a:spcBef>
              <a:buClr>
                <a:schemeClr val="dk2"/>
              </a:buClr>
              <a:buSzPct val="100000"/>
              <a:defRPr sz="5400" b="0">
                <a:solidFill>
                  <a:schemeClr val="dk2"/>
                </a:solidFill>
              </a:defRPr>
            </a:lvl2pPr>
            <a:lvl3pPr lvl="2">
              <a:spcBef>
                <a:spcPts val="0"/>
              </a:spcBef>
              <a:buClr>
                <a:schemeClr val="dk2"/>
              </a:buClr>
              <a:buSzPct val="100000"/>
              <a:defRPr sz="5400" b="0">
                <a:solidFill>
                  <a:schemeClr val="dk2"/>
                </a:solidFill>
              </a:defRPr>
            </a:lvl3pPr>
            <a:lvl4pPr lvl="3">
              <a:spcBef>
                <a:spcPts val="0"/>
              </a:spcBef>
              <a:buClr>
                <a:schemeClr val="dk2"/>
              </a:buClr>
              <a:buSzPct val="100000"/>
              <a:defRPr sz="5400" b="0">
                <a:solidFill>
                  <a:schemeClr val="dk2"/>
                </a:solidFill>
              </a:defRPr>
            </a:lvl4pPr>
            <a:lvl5pPr lvl="4">
              <a:spcBef>
                <a:spcPts val="0"/>
              </a:spcBef>
              <a:buClr>
                <a:schemeClr val="dk2"/>
              </a:buClr>
              <a:buSzPct val="100000"/>
              <a:defRPr sz="5400" b="0">
                <a:solidFill>
                  <a:schemeClr val="dk2"/>
                </a:solidFill>
              </a:defRPr>
            </a:lvl5pPr>
            <a:lvl6pPr lvl="5">
              <a:spcBef>
                <a:spcPts val="0"/>
              </a:spcBef>
              <a:buClr>
                <a:schemeClr val="dk2"/>
              </a:buClr>
              <a:buSzPct val="100000"/>
              <a:defRPr sz="5400" b="0">
                <a:solidFill>
                  <a:schemeClr val="dk2"/>
                </a:solidFill>
              </a:defRPr>
            </a:lvl6pPr>
            <a:lvl7pPr lvl="6">
              <a:spcBef>
                <a:spcPts val="0"/>
              </a:spcBef>
              <a:buClr>
                <a:schemeClr val="dk2"/>
              </a:buClr>
              <a:buSzPct val="100000"/>
              <a:defRPr sz="5400" b="0">
                <a:solidFill>
                  <a:schemeClr val="dk2"/>
                </a:solidFill>
              </a:defRPr>
            </a:lvl7pPr>
            <a:lvl8pPr lvl="7">
              <a:spcBef>
                <a:spcPts val="0"/>
              </a:spcBef>
              <a:buClr>
                <a:schemeClr val="dk2"/>
              </a:buClr>
              <a:buSzPct val="100000"/>
              <a:defRPr sz="5400" b="0">
                <a:solidFill>
                  <a:schemeClr val="dk2"/>
                </a:solidFill>
              </a:defRPr>
            </a:lvl8pPr>
            <a:lvl9pPr lvl="8">
              <a:spcBef>
                <a:spcPts val="0"/>
              </a:spcBef>
              <a:buClr>
                <a:schemeClr val="dk2"/>
              </a:buClr>
              <a:buSzPct val="100000"/>
              <a:defRPr sz="5400" b="0">
                <a:solidFill>
                  <a:schemeClr val="dk2"/>
                </a:solidFill>
              </a:defRPr>
            </a:lvl9pPr>
          </a:lstStyle>
          <a:p>
            <a:endParaRPr/>
          </a:p>
        </p:txBody>
      </p:sp>
      <p:sp>
        <p:nvSpPr>
          <p:cNvPr id="91" name="Shape 9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92"/>
        <p:cNvGrpSpPr/>
        <p:nvPr/>
      </p:nvGrpSpPr>
      <p:grpSpPr>
        <a:xfrm>
          <a:off x="0" y="0"/>
          <a:ext cx="0" cy="0"/>
          <a:chOff x="0" y="0"/>
          <a:chExt cx="0" cy="0"/>
        </a:xfrm>
      </p:grpSpPr>
      <p:sp>
        <p:nvSpPr>
          <p:cNvPr id="93" name="Shape 93"/>
          <p:cNvSpPr/>
          <p:nvPr/>
        </p:nvSpPr>
        <p:spPr>
          <a:xfrm>
            <a:off x="4572000" y="0"/>
            <a:ext cx="4572000" cy="51435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cxnSp>
        <p:nvCxnSpPr>
          <p:cNvPr id="94" name="Shape 94"/>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95" name="Shape 95"/>
          <p:cNvSpPr txBox="1">
            <a:spLocks noGrp="1"/>
          </p:cNvSpPr>
          <p:nvPr>
            <p:ph type="title"/>
          </p:nvPr>
        </p:nvSpPr>
        <p:spPr>
          <a:xfrm>
            <a:off x="265500" y="1039675"/>
            <a:ext cx="4045200" cy="16758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96" name="Shape 96"/>
          <p:cNvSpPr txBox="1">
            <a:spLocks noGrp="1"/>
          </p:cNvSpPr>
          <p:nvPr>
            <p:ph type="subTitle" idx="1"/>
          </p:nvPr>
        </p:nvSpPr>
        <p:spPr>
          <a:xfrm>
            <a:off x="265500" y="27268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97" name="Shape 97"/>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98" name="Shape 9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4"/>
        <p:cNvGrpSpPr/>
        <p:nvPr/>
      </p:nvGrpSpPr>
      <p:grpSpPr>
        <a:xfrm>
          <a:off x="0" y="0"/>
          <a:ext cx="0" cy="0"/>
          <a:chOff x="0" y="0"/>
          <a:chExt cx="0" cy="0"/>
        </a:xfrm>
      </p:grpSpPr>
      <p:sp>
        <p:nvSpPr>
          <p:cNvPr id="15" name="Shape 15"/>
          <p:cNvSpPr txBox="1">
            <a:spLocks noGrp="1"/>
          </p:cNvSpPr>
          <p:nvPr>
            <p:ph type="title"/>
          </p:nvPr>
        </p:nvSpPr>
        <p:spPr>
          <a:xfrm>
            <a:off x="311700" y="2480550"/>
            <a:ext cx="8114400" cy="2445900"/>
          </a:xfrm>
          <a:prstGeom prst="rect">
            <a:avLst/>
          </a:prstGeom>
        </p:spPr>
        <p:txBody>
          <a:bodyPr lIns="91425" tIns="91425" rIns="91425" bIns="91425" anchor="b" anchorCtr="0"/>
          <a:lstStyle>
            <a:lvl1pPr lvl="0">
              <a:spcBef>
                <a:spcPts val="0"/>
              </a:spcBef>
              <a:buClr>
                <a:schemeClr val="lt1"/>
              </a:buClr>
              <a:buSzPct val="100000"/>
              <a:defRPr sz="6800">
                <a:solidFill>
                  <a:schemeClr val="lt1"/>
                </a:solidFill>
              </a:defRPr>
            </a:lvl1pPr>
            <a:lvl2pPr lvl="1">
              <a:spcBef>
                <a:spcPts val="0"/>
              </a:spcBef>
              <a:buClr>
                <a:schemeClr val="lt1"/>
              </a:buClr>
              <a:buSzPct val="100000"/>
              <a:defRPr sz="6800">
                <a:solidFill>
                  <a:schemeClr val="lt1"/>
                </a:solidFill>
              </a:defRPr>
            </a:lvl2pPr>
            <a:lvl3pPr lvl="2">
              <a:spcBef>
                <a:spcPts val="0"/>
              </a:spcBef>
              <a:buClr>
                <a:schemeClr val="lt1"/>
              </a:buClr>
              <a:buSzPct val="100000"/>
              <a:defRPr sz="6800">
                <a:solidFill>
                  <a:schemeClr val="lt1"/>
                </a:solidFill>
              </a:defRPr>
            </a:lvl3pPr>
            <a:lvl4pPr lvl="3">
              <a:spcBef>
                <a:spcPts val="0"/>
              </a:spcBef>
              <a:buClr>
                <a:schemeClr val="lt1"/>
              </a:buClr>
              <a:buSzPct val="100000"/>
              <a:defRPr sz="6800">
                <a:solidFill>
                  <a:schemeClr val="lt1"/>
                </a:solidFill>
              </a:defRPr>
            </a:lvl4pPr>
            <a:lvl5pPr lvl="4">
              <a:spcBef>
                <a:spcPts val="0"/>
              </a:spcBef>
              <a:buClr>
                <a:schemeClr val="lt1"/>
              </a:buClr>
              <a:buSzPct val="100000"/>
              <a:defRPr sz="6800">
                <a:solidFill>
                  <a:schemeClr val="lt1"/>
                </a:solidFill>
              </a:defRPr>
            </a:lvl5pPr>
            <a:lvl6pPr lvl="5">
              <a:spcBef>
                <a:spcPts val="0"/>
              </a:spcBef>
              <a:buClr>
                <a:schemeClr val="lt1"/>
              </a:buClr>
              <a:buSzPct val="100000"/>
              <a:defRPr sz="6800">
                <a:solidFill>
                  <a:schemeClr val="lt1"/>
                </a:solidFill>
              </a:defRPr>
            </a:lvl6pPr>
            <a:lvl7pPr lvl="6">
              <a:spcBef>
                <a:spcPts val="0"/>
              </a:spcBef>
              <a:buClr>
                <a:schemeClr val="lt1"/>
              </a:buClr>
              <a:buSzPct val="100000"/>
              <a:defRPr sz="6800">
                <a:solidFill>
                  <a:schemeClr val="lt1"/>
                </a:solidFill>
              </a:defRPr>
            </a:lvl7pPr>
            <a:lvl8pPr lvl="7">
              <a:spcBef>
                <a:spcPts val="0"/>
              </a:spcBef>
              <a:buClr>
                <a:schemeClr val="lt1"/>
              </a:buClr>
              <a:buSzPct val="100000"/>
              <a:defRPr sz="6800">
                <a:solidFill>
                  <a:schemeClr val="lt1"/>
                </a:solidFill>
              </a:defRPr>
            </a:lvl8pPr>
            <a:lvl9pPr lvl="8">
              <a:spcBef>
                <a:spcPts val="0"/>
              </a:spcBef>
              <a:buClr>
                <a:schemeClr val="lt1"/>
              </a:buClr>
              <a:buSzPct val="100000"/>
              <a:defRPr sz="6800">
                <a:solidFill>
                  <a:schemeClr val="lt1"/>
                </a:solidFill>
              </a:defRPr>
            </a:lvl9pPr>
          </a:lstStyle>
          <a:p>
            <a:endParaRPr/>
          </a:p>
        </p:txBody>
      </p:sp>
      <p:sp>
        <p:nvSpPr>
          <p:cNvPr id="16" name="Shape 1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aption">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311700" y="42307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Font typeface="PT Sans Narrow"/>
              <a:buNone/>
              <a:defRPr sz="2400">
                <a:latin typeface="PT Sans Narrow"/>
                <a:ea typeface="PT Sans Narrow"/>
                <a:cs typeface="PT Sans Narrow"/>
                <a:sym typeface="PT Sans Narrow"/>
              </a:defRPr>
            </a:lvl1pPr>
          </a:lstStyle>
          <a:p>
            <a:endParaRPr/>
          </a:p>
        </p:txBody>
      </p:sp>
      <p:sp>
        <p:nvSpPr>
          <p:cNvPr id="101" name="Shape 10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ig number">
    <p:spTree>
      <p:nvGrpSpPr>
        <p:cNvPr id="1" name="Shape 102"/>
        <p:cNvGrpSpPr/>
        <p:nvPr/>
      </p:nvGrpSpPr>
      <p:grpSpPr>
        <a:xfrm>
          <a:off x="0" y="0"/>
          <a:ext cx="0" cy="0"/>
          <a:chOff x="0" y="0"/>
          <a:chExt cx="0" cy="0"/>
        </a:xfrm>
      </p:grpSpPr>
      <p:sp>
        <p:nvSpPr>
          <p:cNvPr id="103" name="Shape 103"/>
          <p:cNvSpPr/>
          <p:nvPr/>
        </p:nvSpPr>
        <p:spPr>
          <a:xfrm>
            <a:off x="-75"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104" name="Shape 104"/>
          <p:cNvSpPr txBox="1">
            <a:spLocks noGrp="1"/>
          </p:cNvSpPr>
          <p:nvPr>
            <p:ph type="title"/>
          </p:nvPr>
        </p:nvSpPr>
        <p:spPr>
          <a:xfrm>
            <a:off x="311700" y="1304850"/>
            <a:ext cx="8520600" cy="1538400"/>
          </a:xfrm>
          <a:prstGeom prst="rect">
            <a:avLst/>
          </a:prstGeom>
        </p:spPr>
        <p:txBody>
          <a:bodyPr lIns="91425" tIns="91425" rIns="91425" bIns="91425" anchor="ctr" anchorCtr="0"/>
          <a:lstStyle>
            <a:lvl1pPr lvl="0" algn="ctr">
              <a:spcBef>
                <a:spcPts val="0"/>
              </a:spcBef>
              <a:buClr>
                <a:schemeClr val="accent3"/>
              </a:buClr>
              <a:buSzPct val="100000"/>
              <a:defRPr sz="13000">
                <a:solidFill>
                  <a:schemeClr val="accent3"/>
                </a:solidFill>
              </a:defRPr>
            </a:lvl1pPr>
            <a:lvl2pPr lvl="1" algn="ctr">
              <a:spcBef>
                <a:spcPts val="0"/>
              </a:spcBef>
              <a:buClr>
                <a:schemeClr val="accent3"/>
              </a:buClr>
              <a:buSzPct val="100000"/>
              <a:defRPr sz="13000">
                <a:solidFill>
                  <a:schemeClr val="accent3"/>
                </a:solidFill>
              </a:defRPr>
            </a:lvl2pPr>
            <a:lvl3pPr lvl="2" algn="ctr">
              <a:spcBef>
                <a:spcPts val="0"/>
              </a:spcBef>
              <a:buClr>
                <a:schemeClr val="accent3"/>
              </a:buClr>
              <a:buSzPct val="100000"/>
              <a:defRPr sz="13000">
                <a:solidFill>
                  <a:schemeClr val="accent3"/>
                </a:solidFill>
              </a:defRPr>
            </a:lvl3pPr>
            <a:lvl4pPr lvl="3" algn="ctr">
              <a:spcBef>
                <a:spcPts val="0"/>
              </a:spcBef>
              <a:buClr>
                <a:schemeClr val="accent3"/>
              </a:buClr>
              <a:buSzPct val="100000"/>
              <a:defRPr sz="13000">
                <a:solidFill>
                  <a:schemeClr val="accent3"/>
                </a:solidFill>
              </a:defRPr>
            </a:lvl4pPr>
            <a:lvl5pPr lvl="4" algn="ctr">
              <a:spcBef>
                <a:spcPts val="0"/>
              </a:spcBef>
              <a:buClr>
                <a:schemeClr val="accent3"/>
              </a:buClr>
              <a:buSzPct val="100000"/>
              <a:defRPr sz="13000">
                <a:solidFill>
                  <a:schemeClr val="accent3"/>
                </a:solidFill>
              </a:defRPr>
            </a:lvl5pPr>
            <a:lvl6pPr lvl="5" algn="ctr">
              <a:spcBef>
                <a:spcPts val="0"/>
              </a:spcBef>
              <a:buClr>
                <a:schemeClr val="accent3"/>
              </a:buClr>
              <a:buSzPct val="100000"/>
              <a:defRPr sz="13000">
                <a:solidFill>
                  <a:schemeClr val="accent3"/>
                </a:solidFill>
              </a:defRPr>
            </a:lvl6pPr>
            <a:lvl7pPr lvl="6" algn="ctr">
              <a:spcBef>
                <a:spcPts val="0"/>
              </a:spcBef>
              <a:buClr>
                <a:schemeClr val="accent3"/>
              </a:buClr>
              <a:buSzPct val="100000"/>
              <a:defRPr sz="13000">
                <a:solidFill>
                  <a:schemeClr val="accent3"/>
                </a:solidFill>
              </a:defRPr>
            </a:lvl7pPr>
            <a:lvl8pPr lvl="7" algn="ctr">
              <a:spcBef>
                <a:spcPts val="0"/>
              </a:spcBef>
              <a:buClr>
                <a:schemeClr val="accent3"/>
              </a:buClr>
              <a:buSzPct val="100000"/>
              <a:defRPr sz="13000">
                <a:solidFill>
                  <a:schemeClr val="accent3"/>
                </a:solidFill>
              </a:defRPr>
            </a:lvl8pPr>
            <a:lvl9pPr lvl="8" algn="ctr">
              <a:spcBef>
                <a:spcPts val="0"/>
              </a:spcBef>
              <a:buClr>
                <a:schemeClr val="accent3"/>
              </a:buClr>
              <a:buSzPct val="100000"/>
              <a:defRPr sz="13000">
                <a:solidFill>
                  <a:schemeClr val="accent3"/>
                </a:solidFill>
              </a:defRPr>
            </a:lvl9pPr>
          </a:lstStyle>
          <a:p>
            <a:endParaRPr/>
          </a:p>
        </p:txBody>
      </p:sp>
      <p:sp>
        <p:nvSpPr>
          <p:cNvPr id="105" name="Shape 105"/>
          <p:cNvSpPr txBox="1">
            <a:spLocks noGrp="1"/>
          </p:cNvSpPr>
          <p:nvPr>
            <p:ph type="body" idx="1"/>
          </p:nvPr>
        </p:nvSpPr>
        <p:spPr>
          <a:xfrm>
            <a:off x="311700" y="2995650"/>
            <a:ext cx="8520600" cy="10716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06" name="Shape 10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7"/>
        <p:cNvGrpSpPr/>
        <p:nvPr/>
      </p:nvGrpSpPr>
      <p:grpSpPr>
        <a:xfrm>
          <a:off x="0" y="0"/>
          <a:ext cx="0" cy="0"/>
          <a:chOff x="0" y="0"/>
          <a:chExt cx="0" cy="0"/>
        </a:xfrm>
      </p:grpSpPr>
      <p:sp>
        <p:nvSpPr>
          <p:cNvPr id="108" name="Shape 10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0" name="Shape 2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5" name="Shape 2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6318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1" name="Shape 31"/>
          <p:cNvSpPr txBox="1">
            <a:spLocks noGrp="1"/>
          </p:cNvSpPr>
          <p:nvPr>
            <p:ph type="body" idx="1"/>
          </p:nvPr>
        </p:nvSpPr>
        <p:spPr>
          <a:xfrm>
            <a:off x="311700" y="1490875"/>
            <a:ext cx="2808000" cy="30780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3"/>
        </a:solidFill>
        <a:effectLst/>
      </p:bgPr>
    </p:bg>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90250" y="526350"/>
            <a:ext cx="5683800" cy="4090800"/>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35" name="Shape 3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6"/>
        <p:cNvGrpSpPr/>
        <p:nvPr/>
      </p:nvGrpSpPr>
      <p:grpSpPr>
        <a:xfrm>
          <a:off x="0" y="0"/>
          <a:ext cx="0" cy="0"/>
          <a:chOff x="0" y="0"/>
          <a:chExt cx="0" cy="0"/>
        </a:xfrm>
      </p:grpSpPr>
      <p:sp>
        <p:nvSpPr>
          <p:cNvPr id="37" name="Shape 37"/>
          <p:cNvSpPr/>
          <p:nvPr/>
        </p:nvSpPr>
        <p:spPr>
          <a:xfrm>
            <a:off x="4572000" y="100"/>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38" name="Shape 38"/>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39" name="Shape 39"/>
          <p:cNvSpPr txBox="1">
            <a:spLocks noGrp="1"/>
          </p:cNvSpPr>
          <p:nvPr>
            <p:ph type="title"/>
          </p:nvPr>
        </p:nvSpPr>
        <p:spPr>
          <a:xfrm>
            <a:off x="265500" y="1375599"/>
            <a:ext cx="4045200" cy="1551900"/>
          </a:xfrm>
          <a:prstGeom prst="rect">
            <a:avLst/>
          </a:prstGeom>
        </p:spPr>
        <p:txBody>
          <a:bodyPr lIns="91425" tIns="91425" rIns="91425" bIns="91425" anchor="b" anchorCtr="0"/>
          <a:lstStyle>
            <a:lvl1pPr lvl="0" algn="ctr">
              <a:spcBef>
                <a:spcPts val="0"/>
              </a:spcBef>
              <a:buSzPct val="100000"/>
              <a:defRPr sz="3800"/>
            </a:lvl1pPr>
            <a:lvl2pPr lvl="1" algn="ctr">
              <a:spcBef>
                <a:spcPts val="0"/>
              </a:spcBef>
              <a:buSzPct val="100000"/>
              <a:defRPr sz="3800"/>
            </a:lvl2pPr>
            <a:lvl3pPr lvl="2" algn="ctr">
              <a:spcBef>
                <a:spcPts val="0"/>
              </a:spcBef>
              <a:buSzPct val="100000"/>
              <a:defRPr sz="3800"/>
            </a:lvl3pPr>
            <a:lvl4pPr lvl="3" algn="ctr">
              <a:spcBef>
                <a:spcPts val="0"/>
              </a:spcBef>
              <a:buSzPct val="100000"/>
              <a:defRPr sz="3800"/>
            </a:lvl4pPr>
            <a:lvl5pPr lvl="4" algn="ctr">
              <a:spcBef>
                <a:spcPts val="0"/>
              </a:spcBef>
              <a:buSzPct val="100000"/>
              <a:defRPr sz="3800"/>
            </a:lvl5pPr>
            <a:lvl6pPr lvl="5" algn="ctr">
              <a:spcBef>
                <a:spcPts val="0"/>
              </a:spcBef>
              <a:buSzPct val="100000"/>
              <a:defRPr sz="3800"/>
            </a:lvl6pPr>
            <a:lvl7pPr lvl="6" algn="ctr">
              <a:spcBef>
                <a:spcPts val="0"/>
              </a:spcBef>
              <a:buSzPct val="100000"/>
              <a:defRPr sz="3800"/>
            </a:lvl7pPr>
            <a:lvl8pPr lvl="7" algn="ctr">
              <a:spcBef>
                <a:spcPts val="0"/>
              </a:spcBef>
              <a:buSzPct val="100000"/>
              <a:defRPr sz="3800"/>
            </a:lvl8pPr>
            <a:lvl9pPr lvl="8" algn="ctr">
              <a:spcBef>
                <a:spcPts val="0"/>
              </a:spcBef>
              <a:buSzPct val="100000"/>
              <a:defRPr sz="3800"/>
            </a:lvl9pPr>
          </a:lstStyle>
          <a:p>
            <a:endParaRPr/>
          </a:p>
        </p:txBody>
      </p:sp>
      <p:sp>
        <p:nvSpPr>
          <p:cNvPr id="40" name="Shape 40"/>
          <p:cNvSpPr txBox="1">
            <a:spLocks noGrp="1"/>
          </p:cNvSpPr>
          <p:nvPr>
            <p:ph type="subTitle" idx="1"/>
          </p:nvPr>
        </p:nvSpPr>
        <p:spPr>
          <a:xfrm>
            <a:off x="265500" y="2981125"/>
            <a:ext cx="4045200" cy="1345499"/>
          </a:xfrm>
          <a:prstGeom prst="rect">
            <a:avLst/>
          </a:prstGeom>
        </p:spPr>
        <p:txBody>
          <a:bodyPr lIns="91425" tIns="91425" rIns="91425" bIns="91425" anchor="t" anchorCtr="0"/>
          <a:lstStyle>
            <a:lvl1pPr lvl="0" algn="ctr">
              <a:lnSpc>
                <a:spcPct val="100000"/>
              </a:lnSpc>
              <a:spcBef>
                <a:spcPts val="0"/>
              </a:spcBef>
              <a:spcAft>
                <a:spcPts val="0"/>
              </a:spcAft>
              <a:buNone/>
              <a:defRPr/>
            </a:lvl1pPr>
            <a:lvl2pPr lvl="1" algn="ctr">
              <a:lnSpc>
                <a:spcPct val="100000"/>
              </a:lnSpc>
              <a:spcBef>
                <a:spcPts val="0"/>
              </a:spcBef>
              <a:spcAft>
                <a:spcPts val="0"/>
              </a:spcAft>
              <a:buSzPct val="100000"/>
              <a:buNone/>
              <a:defRPr sz="1800"/>
            </a:lvl2pPr>
            <a:lvl3pPr lvl="2" algn="ctr">
              <a:lnSpc>
                <a:spcPct val="100000"/>
              </a:lnSpc>
              <a:spcBef>
                <a:spcPts val="0"/>
              </a:spcBef>
              <a:spcAft>
                <a:spcPts val="0"/>
              </a:spcAft>
              <a:buSzPct val="100000"/>
              <a:buNone/>
              <a:defRPr sz="1800"/>
            </a:lvl3pPr>
            <a:lvl4pPr lvl="3" algn="ctr">
              <a:lnSpc>
                <a:spcPct val="100000"/>
              </a:lnSpc>
              <a:spcBef>
                <a:spcPts val="0"/>
              </a:spcBef>
              <a:spcAft>
                <a:spcPts val="0"/>
              </a:spcAft>
              <a:buSzPct val="100000"/>
              <a:buNone/>
              <a:defRPr sz="1800"/>
            </a:lvl4pPr>
            <a:lvl5pPr lvl="4" algn="ctr">
              <a:lnSpc>
                <a:spcPct val="100000"/>
              </a:lnSpc>
              <a:spcBef>
                <a:spcPts val="0"/>
              </a:spcBef>
              <a:spcAft>
                <a:spcPts val="0"/>
              </a:spcAft>
              <a:buSzPct val="100000"/>
              <a:buNone/>
              <a:defRPr sz="1800"/>
            </a:lvl5pPr>
            <a:lvl6pPr lvl="5" algn="ctr">
              <a:lnSpc>
                <a:spcPct val="100000"/>
              </a:lnSpc>
              <a:spcBef>
                <a:spcPts val="0"/>
              </a:spcBef>
              <a:spcAft>
                <a:spcPts val="0"/>
              </a:spcAft>
              <a:buSzPct val="100000"/>
              <a:buNone/>
              <a:defRPr sz="1800"/>
            </a:lvl6pPr>
            <a:lvl7pPr lvl="6" algn="ctr">
              <a:lnSpc>
                <a:spcPct val="100000"/>
              </a:lnSpc>
              <a:spcBef>
                <a:spcPts val="0"/>
              </a:spcBef>
              <a:spcAft>
                <a:spcPts val="0"/>
              </a:spcAft>
              <a:buSzPct val="100000"/>
              <a:buNone/>
              <a:defRPr sz="1800"/>
            </a:lvl7pPr>
            <a:lvl8pPr lvl="7" algn="ctr">
              <a:lnSpc>
                <a:spcPct val="100000"/>
              </a:lnSpc>
              <a:spcBef>
                <a:spcPts val="0"/>
              </a:spcBef>
              <a:spcAft>
                <a:spcPts val="0"/>
              </a:spcAft>
              <a:buSzPct val="100000"/>
              <a:buNone/>
              <a:defRPr sz="1800"/>
            </a:lvl8pPr>
            <a:lvl9pPr lvl="8" algn="ctr">
              <a:lnSpc>
                <a:spcPct val="100000"/>
              </a:lnSpc>
              <a:spcBef>
                <a:spcPts val="0"/>
              </a:spcBef>
              <a:spcAft>
                <a:spcPts val="0"/>
              </a:spcAft>
              <a:buSzPct val="100000"/>
              <a:buNone/>
              <a:defRPr sz="1800"/>
            </a:lvl9pPr>
          </a:lstStyle>
          <a:p>
            <a:endParaRPr/>
          </a:p>
        </p:txBody>
      </p:sp>
      <p:sp>
        <p:nvSpPr>
          <p:cNvPr id="41" name="Shape 41"/>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2" name="Shape 4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319500" y="4233725"/>
            <a:ext cx="5998800" cy="598800"/>
          </a:xfrm>
          <a:prstGeom prst="rect">
            <a:avLst/>
          </a:prstGeom>
        </p:spPr>
        <p:txBody>
          <a:bodyPr lIns="91425" tIns="91425" rIns="91425" bIns="91425" anchor="ctr" anchorCtr="0"/>
          <a:lstStyle>
            <a:lvl1pPr lvl="0">
              <a:lnSpc>
                <a:spcPct val="100000"/>
              </a:lnSpc>
              <a:spcBef>
                <a:spcPts val="0"/>
              </a:spcBef>
              <a:spcAft>
                <a:spcPts val="0"/>
              </a:spcAft>
              <a:buClr>
                <a:schemeClr val="accent3"/>
              </a:buClr>
              <a:buFont typeface="Alfa Slab One"/>
              <a:buNone/>
              <a:defRPr>
                <a:solidFill>
                  <a:schemeClr val="accent3"/>
                </a:solidFill>
                <a:latin typeface="Alfa Slab One"/>
                <a:ea typeface="Alfa Slab One"/>
                <a:cs typeface="Alfa Slab One"/>
                <a:sym typeface="Alfa Slab One"/>
              </a:defRPr>
            </a:lvl1pPr>
          </a:lstStyle>
          <a:p>
            <a:endParaRPr/>
          </a:p>
        </p:txBody>
      </p:sp>
      <p:sp>
        <p:nvSpPr>
          <p:cNvPr id="45" name="Shape 4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1pPr>
            <a:lvl2pPr lvl="1">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2pPr>
            <a:lvl3pPr lvl="2">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3pPr>
            <a:lvl4pPr lvl="3">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4pPr>
            <a:lvl5pPr lvl="4">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5pPr>
            <a:lvl6pPr lvl="5">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6pPr>
            <a:lvl7pPr lvl="6">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7pPr>
            <a:lvl8pPr lvl="7">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8pPr>
            <a:lvl9pPr lvl="8">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Proxima Nova"/>
              <a:defRPr sz="1800">
                <a:solidFill>
                  <a:schemeClr val="dk2"/>
                </a:solidFill>
                <a:latin typeface="Proxima Nova"/>
                <a:ea typeface="Proxima Nova"/>
                <a:cs typeface="Proxima Nova"/>
                <a:sym typeface="Proxima Nova"/>
              </a:defRPr>
            </a:lvl1pPr>
            <a:lvl2pPr lvl="1">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2pPr>
            <a:lvl3pPr lvl="2">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3pPr>
            <a:lvl4pPr lvl="3">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4pPr>
            <a:lvl5pPr lvl="4">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5pPr>
            <a:lvl6pPr lvl="5">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6pPr>
            <a:lvl7pPr lvl="6">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7pPr>
            <a:lvl8pPr lvl="7">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8pPr>
            <a:lvl9pPr lvl="8">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latin typeface="Proxima Nova"/>
                <a:ea typeface="Proxima Nova"/>
                <a:cs typeface="Proxima Nova"/>
                <a:sym typeface="Proxima Nova"/>
              </a:rPr>
              <a:t>‹#›</a:t>
            </a:fld>
            <a:endParaRPr lang="en" sz="1000">
              <a:solidFill>
                <a:schemeClr val="dk2"/>
              </a:solidFill>
              <a:latin typeface="Proxima Nova"/>
              <a:ea typeface="Proxima Nova"/>
              <a:cs typeface="Proxima Nova"/>
              <a:sym typeface="Proxima Nov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311700" y="445025"/>
            <a:ext cx="8520600" cy="707400"/>
          </a:xfrm>
          <a:prstGeom prst="rect">
            <a:avLst/>
          </a:prstGeom>
          <a:noFill/>
          <a:ln>
            <a:noFill/>
          </a:ln>
        </p:spPr>
        <p:txBody>
          <a:bodyPr lIns="91425" tIns="91425" rIns="91425" bIns="91425" anchor="t" anchorCtr="0"/>
          <a:lstStyle>
            <a:lvl1pPr lvl="0">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1pPr>
            <a:lvl2pPr lvl="1">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2pPr>
            <a:lvl3pPr lvl="2">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3pPr>
            <a:lvl4pPr lvl="3">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4pPr>
            <a:lvl5pPr lvl="4">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5pPr>
            <a:lvl6pPr lvl="5">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6pPr>
            <a:lvl7pPr lvl="6">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7pPr>
            <a:lvl8pPr lvl="7">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8pPr>
            <a:lvl9pPr lvl="8">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54" name="Shape 54"/>
          <p:cNvSpPr txBox="1">
            <a:spLocks noGrp="1"/>
          </p:cNvSpPr>
          <p:nvPr>
            <p:ph type="body" idx="1"/>
          </p:nvPr>
        </p:nvSpPr>
        <p:spPr>
          <a:xfrm>
            <a:off x="311700" y="1266325"/>
            <a:ext cx="8520600" cy="33027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Open Sans"/>
              <a:defRPr sz="1800">
                <a:solidFill>
                  <a:schemeClr val="dk2"/>
                </a:solidFill>
                <a:latin typeface="Open Sans"/>
                <a:ea typeface="Open Sans"/>
                <a:cs typeface="Open Sans"/>
                <a:sym typeface="Open Sans"/>
              </a:defRPr>
            </a:lvl1pPr>
            <a:lvl2pPr lvl="1">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2pPr>
            <a:lvl3pPr lvl="2">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3pPr>
            <a:lvl4pPr lvl="3">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4pPr>
            <a:lvl5pPr lvl="4">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5pPr>
            <a:lvl6pPr lvl="5">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6pPr>
            <a:lvl7pPr lvl="6">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7pPr>
            <a:lvl8pPr lvl="7">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8pPr>
            <a:lvl9pPr lvl="8">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9pPr>
          </a:lstStyle>
          <a:p>
            <a:endParaRPr/>
          </a:p>
        </p:txBody>
      </p:sp>
      <p:sp>
        <p:nvSpPr>
          <p:cNvPr id="55" name="Shape 55"/>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latin typeface="Open Sans"/>
                <a:ea typeface="Open Sans"/>
                <a:cs typeface="Open Sans"/>
                <a:sym typeface="Open Sans"/>
              </a:rPr>
              <a:t>‹#›</a:t>
            </a:fld>
            <a:endParaRPr lang="en" sz="1000">
              <a:solidFill>
                <a:schemeClr val="dk2"/>
              </a:solidFill>
              <a:latin typeface="Open Sans"/>
              <a:ea typeface="Open Sans"/>
              <a:cs typeface="Open Sans"/>
              <a:sym typeface="Open Sans"/>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hyperlink" Target="https://github.com/tttran/SIFriendRecommender" TargetMode="External"/><Relationship Id="rId4" Type="http://schemas.openxmlformats.org/officeDocument/2006/relationships/hyperlink" Target="https://github.com/friendica/friendica/tree/develop/images" TargetMode="External"/><Relationship Id="rId5" Type="http://schemas.openxmlformats.org/officeDocument/2006/relationships/hyperlink" Target="https://vtechworks.lib.vt.edu/handle/10919/70956" TargetMode="External"/><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2"/>
        <p:cNvGrpSpPr/>
        <p:nvPr/>
      </p:nvGrpSpPr>
      <p:grpSpPr>
        <a:xfrm>
          <a:off x="0" y="0"/>
          <a:ext cx="0" cy="0"/>
          <a:chOff x="0" y="0"/>
          <a:chExt cx="0" cy="0"/>
        </a:xfrm>
      </p:grpSpPr>
      <p:sp>
        <p:nvSpPr>
          <p:cNvPr id="113" name="Shape 113"/>
          <p:cNvSpPr txBox="1">
            <a:spLocks noGrp="1"/>
          </p:cNvSpPr>
          <p:nvPr>
            <p:ph type="ctrTitle"/>
          </p:nvPr>
        </p:nvSpPr>
        <p:spPr>
          <a:xfrm>
            <a:off x="1004150" y="1739314"/>
            <a:ext cx="7136700" cy="1022400"/>
          </a:xfrm>
          <a:prstGeom prst="rect">
            <a:avLst/>
          </a:prstGeom>
          <a:ln>
            <a:noFill/>
          </a:ln>
        </p:spPr>
        <p:txBody>
          <a:bodyPr lIns="91425" tIns="91425" rIns="91425" bIns="91425" anchor="b" anchorCtr="0">
            <a:noAutofit/>
          </a:bodyPr>
          <a:lstStyle/>
          <a:p>
            <a:pPr lvl="0" rtl="0">
              <a:spcBef>
                <a:spcPts val="0"/>
              </a:spcBef>
              <a:buNone/>
            </a:pPr>
            <a:r>
              <a:rPr lang="en" sz="4400">
                <a:solidFill>
                  <a:schemeClr val="dk2"/>
                </a:solidFill>
              </a:rPr>
              <a:t>Social Interactome Recommender Team Final Presentation</a:t>
            </a:r>
          </a:p>
        </p:txBody>
      </p:sp>
      <p:sp>
        <p:nvSpPr>
          <p:cNvPr id="114" name="Shape 114"/>
          <p:cNvSpPr txBox="1">
            <a:spLocks noGrp="1"/>
          </p:cNvSpPr>
          <p:nvPr>
            <p:ph type="subTitle" idx="1"/>
          </p:nvPr>
        </p:nvSpPr>
        <p:spPr>
          <a:xfrm>
            <a:off x="2137250" y="2697980"/>
            <a:ext cx="4870500" cy="1206300"/>
          </a:xfrm>
          <a:prstGeom prst="rect">
            <a:avLst/>
          </a:prstGeom>
        </p:spPr>
        <p:txBody>
          <a:bodyPr lIns="91425" tIns="91425" rIns="91425" bIns="91425" anchor="t" anchorCtr="0">
            <a:noAutofit/>
          </a:bodyPr>
          <a:lstStyle/>
          <a:p>
            <a:pPr lvl="0" rtl="0">
              <a:spcBef>
                <a:spcPts val="0"/>
              </a:spcBef>
              <a:buNone/>
            </a:pPr>
            <a:r>
              <a:rPr lang="en" sz="1400"/>
              <a:t>Sarah Devlin, Mary Kwiatkowski, Bridget Larcher, </a:t>
            </a:r>
          </a:p>
          <a:p>
            <a:pPr lvl="0" rtl="0">
              <a:spcBef>
                <a:spcPts val="0"/>
              </a:spcBef>
              <a:buNone/>
            </a:pPr>
            <a:r>
              <a:rPr lang="en" sz="1400"/>
              <a:t>Timothy Tran, Matt Blumen, Wilson Rhodes</a:t>
            </a:r>
          </a:p>
          <a:p>
            <a:pPr lvl="0" rtl="0">
              <a:spcBef>
                <a:spcPts val="0"/>
              </a:spcBef>
              <a:buNone/>
            </a:pPr>
            <a:r>
              <a:rPr lang="en" sz="1400"/>
              <a:t>CS 4624: Multimedia, Hypertext, and Information Access</a:t>
            </a:r>
          </a:p>
          <a:p>
            <a:pPr lvl="0" rtl="0">
              <a:spcBef>
                <a:spcPts val="0"/>
              </a:spcBef>
              <a:buNone/>
            </a:pPr>
            <a:r>
              <a:rPr lang="en" sz="1400"/>
              <a:t>Virginia Tech, Blacksburg, VA 24061</a:t>
            </a:r>
          </a:p>
          <a:p>
            <a:pPr lvl="0" rtl="0">
              <a:spcBef>
                <a:spcPts val="0"/>
              </a:spcBef>
              <a:buNone/>
            </a:pPr>
            <a:r>
              <a:rPr lang="en" sz="1400"/>
              <a:t>May 2, 2017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690550" y="419375"/>
            <a:ext cx="7964400" cy="707400"/>
          </a:xfrm>
          <a:prstGeom prst="rect">
            <a:avLst/>
          </a:prstGeom>
        </p:spPr>
        <p:txBody>
          <a:bodyPr lIns="91425" tIns="91425" rIns="91425" bIns="91425" anchor="t" anchorCtr="0">
            <a:noAutofit/>
          </a:bodyPr>
          <a:lstStyle/>
          <a:p>
            <a:pPr lvl="0">
              <a:spcBef>
                <a:spcPts val="0"/>
              </a:spcBef>
              <a:buNone/>
            </a:pPr>
            <a:r>
              <a:rPr lang="en">
                <a:solidFill>
                  <a:schemeClr val="dk2"/>
                </a:solidFill>
              </a:rPr>
              <a:t>Overview</a:t>
            </a:r>
          </a:p>
        </p:txBody>
      </p:sp>
      <p:sp>
        <p:nvSpPr>
          <p:cNvPr id="120" name="Shape 120"/>
          <p:cNvSpPr txBox="1">
            <a:spLocks noGrp="1"/>
          </p:cNvSpPr>
          <p:nvPr>
            <p:ph type="body" idx="1"/>
          </p:nvPr>
        </p:nvSpPr>
        <p:spPr>
          <a:xfrm>
            <a:off x="530275" y="1251750"/>
            <a:ext cx="7964400" cy="3302700"/>
          </a:xfrm>
          <a:prstGeom prst="rect">
            <a:avLst/>
          </a:prstGeom>
        </p:spPr>
        <p:txBody>
          <a:bodyPr lIns="91425" tIns="91425" rIns="91425" bIns="91425" anchor="t" anchorCtr="0">
            <a:noAutofit/>
          </a:bodyPr>
          <a:lstStyle/>
          <a:p>
            <a:pPr marL="457200" lvl="0" indent="-228600" rtl="0">
              <a:lnSpc>
                <a:spcPct val="150000"/>
              </a:lnSpc>
              <a:spcBef>
                <a:spcPts val="0"/>
              </a:spcBef>
            </a:pPr>
            <a:r>
              <a:rPr lang="en"/>
              <a:t>Social Interactome</a:t>
            </a:r>
          </a:p>
          <a:p>
            <a:pPr marL="457200" lvl="0" indent="-228600" rtl="0">
              <a:lnSpc>
                <a:spcPct val="150000"/>
              </a:lnSpc>
              <a:spcBef>
                <a:spcPts val="0"/>
              </a:spcBef>
            </a:pPr>
            <a:r>
              <a:rPr lang="en"/>
              <a:t>Project Deliverables</a:t>
            </a:r>
          </a:p>
          <a:p>
            <a:pPr marL="457200" lvl="0" indent="-228600" rtl="0">
              <a:lnSpc>
                <a:spcPct val="150000"/>
              </a:lnSpc>
              <a:spcBef>
                <a:spcPts val="0"/>
              </a:spcBef>
            </a:pPr>
            <a:r>
              <a:rPr lang="en"/>
              <a:t>Two Methods</a:t>
            </a:r>
          </a:p>
          <a:p>
            <a:pPr marL="914400" lvl="1" indent="-228600" rtl="0">
              <a:lnSpc>
                <a:spcPct val="150000"/>
              </a:lnSpc>
              <a:spcBef>
                <a:spcPts val="0"/>
              </a:spcBef>
            </a:pPr>
            <a:r>
              <a:rPr lang="en"/>
              <a:t>Top-Down</a:t>
            </a:r>
          </a:p>
          <a:p>
            <a:pPr marL="914400" lvl="1" indent="-228600" rtl="0">
              <a:lnSpc>
                <a:spcPct val="150000"/>
              </a:lnSpc>
              <a:spcBef>
                <a:spcPts val="0"/>
              </a:spcBef>
            </a:pPr>
            <a:r>
              <a:rPr lang="en"/>
              <a:t>Diffusion</a:t>
            </a:r>
          </a:p>
          <a:p>
            <a:pPr marL="457200" lvl="0" indent="-228600" rtl="0">
              <a:lnSpc>
                <a:spcPct val="150000"/>
              </a:lnSpc>
              <a:spcBef>
                <a:spcPts val="0"/>
              </a:spcBef>
            </a:pPr>
            <a:r>
              <a:rPr lang="en"/>
              <a:t>Lessons Learned</a:t>
            </a:r>
          </a:p>
          <a:p>
            <a:pPr lvl="0">
              <a:spcBef>
                <a:spcPts val="0"/>
              </a:spcBef>
              <a:buNone/>
            </a:pPr>
            <a:endParaRPr/>
          </a:p>
          <a:p>
            <a:pPr lvl="0">
              <a:spcBef>
                <a:spcPts val="0"/>
              </a:spcBef>
              <a:buNone/>
            </a:pPr>
            <a:endParaRPr/>
          </a:p>
          <a:p>
            <a:pPr lvl="0">
              <a:spcBef>
                <a:spcPts val="0"/>
              </a:spcBef>
              <a:buNone/>
            </a:pPr>
            <a:endParaRPr/>
          </a:p>
        </p:txBody>
      </p:sp>
      <p:pic>
        <p:nvPicPr>
          <p:cNvPr id="121" name="Shape 121"/>
          <p:cNvPicPr preferRelativeResize="0"/>
          <p:nvPr/>
        </p:nvPicPr>
        <p:blipFill>
          <a:blip r:embed="rId3">
            <a:alphaModFix/>
          </a:blip>
          <a:stretch>
            <a:fillRect/>
          </a:stretch>
        </p:blipFill>
        <p:spPr>
          <a:xfrm>
            <a:off x="4677575" y="1054826"/>
            <a:ext cx="3033847" cy="3033825"/>
          </a:xfrm>
          <a:prstGeom prst="rect">
            <a:avLst/>
          </a:prstGeom>
          <a:noFill/>
          <a:ln>
            <a:noFill/>
          </a:ln>
        </p:spPr>
      </p:pic>
      <p:sp>
        <p:nvSpPr>
          <p:cNvPr id="122" name="Shape 122"/>
          <p:cNvSpPr txBox="1"/>
          <p:nvPr/>
        </p:nvSpPr>
        <p:spPr>
          <a:xfrm>
            <a:off x="5580625" y="4088650"/>
            <a:ext cx="1559100" cy="445500"/>
          </a:xfrm>
          <a:prstGeom prst="rect">
            <a:avLst/>
          </a:prstGeom>
          <a:noFill/>
          <a:ln>
            <a:noFill/>
          </a:ln>
        </p:spPr>
        <p:txBody>
          <a:bodyPr lIns="91425" tIns="91425" rIns="91425" bIns="91425" anchor="t" anchorCtr="0">
            <a:noAutofit/>
          </a:bodyPr>
          <a:lstStyle/>
          <a:p>
            <a:pPr lvl="0">
              <a:spcBef>
                <a:spcPts val="0"/>
              </a:spcBef>
              <a:buNone/>
            </a:pPr>
            <a:r>
              <a:rPr lang="en">
                <a:latin typeface="Open Sans"/>
                <a:ea typeface="Open Sans"/>
                <a:cs typeface="Open Sans"/>
                <a:sym typeface="Open Sans"/>
              </a:rPr>
              <a:t>Friendica Logo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311700" y="140225"/>
            <a:ext cx="8520600" cy="707400"/>
          </a:xfrm>
          <a:prstGeom prst="rect">
            <a:avLst/>
          </a:prstGeom>
        </p:spPr>
        <p:txBody>
          <a:bodyPr lIns="91425" tIns="91425" rIns="91425" bIns="91425" anchor="t" anchorCtr="0">
            <a:noAutofit/>
          </a:bodyPr>
          <a:lstStyle/>
          <a:p>
            <a:pPr lvl="0">
              <a:spcBef>
                <a:spcPts val="0"/>
              </a:spcBef>
              <a:buNone/>
            </a:pPr>
            <a:r>
              <a:rPr lang="en"/>
              <a:t>Dataflow Diagram</a:t>
            </a:r>
          </a:p>
        </p:txBody>
      </p:sp>
      <p:pic>
        <p:nvPicPr>
          <p:cNvPr id="128" name="Shape 128" descr="DataFlowDiagram.png"/>
          <p:cNvPicPr preferRelativeResize="0"/>
          <p:nvPr/>
        </p:nvPicPr>
        <p:blipFill>
          <a:blip r:embed="rId3">
            <a:alphaModFix/>
          </a:blip>
          <a:stretch>
            <a:fillRect/>
          </a:stretch>
        </p:blipFill>
        <p:spPr>
          <a:xfrm>
            <a:off x="74000" y="1358775"/>
            <a:ext cx="8991874" cy="28319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311700" y="140225"/>
            <a:ext cx="8520600" cy="707400"/>
          </a:xfrm>
          <a:prstGeom prst="rect">
            <a:avLst/>
          </a:prstGeom>
        </p:spPr>
        <p:txBody>
          <a:bodyPr lIns="91425" tIns="91425" rIns="91425" bIns="91425" anchor="t" anchorCtr="0">
            <a:noAutofit/>
          </a:bodyPr>
          <a:lstStyle/>
          <a:p>
            <a:pPr lvl="0">
              <a:spcBef>
                <a:spcPts val="0"/>
              </a:spcBef>
              <a:buNone/>
            </a:pPr>
            <a:r>
              <a:rPr lang="en"/>
              <a:t>Data Cleaning</a:t>
            </a:r>
          </a:p>
        </p:txBody>
      </p:sp>
      <p:sp>
        <p:nvSpPr>
          <p:cNvPr id="134" name="Shape 134"/>
          <p:cNvSpPr txBox="1">
            <a:spLocks noGrp="1"/>
          </p:cNvSpPr>
          <p:nvPr>
            <p:ph type="body" idx="1"/>
          </p:nvPr>
        </p:nvSpPr>
        <p:spPr>
          <a:xfrm>
            <a:off x="311700" y="1266325"/>
            <a:ext cx="4226100" cy="3302700"/>
          </a:xfrm>
          <a:prstGeom prst="rect">
            <a:avLst/>
          </a:prstGeom>
        </p:spPr>
        <p:txBody>
          <a:bodyPr lIns="91425" tIns="91425" rIns="91425" bIns="91425" anchor="t" anchorCtr="0">
            <a:noAutofit/>
          </a:bodyPr>
          <a:lstStyle/>
          <a:p>
            <a:pPr marL="457200" lvl="0" indent="-228600" rtl="0">
              <a:lnSpc>
                <a:spcPct val="150000"/>
              </a:lnSpc>
              <a:spcBef>
                <a:spcPts val="0"/>
              </a:spcBef>
            </a:pPr>
            <a:r>
              <a:rPr lang="en"/>
              <a:t>1536 total buddy pairs</a:t>
            </a:r>
          </a:p>
          <a:p>
            <a:pPr marL="914400" lvl="1" indent="-330200" rtl="0">
              <a:lnSpc>
                <a:spcPct val="150000"/>
              </a:lnSpc>
              <a:spcBef>
                <a:spcPts val="0"/>
              </a:spcBef>
              <a:buSzPct val="100000"/>
            </a:pPr>
            <a:r>
              <a:rPr lang="en" sz="1600"/>
              <a:t>900 correctly reported buddies</a:t>
            </a:r>
          </a:p>
          <a:p>
            <a:pPr marL="914400" lvl="1" indent="-330200" rtl="0">
              <a:lnSpc>
                <a:spcPct val="150000"/>
              </a:lnSpc>
              <a:spcBef>
                <a:spcPts val="0"/>
              </a:spcBef>
              <a:buSzPct val="100000"/>
            </a:pPr>
            <a:r>
              <a:rPr lang="en" sz="1600"/>
              <a:t>288 incorrectly reported buddies</a:t>
            </a:r>
          </a:p>
          <a:p>
            <a:pPr marL="914400" lvl="1" indent="-330200" rtl="0">
              <a:lnSpc>
                <a:spcPct val="150000"/>
              </a:lnSpc>
              <a:spcBef>
                <a:spcPts val="0"/>
              </a:spcBef>
              <a:buSzPct val="100000"/>
            </a:pPr>
            <a:r>
              <a:rPr lang="en" sz="1600"/>
              <a:t>approx 348 non-answers</a:t>
            </a:r>
          </a:p>
          <a:p>
            <a:pPr marL="457200" lvl="0" indent="-228600" rtl="0">
              <a:lnSpc>
                <a:spcPct val="150000"/>
              </a:lnSpc>
              <a:spcBef>
                <a:spcPts val="0"/>
              </a:spcBef>
            </a:pPr>
            <a:r>
              <a:rPr lang="en"/>
              <a:t>5 very close, 50 somewhat close</a:t>
            </a:r>
          </a:p>
          <a:p>
            <a:pPr lvl="0">
              <a:spcBef>
                <a:spcPts val="0"/>
              </a:spcBef>
              <a:buNone/>
            </a:pPr>
            <a:endParaRPr sz="1100"/>
          </a:p>
        </p:txBody>
      </p:sp>
      <p:pic>
        <p:nvPicPr>
          <p:cNvPr id="135" name="Shape 135" descr="different.png"/>
          <p:cNvPicPr preferRelativeResize="0"/>
          <p:nvPr/>
        </p:nvPicPr>
        <p:blipFill>
          <a:blip r:embed="rId3">
            <a:alphaModFix/>
          </a:blip>
          <a:stretch>
            <a:fillRect/>
          </a:stretch>
        </p:blipFill>
        <p:spPr>
          <a:xfrm>
            <a:off x="4537674" y="1266325"/>
            <a:ext cx="4294635" cy="3196024"/>
          </a:xfrm>
          <a:prstGeom prst="rect">
            <a:avLst/>
          </a:prstGeom>
          <a:noFill/>
          <a:ln>
            <a:noFill/>
          </a:ln>
        </p:spPr>
      </p:pic>
      <p:sp>
        <p:nvSpPr>
          <p:cNvPr id="136" name="Shape 136"/>
          <p:cNvSpPr txBox="1"/>
          <p:nvPr/>
        </p:nvSpPr>
        <p:spPr>
          <a:xfrm>
            <a:off x="4843275" y="4462350"/>
            <a:ext cx="3683400" cy="383400"/>
          </a:xfrm>
          <a:prstGeom prst="rect">
            <a:avLst/>
          </a:prstGeom>
          <a:noFill/>
          <a:ln>
            <a:noFill/>
          </a:ln>
        </p:spPr>
        <p:txBody>
          <a:bodyPr lIns="91425" tIns="91425" rIns="91425" bIns="91425" anchor="ctr" anchorCtr="0">
            <a:noAutofit/>
          </a:bodyPr>
          <a:lstStyle/>
          <a:p>
            <a:pPr lvl="0" algn="ctr" rtl="0">
              <a:spcBef>
                <a:spcPts val="0"/>
              </a:spcBef>
              <a:buNone/>
            </a:pPr>
            <a:r>
              <a:rPr lang="en" sz="1200"/>
              <a:t>Sample Data from ‘different’ cleaning Dataframe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311700" y="140225"/>
            <a:ext cx="8520600" cy="707400"/>
          </a:xfrm>
          <a:prstGeom prst="rect">
            <a:avLst/>
          </a:prstGeom>
        </p:spPr>
        <p:txBody>
          <a:bodyPr lIns="91425" tIns="91425" rIns="91425" bIns="91425" anchor="t" anchorCtr="0">
            <a:noAutofit/>
          </a:bodyPr>
          <a:lstStyle/>
          <a:p>
            <a:pPr lvl="0">
              <a:spcBef>
                <a:spcPts val="0"/>
              </a:spcBef>
              <a:buNone/>
            </a:pPr>
            <a:r>
              <a:rPr lang="en"/>
              <a:t>Top-Down</a:t>
            </a:r>
          </a:p>
        </p:txBody>
      </p:sp>
      <p:pic>
        <p:nvPicPr>
          <p:cNvPr id="142" name="Shape 142"/>
          <p:cNvPicPr preferRelativeResize="0"/>
          <p:nvPr/>
        </p:nvPicPr>
        <p:blipFill>
          <a:blip r:embed="rId3">
            <a:alphaModFix/>
          </a:blip>
          <a:stretch>
            <a:fillRect/>
          </a:stretch>
        </p:blipFill>
        <p:spPr>
          <a:xfrm>
            <a:off x="1738312" y="917425"/>
            <a:ext cx="5667375" cy="3543300"/>
          </a:xfrm>
          <a:prstGeom prst="rect">
            <a:avLst/>
          </a:prstGeom>
          <a:noFill/>
          <a:ln>
            <a:noFill/>
          </a:ln>
        </p:spPr>
      </p:pic>
      <p:sp>
        <p:nvSpPr>
          <p:cNvPr id="143" name="Shape 143"/>
          <p:cNvSpPr txBox="1"/>
          <p:nvPr/>
        </p:nvSpPr>
        <p:spPr>
          <a:xfrm>
            <a:off x="1610600" y="4530525"/>
            <a:ext cx="6459600" cy="217800"/>
          </a:xfrm>
          <a:prstGeom prst="rect">
            <a:avLst/>
          </a:prstGeom>
          <a:noFill/>
          <a:ln>
            <a:noFill/>
          </a:ln>
        </p:spPr>
        <p:txBody>
          <a:bodyPr lIns="91425" tIns="91425" rIns="91425" bIns="91425" anchor="t" anchorCtr="0">
            <a:noAutofit/>
          </a:bodyPr>
          <a:lstStyle/>
          <a:p>
            <a:pPr marL="0" lvl="0" indent="0" rtl="0">
              <a:spcBef>
                <a:spcPts val="0"/>
              </a:spcBef>
              <a:buNone/>
            </a:pPr>
            <a:r>
              <a:rPr lang="en" sz="1200"/>
              <a:t> The Demographic Similarities Compared to the Total Number of Close Users in both Networks</a:t>
            </a:r>
          </a:p>
          <a:p>
            <a:pPr lvl="0">
              <a:spcBef>
                <a:spcPts val="0"/>
              </a:spcBef>
              <a:buNone/>
            </a:pPr>
            <a:endParaRPr sz="12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311700" y="140225"/>
            <a:ext cx="8520600" cy="572700"/>
          </a:xfrm>
          <a:prstGeom prst="rect">
            <a:avLst/>
          </a:prstGeom>
        </p:spPr>
        <p:txBody>
          <a:bodyPr lIns="91425" tIns="91425" rIns="91425" bIns="91425" anchor="t" anchorCtr="0">
            <a:noAutofit/>
          </a:bodyPr>
          <a:lstStyle/>
          <a:p>
            <a:pPr lvl="0">
              <a:spcBef>
                <a:spcPts val="0"/>
              </a:spcBef>
              <a:buNone/>
            </a:pPr>
            <a:r>
              <a:rPr lang="en"/>
              <a:t>Diffusion</a:t>
            </a:r>
          </a:p>
        </p:txBody>
      </p:sp>
      <p:sp>
        <p:nvSpPr>
          <p:cNvPr id="149" name="Shape 149"/>
          <p:cNvSpPr txBox="1">
            <a:spLocks noGrp="1"/>
          </p:cNvSpPr>
          <p:nvPr>
            <p:ph type="body" idx="1"/>
          </p:nvPr>
        </p:nvSpPr>
        <p:spPr>
          <a:xfrm>
            <a:off x="533400" y="4736450"/>
            <a:ext cx="8610600" cy="308400"/>
          </a:xfrm>
          <a:prstGeom prst="rect">
            <a:avLst/>
          </a:prstGeom>
        </p:spPr>
        <p:txBody>
          <a:bodyPr lIns="91425" tIns="91425" rIns="91425" bIns="91425" anchor="t" anchorCtr="0">
            <a:noAutofit/>
          </a:bodyPr>
          <a:lstStyle/>
          <a:p>
            <a:pPr lvl="0">
              <a:spcBef>
                <a:spcPts val="0"/>
              </a:spcBef>
              <a:buNone/>
            </a:pPr>
            <a:r>
              <a:rPr lang="en" sz="1200"/>
              <a:t> Diffusion network diagram - Lattice Organization		      Diffusion network diagram - Small World organization</a:t>
            </a:r>
          </a:p>
        </p:txBody>
      </p:sp>
      <p:pic>
        <p:nvPicPr>
          <p:cNvPr id="150" name="Shape 150" descr="lattice.png"/>
          <p:cNvPicPr preferRelativeResize="0"/>
          <p:nvPr/>
        </p:nvPicPr>
        <p:blipFill>
          <a:blip r:embed="rId3">
            <a:alphaModFix/>
          </a:blip>
          <a:stretch>
            <a:fillRect/>
          </a:stretch>
        </p:blipFill>
        <p:spPr>
          <a:xfrm>
            <a:off x="533400" y="774200"/>
            <a:ext cx="3642250" cy="4014874"/>
          </a:xfrm>
          <a:prstGeom prst="rect">
            <a:avLst/>
          </a:prstGeom>
          <a:noFill/>
          <a:ln w="12700" cap="flat" cmpd="sng">
            <a:solidFill>
              <a:srgbClr val="000000"/>
            </a:solidFill>
            <a:prstDash val="solid"/>
            <a:miter/>
            <a:headEnd type="none" w="med" len="med"/>
            <a:tailEnd type="none" w="med" len="med"/>
          </a:ln>
        </p:spPr>
      </p:pic>
      <p:pic>
        <p:nvPicPr>
          <p:cNvPr id="151" name="Shape 151" descr="small world.png"/>
          <p:cNvPicPr preferRelativeResize="0"/>
          <p:nvPr/>
        </p:nvPicPr>
        <p:blipFill>
          <a:blip r:embed="rId4">
            <a:alphaModFix/>
          </a:blip>
          <a:stretch>
            <a:fillRect/>
          </a:stretch>
        </p:blipFill>
        <p:spPr>
          <a:xfrm>
            <a:off x="5224600" y="774200"/>
            <a:ext cx="3364321" cy="4014875"/>
          </a:xfrm>
          <a:prstGeom prst="rect">
            <a:avLst/>
          </a:prstGeom>
          <a:noFill/>
          <a:ln w="12700" cap="flat" cmpd="sng">
            <a:solidFill>
              <a:srgbClr val="000000"/>
            </a:solidFill>
            <a:prstDash val="solid"/>
            <a:miter/>
            <a:headEnd type="none" w="med" len="med"/>
            <a:tailEnd type="none" w="med" len="me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311700" y="140225"/>
            <a:ext cx="8520600" cy="707400"/>
          </a:xfrm>
          <a:prstGeom prst="rect">
            <a:avLst/>
          </a:prstGeom>
        </p:spPr>
        <p:txBody>
          <a:bodyPr lIns="91425" tIns="91425" rIns="91425" bIns="91425" anchor="t" anchorCtr="0">
            <a:noAutofit/>
          </a:bodyPr>
          <a:lstStyle/>
          <a:p>
            <a:pPr lvl="0">
              <a:spcBef>
                <a:spcPts val="0"/>
              </a:spcBef>
              <a:buNone/>
            </a:pPr>
            <a:r>
              <a:rPr lang="en"/>
              <a:t>Lessons Learned</a:t>
            </a:r>
          </a:p>
        </p:txBody>
      </p:sp>
      <p:sp>
        <p:nvSpPr>
          <p:cNvPr id="157" name="Shape 157"/>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marL="457200" lvl="0" indent="-228600" rtl="0">
              <a:spcBef>
                <a:spcPts val="0"/>
              </a:spcBef>
            </a:pPr>
            <a:r>
              <a:rPr lang="en"/>
              <a:t>Changing of goals and requirements require additional communication</a:t>
            </a:r>
            <a:br>
              <a:rPr lang="en"/>
            </a:br>
            <a:endParaRPr lang="en"/>
          </a:p>
          <a:p>
            <a:pPr marL="457200" lvl="0" indent="-228600" rtl="0">
              <a:spcBef>
                <a:spcPts val="0"/>
              </a:spcBef>
            </a:pPr>
            <a:r>
              <a:rPr lang="en"/>
              <a:t>Team size can be a disadvantage without structured roles</a:t>
            </a:r>
            <a:br>
              <a:rPr lang="en"/>
            </a:br>
            <a:endParaRPr lang="en"/>
          </a:p>
          <a:p>
            <a:pPr marL="457200" lvl="0" indent="-228600" rtl="0">
              <a:spcBef>
                <a:spcPts val="0"/>
              </a:spcBef>
            </a:pPr>
            <a:r>
              <a:rPr lang="en"/>
              <a:t>Being provided with some false data meant cleaning and working with limited data</a:t>
            </a:r>
          </a:p>
          <a:p>
            <a:pPr lvl="0" rtl="0">
              <a:spcBef>
                <a:spcPts val="0"/>
              </a:spcBef>
              <a:buNone/>
            </a:pPr>
            <a:endParaRPr/>
          </a:p>
          <a:p>
            <a:pPr lvl="0">
              <a:spcBef>
                <a:spcPts val="0"/>
              </a:spcBef>
              <a:buNone/>
            </a:pPr>
            <a:r>
              <a:rPr lang="en"/>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311700" y="140225"/>
            <a:ext cx="8520600" cy="707400"/>
          </a:xfrm>
          <a:prstGeom prst="rect">
            <a:avLst/>
          </a:prstGeom>
        </p:spPr>
        <p:txBody>
          <a:bodyPr lIns="91425" tIns="91425" rIns="91425" bIns="91425" anchor="t" anchorCtr="0">
            <a:noAutofit/>
          </a:bodyPr>
          <a:lstStyle/>
          <a:p>
            <a:pPr lvl="0">
              <a:spcBef>
                <a:spcPts val="0"/>
              </a:spcBef>
              <a:buNone/>
            </a:pPr>
            <a:r>
              <a:rPr lang="en"/>
              <a:t>Acknowledgements</a:t>
            </a:r>
          </a:p>
        </p:txBody>
      </p:sp>
      <p:sp>
        <p:nvSpPr>
          <p:cNvPr id="163" name="Shape 163"/>
          <p:cNvSpPr txBox="1">
            <a:spLocks noGrp="1"/>
          </p:cNvSpPr>
          <p:nvPr>
            <p:ph type="body" idx="1"/>
          </p:nvPr>
        </p:nvSpPr>
        <p:spPr>
          <a:xfrm>
            <a:off x="311700" y="784381"/>
            <a:ext cx="8520600" cy="3302700"/>
          </a:xfrm>
          <a:prstGeom prst="rect">
            <a:avLst/>
          </a:prstGeom>
        </p:spPr>
        <p:txBody>
          <a:bodyPr lIns="91425" tIns="91425" rIns="91425" bIns="91425" anchor="t" anchorCtr="0">
            <a:noAutofit/>
          </a:bodyPr>
          <a:lstStyle/>
          <a:p>
            <a:pPr marL="457200" lvl="0" indent="-228600" rtl="0">
              <a:spcBef>
                <a:spcPts val="0"/>
              </a:spcBef>
            </a:pPr>
            <a:r>
              <a:rPr lang="en" dirty="0"/>
              <a:t>Client: Prashant </a:t>
            </a:r>
            <a:r>
              <a:rPr lang="en" dirty="0" err="1"/>
              <a:t>Chandrasekar</a:t>
            </a:r>
            <a:endParaRPr lang="en" dirty="0"/>
          </a:p>
          <a:p>
            <a:pPr marL="457200" lvl="0" indent="-228600" rtl="0">
              <a:spcBef>
                <a:spcPts val="0"/>
              </a:spcBef>
            </a:pPr>
            <a:r>
              <a:rPr lang="en" dirty="0"/>
              <a:t>Professor: Dr. Edward A. Fox</a:t>
            </a:r>
          </a:p>
          <a:p>
            <a:pPr marL="457200" lvl="0" indent="-228600" rtl="0">
              <a:spcBef>
                <a:spcPts val="0"/>
              </a:spcBef>
            </a:pPr>
            <a:r>
              <a:rPr lang="en" dirty="0"/>
              <a:t>Social </a:t>
            </a:r>
            <a:r>
              <a:rPr lang="en" dirty="0" err="1"/>
              <a:t>Interactome</a:t>
            </a:r>
            <a:r>
              <a:rPr lang="en" dirty="0"/>
              <a:t> Team</a:t>
            </a:r>
          </a:p>
          <a:p>
            <a:pPr marL="457200" lvl="0" indent="-228600" rtl="0">
              <a:spcBef>
                <a:spcPts val="0"/>
              </a:spcBef>
            </a:pPr>
            <a:r>
              <a:rPr lang="en" dirty="0"/>
              <a:t>Grant: National Institute of Health #1R01DA039456-01</a:t>
            </a:r>
          </a:p>
          <a:p>
            <a:pPr lvl="0" rtl="0">
              <a:spcBef>
                <a:spcPts val="0"/>
              </a:spcBef>
              <a:buNone/>
            </a:pPr>
            <a:endParaRPr dirty="0"/>
          </a:p>
        </p:txBody>
      </p:sp>
      <p:sp>
        <p:nvSpPr>
          <p:cNvPr id="164" name="Shape 164"/>
          <p:cNvSpPr txBox="1">
            <a:spLocks noGrp="1"/>
          </p:cNvSpPr>
          <p:nvPr>
            <p:ph type="title"/>
          </p:nvPr>
        </p:nvSpPr>
        <p:spPr>
          <a:xfrm>
            <a:off x="311700" y="2732625"/>
            <a:ext cx="8361300" cy="707400"/>
          </a:xfrm>
          <a:prstGeom prst="rect">
            <a:avLst/>
          </a:prstGeom>
        </p:spPr>
        <p:txBody>
          <a:bodyPr lIns="91425" tIns="91425" rIns="91425" bIns="91425" anchor="t" anchorCtr="0">
            <a:noAutofit/>
          </a:bodyPr>
          <a:lstStyle/>
          <a:p>
            <a:pPr lvl="0" rtl="0">
              <a:spcBef>
                <a:spcPts val="0"/>
              </a:spcBef>
              <a:buNone/>
            </a:pPr>
            <a:r>
              <a:rPr lang="en" dirty="0"/>
              <a:t>Citations</a:t>
            </a:r>
          </a:p>
        </p:txBody>
      </p:sp>
      <p:sp>
        <p:nvSpPr>
          <p:cNvPr id="165" name="Shape 165"/>
          <p:cNvSpPr txBox="1">
            <a:spLocks noGrp="1"/>
          </p:cNvSpPr>
          <p:nvPr>
            <p:ph type="body" idx="1"/>
          </p:nvPr>
        </p:nvSpPr>
        <p:spPr>
          <a:xfrm>
            <a:off x="311700" y="3553375"/>
            <a:ext cx="8520600" cy="1377600"/>
          </a:xfrm>
          <a:prstGeom prst="rect">
            <a:avLst/>
          </a:prstGeom>
        </p:spPr>
        <p:txBody>
          <a:bodyPr lIns="91425" tIns="91425" rIns="91425" bIns="91425" anchor="t" anchorCtr="0">
            <a:noAutofit/>
          </a:bodyPr>
          <a:lstStyle/>
          <a:p>
            <a:pPr marL="457200" lvl="0" indent="-228600" rtl="0">
              <a:spcBef>
                <a:spcPts val="0"/>
              </a:spcBef>
            </a:pPr>
            <a:r>
              <a:rPr lang="en" u="sng">
                <a:solidFill>
                  <a:schemeClr val="hlink"/>
                </a:solidFill>
                <a:hlinkClick r:id="rId3"/>
              </a:rPr>
              <a:t>https://github.com/tttran/SIFriendRecommender</a:t>
            </a:r>
          </a:p>
          <a:p>
            <a:pPr marL="457200" lvl="0" indent="-228600" rtl="0">
              <a:spcBef>
                <a:spcPts val="0"/>
              </a:spcBef>
            </a:pPr>
            <a:r>
              <a:rPr lang="en" u="sng">
                <a:solidFill>
                  <a:schemeClr val="hlink"/>
                </a:solidFill>
                <a:hlinkClick r:id="rId4"/>
              </a:rPr>
              <a:t>https://github.com/friendica/friendica/tree/develop/images</a:t>
            </a:r>
          </a:p>
          <a:p>
            <a:pPr marL="457200" lvl="0" indent="-228600" rtl="0">
              <a:spcBef>
                <a:spcPts val="0"/>
              </a:spcBef>
            </a:pPr>
            <a:r>
              <a:rPr lang="en" u="sng">
                <a:solidFill>
                  <a:schemeClr val="hlink"/>
                </a:solidFill>
                <a:hlinkClick r:id="rId5"/>
              </a:rPr>
              <a:t>https://vtechworks.lib.vt.edu/handle/10919/70956</a:t>
            </a:r>
          </a:p>
          <a:p>
            <a:pPr lvl="0" rtl="0">
              <a:spcBef>
                <a:spcPts val="0"/>
              </a:spcBef>
              <a:buNone/>
            </a:pPr>
            <a:endParaRPr/>
          </a:p>
        </p:txBody>
      </p:sp>
    </p:spTree>
  </p:cSld>
  <p:clrMapOvr>
    <a:masterClrMapping/>
  </p:clrMapOvr>
</p:sld>
</file>

<file path=ppt/theme/theme1.xml><?xml version="1.0" encoding="utf-8"?>
<a:theme xmlns:a="http://schemas.openxmlformats.org/drawingml/2006/main"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1179</Words>
  <Application>Microsoft Macintosh PowerPoint</Application>
  <PresentationFormat>On-screen Show (16:9)</PresentationFormat>
  <Paragraphs>80</Paragraphs>
  <Slides>8</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Alfa Slab One</vt:lpstr>
      <vt:lpstr>Arial</vt:lpstr>
      <vt:lpstr>Open Sans</vt:lpstr>
      <vt:lpstr>Proxima Nova</vt:lpstr>
      <vt:lpstr>PT Sans Narrow</vt:lpstr>
      <vt:lpstr>gameday</vt:lpstr>
      <vt:lpstr>tropic</vt:lpstr>
      <vt:lpstr>Social Interactome Recommender Team Final Presentation</vt:lpstr>
      <vt:lpstr>Overview</vt:lpstr>
      <vt:lpstr>Dataflow Diagram</vt:lpstr>
      <vt:lpstr>Data Cleaning</vt:lpstr>
      <vt:lpstr>Top-Down</vt:lpstr>
      <vt:lpstr>Diffusion</vt:lpstr>
      <vt:lpstr>Lessons Learned</vt:lpstr>
      <vt:lpstr>Acknowledgements</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Interactome Recommender Team Final Presentation</dc:title>
  <cp:lastModifiedBy>Microsoft Office User</cp:lastModifiedBy>
  <cp:revision>2</cp:revision>
  <dcterms:modified xsi:type="dcterms:W3CDTF">2017-05-12T18:41:46Z</dcterms:modified>
</cp:coreProperties>
</file>