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0"/>
  </p:notesMasterIdLst>
  <p:sldIdLst>
    <p:sldId id="271" r:id="rId3"/>
    <p:sldId id="272" r:id="rId4"/>
    <p:sldId id="273" r:id="rId5"/>
    <p:sldId id="274" r:id="rId6"/>
    <p:sldId id="285" r:id="rId7"/>
    <p:sldId id="275" r:id="rId8"/>
    <p:sldId id="276" r:id="rId9"/>
    <p:sldId id="277" r:id="rId10"/>
    <p:sldId id="286" r:id="rId11"/>
    <p:sldId id="278" r:id="rId12"/>
    <p:sldId id="279" r:id="rId13"/>
    <p:sldId id="280" r:id="rId14"/>
    <p:sldId id="281" r:id="rId15"/>
    <p:sldId id="287" r:id="rId16"/>
    <p:sldId id="282" r:id="rId17"/>
    <p:sldId id="283" r:id="rId18"/>
    <p:sldId id="284" r:id="rId19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70BF36E4-FBAA-45EA-8687-5048612811B7}">
          <p14:sldIdLst>
            <p14:sldId id="271"/>
            <p14:sldId id="272"/>
            <p14:sldId id="273"/>
          </p14:sldIdLst>
        </p14:section>
        <p14:section name="Sección sin título" id="{CA322E05-F93F-4F05-BAC0-59E52EB5FCCF}">
          <p14:sldIdLst>
            <p14:sldId id="274"/>
            <p14:sldId id="285"/>
          </p14:sldIdLst>
        </p14:section>
        <p14:section name="Sección sin título" id="{E7894528-67CD-41F7-AFC2-2D87EE3895F2}">
          <p14:sldIdLst>
            <p14:sldId id="275"/>
            <p14:sldId id="276"/>
            <p14:sldId id="277"/>
            <p14:sldId id="286"/>
            <p14:sldId id="278"/>
            <p14:sldId id="279"/>
            <p14:sldId id="280"/>
            <p14:sldId id="281"/>
            <p14:sldId id="287"/>
            <p14:sldId id="282"/>
            <p14:sldId id="283"/>
            <p14:sldId id="28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429C7-CD6D-432E-95D2-F7573327F633}" type="datetimeFigureOut">
              <a:rPr lang="es-ES" smtClean="0"/>
              <a:t>24/05/2017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4ED7F-6C4E-46CB-9E91-5EF74916FC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950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FC82E-B1A9-42B6-8A57-97F9A92E94B2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163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8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8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86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B9060-9466-4C3C-85E1-903FFAB6202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73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BAF29-E2C8-46A0-A256-EE58F6397AE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05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B36E1-E081-462C-ADE5-34494D988A4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82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58292-9334-4196-B5E5-C91A747CBE4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68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0CEF5-EF3C-44C6-ABC3-204BA9F7953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385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CACEF-1E62-43ED-B0F4-5CEB0D76527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70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4B0CE-E809-4202-AEA0-238131444FD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48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254CC-DF35-4301-BD7C-8BF5AC6483D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13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5056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00031-0077-4EA2-91D5-73E46A20403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458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3AA62-02BF-4E0F-A4E4-C88E2BDAD15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6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98DA5-96C0-4359-9ACF-92173B42DB8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004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42064-A14D-43E8-AB8F-71511EB7959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83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26442-44D4-45D0-B481-289C07EB09C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5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39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3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60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5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5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8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49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fld id="{D22FF947-216A-4759-9710-31F902A7639F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1914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914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4110F49-52F1-45F4-A2F9-DDA1455286F8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49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14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14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1C88868-5C46-4DD7-94E2-15E6444E988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RTB and </a:t>
            </a:r>
            <a:r>
              <a:rPr lang="es-ES" dirty="0" err="1" smtClean="0"/>
              <a:t>the</a:t>
            </a:r>
            <a:r>
              <a:rPr lang="es-ES" dirty="0" smtClean="0"/>
              <a:t> rural </a:t>
            </a:r>
            <a:r>
              <a:rPr lang="es-ES" dirty="0" err="1" smtClean="0"/>
              <a:t>transformation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Jeffrey </a:t>
            </a:r>
            <a:r>
              <a:rPr lang="es-ES" dirty="0" err="1" smtClean="0"/>
              <a:t>Alwang</a:t>
            </a:r>
            <a:endParaRPr lang="es-ES" dirty="0" smtClean="0"/>
          </a:p>
          <a:p>
            <a:r>
              <a:rPr lang="es-ES" dirty="0" smtClean="0"/>
              <a:t>Rome </a:t>
            </a:r>
            <a:r>
              <a:rPr lang="es-ES" dirty="0" err="1" smtClean="0"/>
              <a:t>May</a:t>
            </a:r>
            <a:r>
              <a:rPr lang="es-ES" dirty="0" smtClean="0"/>
              <a:t> 24, 2017</a:t>
            </a:r>
            <a:endParaRPr lang="es-ES" dirty="0"/>
          </a:p>
        </p:txBody>
      </p:sp>
      <p:pic>
        <p:nvPicPr>
          <p:cNvPr id="4" name="Picture 2" descr="mage result for virginia tech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454475"/>
            <a:ext cx="22002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263975"/>
            <a:ext cx="1219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6693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Outcomes</a:t>
            </a:r>
            <a:r>
              <a:rPr lang="es-ES" dirty="0" smtClean="0"/>
              <a:t>/</a:t>
            </a:r>
            <a:r>
              <a:rPr lang="es-ES" dirty="0" err="1" smtClean="0"/>
              <a:t>impacts</a:t>
            </a:r>
            <a:r>
              <a:rPr lang="es-ES" dirty="0" smtClean="0"/>
              <a:t> of </a:t>
            </a:r>
            <a:r>
              <a:rPr lang="es-ES" dirty="0" err="1" smtClean="0"/>
              <a:t>interest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 smtClean="0"/>
              <a:t>Are </a:t>
            </a:r>
            <a:r>
              <a:rPr lang="es-ES" dirty="0" err="1" smtClean="0"/>
              <a:t>poor</a:t>
            </a:r>
            <a:r>
              <a:rPr lang="es-ES" dirty="0" smtClean="0"/>
              <a:t> </a:t>
            </a:r>
            <a:r>
              <a:rPr lang="es-ES" dirty="0" err="1" smtClean="0"/>
              <a:t>able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participate</a:t>
            </a:r>
            <a:r>
              <a:rPr lang="es-ES" dirty="0" smtClean="0"/>
              <a:t>?</a:t>
            </a:r>
          </a:p>
          <a:p>
            <a:pPr lvl="1"/>
            <a:r>
              <a:rPr lang="es-ES" dirty="0" err="1" smtClean="0"/>
              <a:t>Barriers</a:t>
            </a:r>
            <a:r>
              <a:rPr lang="es-ES" dirty="0" smtClean="0"/>
              <a:t>? </a:t>
            </a:r>
            <a:r>
              <a:rPr lang="es-ES" dirty="0" err="1" smtClean="0"/>
              <a:t>Farm</a:t>
            </a:r>
            <a:r>
              <a:rPr lang="es-ES" dirty="0" smtClean="0"/>
              <a:t> </a:t>
            </a:r>
            <a:r>
              <a:rPr lang="es-ES" dirty="0" err="1" smtClean="0"/>
              <a:t>size</a:t>
            </a:r>
            <a:r>
              <a:rPr lang="es-ES" dirty="0" smtClean="0"/>
              <a:t>, </a:t>
            </a:r>
            <a:r>
              <a:rPr lang="es-ES" dirty="0" err="1" smtClean="0"/>
              <a:t>credit</a:t>
            </a:r>
            <a:r>
              <a:rPr lang="es-ES" dirty="0" smtClean="0"/>
              <a:t>, </a:t>
            </a:r>
            <a:r>
              <a:rPr lang="es-ES" dirty="0" err="1" smtClean="0"/>
              <a:t>management</a:t>
            </a:r>
            <a:r>
              <a:rPr lang="es-ES" dirty="0" smtClean="0"/>
              <a:t> </a:t>
            </a:r>
            <a:r>
              <a:rPr lang="es-ES" dirty="0" err="1" smtClean="0"/>
              <a:t>ability</a:t>
            </a:r>
            <a:endParaRPr lang="es-ES" dirty="0"/>
          </a:p>
          <a:p>
            <a:r>
              <a:rPr lang="es-ES" dirty="0" err="1"/>
              <a:t>Women´s</a:t>
            </a:r>
            <a:r>
              <a:rPr lang="es-ES" dirty="0"/>
              <a:t> </a:t>
            </a:r>
            <a:r>
              <a:rPr lang="es-ES" dirty="0" err="1"/>
              <a:t>participation</a:t>
            </a:r>
            <a:r>
              <a:rPr lang="es-ES" dirty="0"/>
              <a:t> (</a:t>
            </a:r>
            <a:r>
              <a:rPr lang="es-ES" dirty="0" err="1"/>
              <a:t>production</a:t>
            </a:r>
            <a:r>
              <a:rPr lang="es-ES" dirty="0"/>
              <a:t> &amp; marketing) and </a:t>
            </a:r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 relates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empowerment</a:t>
            </a:r>
            <a:r>
              <a:rPr lang="es-ES" dirty="0"/>
              <a:t>? </a:t>
            </a:r>
            <a:r>
              <a:rPr lang="es-ES" dirty="0" err="1" smtClean="0"/>
              <a:t>E.g</a:t>
            </a:r>
            <a:r>
              <a:rPr lang="es-ES" dirty="0" smtClean="0"/>
              <a:t>. </a:t>
            </a:r>
            <a:r>
              <a:rPr lang="es-ES" dirty="0" err="1" smtClean="0"/>
              <a:t>Maertens</a:t>
            </a:r>
            <a:r>
              <a:rPr lang="es-ES" dirty="0"/>
              <a:t> </a:t>
            </a:r>
            <a:r>
              <a:rPr lang="es-ES" dirty="0" smtClean="0"/>
              <a:t>&amp; </a:t>
            </a:r>
            <a:r>
              <a:rPr lang="es-ES" dirty="0" err="1" smtClean="0"/>
              <a:t>Swinnen</a:t>
            </a:r>
            <a:r>
              <a:rPr lang="es-ES" dirty="0" smtClean="0"/>
              <a:t> (2012); </a:t>
            </a:r>
            <a:r>
              <a:rPr lang="es-ES" dirty="0" err="1" smtClean="0"/>
              <a:t>Maertens</a:t>
            </a:r>
            <a:r>
              <a:rPr lang="es-ES" dirty="0" smtClean="0"/>
              <a:t> &amp; </a:t>
            </a:r>
            <a:r>
              <a:rPr lang="es-ES" dirty="0" err="1" smtClean="0"/>
              <a:t>Verhofstadt</a:t>
            </a:r>
            <a:r>
              <a:rPr lang="es-ES" dirty="0" smtClean="0"/>
              <a:t> (2012, 2014)</a:t>
            </a:r>
          </a:p>
          <a:p>
            <a:r>
              <a:rPr lang="es-ES" dirty="0" err="1" smtClean="0"/>
              <a:t>How</a:t>
            </a:r>
            <a:r>
              <a:rPr lang="es-ES" dirty="0" smtClean="0"/>
              <a:t> </a:t>
            </a:r>
            <a:r>
              <a:rPr lang="es-ES" dirty="0" err="1"/>
              <a:t>does</a:t>
            </a:r>
            <a:r>
              <a:rPr lang="es-ES" dirty="0"/>
              <a:t> </a:t>
            </a:r>
            <a:r>
              <a:rPr lang="es-ES" dirty="0" err="1"/>
              <a:t>participation</a:t>
            </a:r>
            <a:r>
              <a:rPr lang="es-ES" dirty="0"/>
              <a:t> in </a:t>
            </a:r>
            <a:r>
              <a:rPr lang="es-ES" dirty="0" smtClean="0"/>
              <a:t>sector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changes</a:t>
            </a:r>
            <a:r>
              <a:rPr lang="es-ES" dirty="0" smtClean="0"/>
              <a:t> in </a:t>
            </a:r>
            <a:r>
              <a:rPr lang="es-ES" dirty="0" err="1" smtClean="0"/>
              <a:t>economy</a:t>
            </a:r>
            <a:r>
              <a:rPr lang="es-ES" dirty="0" smtClean="0"/>
              <a:t> </a:t>
            </a:r>
            <a:r>
              <a:rPr lang="es-ES" dirty="0" err="1" smtClean="0"/>
              <a:t>affect</a:t>
            </a:r>
            <a:r>
              <a:rPr lang="es-ES" dirty="0" smtClean="0"/>
              <a:t> </a:t>
            </a:r>
            <a:r>
              <a:rPr lang="es-ES" dirty="0" err="1"/>
              <a:t>outcomes</a:t>
            </a:r>
            <a:r>
              <a:rPr lang="es-ES" dirty="0" smtClean="0"/>
              <a:t>?</a:t>
            </a:r>
          </a:p>
          <a:p>
            <a:pPr lvl="1"/>
            <a:r>
              <a:rPr lang="es-ES" dirty="0" err="1" smtClean="0"/>
              <a:t>Consumption</a:t>
            </a:r>
            <a:r>
              <a:rPr lang="es-ES" dirty="0" smtClean="0"/>
              <a:t>, </a:t>
            </a:r>
            <a:r>
              <a:rPr lang="es-ES" dirty="0" err="1" smtClean="0"/>
              <a:t>food</a:t>
            </a:r>
            <a:r>
              <a:rPr lang="es-ES" dirty="0" smtClean="0"/>
              <a:t> </a:t>
            </a:r>
            <a:r>
              <a:rPr lang="es-ES" dirty="0" err="1" smtClean="0"/>
              <a:t>security</a:t>
            </a:r>
            <a:r>
              <a:rPr lang="es-ES" dirty="0" smtClean="0"/>
              <a:t>, </a:t>
            </a:r>
            <a:r>
              <a:rPr lang="es-ES" dirty="0" err="1" smtClean="0"/>
              <a:t>poverty</a:t>
            </a:r>
            <a:endParaRPr lang="es-ES" dirty="0" smtClean="0"/>
          </a:p>
          <a:p>
            <a:pPr lvl="1"/>
            <a:r>
              <a:rPr lang="es-ES" dirty="0" err="1" smtClean="0"/>
              <a:t>Sources</a:t>
            </a:r>
            <a:r>
              <a:rPr lang="es-ES" dirty="0" smtClean="0"/>
              <a:t> of </a:t>
            </a:r>
            <a:r>
              <a:rPr lang="es-ES" dirty="0" err="1" smtClean="0"/>
              <a:t>income</a:t>
            </a:r>
            <a:r>
              <a:rPr lang="es-ES" dirty="0" smtClean="0"/>
              <a:t> (</a:t>
            </a:r>
            <a:r>
              <a:rPr lang="es-ES" dirty="0" err="1" smtClean="0"/>
              <a:t>on</a:t>
            </a:r>
            <a:r>
              <a:rPr lang="es-ES" dirty="0" smtClean="0"/>
              <a:t>/off-</a:t>
            </a:r>
            <a:r>
              <a:rPr lang="es-ES" dirty="0" err="1" smtClean="0"/>
              <a:t>farm</a:t>
            </a:r>
            <a:r>
              <a:rPr lang="es-ES" dirty="0" smtClean="0"/>
              <a:t>)</a:t>
            </a:r>
          </a:p>
          <a:p>
            <a:pPr lvl="1"/>
            <a:r>
              <a:rPr lang="es-ES" dirty="0" err="1" smtClean="0"/>
              <a:t>Investments</a:t>
            </a:r>
            <a:r>
              <a:rPr lang="es-ES" dirty="0" smtClean="0"/>
              <a:t> in human capital</a:t>
            </a:r>
          </a:p>
          <a:p>
            <a:pPr lvl="1"/>
            <a:r>
              <a:rPr lang="es-ES" dirty="0" err="1" smtClean="0"/>
              <a:t>Migration</a:t>
            </a:r>
            <a:endParaRPr lang="es-ES" dirty="0" smtClean="0"/>
          </a:p>
          <a:p>
            <a:pPr lvl="1"/>
            <a:r>
              <a:rPr lang="es-ES" dirty="0" err="1" smtClean="0"/>
              <a:t>Risk</a:t>
            </a:r>
            <a:r>
              <a:rPr lang="es-ES" dirty="0" smtClean="0"/>
              <a:t> &amp; </a:t>
            </a:r>
            <a:r>
              <a:rPr lang="es-ES" dirty="0" err="1" smtClean="0"/>
              <a:t>ability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bear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endParaRPr lang="es-ES" dirty="0" smtClean="0"/>
          </a:p>
          <a:p>
            <a:pPr lvl="1"/>
            <a:r>
              <a:rPr lang="es-ES" dirty="0" err="1" smtClean="0"/>
              <a:t>Others</a:t>
            </a:r>
            <a:r>
              <a:rPr lang="es-ES" dirty="0" smtClean="0"/>
              <a:t>?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72934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Changing</a:t>
            </a:r>
            <a:r>
              <a:rPr lang="es-ES" dirty="0" smtClean="0"/>
              <a:t> </a:t>
            </a:r>
            <a:r>
              <a:rPr lang="es-ES" dirty="0" err="1" smtClean="0"/>
              <a:t>nature</a:t>
            </a:r>
            <a:r>
              <a:rPr lang="es-ES" dirty="0" smtClean="0"/>
              <a:t> of </a:t>
            </a:r>
            <a:r>
              <a:rPr lang="es-ES" dirty="0" err="1" smtClean="0"/>
              <a:t>farming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err="1" smtClean="0"/>
              <a:t>Technology</a:t>
            </a:r>
            <a:r>
              <a:rPr lang="es-ES" dirty="0" smtClean="0"/>
              <a:t> </a:t>
            </a:r>
            <a:r>
              <a:rPr lang="es-ES" dirty="0" err="1" smtClean="0"/>
              <a:t>spillovers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non-</a:t>
            </a:r>
            <a:r>
              <a:rPr lang="es-ES" dirty="0" err="1" smtClean="0"/>
              <a:t>participating</a:t>
            </a:r>
            <a:r>
              <a:rPr lang="es-ES" dirty="0" smtClean="0"/>
              <a:t> </a:t>
            </a:r>
            <a:r>
              <a:rPr lang="es-ES" dirty="0" err="1" smtClean="0"/>
              <a:t>farmers</a:t>
            </a:r>
            <a:r>
              <a:rPr lang="es-ES" dirty="0" smtClean="0"/>
              <a:t> (Madagascar)</a:t>
            </a:r>
          </a:p>
          <a:p>
            <a:r>
              <a:rPr lang="es-ES" dirty="0" err="1" smtClean="0"/>
              <a:t>Changing</a:t>
            </a:r>
            <a:r>
              <a:rPr lang="es-ES" dirty="0" smtClean="0"/>
              <a:t> </a:t>
            </a:r>
            <a:r>
              <a:rPr lang="es-ES" dirty="0" err="1" smtClean="0"/>
              <a:t>norms</a:t>
            </a:r>
            <a:r>
              <a:rPr lang="es-ES" dirty="0" smtClean="0"/>
              <a:t> of </a:t>
            </a:r>
            <a:r>
              <a:rPr lang="es-ES" dirty="0" err="1" smtClean="0"/>
              <a:t>production</a:t>
            </a:r>
            <a:endParaRPr lang="es-ES" dirty="0" smtClean="0"/>
          </a:p>
          <a:p>
            <a:pPr lvl="1"/>
            <a:r>
              <a:rPr lang="es-ES" dirty="0" err="1" smtClean="0"/>
              <a:t>Pesticide</a:t>
            </a:r>
            <a:r>
              <a:rPr lang="es-ES" dirty="0" smtClean="0"/>
              <a:t> use in </a:t>
            </a:r>
            <a:r>
              <a:rPr lang="es-ES" dirty="0" err="1" smtClean="0"/>
              <a:t>Kenya</a:t>
            </a:r>
            <a:endParaRPr lang="es-ES" dirty="0" smtClean="0"/>
          </a:p>
          <a:p>
            <a:r>
              <a:rPr lang="es-ES" dirty="0" err="1" smtClean="0"/>
              <a:t>Gendered</a:t>
            </a:r>
            <a:r>
              <a:rPr lang="es-ES" dirty="0" smtClean="0"/>
              <a:t> </a:t>
            </a:r>
            <a:r>
              <a:rPr lang="es-ES" dirty="0" err="1" smtClean="0"/>
              <a:t>effects</a:t>
            </a:r>
            <a:endParaRPr lang="es-ES" dirty="0" smtClean="0"/>
          </a:p>
          <a:p>
            <a:r>
              <a:rPr lang="es-ES" dirty="0" err="1" smtClean="0"/>
              <a:t>Intensification</a:t>
            </a:r>
            <a:r>
              <a:rPr lang="es-ES" dirty="0" smtClean="0"/>
              <a:t> </a:t>
            </a:r>
            <a:r>
              <a:rPr lang="es-ES" dirty="0" err="1" smtClean="0"/>
              <a:t>through</a:t>
            </a:r>
            <a:r>
              <a:rPr lang="es-ES" dirty="0" smtClean="0"/>
              <a:t> </a:t>
            </a:r>
            <a:r>
              <a:rPr lang="es-ES" dirty="0" err="1" smtClean="0"/>
              <a:t>altered</a:t>
            </a:r>
            <a:r>
              <a:rPr lang="es-ES" dirty="0" smtClean="0"/>
              <a:t> input use, </a:t>
            </a:r>
            <a:r>
              <a:rPr lang="es-ES" dirty="0" err="1" smtClean="0"/>
              <a:t>increased</a:t>
            </a:r>
            <a:r>
              <a:rPr lang="es-ES" dirty="0" smtClean="0"/>
              <a:t> </a:t>
            </a:r>
            <a:r>
              <a:rPr lang="es-ES" dirty="0" err="1" smtClean="0"/>
              <a:t>area</a:t>
            </a:r>
            <a:endParaRPr lang="es-ES" dirty="0" smtClean="0"/>
          </a:p>
          <a:p>
            <a:pPr lvl="1"/>
            <a:r>
              <a:rPr lang="es-ES" dirty="0" smtClean="0"/>
              <a:t>Can be </a:t>
            </a:r>
            <a:r>
              <a:rPr lang="es-ES" dirty="0" err="1" smtClean="0"/>
              <a:t>driven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technical</a:t>
            </a:r>
            <a:r>
              <a:rPr lang="es-ES" dirty="0" smtClean="0"/>
              <a:t> </a:t>
            </a:r>
            <a:r>
              <a:rPr lang="es-ES" dirty="0" err="1" smtClean="0"/>
              <a:t>change</a:t>
            </a:r>
            <a:endParaRPr lang="es-ES" dirty="0" smtClean="0"/>
          </a:p>
          <a:p>
            <a:pPr lvl="2"/>
            <a:r>
              <a:rPr lang="es-ES" dirty="0" err="1" smtClean="0"/>
              <a:t>Example</a:t>
            </a:r>
            <a:r>
              <a:rPr lang="es-ES" dirty="0" smtClean="0"/>
              <a:t>: </a:t>
            </a:r>
            <a:r>
              <a:rPr lang="es-ES" dirty="0" err="1" smtClean="0"/>
              <a:t>pest</a:t>
            </a:r>
            <a:r>
              <a:rPr lang="es-ES" dirty="0" smtClean="0"/>
              <a:t>/</a:t>
            </a:r>
            <a:r>
              <a:rPr lang="es-ES" dirty="0" err="1" smtClean="0"/>
              <a:t>disease-resistant</a:t>
            </a:r>
            <a:r>
              <a:rPr lang="es-ES" dirty="0" smtClean="0"/>
              <a:t> </a:t>
            </a:r>
            <a:r>
              <a:rPr lang="es-ES" dirty="0" err="1" smtClean="0"/>
              <a:t>varieties</a:t>
            </a:r>
            <a:endParaRPr lang="es-ES" dirty="0" smtClean="0"/>
          </a:p>
          <a:p>
            <a:pPr lvl="1"/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market</a:t>
            </a:r>
            <a:r>
              <a:rPr lang="es-ES" dirty="0" smtClean="0"/>
              <a:t> </a:t>
            </a:r>
            <a:r>
              <a:rPr lang="es-ES" dirty="0" err="1" smtClean="0"/>
              <a:t>changes</a:t>
            </a:r>
            <a:r>
              <a:rPr lang="es-ES" dirty="0" smtClean="0"/>
              <a:t> </a:t>
            </a:r>
          </a:p>
          <a:p>
            <a:pPr lvl="2"/>
            <a:r>
              <a:rPr lang="es-ES" dirty="0" err="1" smtClean="0"/>
              <a:t>Example</a:t>
            </a:r>
            <a:r>
              <a:rPr lang="es-ES" dirty="0" smtClean="0"/>
              <a:t>: labor-</a:t>
            </a:r>
            <a:r>
              <a:rPr lang="es-ES" dirty="0" err="1" smtClean="0"/>
              <a:t>saving</a:t>
            </a:r>
            <a:r>
              <a:rPr lang="es-ES" dirty="0" smtClean="0"/>
              <a:t> </a:t>
            </a:r>
            <a:r>
              <a:rPr lang="es-ES" dirty="0" err="1" smtClean="0"/>
              <a:t>technology</a:t>
            </a:r>
            <a:r>
              <a:rPr lang="es-ES" dirty="0" smtClean="0"/>
              <a:t> in </a:t>
            </a:r>
            <a:r>
              <a:rPr lang="es-ES" dirty="0" err="1" smtClean="0"/>
              <a:t>face</a:t>
            </a:r>
            <a:r>
              <a:rPr lang="es-ES" dirty="0" smtClean="0"/>
              <a:t> of </a:t>
            </a:r>
            <a:r>
              <a:rPr lang="es-ES" dirty="0" err="1" smtClean="0"/>
              <a:t>increasing</a:t>
            </a:r>
            <a:r>
              <a:rPr lang="es-ES" dirty="0" smtClean="0"/>
              <a:t> </a:t>
            </a:r>
            <a:r>
              <a:rPr lang="es-ES" dirty="0" err="1" smtClean="0"/>
              <a:t>wages</a:t>
            </a:r>
            <a:r>
              <a:rPr lang="es-ES" dirty="0" smtClean="0"/>
              <a:t> in </a:t>
            </a:r>
            <a:r>
              <a:rPr lang="es-ES" dirty="0" err="1" smtClean="0"/>
              <a:t>agriculture</a:t>
            </a:r>
            <a:r>
              <a:rPr lang="es-ES" dirty="0" smtClean="0"/>
              <a:t> (</a:t>
            </a:r>
            <a:r>
              <a:rPr lang="es-ES" dirty="0" err="1" smtClean="0"/>
              <a:t>e.g</a:t>
            </a:r>
            <a:r>
              <a:rPr lang="es-ES" dirty="0" smtClean="0"/>
              <a:t>. </a:t>
            </a:r>
            <a:r>
              <a:rPr lang="es-ES" dirty="0" err="1" smtClean="0"/>
              <a:t>herbicide</a:t>
            </a:r>
            <a:r>
              <a:rPr lang="es-ES" dirty="0" smtClean="0"/>
              <a:t> </a:t>
            </a:r>
            <a:r>
              <a:rPr lang="es-ES" dirty="0" err="1" smtClean="0"/>
              <a:t>revolution</a:t>
            </a:r>
            <a:r>
              <a:rPr lang="es-ES" dirty="0" smtClean="0"/>
              <a:t>)</a:t>
            </a:r>
          </a:p>
          <a:p>
            <a:pPr lvl="2"/>
            <a:r>
              <a:rPr lang="es-ES" dirty="0" err="1" smtClean="0"/>
              <a:t>Story</a:t>
            </a:r>
            <a:r>
              <a:rPr lang="es-ES" dirty="0" smtClean="0"/>
              <a:t> of </a:t>
            </a:r>
            <a:r>
              <a:rPr lang="es-ES" dirty="0" err="1" smtClean="0"/>
              <a:t>induced</a:t>
            </a:r>
            <a:r>
              <a:rPr lang="es-ES" dirty="0" smtClean="0"/>
              <a:t> </a:t>
            </a:r>
            <a:r>
              <a:rPr lang="es-ES" dirty="0" err="1" smtClean="0"/>
              <a:t>innovation</a:t>
            </a:r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05307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 </a:t>
            </a:r>
            <a:r>
              <a:rPr lang="es-ES" dirty="0" err="1" smtClean="0"/>
              <a:t>research</a:t>
            </a:r>
            <a:r>
              <a:rPr lang="es-ES" dirty="0" smtClean="0"/>
              <a:t> plan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err="1" smtClean="0"/>
              <a:t>Because</a:t>
            </a:r>
            <a:r>
              <a:rPr lang="es-ES" sz="2400" dirty="0" smtClean="0"/>
              <a:t> </a:t>
            </a:r>
            <a:r>
              <a:rPr lang="es-ES" sz="2400" dirty="0" err="1" smtClean="0"/>
              <a:t>transformation</a:t>
            </a:r>
            <a:r>
              <a:rPr lang="es-ES" sz="2400" dirty="0" smtClean="0"/>
              <a:t> </a:t>
            </a:r>
            <a:r>
              <a:rPr lang="es-ES" sz="2400" dirty="0" err="1" smtClean="0"/>
              <a:t>is</a:t>
            </a:r>
            <a:r>
              <a:rPr lang="es-ES" sz="2400" dirty="0" smtClean="0"/>
              <a:t> </a:t>
            </a:r>
            <a:r>
              <a:rPr lang="es-ES" sz="2400" dirty="0" err="1" smtClean="0"/>
              <a:t>dynamic</a:t>
            </a:r>
            <a:r>
              <a:rPr lang="es-ES" sz="2400" dirty="0" smtClean="0"/>
              <a:t>, </a:t>
            </a:r>
            <a:r>
              <a:rPr lang="es-ES" sz="2400" dirty="0" err="1" smtClean="0"/>
              <a:t>need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think</a:t>
            </a:r>
            <a:r>
              <a:rPr lang="es-ES" sz="2400" dirty="0" smtClean="0"/>
              <a:t> </a:t>
            </a:r>
            <a:r>
              <a:rPr lang="es-ES" sz="2400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 err="1" smtClean="0"/>
              <a:t>establishing</a:t>
            </a:r>
            <a:r>
              <a:rPr lang="es-ES" sz="2400" dirty="0" smtClean="0"/>
              <a:t> panel </a:t>
            </a:r>
          </a:p>
          <a:p>
            <a:r>
              <a:rPr lang="es-ES" sz="2400" dirty="0" err="1" smtClean="0"/>
              <a:t>Begin</a:t>
            </a:r>
            <a:r>
              <a:rPr lang="es-ES" sz="2400" dirty="0" smtClean="0"/>
              <a:t> </a:t>
            </a:r>
            <a:r>
              <a:rPr lang="es-ES" sz="2400" dirty="0" err="1" smtClean="0"/>
              <a:t>with</a:t>
            </a:r>
            <a:r>
              <a:rPr lang="es-ES" sz="2400" dirty="0" smtClean="0"/>
              <a:t> </a:t>
            </a:r>
            <a:r>
              <a:rPr lang="es-ES" sz="2400" dirty="0" err="1" smtClean="0"/>
              <a:t>clear</a:t>
            </a:r>
            <a:r>
              <a:rPr lang="es-ES" sz="2400" dirty="0" smtClean="0"/>
              <a:t> </a:t>
            </a:r>
            <a:r>
              <a:rPr lang="es-ES" sz="2400" dirty="0" err="1" smtClean="0"/>
              <a:t>conception</a:t>
            </a:r>
            <a:r>
              <a:rPr lang="es-ES" sz="2400" dirty="0" smtClean="0"/>
              <a:t> of </a:t>
            </a:r>
            <a:r>
              <a:rPr lang="es-ES" sz="2400" dirty="0" err="1" smtClean="0"/>
              <a:t>expected</a:t>
            </a:r>
            <a:r>
              <a:rPr lang="es-ES" sz="2400" dirty="0" smtClean="0"/>
              <a:t> </a:t>
            </a:r>
            <a:r>
              <a:rPr lang="es-ES" sz="2400" dirty="0" err="1" smtClean="0"/>
              <a:t>nature</a:t>
            </a:r>
            <a:r>
              <a:rPr lang="es-ES" sz="2400" dirty="0" smtClean="0"/>
              <a:t> of </a:t>
            </a:r>
            <a:r>
              <a:rPr lang="es-ES" sz="2400" dirty="0" err="1" smtClean="0"/>
              <a:t>transformation</a:t>
            </a:r>
            <a:r>
              <a:rPr lang="es-ES" sz="2400" dirty="0" smtClean="0"/>
              <a:t> (TOC)</a:t>
            </a:r>
          </a:p>
          <a:p>
            <a:r>
              <a:rPr lang="es-ES" sz="2400" dirty="0" err="1" smtClean="0"/>
              <a:t>Areas</a:t>
            </a:r>
            <a:r>
              <a:rPr lang="es-ES" sz="2400" dirty="0" smtClean="0"/>
              <a:t> </a:t>
            </a:r>
            <a:r>
              <a:rPr lang="es-ES" sz="2400" dirty="0" err="1" smtClean="0"/>
              <a:t>where</a:t>
            </a:r>
            <a:r>
              <a:rPr lang="es-ES" sz="2400" dirty="0" smtClean="0"/>
              <a:t> </a:t>
            </a:r>
            <a:r>
              <a:rPr lang="es-ES" sz="2400" dirty="0" err="1" smtClean="0"/>
              <a:t>intervention</a:t>
            </a:r>
            <a:r>
              <a:rPr lang="es-ES" sz="2400" dirty="0" smtClean="0"/>
              <a:t> </a:t>
            </a:r>
            <a:r>
              <a:rPr lang="es-ES" sz="2400" dirty="0" err="1" smtClean="0"/>
              <a:t>is</a:t>
            </a:r>
            <a:r>
              <a:rPr lang="es-ES" sz="2400" dirty="0" smtClean="0"/>
              <a:t> </a:t>
            </a:r>
            <a:r>
              <a:rPr lang="es-ES" sz="2400" dirty="0" err="1" smtClean="0"/>
              <a:t>occurring</a:t>
            </a:r>
            <a:endParaRPr lang="es-ES" sz="2400" dirty="0" smtClean="0"/>
          </a:p>
          <a:p>
            <a:pPr lvl="1"/>
            <a:r>
              <a:rPr lang="es-ES" sz="2000" dirty="0" err="1" smtClean="0"/>
              <a:t>Typology</a:t>
            </a:r>
            <a:r>
              <a:rPr lang="es-ES" sz="2000" dirty="0" smtClean="0"/>
              <a:t> of </a:t>
            </a:r>
            <a:r>
              <a:rPr lang="es-ES" sz="2000" dirty="0" err="1" smtClean="0"/>
              <a:t>affected</a:t>
            </a:r>
            <a:r>
              <a:rPr lang="es-ES" sz="2000" dirty="0" smtClean="0"/>
              <a:t> </a:t>
            </a:r>
            <a:r>
              <a:rPr lang="es-ES" sz="2000" dirty="0" err="1" smtClean="0"/>
              <a:t>households</a:t>
            </a:r>
            <a:r>
              <a:rPr lang="es-ES" sz="2000" dirty="0" smtClean="0"/>
              <a:t> (</a:t>
            </a:r>
            <a:r>
              <a:rPr lang="es-ES" sz="2000" dirty="0" err="1" smtClean="0"/>
              <a:t>participant</a:t>
            </a:r>
            <a:r>
              <a:rPr lang="es-ES" sz="2000" dirty="0" smtClean="0"/>
              <a:t>/non)</a:t>
            </a:r>
          </a:p>
          <a:p>
            <a:pPr lvl="1"/>
            <a:r>
              <a:rPr lang="es-ES" sz="2000" dirty="0" err="1" smtClean="0"/>
              <a:t>Likely</a:t>
            </a:r>
            <a:r>
              <a:rPr lang="es-ES" sz="2000" dirty="0" smtClean="0"/>
              <a:t> </a:t>
            </a:r>
            <a:r>
              <a:rPr lang="es-ES" sz="2000" dirty="0" err="1" smtClean="0"/>
              <a:t>effects</a:t>
            </a:r>
            <a:r>
              <a:rPr lang="es-ES" sz="2000" dirty="0" smtClean="0"/>
              <a:t> of </a:t>
            </a:r>
            <a:r>
              <a:rPr lang="es-ES" sz="2000" dirty="0" err="1" smtClean="0"/>
              <a:t>transformation</a:t>
            </a:r>
            <a:r>
              <a:rPr lang="es-ES" sz="2000" dirty="0" smtClean="0"/>
              <a:t> </a:t>
            </a:r>
            <a:r>
              <a:rPr lang="es-ES" sz="2000" dirty="0" err="1" smtClean="0"/>
              <a:t>on</a:t>
            </a:r>
            <a:r>
              <a:rPr lang="es-ES" sz="2000" dirty="0" smtClean="0"/>
              <a:t> </a:t>
            </a:r>
            <a:r>
              <a:rPr lang="es-ES" sz="2000" dirty="0" err="1" smtClean="0"/>
              <a:t>household</a:t>
            </a:r>
            <a:r>
              <a:rPr lang="es-ES" sz="2000" dirty="0" smtClean="0"/>
              <a:t> </a:t>
            </a:r>
            <a:r>
              <a:rPr lang="es-ES" sz="2000" dirty="0" err="1" smtClean="0"/>
              <a:t>types</a:t>
            </a:r>
            <a:r>
              <a:rPr lang="es-ES" sz="2000" dirty="0" smtClean="0"/>
              <a:t> (</a:t>
            </a:r>
            <a:r>
              <a:rPr lang="es-ES" sz="2000" dirty="0" err="1" smtClean="0"/>
              <a:t>what</a:t>
            </a:r>
            <a:r>
              <a:rPr lang="es-ES" sz="2000" dirty="0" smtClean="0"/>
              <a:t> </a:t>
            </a:r>
            <a:r>
              <a:rPr lang="es-ES" sz="2000" dirty="0" err="1" smtClean="0"/>
              <a:t>is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likely</a:t>
            </a:r>
            <a:r>
              <a:rPr lang="es-ES" sz="2000" dirty="0" smtClean="0"/>
              <a:t> </a:t>
            </a:r>
            <a:r>
              <a:rPr lang="es-ES" sz="2000" dirty="0" err="1" smtClean="0"/>
              <a:t>nature</a:t>
            </a:r>
            <a:r>
              <a:rPr lang="es-ES" sz="2000" dirty="0" smtClean="0"/>
              <a:t> of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transformation</a:t>
            </a:r>
            <a:r>
              <a:rPr lang="es-ES" sz="2000" dirty="0" smtClean="0"/>
              <a:t>?)</a:t>
            </a:r>
            <a:endParaRPr lang="es-ES" sz="2000" dirty="0" smtClean="0"/>
          </a:p>
          <a:p>
            <a:pPr lvl="1"/>
            <a:r>
              <a:rPr lang="es-ES" sz="2000" dirty="0" err="1" smtClean="0"/>
              <a:t>Establish</a:t>
            </a:r>
            <a:r>
              <a:rPr lang="es-ES" sz="2000" dirty="0" smtClean="0"/>
              <a:t> </a:t>
            </a:r>
            <a:r>
              <a:rPr lang="es-ES" sz="2000" dirty="0" err="1" smtClean="0"/>
              <a:t>household</a:t>
            </a:r>
            <a:r>
              <a:rPr lang="es-ES" sz="2000" dirty="0" smtClean="0"/>
              <a:t> &amp; </a:t>
            </a:r>
            <a:r>
              <a:rPr lang="es-ES" sz="2000" dirty="0" err="1" smtClean="0"/>
              <a:t>community</a:t>
            </a:r>
            <a:r>
              <a:rPr lang="es-ES" sz="2000" dirty="0" smtClean="0"/>
              <a:t> </a:t>
            </a:r>
            <a:r>
              <a:rPr lang="es-ES" sz="2000" dirty="0" err="1" smtClean="0"/>
              <a:t>baseline</a:t>
            </a:r>
            <a:r>
              <a:rPr lang="es-ES" sz="2000" dirty="0" smtClean="0"/>
              <a:t> (</a:t>
            </a:r>
            <a:r>
              <a:rPr lang="es-ES" sz="2000" dirty="0" err="1" smtClean="0"/>
              <a:t>community</a:t>
            </a:r>
            <a:r>
              <a:rPr lang="es-ES" sz="2000" dirty="0" smtClean="0"/>
              <a:t>: </a:t>
            </a:r>
            <a:r>
              <a:rPr lang="es-ES" sz="2000" dirty="0" err="1" smtClean="0"/>
              <a:t>What</a:t>
            </a:r>
            <a:r>
              <a:rPr lang="es-ES" sz="2000" dirty="0" smtClean="0"/>
              <a:t> </a:t>
            </a:r>
            <a:r>
              <a:rPr lang="es-ES" sz="2000" dirty="0" err="1" smtClean="0"/>
              <a:t>is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current</a:t>
            </a:r>
            <a:r>
              <a:rPr lang="es-ES" sz="2000" dirty="0" smtClean="0"/>
              <a:t> </a:t>
            </a:r>
            <a:r>
              <a:rPr lang="es-ES" sz="2000" dirty="0" err="1" smtClean="0"/>
              <a:t>structure</a:t>
            </a:r>
            <a:r>
              <a:rPr lang="es-ES" sz="2000" dirty="0" smtClean="0"/>
              <a:t> of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economy</a:t>
            </a:r>
            <a:r>
              <a:rPr lang="es-ES" sz="2000" dirty="0" smtClean="0"/>
              <a:t>?)</a:t>
            </a:r>
          </a:p>
          <a:p>
            <a:r>
              <a:rPr lang="es-ES" sz="2400" dirty="0" err="1" smtClean="0"/>
              <a:t>What</a:t>
            </a:r>
            <a:r>
              <a:rPr lang="es-ES" sz="2400" dirty="0" smtClean="0"/>
              <a:t> </a:t>
            </a:r>
            <a:r>
              <a:rPr lang="es-ES" sz="2400" dirty="0" err="1" smtClean="0"/>
              <a:t>is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counterfactual</a:t>
            </a:r>
            <a:r>
              <a:rPr lang="es-ES" sz="2400" dirty="0" smtClean="0"/>
              <a:t>? Control </a:t>
            </a:r>
            <a:r>
              <a:rPr lang="es-ES" sz="2400" dirty="0" err="1" smtClean="0"/>
              <a:t>areas</a:t>
            </a:r>
            <a:r>
              <a:rPr lang="es-ES" sz="2400" dirty="0"/>
              <a:t>?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571982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 </a:t>
            </a:r>
            <a:r>
              <a:rPr lang="es-ES" dirty="0" err="1" smtClean="0"/>
              <a:t>research</a:t>
            </a:r>
            <a:r>
              <a:rPr lang="es-ES" dirty="0" smtClean="0"/>
              <a:t> plan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572000"/>
          </a:xfrm>
        </p:spPr>
        <p:txBody>
          <a:bodyPr>
            <a:normAutofit fontScale="62500" lnSpcReduction="20000"/>
          </a:bodyPr>
          <a:lstStyle/>
          <a:p>
            <a:r>
              <a:rPr lang="es-ES" dirty="0" smtClean="0"/>
              <a:t>Micro- &amp; meso-</a:t>
            </a:r>
            <a:r>
              <a:rPr lang="es-ES" dirty="0" err="1" smtClean="0"/>
              <a:t>level</a:t>
            </a:r>
            <a:r>
              <a:rPr lang="es-ES" dirty="0" smtClean="0"/>
              <a:t> </a:t>
            </a:r>
            <a:r>
              <a:rPr lang="es-ES" dirty="0" err="1" smtClean="0"/>
              <a:t>changes</a:t>
            </a:r>
            <a:r>
              <a:rPr lang="es-ES" dirty="0" smtClean="0"/>
              <a:t> (</a:t>
            </a:r>
            <a:r>
              <a:rPr lang="es-ES" dirty="0" err="1" smtClean="0"/>
              <a:t>farm</a:t>
            </a:r>
            <a:r>
              <a:rPr lang="es-ES" dirty="0" smtClean="0"/>
              <a:t>/</a:t>
            </a:r>
            <a:r>
              <a:rPr lang="es-ES" dirty="0" err="1" smtClean="0"/>
              <a:t>household</a:t>
            </a:r>
            <a:r>
              <a:rPr lang="es-ES" dirty="0" smtClean="0"/>
              <a:t> &amp; local </a:t>
            </a:r>
            <a:r>
              <a:rPr lang="es-ES" dirty="0" err="1" smtClean="0"/>
              <a:t>economy-wide</a:t>
            </a:r>
            <a:r>
              <a:rPr lang="es-ES" dirty="0" smtClean="0"/>
              <a:t> </a:t>
            </a:r>
            <a:r>
              <a:rPr lang="es-ES" dirty="0" err="1" smtClean="0"/>
              <a:t>measurement</a:t>
            </a:r>
            <a:r>
              <a:rPr lang="es-ES" dirty="0" smtClean="0"/>
              <a:t>)</a:t>
            </a:r>
          </a:p>
          <a:p>
            <a:pPr lvl="1"/>
            <a:r>
              <a:rPr lang="es-ES" dirty="0" err="1" smtClean="0"/>
              <a:t>Farmers</a:t>
            </a:r>
            <a:r>
              <a:rPr lang="es-ES" dirty="0" smtClean="0"/>
              <a:t>, labor </a:t>
            </a:r>
            <a:r>
              <a:rPr lang="es-ES" dirty="0" err="1" smtClean="0"/>
              <a:t>market</a:t>
            </a:r>
            <a:r>
              <a:rPr lang="es-ES" dirty="0" smtClean="0"/>
              <a:t> </a:t>
            </a:r>
            <a:r>
              <a:rPr lang="es-ES" dirty="0" err="1" smtClean="0"/>
              <a:t>participants</a:t>
            </a:r>
            <a:r>
              <a:rPr lang="es-ES" dirty="0" smtClean="0"/>
              <a:t>,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components</a:t>
            </a:r>
            <a:r>
              <a:rPr lang="es-ES" dirty="0" smtClean="0"/>
              <a:t> of </a:t>
            </a:r>
            <a:r>
              <a:rPr lang="es-ES" dirty="0" err="1" smtClean="0"/>
              <a:t>value</a:t>
            </a:r>
            <a:r>
              <a:rPr lang="es-ES" dirty="0" smtClean="0"/>
              <a:t> </a:t>
            </a:r>
            <a:r>
              <a:rPr lang="es-ES" dirty="0" err="1" smtClean="0"/>
              <a:t>chain</a:t>
            </a:r>
            <a:endParaRPr lang="es-ES" dirty="0" smtClean="0"/>
          </a:p>
          <a:p>
            <a:pPr lvl="2"/>
            <a:r>
              <a:rPr lang="es-ES" dirty="0" smtClean="0"/>
              <a:t>Standard </a:t>
            </a:r>
            <a:r>
              <a:rPr lang="es-ES" dirty="0" err="1" smtClean="0"/>
              <a:t>farm-household</a:t>
            </a:r>
            <a:r>
              <a:rPr lang="es-ES" dirty="0" smtClean="0"/>
              <a:t> </a:t>
            </a:r>
            <a:r>
              <a:rPr lang="es-ES" dirty="0" err="1" smtClean="0"/>
              <a:t>surveys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understand</a:t>
            </a:r>
            <a:r>
              <a:rPr lang="es-ES" dirty="0" smtClean="0"/>
              <a:t> </a:t>
            </a:r>
            <a:r>
              <a:rPr lang="es-ES" dirty="0" err="1" smtClean="0"/>
              <a:t>conditions</a:t>
            </a:r>
            <a:endParaRPr lang="es-ES" dirty="0" smtClean="0"/>
          </a:p>
          <a:p>
            <a:pPr lvl="2"/>
            <a:r>
              <a:rPr lang="es-ES" dirty="0" err="1" smtClean="0"/>
              <a:t>Supplement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new module(s):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interactions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rest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economy</a:t>
            </a:r>
            <a:endParaRPr lang="es-ES" dirty="0" smtClean="0"/>
          </a:p>
          <a:p>
            <a:pPr lvl="2"/>
            <a:r>
              <a:rPr lang="es-ES" dirty="0" err="1" smtClean="0"/>
              <a:t>Quantities</a:t>
            </a:r>
            <a:r>
              <a:rPr lang="es-ES" dirty="0" smtClean="0"/>
              <a:t>, </a:t>
            </a:r>
            <a:r>
              <a:rPr lang="es-ES" dirty="0" err="1" smtClean="0"/>
              <a:t>values</a:t>
            </a:r>
            <a:r>
              <a:rPr lang="es-ES" dirty="0" smtClean="0"/>
              <a:t> &amp; </a:t>
            </a:r>
            <a:r>
              <a:rPr lang="es-ES" dirty="0" err="1" smtClean="0"/>
              <a:t>where</a:t>
            </a:r>
            <a:r>
              <a:rPr lang="es-ES" dirty="0" smtClean="0"/>
              <a:t> </a:t>
            </a:r>
            <a:r>
              <a:rPr lang="es-ES" dirty="0" err="1" smtClean="0"/>
              <a:t>sourced</a:t>
            </a:r>
            <a:r>
              <a:rPr lang="es-ES" dirty="0" smtClean="0"/>
              <a:t> (</a:t>
            </a:r>
            <a:r>
              <a:rPr lang="es-ES" dirty="0" err="1" smtClean="0"/>
              <a:t>specific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including</a:t>
            </a:r>
            <a:r>
              <a:rPr lang="es-ES" dirty="0" smtClean="0"/>
              <a:t> </a:t>
            </a:r>
            <a:r>
              <a:rPr lang="es-ES" dirty="0" err="1" smtClean="0"/>
              <a:t>degree</a:t>
            </a:r>
            <a:r>
              <a:rPr lang="es-ES" dirty="0" smtClean="0"/>
              <a:t> of </a:t>
            </a:r>
            <a:r>
              <a:rPr lang="es-ES" dirty="0" err="1" smtClean="0"/>
              <a:t>processing</a:t>
            </a:r>
            <a:r>
              <a:rPr lang="es-ES" dirty="0" smtClean="0"/>
              <a:t>)</a:t>
            </a:r>
          </a:p>
          <a:p>
            <a:pPr lvl="1"/>
            <a:r>
              <a:rPr lang="es-ES" dirty="0" smtClean="0"/>
              <a:t> </a:t>
            </a:r>
            <a:r>
              <a:rPr lang="es-ES" dirty="0" err="1" smtClean="0"/>
              <a:t>Changes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meso-</a:t>
            </a:r>
            <a:r>
              <a:rPr lang="es-ES" dirty="0" err="1" smtClean="0"/>
              <a:t>economy</a:t>
            </a:r>
            <a:endParaRPr lang="es-ES" dirty="0" smtClean="0"/>
          </a:p>
          <a:p>
            <a:pPr lvl="2"/>
            <a:r>
              <a:rPr lang="es-ES" dirty="0" err="1" smtClean="0"/>
              <a:t>Number</a:t>
            </a:r>
            <a:r>
              <a:rPr lang="es-ES" dirty="0" smtClean="0"/>
              <a:t>, </a:t>
            </a:r>
            <a:r>
              <a:rPr lang="es-ES" dirty="0" err="1" smtClean="0"/>
              <a:t>type</a:t>
            </a:r>
            <a:r>
              <a:rPr lang="es-ES" dirty="0" smtClean="0"/>
              <a:t> and </a:t>
            </a:r>
            <a:r>
              <a:rPr lang="es-ES" dirty="0" err="1" smtClean="0"/>
              <a:t>size</a:t>
            </a:r>
            <a:r>
              <a:rPr lang="es-ES" dirty="0" smtClean="0"/>
              <a:t> of </a:t>
            </a:r>
            <a:r>
              <a:rPr lang="es-ES" dirty="0" err="1" smtClean="0"/>
              <a:t>firms</a:t>
            </a:r>
            <a:endParaRPr lang="es-ES" dirty="0" smtClean="0"/>
          </a:p>
          <a:p>
            <a:pPr lvl="2"/>
            <a:r>
              <a:rPr lang="es-ES" dirty="0" err="1" smtClean="0"/>
              <a:t>Interactions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firms-dynamic</a:t>
            </a:r>
            <a:r>
              <a:rPr lang="es-ES" dirty="0" smtClean="0"/>
              <a:t> </a:t>
            </a:r>
            <a:r>
              <a:rPr lang="es-ES" dirty="0" err="1" smtClean="0"/>
              <a:t>SAMs</a:t>
            </a:r>
            <a:r>
              <a:rPr lang="es-ES" dirty="0" smtClean="0"/>
              <a:t>?</a:t>
            </a:r>
          </a:p>
          <a:p>
            <a:pPr lvl="2"/>
            <a:r>
              <a:rPr lang="es-ES" dirty="0" err="1" smtClean="0"/>
              <a:t>Annual</a:t>
            </a:r>
            <a:r>
              <a:rPr lang="es-ES" dirty="0" smtClean="0"/>
              <a:t> </a:t>
            </a:r>
            <a:r>
              <a:rPr lang="es-ES" dirty="0" err="1" smtClean="0"/>
              <a:t>survey</a:t>
            </a:r>
            <a:r>
              <a:rPr lang="es-ES" dirty="0" smtClean="0"/>
              <a:t> of </a:t>
            </a:r>
            <a:r>
              <a:rPr lang="es-ES" dirty="0" err="1" smtClean="0"/>
              <a:t>businesses</a:t>
            </a:r>
            <a:r>
              <a:rPr lang="es-ES" dirty="0" smtClean="0"/>
              <a:t>? 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sources</a:t>
            </a:r>
            <a:r>
              <a:rPr lang="es-ES" dirty="0" smtClean="0"/>
              <a:t> of </a:t>
            </a:r>
            <a:r>
              <a:rPr lang="es-ES" dirty="0" err="1" smtClean="0"/>
              <a:t>these</a:t>
            </a:r>
            <a:r>
              <a:rPr lang="es-ES" dirty="0" smtClean="0"/>
              <a:t> data?</a:t>
            </a:r>
          </a:p>
          <a:p>
            <a:r>
              <a:rPr lang="es-ES" dirty="0" err="1" smtClean="0"/>
              <a:t>Complement</a:t>
            </a:r>
            <a:r>
              <a:rPr lang="es-ES" dirty="0" smtClean="0"/>
              <a:t> </a:t>
            </a:r>
            <a:r>
              <a:rPr lang="es-ES" dirty="0" err="1" smtClean="0"/>
              <a:t>survey</a:t>
            </a:r>
            <a:r>
              <a:rPr lang="es-ES" dirty="0" smtClean="0"/>
              <a:t> data </a:t>
            </a:r>
            <a:r>
              <a:rPr lang="es-ES" dirty="0" err="1" smtClean="0"/>
              <a:t>approach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qualitative</a:t>
            </a:r>
            <a:r>
              <a:rPr lang="es-ES" dirty="0" smtClean="0"/>
              <a:t> </a:t>
            </a:r>
            <a:r>
              <a:rPr lang="es-ES" dirty="0" err="1" smtClean="0"/>
              <a:t>studies</a:t>
            </a:r>
            <a:endParaRPr lang="es-ES" dirty="0" smtClean="0"/>
          </a:p>
          <a:p>
            <a:pPr lvl="1"/>
            <a:r>
              <a:rPr lang="es-ES" dirty="0" err="1" smtClean="0"/>
              <a:t>Value</a:t>
            </a:r>
            <a:r>
              <a:rPr lang="es-ES" dirty="0" smtClean="0"/>
              <a:t> </a:t>
            </a:r>
            <a:r>
              <a:rPr lang="es-ES" dirty="0" err="1" smtClean="0"/>
              <a:t>chain-like</a:t>
            </a:r>
            <a:r>
              <a:rPr lang="es-ES" dirty="0" smtClean="0"/>
              <a:t> </a:t>
            </a:r>
            <a:r>
              <a:rPr lang="es-ES" dirty="0" err="1" smtClean="0"/>
              <a:t>studies</a:t>
            </a:r>
            <a:r>
              <a:rPr lang="es-ES" dirty="0" smtClean="0"/>
              <a:t> </a:t>
            </a:r>
            <a:r>
              <a:rPr lang="es-ES" dirty="0" err="1" smtClean="0"/>
              <a:t>applied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local </a:t>
            </a:r>
            <a:r>
              <a:rPr lang="es-ES" dirty="0" err="1" smtClean="0"/>
              <a:t>economic</a:t>
            </a:r>
            <a:r>
              <a:rPr lang="es-ES" dirty="0" smtClean="0"/>
              <a:t> </a:t>
            </a:r>
            <a:r>
              <a:rPr lang="es-ES" dirty="0" err="1" smtClean="0"/>
              <a:t>structure</a:t>
            </a:r>
            <a:r>
              <a:rPr lang="es-ES" dirty="0" smtClean="0"/>
              <a:t>: </a:t>
            </a:r>
            <a:r>
              <a:rPr lang="es-ES" dirty="0" err="1" smtClean="0"/>
              <a:t>Illustration</a:t>
            </a:r>
            <a:r>
              <a:rPr lang="es-ES" dirty="0" smtClean="0"/>
              <a:t> of </a:t>
            </a:r>
            <a:r>
              <a:rPr lang="es-ES" dirty="0" err="1" smtClean="0"/>
              <a:t>number</a:t>
            </a:r>
            <a:r>
              <a:rPr lang="es-ES" dirty="0" smtClean="0"/>
              <a:t> and </a:t>
            </a:r>
            <a:r>
              <a:rPr lang="es-ES" dirty="0" err="1" smtClean="0"/>
              <a:t>strength</a:t>
            </a:r>
            <a:r>
              <a:rPr lang="es-ES" dirty="0" smtClean="0"/>
              <a:t> of </a:t>
            </a:r>
            <a:r>
              <a:rPr lang="es-ES" dirty="0" err="1" smtClean="0"/>
              <a:t>connections</a:t>
            </a:r>
            <a:r>
              <a:rPr lang="es-ES" dirty="0" smtClean="0"/>
              <a:t> (</a:t>
            </a:r>
            <a:r>
              <a:rPr lang="es-ES" dirty="0" err="1" smtClean="0"/>
              <a:t>network</a:t>
            </a:r>
            <a:r>
              <a:rPr lang="es-ES" dirty="0" smtClean="0"/>
              <a:t> </a:t>
            </a:r>
            <a:r>
              <a:rPr lang="es-ES" dirty="0" err="1" smtClean="0"/>
              <a:t>diagrams</a:t>
            </a:r>
            <a:r>
              <a:rPr lang="es-ES" dirty="0" smtClean="0"/>
              <a:t>)</a:t>
            </a:r>
          </a:p>
          <a:p>
            <a:pPr lvl="1"/>
            <a:r>
              <a:rPr lang="es-ES" dirty="0" err="1" smtClean="0"/>
              <a:t>Household</a:t>
            </a:r>
            <a:r>
              <a:rPr lang="es-ES" dirty="0" smtClean="0"/>
              <a:t> </a:t>
            </a:r>
            <a:r>
              <a:rPr lang="es-ES" dirty="0" err="1" smtClean="0"/>
              <a:t>dynamics</a:t>
            </a:r>
            <a:r>
              <a:rPr lang="es-ES" dirty="0" smtClean="0"/>
              <a:t> (</a:t>
            </a:r>
            <a:r>
              <a:rPr lang="es-ES" dirty="0" err="1" smtClean="0"/>
              <a:t>anthropology</a:t>
            </a:r>
            <a:r>
              <a:rPr lang="es-ES" dirty="0" smtClean="0"/>
              <a:t>)</a:t>
            </a:r>
          </a:p>
          <a:p>
            <a:pPr lvl="1"/>
            <a:r>
              <a:rPr lang="es-ES" dirty="0" err="1" smtClean="0"/>
              <a:t>Qualitative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can be </a:t>
            </a:r>
            <a:r>
              <a:rPr lang="es-ES" dirty="0" err="1" smtClean="0"/>
              <a:t>used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help</a:t>
            </a:r>
            <a:r>
              <a:rPr lang="es-ES" dirty="0" smtClean="0"/>
              <a:t> </a:t>
            </a:r>
            <a:r>
              <a:rPr lang="es-ES" dirty="0" err="1" smtClean="0"/>
              <a:t>establish</a:t>
            </a:r>
            <a:r>
              <a:rPr lang="es-ES" dirty="0" smtClean="0"/>
              <a:t> </a:t>
            </a:r>
            <a:r>
              <a:rPr lang="es-ES" dirty="0" err="1" smtClean="0"/>
              <a:t>causality</a:t>
            </a:r>
            <a:endParaRPr lang="es-ES" dirty="0" smtClean="0"/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03786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Partnerships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smtClean="0"/>
              <a:t>Rural </a:t>
            </a:r>
            <a:r>
              <a:rPr lang="es-ES" sz="2400" dirty="0" err="1" smtClean="0"/>
              <a:t>transformation</a:t>
            </a:r>
            <a:r>
              <a:rPr lang="es-ES" sz="2400" dirty="0" smtClean="0"/>
              <a:t> agenda </a:t>
            </a:r>
            <a:r>
              <a:rPr lang="es-ES" sz="2400" dirty="0" err="1" smtClean="0"/>
              <a:t>is</a:t>
            </a:r>
            <a:r>
              <a:rPr lang="es-ES" sz="2400" dirty="0" smtClean="0"/>
              <a:t> a </a:t>
            </a:r>
            <a:r>
              <a:rPr lang="es-ES" sz="2400" dirty="0" err="1" smtClean="0"/>
              <a:t>substantial</a:t>
            </a:r>
            <a:r>
              <a:rPr lang="es-ES" sz="2400" dirty="0" smtClean="0"/>
              <a:t> </a:t>
            </a:r>
            <a:r>
              <a:rPr lang="es-ES" sz="2400" dirty="0" err="1" smtClean="0"/>
              <a:t>departure</a:t>
            </a:r>
            <a:r>
              <a:rPr lang="es-ES" sz="2400" dirty="0" smtClean="0"/>
              <a:t> </a:t>
            </a:r>
            <a:r>
              <a:rPr lang="es-ES" sz="2400" dirty="0" err="1" smtClean="0"/>
              <a:t>from</a:t>
            </a:r>
            <a:r>
              <a:rPr lang="es-ES" sz="2400" dirty="0" smtClean="0"/>
              <a:t> </a:t>
            </a:r>
            <a:r>
              <a:rPr lang="es-ES" sz="2400" dirty="0" err="1" smtClean="0"/>
              <a:t>business</a:t>
            </a:r>
            <a:r>
              <a:rPr lang="es-ES" sz="2400" dirty="0" smtClean="0"/>
              <a:t> as usual</a:t>
            </a:r>
          </a:p>
          <a:p>
            <a:pPr lvl="1"/>
            <a:r>
              <a:rPr lang="es-ES" sz="2000" dirty="0" err="1" smtClean="0"/>
              <a:t>Need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ensure</a:t>
            </a:r>
            <a:r>
              <a:rPr lang="es-ES" sz="2000" dirty="0" smtClean="0"/>
              <a:t> </a:t>
            </a:r>
            <a:r>
              <a:rPr lang="es-ES" sz="2000" dirty="0" err="1" smtClean="0"/>
              <a:t>that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appropriate</a:t>
            </a:r>
            <a:r>
              <a:rPr lang="es-ES" sz="2000" dirty="0" smtClean="0"/>
              <a:t> </a:t>
            </a:r>
            <a:r>
              <a:rPr lang="es-ES" sz="2000" dirty="0" err="1" smtClean="0"/>
              <a:t>partners</a:t>
            </a:r>
            <a:r>
              <a:rPr lang="es-ES" sz="2000" dirty="0" smtClean="0"/>
              <a:t> are </a:t>
            </a:r>
            <a:r>
              <a:rPr lang="es-ES" sz="2000" dirty="0" err="1" smtClean="0"/>
              <a:t>on</a:t>
            </a:r>
            <a:r>
              <a:rPr lang="es-ES" sz="2000" dirty="0" smtClean="0"/>
              <a:t> </a:t>
            </a:r>
            <a:r>
              <a:rPr lang="es-ES" sz="2000" dirty="0" err="1" smtClean="0"/>
              <a:t>board</a:t>
            </a:r>
            <a:endParaRPr lang="es-ES" sz="2000" dirty="0" smtClean="0"/>
          </a:p>
          <a:p>
            <a:pPr lvl="1"/>
            <a:r>
              <a:rPr lang="es-ES" sz="2000" dirty="0" err="1" smtClean="0"/>
              <a:t>ARCs</a:t>
            </a:r>
            <a:r>
              <a:rPr lang="es-ES" sz="2000" dirty="0" smtClean="0"/>
              <a:t> </a:t>
            </a:r>
            <a:r>
              <a:rPr lang="es-ES" sz="2000" dirty="0" err="1" smtClean="0"/>
              <a:t>could</a:t>
            </a:r>
            <a:r>
              <a:rPr lang="es-ES" sz="2000" dirty="0" smtClean="0"/>
              <a:t> </a:t>
            </a:r>
            <a:r>
              <a:rPr lang="es-ES" sz="2000" dirty="0" err="1" smtClean="0"/>
              <a:t>support</a:t>
            </a:r>
            <a:r>
              <a:rPr lang="es-ES" sz="2000" dirty="0" smtClean="0"/>
              <a:t> in </a:t>
            </a:r>
            <a:r>
              <a:rPr lang="es-ES" sz="2000" dirty="0" err="1" smtClean="0"/>
              <a:t>conceptualization</a:t>
            </a:r>
            <a:r>
              <a:rPr lang="es-ES" sz="2000" dirty="0" smtClean="0"/>
              <a:t> and </a:t>
            </a:r>
            <a:r>
              <a:rPr lang="es-ES" sz="2000" dirty="0" err="1" smtClean="0"/>
              <a:t>development</a:t>
            </a:r>
            <a:r>
              <a:rPr lang="es-ES" sz="2000" dirty="0" smtClean="0"/>
              <a:t> of </a:t>
            </a:r>
            <a:r>
              <a:rPr lang="es-ES" sz="2000" dirty="0" err="1" smtClean="0"/>
              <a:t>survey</a:t>
            </a:r>
            <a:r>
              <a:rPr lang="es-ES" sz="2000" dirty="0" smtClean="0"/>
              <a:t> and </a:t>
            </a:r>
            <a:r>
              <a:rPr lang="es-ES" sz="2000" dirty="0" err="1" smtClean="0"/>
              <a:t>field</a:t>
            </a:r>
            <a:r>
              <a:rPr lang="es-ES" sz="2000" dirty="0" smtClean="0"/>
              <a:t> </a:t>
            </a:r>
            <a:r>
              <a:rPr lang="es-ES" sz="2000" dirty="0" err="1" smtClean="0"/>
              <a:t>instruments</a:t>
            </a:r>
            <a:endParaRPr lang="es-ES" sz="2000" dirty="0" smtClean="0"/>
          </a:p>
          <a:p>
            <a:pPr lvl="1"/>
            <a:r>
              <a:rPr lang="es-ES" sz="2000" dirty="0" smtClean="0"/>
              <a:t>Local </a:t>
            </a:r>
            <a:r>
              <a:rPr lang="es-ES" sz="2000" dirty="0" err="1" smtClean="0"/>
              <a:t>partners</a:t>
            </a:r>
            <a:r>
              <a:rPr lang="es-ES" sz="2000" dirty="0" smtClean="0"/>
              <a:t> </a:t>
            </a:r>
            <a:r>
              <a:rPr lang="es-ES" sz="2000" dirty="0" err="1" smtClean="0"/>
              <a:t>needed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understand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village</a:t>
            </a:r>
            <a:r>
              <a:rPr lang="es-ES" sz="2000" dirty="0" smtClean="0"/>
              <a:t> </a:t>
            </a:r>
            <a:r>
              <a:rPr lang="es-ES" sz="2000" dirty="0" err="1" smtClean="0"/>
              <a:t>economy</a:t>
            </a:r>
            <a:r>
              <a:rPr lang="es-ES" sz="2000" dirty="0" smtClean="0"/>
              <a:t> &amp; </a:t>
            </a:r>
            <a:r>
              <a:rPr lang="es-ES" sz="2000" dirty="0" err="1" smtClean="0"/>
              <a:t>undertake</a:t>
            </a:r>
            <a:r>
              <a:rPr lang="es-ES" sz="2000" dirty="0" smtClean="0"/>
              <a:t> </a:t>
            </a:r>
            <a:r>
              <a:rPr lang="es-ES" sz="2000" dirty="0" err="1" smtClean="0"/>
              <a:t>qualitative</a:t>
            </a:r>
            <a:r>
              <a:rPr lang="es-ES" sz="2000" dirty="0" smtClean="0"/>
              <a:t> </a:t>
            </a:r>
            <a:r>
              <a:rPr lang="es-ES" sz="2000" dirty="0" err="1" smtClean="0"/>
              <a:t>work</a:t>
            </a:r>
            <a:endParaRPr lang="es-ES" sz="2000" dirty="0" smtClean="0"/>
          </a:p>
          <a:p>
            <a:pPr lvl="1"/>
            <a:r>
              <a:rPr lang="es-ES" sz="2000" dirty="0" err="1" smtClean="0"/>
              <a:t>Adequate</a:t>
            </a:r>
            <a:r>
              <a:rPr lang="es-ES" sz="2000" dirty="0" smtClean="0"/>
              <a:t> </a:t>
            </a:r>
            <a:r>
              <a:rPr lang="es-ES" sz="2000" dirty="0" err="1" smtClean="0"/>
              <a:t>institutional</a:t>
            </a:r>
            <a:r>
              <a:rPr lang="es-ES" sz="2000" dirty="0" smtClean="0"/>
              <a:t> </a:t>
            </a:r>
            <a:r>
              <a:rPr lang="es-ES" sz="2000" dirty="0" err="1" smtClean="0"/>
              <a:t>commitment</a:t>
            </a:r>
            <a:r>
              <a:rPr lang="es-ES" sz="2000" dirty="0" smtClean="0"/>
              <a:t> </a:t>
            </a:r>
            <a:r>
              <a:rPr lang="es-ES" sz="2000" dirty="0" err="1" smtClean="0"/>
              <a:t>is</a:t>
            </a:r>
            <a:r>
              <a:rPr lang="es-ES" sz="2000" dirty="0" smtClean="0"/>
              <a:t> </a:t>
            </a:r>
            <a:r>
              <a:rPr lang="es-ES" sz="2000" dirty="0" err="1" smtClean="0"/>
              <a:t>needed</a:t>
            </a:r>
            <a:r>
              <a:rPr lang="es-ES" sz="2000" dirty="0" smtClean="0"/>
              <a:t> (RTB centers and </a:t>
            </a:r>
            <a:r>
              <a:rPr lang="es-ES" sz="2000" dirty="0" err="1" smtClean="0"/>
              <a:t>beyond</a:t>
            </a:r>
            <a:r>
              <a:rPr lang="es-ES" sz="2000" dirty="0" smtClean="0"/>
              <a:t>)</a:t>
            </a:r>
          </a:p>
          <a:p>
            <a:r>
              <a:rPr lang="es-ES" sz="2400" dirty="0" smtClean="0"/>
              <a:t>BMGF </a:t>
            </a:r>
            <a:r>
              <a:rPr lang="es-ES" sz="2400" dirty="0" err="1" smtClean="0"/>
              <a:t>is</a:t>
            </a:r>
            <a:r>
              <a:rPr lang="es-ES" sz="2400" dirty="0" smtClean="0"/>
              <a:t> </a:t>
            </a:r>
            <a:r>
              <a:rPr lang="es-ES" sz="2400" dirty="0" err="1" smtClean="0"/>
              <a:t>very</a:t>
            </a:r>
            <a:r>
              <a:rPr lang="es-ES" sz="2400" dirty="0" smtClean="0"/>
              <a:t> </a:t>
            </a:r>
            <a:r>
              <a:rPr lang="es-ES" sz="2400" dirty="0" err="1" smtClean="0"/>
              <a:t>interested</a:t>
            </a:r>
            <a:r>
              <a:rPr lang="es-ES" sz="2400" dirty="0" smtClean="0"/>
              <a:t> in rural </a:t>
            </a:r>
            <a:r>
              <a:rPr lang="es-ES" sz="2400" dirty="0" err="1" smtClean="0"/>
              <a:t>transformation</a:t>
            </a:r>
            <a:r>
              <a:rPr lang="es-ES" sz="2400" dirty="0" smtClean="0"/>
              <a:t>, as </a:t>
            </a:r>
            <a:r>
              <a:rPr lang="es-ES" sz="2400" dirty="0" err="1" smtClean="0"/>
              <a:t>is</a:t>
            </a:r>
            <a:r>
              <a:rPr lang="es-ES" sz="2400" dirty="0" smtClean="0"/>
              <a:t> USAID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894121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Causality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4641379"/>
          </a:xfrm>
        </p:spPr>
        <p:txBody>
          <a:bodyPr>
            <a:noAutofit/>
          </a:bodyPr>
          <a:lstStyle/>
          <a:p>
            <a:r>
              <a:rPr lang="es-ES" sz="1800" dirty="0" err="1" smtClean="0"/>
              <a:t>Burden</a:t>
            </a:r>
            <a:r>
              <a:rPr lang="es-ES" sz="1800" dirty="0" smtClean="0"/>
              <a:t> of </a:t>
            </a:r>
            <a:r>
              <a:rPr lang="es-ES" sz="1800" dirty="0" err="1" smtClean="0"/>
              <a:t>proof</a:t>
            </a:r>
            <a:r>
              <a:rPr lang="es-ES" sz="1800" dirty="0" smtClean="0"/>
              <a:t> </a:t>
            </a:r>
            <a:r>
              <a:rPr lang="es-ES" sz="1800" dirty="0" err="1" smtClean="0"/>
              <a:t>will</a:t>
            </a:r>
            <a:r>
              <a:rPr lang="es-ES" sz="1800" dirty="0" smtClean="0"/>
              <a:t> </a:t>
            </a:r>
            <a:r>
              <a:rPr lang="es-ES" sz="1800" dirty="0" err="1" smtClean="0"/>
              <a:t>not</a:t>
            </a:r>
            <a:r>
              <a:rPr lang="es-ES" sz="1800" dirty="0" smtClean="0"/>
              <a:t> </a:t>
            </a:r>
            <a:r>
              <a:rPr lang="es-ES" sz="1800" dirty="0" err="1" smtClean="0"/>
              <a:t>decrease</a:t>
            </a:r>
            <a:r>
              <a:rPr lang="es-ES" sz="1800" dirty="0" smtClean="0"/>
              <a:t> in </a:t>
            </a:r>
            <a:r>
              <a:rPr lang="es-ES" sz="1800" dirty="0" err="1" smtClean="0"/>
              <a:t>future</a:t>
            </a:r>
            <a:endParaRPr lang="es-ES" sz="1800" dirty="0" smtClean="0"/>
          </a:p>
          <a:p>
            <a:r>
              <a:rPr lang="es-ES" sz="1800" dirty="0" err="1" smtClean="0"/>
              <a:t>Experimentation</a:t>
            </a:r>
            <a:r>
              <a:rPr lang="es-ES" sz="1800" dirty="0" smtClean="0"/>
              <a:t> </a:t>
            </a:r>
            <a:r>
              <a:rPr lang="es-ES" sz="1800" dirty="0" err="1" smtClean="0"/>
              <a:t>is</a:t>
            </a:r>
            <a:r>
              <a:rPr lang="es-ES" sz="1800" dirty="0" smtClean="0"/>
              <a:t> </a:t>
            </a:r>
            <a:r>
              <a:rPr lang="es-ES" sz="1800" dirty="0" err="1" smtClean="0"/>
              <a:t>often</a:t>
            </a:r>
            <a:r>
              <a:rPr lang="es-ES" sz="1800" dirty="0" smtClean="0"/>
              <a:t> </a:t>
            </a:r>
            <a:r>
              <a:rPr lang="es-ES" sz="1800" dirty="0" err="1" smtClean="0"/>
              <a:t>difficult</a:t>
            </a:r>
            <a:endParaRPr lang="es-ES" sz="1800" dirty="0" smtClean="0"/>
          </a:p>
          <a:p>
            <a:pPr lvl="1"/>
            <a:r>
              <a:rPr lang="es-ES" sz="1400" dirty="0" smtClean="0"/>
              <a:t>Time </a:t>
            </a:r>
            <a:r>
              <a:rPr lang="es-ES" sz="1400" dirty="0" err="1" smtClean="0"/>
              <a:t>horizon</a:t>
            </a:r>
            <a:r>
              <a:rPr lang="es-ES" sz="1400" dirty="0" smtClean="0"/>
              <a:t> of </a:t>
            </a:r>
            <a:r>
              <a:rPr lang="es-ES" sz="1400" dirty="0" err="1" smtClean="0"/>
              <a:t>transformation</a:t>
            </a:r>
            <a:endParaRPr lang="es-ES" sz="1400" dirty="0" smtClean="0"/>
          </a:p>
          <a:p>
            <a:pPr lvl="1"/>
            <a:r>
              <a:rPr lang="es-ES" sz="1400" dirty="0" err="1" smtClean="0"/>
              <a:t>Difficulty</a:t>
            </a:r>
            <a:r>
              <a:rPr lang="es-ES" sz="1400" dirty="0" smtClean="0"/>
              <a:t> of </a:t>
            </a:r>
            <a:r>
              <a:rPr lang="es-ES" sz="1400" dirty="0" err="1" smtClean="0"/>
              <a:t>controlling</a:t>
            </a:r>
            <a:r>
              <a:rPr lang="es-ES" sz="1400" dirty="0" smtClean="0"/>
              <a:t> </a:t>
            </a:r>
            <a:r>
              <a:rPr lang="es-ES" sz="1400" dirty="0" err="1" smtClean="0"/>
              <a:t>for</a:t>
            </a:r>
            <a:r>
              <a:rPr lang="es-ES" sz="1400" dirty="0" smtClean="0"/>
              <a:t> </a:t>
            </a:r>
            <a:r>
              <a:rPr lang="es-ES" sz="1400" dirty="0" err="1" smtClean="0"/>
              <a:t>spillovers</a:t>
            </a:r>
            <a:endParaRPr lang="es-ES" sz="1400" dirty="0" smtClean="0"/>
          </a:p>
          <a:p>
            <a:pPr lvl="1"/>
            <a:r>
              <a:rPr lang="es-ES" sz="1400" dirty="0" err="1" smtClean="0"/>
              <a:t>Timing</a:t>
            </a:r>
            <a:r>
              <a:rPr lang="es-ES" sz="1400" dirty="0" smtClean="0"/>
              <a:t> of roll-</a:t>
            </a:r>
            <a:r>
              <a:rPr lang="es-ES" sz="1400" dirty="0" err="1" smtClean="0"/>
              <a:t>out</a:t>
            </a:r>
            <a:r>
              <a:rPr lang="es-ES" sz="1400" dirty="0" smtClean="0"/>
              <a:t> </a:t>
            </a:r>
            <a:r>
              <a:rPr lang="es-ES" sz="1400" dirty="0" err="1" smtClean="0"/>
              <a:t>or</a:t>
            </a:r>
            <a:r>
              <a:rPr lang="es-ES" sz="1400" dirty="0" smtClean="0"/>
              <a:t> spread of </a:t>
            </a:r>
            <a:r>
              <a:rPr lang="es-ES" sz="1400" dirty="0" err="1" smtClean="0"/>
              <a:t>technology</a:t>
            </a:r>
            <a:r>
              <a:rPr lang="es-ES" sz="1400" dirty="0" smtClean="0"/>
              <a:t>/</a:t>
            </a:r>
            <a:r>
              <a:rPr lang="es-ES" sz="1400" dirty="0" err="1" smtClean="0"/>
              <a:t>technology</a:t>
            </a:r>
            <a:r>
              <a:rPr lang="es-ES" sz="1400" dirty="0" smtClean="0"/>
              <a:t> </a:t>
            </a:r>
            <a:r>
              <a:rPr lang="es-ES" sz="1400" dirty="0" err="1" smtClean="0"/>
              <a:t>package</a:t>
            </a:r>
            <a:r>
              <a:rPr lang="es-ES" sz="1400" dirty="0" smtClean="0"/>
              <a:t> </a:t>
            </a:r>
            <a:r>
              <a:rPr lang="es-ES" sz="1400" dirty="0" err="1" smtClean="0"/>
              <a:t>might</a:t>
            </a:r>
            <a:r>
              <a:rPr lang="es-ES" sz="1400" dirty="0" smtClean="0"/>
              <a:t> </a:t>
            </a:r>
            <a:r>
              <a:rPr lang="es-ES" sz="1400" dirty="0" err="1" smtClean="0"/>
              <a:t>help</a:t>
            </a:r>
            <a:r>
              <a:rPr lang="es-ES" sz="1400" dirty="0" smtClean="0"/>
              <a:t> </a:t>
            </a:r>
            <a:r>
              <a:rPr lang="es-ES" sz="1400" dirty="0" err="1" smtClean="0"/>
              <a:t>identification</a:t>
            </a:r>
            <a:endParaRPr lang="es-ES" sz="1400" dirty="0" smtClean="0"/>
          </a:p>
          <a:p>
            <a:r>
              <a:rPr lang="es-ES" sz="1800" dirty="0" err="1" smtClean="0"/>
              <a:t>Essential</a:t>
            </a:r>
            <a:r>
              <a:rPr lang="es-ES" sz="1800" dirty="0" smtClean="0"/>
              <a:t> </a:t>
            </a:r>
            <a:r>
              <a:rPr lang="es-ES" sz="1800" dirty="0" err="1" smtClean="0"/>
              <a:t>to</a:t>
            </a:r>
            <a:r>
              <a:rPr lang="es-ES" sz="1800" dirty="0" smtClean="0"/>
              <a:t> </a:t>
            </a:r>
            <a:r>
              <a:rPr lang="es-ES" sz="1800" dirty="0" err="1" smtClean="0"/>
              <a:t>establish</a:t>
            </a:r>
            <a:r>
              <a:rPr lang="es-ES" sz="1800" dirty="0" smtClean="0"/>
              <a:t> </a:t>
            </a:r>
            <a:r>
              <a:rPr lang="es-ES" sz="1800" dirty="0" err="1" smtClean="0"/>
              <a:t>evidence</a:t>
            </a:r>
            <a:r>
              <a:rPr lang="es-ES" sz="1800" dirty="0" smtClean="0"/>
              <a:t> </a:t>
            </a:r>
            <a:r>
              <a:rPr lang="es-ES" sz="1800" dirty="0" err="1" smtClean="0"/>
              <a:t>related</a:t>
            </a:r>
            <a:r>
              <a:rPr lang="es-ES" sz="1800" dirty="0" smtClean="0"/>
              <a:t> </a:t>
            </a:r>
            <a:r>
              <a:rPr lang="es-ES" sz="1800" dirty="0" err="1" smtClean="0"/>
              <a:t>to</a:t>
            </a:r>
            <a:r>
              <a:rPr lang="es-ES" sz="1800" dirty="0" smtClean="0"/>
              <a:t> drivers of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transformation</a:t>
            </a:r>
            <a:r>
              <a:rPr lang="es-ES" sz="1800" dirty="0" smtClean="0"/>
              <a:t> (&amp; role of </a:t>
            </a:r>
            <a:r>
              <a:rPr lang="es-ES" sz="1800" dirty="0" err="1" smtClean="0"/>
              <a:t>research</a:t>
            </a:r>
            <a:r>
              <a:rPr lang="es-ES" sz="1800" dirty="0" smtClean="0"/>
              <a:t>/</a:t>
            </a:r>
            <a:r>
              <a:rPr lang="es-ES" sz="1800" dirty="0" err="1" smtClean="0"/>
              <a:t>technology</a:t>
            </a:r>
            <a:r>
              <a:rPr lang="es-ES" sz="1800" dirty="0" smtClean="0"/>
              <a:t> in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context</a:t>
            </a:r>
            <a:r>
              <a:rPr lang="es-ES" sz="1800" dirty="0" smtClean="0"/>
              <a:t> of </a:t>
            </a:r>
            <a:r>
              <a:rPr lang="es-ES" sz="1800" dirty="0" err="1" smtClean="0"/>
              <a:t>each</a:t>
            </a:r>
            <a:r>
              <a:rPr lang="es-ES" sz="1800" dirty="0" smtClean="0"/>
              <a:t> of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stylized</a:t>
            </a:r>
            <a:r>
              <a:rPr lang="es-ES" sz="1800" dirty="0" smtClean="0"/>
              <a:t> drivers)</a:t>
            </a:r>
          </a:p>
          <a:p>
            <a:r>
              <a:rPr lang="es-ES" sz="1800" dirty="0" err="1" smtClean="0"/>
              <a:t>Value</a:t>
            </a:r>
            <a:r>
              <a:rPr lang="es-ES" sz="1800" dirty="0" smtClean="0"/>
              <a:t> </a:t>
            </a:r>
            <a:r>
              <a:rPr lang="es-ES" sz="1800" dirty="0" err="1" smtClean="0"/>
              <a:t>chain</a:t>
            </a:r>
            <a:r>
              <a:rPr lang="es-ES" sz="1800" dirty="0" smtClean="0"/>
              <a:t> driver </a:t>
            </a:r>
            <a:r>
              <a:rPr lang="es-ES" sz="1800" dirty="0" err="1" smtClean="0"/>
              <a:t>relatively</a:t>
            </a:r>
            <a:r>
              <a:rPr lang="es-ES" sz="1800" dirty="0" smtClean="0"/>
              <a:t> </a:t>
            </a:r>
            <a:r>
              <a:rPr lang="es-ES" sz="1800" dirty="0" err="1" smtClean="0"/>
              <a:t>easy</a:t>
            </a:r>
            <a:r>
              <a:rPr lang="es-ES" sz="1800" dirty="0" smtClean="0"/>
              <a:t> </a:t>
            </a:r>
            <a:r>
              <a:rPr lang="es-ES" sz="1800" dirty="0" err="1" smtClean="0"/>
              <a:t>to</a:t>
            </a:r>
            <a:r>
              <a:rPr lang="es-ES" sz="1800" dirty="0" smtClean="0"/>
              <a:t> </a:t>
            </a:r>
            <a:r>
              <a:rPr lang="es-ES" sz="1800" dirty="0" err="1" smtClean="0"/>
              <a:t>identify</a:t>
            </a:r>
            <a:r>
              <a:rPr lang="es-ES" sz="1800" dirty="0" smtClean="0"/>
              <a:t> (</a:t>
            </a:r>
            <a:r>
              <a:rPr lang="es-ES" sz="1800" dirty="0" err="1" smtClean="0"/>
              <a:t>refrigeration</a:t>
            </a:r>
            <a:r>
              <a:rPr lang="es-ES" sz="1800" dirty="0" smtClean="0"/>
              <a:t>, </a:t>
            </a:r>
            <a:r>
              <a:rPr lang="es-ES" sz="1800" dirty="0" err="1" smtClean="0"/>
              <a:t>basic</a:t>
            </a:r>
            <a:r>
              <a:rPr lang="es-ES" sz="1800" dirty="0" smtClean="0"/>
              <a:t> </a:t>
            </a:r>
            <a:r>
              <a:rPr lang="es-ES" sz="1800" dirty="0" err="1" smtClean="0"/>
              <a:t>processing</a:t>
            </a:r>
            <a:r>
              <a:rPr lang="es-ES" sz="1800" dirty="0" smtClean="0"/>
              <a:t>, contractual </a:t>
            </a:r>
            <a:r>
              <a:rPr lang="es-ES" sz="1800" dirty="0" err="1" smtClean="0"/>
              <a:t>arrangements</a:t>
            </a:r>
            <a:r>
              <a:rPr lang="es-ES" sz="1800" dirty="0" smtClean="0"/>
              <a:t>; </a:t>
            </a:r>
            <a:r>
              <a:rPr lang="es-ES" sz="1800" dirty="0" err="1" smtClean="0"/>
              <a:t>discrete</a:t>
            </a:r>
            <a:r>
              <a:rPr lang="es-ES" sz="1800" dirty="0" smtClean="0"/>
              <a:t> </a:t>
            </a:r>
            <a:r>
              <a:rPr lang="es-ES" sz="1800" dirty="0" err="1" smtClean="0"/>
              <a:t>events</a:t>
            </a:r>
            <a:r>
              <a:rPr lang="es-ES" sz="1800" dirty="0" smtClean="0"/>
              <a:t>)</a:t>
            </a:r>
          </a:p>
          <a:p>
            <a:pPr lvl="1"/>
            <a:r>
              <a:rPr lang="es-ES" sz="1500" dirty="0" err="1" smtClean="0"/>
              <a:t>But</a:t>
            </a:r>
            <a:r>
              <a:rPr lang="es-ES" sz="1500" dirty="0" smtClean="0"/>
              <a:t>, </a:t>
            </a:r>
            <a:r>
              <a:rPr lang="es-ES" sz="1500" dirty="0" err="1" smtClean="0"/>
              <a:t>even</a:t>
            </a:r>
            <a:r>
              <a:rPr lang="es-ES" sz="1500" dirty="0" smtClean="0"/>
              <a:t> </a:t>
            </a:r>
            <a:r>
              <a:rPr lang="es-ES" sz="1500" dirty="0" err="1" smtClean="0"/>
              <a:t>with</a:t>
            </a:r>
            <a:r>
              <a:rPr lang="es-ES" sz="1500" dirty="0" smtClean="0"/>
              <a:t> </a:t>
            </a:r>
            <a:r>
              <a:rPr lang="es-ES" sz="1500" dirty="0" err="1" smtClean="0"/>
              <a:t>this</a:t>
            </a:r>
            <a:r>
              <a:rPr lang="es-ES" sz="1500" dirty="0" smtClean="0"/>
              <a:t> </a:t>
            </a:r>
            <a:r>
              <a:rPr lang="es-ES" sz="1500" dirty="0" err="1" smtClean="0"/>
              <a:t>event</a:t>
            </a:r>
            <a:r>
              <a:rPr lang="es-ES" sz="1500" dirty="0" smtClean="0"/>
              <a:t>, </a:t>
            </a:r>
            <a:r>
              <a:rPr lang="es-ES" sz="1500" dirty="0" err="1" smtClean="0"/>
              <a:t>participation</a:t>
            </a:r>
            <a:r>
              <a:rPr lang="es-ES" sz="1500" dirty="0" smtClean="0"/>
              <a:t> </a:t>
            </a:r>
            <a:r>
              <a:rPr lang="es-ES" sz="1500" dirty="0" err="1" smtClean="0"/>
              <a:t>is</a:t>
            </a:r>
            <a:r>
              <a:rPr lang="es-ES" sz="1500" dirty="0" smtClean="0"/>
              <a:t> </a:t>
            </a:r>
            <a:r>
              <a:rPr lang="es-ES" sz="1500" dirty="0" err="1" smtClean="0"/>
              <a:t>not</a:t>
            </a:r>
            <a:r>
              <a:rPr lang="es-ES" sz="1500" dirty="0" smtClean="0"/>
              <a:t> </a:t>
            </a:r>
            <a:r>
              <a:rPr lang="es-ES" sz="1500" dirty="0" err="1" smtClean="0"/>
              <a:t>assigned</a:t>
            </a:r>
            <a:r>
              <a:rPr lang="es-ES" sz="1500" dirty="0" smtClean="0"/>
              <a:t> </a:t>
            </a:r>
            <a:r>
              <a:rPr lang="es-ES" sz="1500" dirty="0" err="1" smtClean="0"/>
              <a:t>randomly</a:t>
            </a:r>
            <a:r>
              <a:rPr lang="es-ES" sz="1500" dirty="0" smtClean="0"/>
              <a:t> </a:t>
            </a:r>
            <a:r>
              <a:rPr lang="es-ES" sz="1500" dirty="0" smtClean="0"/>
              <a:t>(</a:t>
            </a:r>
            <a:r>
              <a:rPr lang="es-ES" sz="1500" dirty="0" err="1" smtClean="0"/>
              <a:t>what</a:t>
            </a:r>
            <a:r>
              <a:rPr lang="es-ES" sz="1500" dirty="0" smtClean="0"/>
              <a:t> do </a:t>
            </a:r>
            <a:r>
              <a:rPr lang="es-ES" sz="1500" dirty="0" err="1" smtClean="0"/>
              <a:t>we</a:t>
            </a:r>
            <a:r>
              <a:rPr lang="es-ES" sz="1500" dirty="0" smtClean="0"/>
              <a:t> </a:t>
            </a:r>
            <a:r>
              <a:rPr lang="es-ES" sz="1500" dirty="0" err="1" smtClean="0"/>
              <a:t>want</a:t>
            </a:r>
            <a:r>
              <a:rPr lang="es-ES" sz="1500" dirty="0" smtClean="0"/>
              <a:t> </a:t>
            </a:r>
            <a:r>
              <a:rPr lang="es-ES" sz="1500" dirty="0" err="1" smtClean="0"/>
              <a:t>to</a:t>
            </a:r>
            <a:r>
              <a:rPr lang="es-ES" sz="1500" dirty="0" smtClean="0"/>
              <a:t> </a:t>
            </a:r>
            <a:r>
              <a:rPr lang="es-ES" sz="1500" dirty="0" err="1" smtClean="0"/>
              <a:t>identify</a:t>
            </a:r>
            <a:r>
              <a:rPr lang="es-ES" sz="1500" dirty="0" smtClean="0"/>
              <a:t>?)</a:t>
            </a:r>
            <a:endParaRPr lang="es-ES" sz="1500" dirty="0" smtClean="0"/>
          </a:p>
          <a:p>
            <a:pPr lvl="1"/>
            <a:r>
              <a:rPr lang="es-ES" sz="1600" dirty="0" smtClean="0"/>
              <a:t>Rapid </a:t>
            </a:r>
            <a:r>
              <a:rPr lang="es-ES" sz="1600" dirty="0" err="1" smtClean="0"/>
              <a:t>transformation</a:t>
            </a:r>
            <a:r>
              <a:rPr lang="es-ES" sz="1600" dirty="0" smtClean="0"/>
              <a:t> </a:t>
            </a:r>
          </a:p>
          <a:p>
            <a:pPr lvl="1"/>
            <a:r>
              <a:rPr lang="es-ES" sz="1600" dirty="0" smtClean="0"/>
              <a:t>Role of </a:t>
            </a:r>
            <a:r>
              <a:rPr lang="es-ES" sz="1600" dirty="0" err="1" smtClean="0"/>
              <a:t>agricultural</a:t>
            </a:r>
            <a:r>
              <a:rPr lang="es-ES" sz="1600" dirty="0" smtClean="0"/>
              <a:t> </a:t>
            </a:r>
            <a:r>
              <a:rPr lang="es-ES" sz="1600" dirty="0" err="1" smtClean="0"/>
              <a:t>research</a:t>
            </a:r>
            <a:r>
              <a:rPr lang="es-ES" sz="1600" dirty="0" smtClean="0"/>
              <a:t> and </a:t>
            </a:r>
            <a:r>
              <a:rPr lang="es-ES" sz="1600" dirty="0" err="1" smtClean="0"/>
              <a:t>technology</a:t>
            </a:r>
            <a:r>
              <a:rPr lang="es-ES" sz="1600" dirty="0" smtClean="0"/>
              <a:t> in </a:t>
            </a:r>
            <a:r>
              <a:rPr lang="es-ES" sz="1600" dirty="0" err="1" smtClean="0"/>
              <a:t>contributing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emergence</a:t>
            </a:r>
            <a:r>
              <a:rPr lang="es-ES" sz="1600" dirty="0" smtClean="0"/>
              <a:t> of </a:t>
            </a:r>
            <a:r>
              <a:rPr lang="es-ES" sz="1600" dirty="0" err="1" smtClean="0"/>
              <a:t>value</a:t>
            </a:r>
            <a:r>
              <a:rPr lang="es-ES" sz="1600" dirty="0" smtClean="0"/>
              <a:t> </a:t>
            </a:r>
            <a:r>
              <a:rPr lang="es-ES" sz="1600" dirty="0" err="1" smtClean="0"/>
              <a:t>chain</a:t>
            </a:r>
            <a:r>
              <a:rPr lang="es-ES" sz="16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01913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Causality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err="1"/>
              <a:t>Technology</a:t>
            </a:r>
            <a:r>
              <a:rPr lang="es-ES" sz="2400" dirty="0"/>
              <a:t> </a:t>
            </a:r>
            <a:r>
              <a:rPr lang="es-ES" sz="2400" dirty="0" err="1"/>
              <a:t>push</a:t>
            </a:r>
            <a:r>
              <a:rPr lang="es-ES" sz="2400" dirty="0"/>
              <a:t> more </a:t>
            </a:r>
            <a:r>
              <a:rPr lang="es-ES" sz="2400" dirty="0" err="1"/>
              <a:t>difficult</a:t>
            </a:r>
            <a:endParaRPr lang="es-ES" sz="2400" dirty="0"/>
          </a:p>
          <a:p>
            <a:pPr lvl="1"/>
            <a:r>
              <a:rPr lang="es-ES" sz="1800" dirty="0" err="1"/>
              <a:t>Timing</a:t>
            </a:r>
            <a:r>
              <a:rPr lang="es-ES" sz="1800" dirty="0"/>
              <a:t> </a:t>
            </a:r>
            <a:r>
              <a:rPr lang="es-ES" sz="1800" dirty="0" err="1" smtClean="0"/>
              <a:t>essential</a:t>
            </a:r>
            <a:r>
              <a:rPr lang="es-ES" sz="1800" dirty="0" smtClean="0"/>
              <a:t>: In </a:t>
            </a:r>
            <a:r>
              <a:rPr lang="es-ES" sz="1800" dirty="0"/>
              <a:t>a </a:t>
            </a:r>
            <a:r>
              <a:rPr lang="es-ES" sz="1800" dirty="0" err="1"/>
              <a:t>technology</a:t>
            </a:r>
            <a:r>
              <a:rPr lang="es-ES" sz="1800" dirty="0"/>
              <a:t> </a:t>
            </a:r>
            <a:r>
              <a:rPr lang="es-ES" sz="1800" dirty="0" err="1"/>
              <a:t>push</a:t>
            </a:r>
            <a:r>
              <a:rPr lang="es-ES" sz="1800" dirty="0"/>
              <a:t> </a:t>
            </a:r>
            <a:r>
              <a:rPr lang="es-ES" sz="1800" dirty="0" err="1"/>
              <a:t>situation</a:t>
            </a:r>
            <a:r>
              <a:rPr lang="es-ES" sz="1800" dirty="0"/>
              <a:t>, </a:t>
            </a:r>
            <a:r>
              <a:rPr lang="es-ES" sz="1800" dirty="0" err="1"/>
              <a:t>farm-level</a:t>
            </a:r>
            <a:r>
              <a:rPr lang="es-ES" sz="1800" dirty="0"/>
              <a:t> </a:t>
            </a:r>
            <a:r>
              <a:rPr lang="es-ES" sz="1800" dirty="0" err="1"/>
              <a:t>productivity</a:t>
            </a:r>
            <a:r>
              <a:rPr lang="es-ES" sz="1800" dirty="0"/>
              <a:t>  (</a:t>
            </a:r>
            <a:r>
              <a:rPr lang="es-ES" sz="1800" dirty="0" err="1"/>
              <a:t>or</a:t>
            </a:r>
            <a:r>
              <a:rPr lang="es-ES" sz="1800" dirty="0"/>
              <a:t> </a:t>
            </a:r>
            <a:r>
              <a:rPr lang="es-ES" sz="1800" dirty="0" err="1"/>
              <a:t>other</a:t>
            </a:r>
            <a:r>
              <a:rPr lang="es-ES" sz="1800" dirty="0"/>
              <a:t> </a:t>
            </a:r>
            <a:r>
              <a:rPr lang="es-ES" sz="1800" dirty="0" err="1"/>
              <a:t>farm-level</a:t>
            </a:r>
            <a:r>
              <a:rPr lang="es-ES" sz="1800" dirty="0"/>
              <a:t> </a:t>
            </a:r>
            <a:r>
              <a:rPr lang="es-ES" sz="1800" dirty="0" err="1"/>
              <a:t>change</a:t>
            </a:r>
            <a:r>
              <a:rPr lang="es-ES" sz="1800" dirty="0"/>
              <a:t>) </a:t>
            </a:r>
            <a:r>
              <a:rPr lang="es-ES" sz="1800" dirty="0" err="1"/>
              <a:t>should</a:t>
            </a:r>
            <a:r>
              <a:rPr lang="es-ES" sz="1800" dirty="0"/>
              <a:t> </a:t>
            </a:r>
            <a:r>
              <a:rPr lang="es-ES" sz="1800" dirty="0" err="1"/>
              <a:t>preceed</a:t>
            </a:r>
            <a:r>
              <a:rPr lang="es-ES" sz="1800" dirty="0"/>
              <a:t> </a:t>
            </a:r>
            <a:r>
              <a:rPr lang="es-ES" sz="1800" dirty="0" err="1"/>
              <a:t>other</a:t>
            </a:r>
            <a:r>
              <a:rPr lang="es-ES" sz="1800" dirty="0"/>
              <a:t> </a:t>
            </a:r>
            <a:r>
              <a:rPr lang="es-ES" sz="1800" dirty="0" err="1"/>
              <a:t>changes</a:t>
            </a:r>
            <a:endParaRPr lang="es-ES" sz="1800" dirty="0"/>
          </a:p>
          <a:p>
            <a:pPr lvl="1"/>
            <a:r>
              <a:rPr lang="es-ES" sz="1800" dirty="0" err="1"/>
              <a:t>Evidence</a:t>
            </a:r>
            <a:r>
              <a:rPr lang="es-ES" sz="1800" dirty="0"/>
              <a:t> </a:t>
            </a:r>
            <a:r>
              <a:rPr lang="es-ES" sz="1800" dirty="0" err="1"/>
              <a:t>to</a:t>
            </a:r>
            <a:r>
              <a:rPr lang="es-ES" sz="1800" dirty="0"/>
              <a:t> rule </a:t>
            </a:r>
            <a:r>
              <a:rPr lang="es-ES" sz="1800" dirty="0" err="1"/>
              <a:t>out</a:t>
            </a:r>
            <a:r>
              <a:rPr lang="es-ES" sz="1800" dirty="0"/>
              <a:t> </a:t>
            </a:r>
            <a:r>
              <a:rPr lang="es-ES" sz="1800" dirty="0" err="1"/>
              <a:t>other</a:t>
            </a:r>
            <a:r>
              <a:rPr lang="es-ES" sz="1800" dirty="0"/>
              <a:t> drivers </a:t>
            </a:r>
          </a:p>
          <a:p>
            <a:pPr lvl="2"/>
            <a:r>
              <a:rPr lang="es-ES" sz="1600" dirty="0"/>
              <a:t>No </a:t>
            </a:r>
            <a:r>
              <a:rPr lang="es-ES" sz="1600" dirty="0" err="1"/>
              <a:t>specific</a:t>
            </a:r>
            <a:r>
              <a:rPr lang="es-ES" sz="1600" dirty="0"/>
              <a:t> </a:t>
            </a:r>
            <a:r>
              <a:rPr lang="es-ES" sz="1600" dirty="0" err="1"/>
              <a:t>value</a:t>
            </a:r>
            <a:r>
              <a:rPr lang="es-ES" sz="1600" dirty="0"/>
              <a:t> </a:t>
            </a:r>
            <a:r>
              <a:rPr lang="es-ES" sz="1600" dirty="0" err="1"/>
              <a:t>chain</a:t>
            </a:r>
            <a:r>
              <a:rPr lang="es-ES" sz="1600" dirty="0"/>
              <a:t> </a:t>
            </a:r>
            <a:r>
              <a:rPr lang="es-ES" sz="1600" dirty="0" err="1"/>
              <a:t>emerging</a:t>
            </a:r>
            <a:endParaRPr lang="es-ES" sz="1600" dirty="0"/>
          </a:p>
          <a:p>
            <a:pPr lvl="2"/>
            <a:r>
              <a:rPr lang="es-ES" sz="1600" dirty="0" err="1"/>
              <a:t>Comparatively</a:t>
            </a:r>
            <a:r>
              <a:rPr lang="es-ES" sz="1600" dirty="0"/>
              <a:t> </a:t>
            </a:r>
            <a:r>
              <a:rPr lang="es-ES" sz="1600" dirty="0" err="1"/>
              <a:t>rapid</a:t>
            </a:r>
            <a:r>
              <a:rPr lang="es-ES" sz="1600" dirty="0"/>
              <a:t> </a:t>
            </a:r>
            <a:r>
              <a:rPr lang="es-ES" sz="1600" dirty="0" err="1"/>
              <a:t>growth</a:t>
            </a:r>
            <a:r>
              <a:rPr lang="es-ES" sz="1600" dirty="0"/>
              <a:t> in </a:t>
            </a:r>
            <a:r>
              <a:rPr lang="es-ES" sz="1600" dirty="0" err="1"/>
              <a:t>technology</a:t>
            </a:r>
            <a:r>
              <a:rPr lang="es-ES" sz="1600" dirty="0"/>
              <a:t> </a:t>
            </a:r>
            <a:r>
              <a:rPr lang="es-ES" sz="1600" dirty="0" err="1"/>
              <a:t>push</a:t>
            </a:r>
            <a:r>
              <a:rPr lang="es-ES" sz="1600" dirty="0"/>
              <a:t> sector, </a:t>
            </a:r>
            <a:r>
              <a:rPr lang="es-ES" sz="1600" dirty="0" err="1"/>
              <a:t>or</a:t>
            </a:r>
            <a:r>
              <a:rPr lang="es-ES" sz="1600" dirty="0"/>
              <a:t> </a:t>
            </a:r>
            <a:r>
              <a:rPr lang="es-ES" sz="1600" dirty="0" err="1"/>
              <a:t>evidence</a:t>
            </a:r>
            <a:r>
              <a:rPr lang="es-ES" sz="1600" dirty="0"/>
              <a:t> </a:t>
            </a:r>
            <a:r>
              <a:rPr lang="es-ES" sz="1600" dirty="0" err="1"/>
              <a:t>that</a:t>
            </a:r>
            <a:r>
              <a:rPr lang="es-ES" sz="1600" dirty="0"/>
              <a:t> </a:t>
            </a:r>
            <a:r>
              <a:rPr lang="es-ES" sz="1600" dirty="0" err="1"/>
              <a:t>technology</a:t>
            </a:r>
            <a:r>
              <a:rPr lang="es-ES" sz="1600" dirty="0"/>
              <a:t> </a:t>
            </a:r>
            <a:r>
              <a:rPr lang="es-ES" sz="1600" dirty="0" err="1"/>
              <a:t>push</a:t>
            </a:r>
            <a:r>
              <a:rPr lang="es-ES" sz="1600" dirty="0"/>
              <a:t> sector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 smtClean="0"/>
              <a:t>leading</a:t>
            </a:r>
            <a:endParaRPr lang="es-ES" sz="1600" dirty="0" smtClean="0"/>
          </a:p>
          <a:p>
            <a:r>
              <a:rPr lang="es-ES" sz="2400" dirty="0" smtClean="0"/>
              <a:t>Panel data </a:t>
            </a:r>
            <a:r>
              <a:rPr lang="es-ES" sz="2400" dirty="0" err="1" smtClean="0"/>
              <a:t>will</a:t>
            </a:r>
            <a:r>
              <a:rPr lang="es-ES" sz="2400" dirty="0" smtClean="0"/>
              <a:t> </a:t>
            </a:r>
            <a:r>
              <a:rPr lang="es-ES" sz="2400" dirty="0" err="1" smtClean="0"/>
              <a:t>assist</a:t>
            </a:r>
            <a:r>
              <a:rPr lang="es-ES" sz="2400" dirty="0" smtClean="0"/>
              <a:t> </a:t>
            </a:r>
            <a:r>
              <a:rPr lang="es-ES" sz="2400" dirty="0" err="1" smtClean="0"/>
              <a:t>by</a:t>
            </a:r>
            <a:r>
              <a:rPr lang="es-ES" sz="2400" dirty="0" smtClean="0"/>
              <a:t> </a:t>
            </a:r>
            <a:r>
              <a:rPr lang="es-ES" sz="2400" dirty="0" err="1" smtClean="0"/>
              <a:t>reducing</a:t>
            </a:r>
            <a:r>
              <a:rPr lang="es-ES" sz="2400" dirty="0" smtClean="0"/>
              <a:t> </a:t>
            </a:r>
            <a:r>
              <a:rPr lang="es-ES" sz="2400" dirty="0" err="1" smtClean="0"/>
              <a:t>effects</a:t>
            </a:r>
            <a:r>
              <a:rPr lang="es-ES" sz="2400" dirty="0" smtClean="0"/>
              <a:t> of </a:t>
            </a:r>
            <a:r>
              <a:rPr lang="es-ES" sz="2400" dirty="0" err="1" smtClean="0"/>
              <a:t>household</a:t>
            </a:r>
            <a:r>
              <a:rPr lang="es-ES" sz="2400" dirty="0"/>
              <a:t> </a:t>
            </a:r>
            <a:r>
              <a:rPr lang="es-ES" sz="2400" dirty="0" smtClean="0"/>
              <a:t>&amp; and </a:t>
            </a:r>
            <a:r>
              <a:rPr lang="es-ES" sz="2400" dirty="0" err="1" smtClean="0"/>
              <a:t>other</a:t>
            </a:r>
            <a:r>
              <a:rPr lang="es-ES" sz="2400" dirty="0" smtClean="0"/>
              <a:t> </a:t>
            </a:r>
            <a:r>
              <a:rPr lang="es-ES" sz="2400" dirty="0" err="1" smtClean="0"/>
              <a:t>forms</a:t>
            </a:r>
            <a:r>
              <a:rPr lang="es-ES" sz="2400" dirty="0" smtClean="0"/>
              <a:t> of </a:t>
            </a:r>
            <a:r>
              <a:rPr lang="es-ES" sz="2400" dirty="0" err="1" smtClean="0"/>
              <a:t>heterogeneity</a:t>
            </a:r>
            <a:endParaRPr lang="es-ES" sz="2400" dirty="0"/>
          </a:p>
          <a:p>
            <a:r>
              <a:rPr lang="es-ES" sz="2400" dirty="0" err="1" smtClean="0"/>
              <a:t>Qualitative</a:t>
            </a:r>
            <a:r>
              <a:rPr lang="es-ES" sz="2400" dirty="0" smtClean="0"/>
              <a:t> </a:t>
            </a:r>
            <a:r>
              <a:rPr lang="es-ES" sz="2400" dirty="0" err="1" smtClean="0"/>
              <a:t>information</a:t>
            </a:r>
            <a:r>
              <a:rPr lang="es-ES" sz="2400" dirty="0" smtClean="0"/>
              <a:t> </a:t>
            </a:r>
            <a:r>
              <a:rPr lang="es-ES" sz="2400" dirty="0" err="1" smtClean="0"/>
              <a:t>will</a:t>
            </a:r>
            <a:r>
              <a:rPr lang="es-ES" sz="2400" dirty="0" smtClean="0"/>
              <a:t> </a:t>
            </a:r>
            <a:r>
              <a:rPr lang="es-ES" sz="2400" dirty="0" err="1" smtClean="0"/>
              <a:t>assist</a:t>
            </a:r>
            <a:r>
              <a:rPr lang="es-ES" sz="2400" dirty="0" smtClean="0"/>
              <a:t> (</a:t>
            </a:r>
            <a:r>
              <a:rPr lang="es-ES" sz="2400" dirty="0" err="1" smtClean="0"/>
              <a:t>particularly</a:t>
            </a:r>
            <a:r>
              <a:rPr lang="es-ES" sz="2400" dirty="0" smtClean="0"/>
              <a:t> </a:t>
            </a:r>
            <a:r>
              <a:rPr lang="es-ES" sz="2400" dirty="0" err="1" smtClean="0"/>
              <a:t>from</a:t>
            </a:r>
            <a:r>
              <a:rPr lang="es-ES" sz="2400" dirty="0" smtClean="0"/>
              <a:t> </a:t>
            </a:r>
            <a:r>
              <a:rPr lang="es-ES" sz="2400" dirty="0" err="1" smtClean="0"/>
              <a:t>household</a:t>
            </a:r>
            <a:r>
              <a:rPr lang="es-ES" sz="2400" dirty="0" smtClean="0"/>
              <a:t> </a:t>
            </a:r>
            <a:r>
              <a:rPr lang="es-ES" sz="2400" dirty="0" err="1" smtClean="0"/>
              <a:t>level</a:t>
            </a:r>
            <a:r>
              <a:rPr lang="es-ES" sz="2400" dirty="0" smtClean="0"/>
              <a:t>)</a:t>
            </a:r>
            <a:endParaRPr lang="es-ES" sz="2400" dirty="0"/>
          </a:p>
          <a:p>
            <a:pPr lvl="1"/>
            <a:r>
              <a:rPr lang="es-ES" sz="1800" dirty="0" err="1" smtClean="0"/>
              <a:t>Factors</a:t>
            </a:r>
            <a:r>
              <a:rPr lang="es-ES" sz="1800" dirty="0" smtClean="0"/>
              <a:t> </a:t>
            </a:r>
            <a:r>
              <a:rPr lang="es-ES" sz="1800" dirty="0" err="1" smtClean="0"/>
              <a:t>affecting</a:t>
            </a:r>
            <a:r>
              <a:rPr lang="es-ES" sz="1800" dirty="0" smtClean="0"/>
              <a:t> </a:t>
            </a:r>
            <a:r>
              <a:rPr lang="es-ES" sz="1800" dirty="0" err="1" smtClean="0"/>
              <a:t>household</a:t>
            </a:r>
            <a:r>
              <a:rPr lang="es-ES" sz="1800" dirty="0" smtClean="0"/>
              <a:t> </a:t>
            </a:r>
            <a:r>
              <a:rPr lang="es-ES" sz="1800" dirty="0" err="1" smtClean="0"/>
              <a:t>decisions</a:t>
            </a:r>
            <a:endParaRPr lang="es-ES" sz="1800" dirty="0" smtClean="0"/>
          </a:p>
          <a:p>
            <a:pPr lvl="1"/>
            <a:r>
              <a:rPr lang="es-ES" sz="1800" dirty="0" err="1" smtClean="0"/>
              <a:t>Help</a:t>
            </a:r>
            <a:r>
              <a:rPr lang="es-ES" sz="1800" dirty="0" smtClean="0"/>
              <a:t> </a:t>
            </a:r>
            <a:r>
              <a:rPr lang="es-ES" sz="1800" dirty="0" err="1" smtClean="0"/>
              <a:t>establish</a:t>
            </a:r>
            <a:r>
              <a:rPr lang="es-ES" sz="1800" dirty="0" smtClean="0"/>
              <a:t> </a:t>
            </a:r>
            <a:r>
              <a:rPr lang="es-ES" sz="1800" dirty="0" err="1" smtClean="0"/>
              <a:t>timing</a:t>
            </a:r>
            <a:r>
              <a:rPr lang="es-ES" sz="1800" dirty="0" smtClean="0"/>
              <a:t> of </a:t>
            </a:r>
            <a:r>
              <a:rPr lang="es-ES" sz="1800" dirty="0" err="1" smtClean="0"/>
              <a:t>push</a:t>
            </a:r>
            <a:r>
              <a:rPr lang="es-ES" sz="1800" dirty="0" smtClean="0"/>
              <a:t>/</a:t>
            </a:r>
            <a:r>
              <a:rPr lang="es-ES" sz="1800" dirty="0" err="1" smtClean="0"/>
              <a:t>pull</a:t>
            </a:r>
            <a:r>
              <a:rPr lang="es-ES" sz="1800" dirty="0" smtClean="0"/>
              <a:t> </a:t>
            </a:r>
            <a:r>
              <a:rPr lang="es-ES" sz="1800" dirty="0" err="1" smtClean="0"/>
              <a:t>factors</a:t>
            </a:r>
            <a:endParaRPr lang="es-ES" sz="1800" dirty="0"/>
          </a:p>
          <a:p>
            <a:pPr lvl="1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928922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Final </a:t>
            </a:r>
            <a:r>
              <a:rPr lang="es-ES" dirty="0" err="1" smtClean="0"/>
              <a:t>remarks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3400" y="1905000"/>
            <a:ext cx="8001000" cy="4267200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Rural </a:t>
            </a:r>
            <a:r>
              <a:rPr lang="es-ES" dirty="0" err="1" smtClean="0"/>
              <a:t>transformation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often</a:t>
            </a:r>
            <a:r>
              <a:rPr lang="es-ES" dirty="0" smtClean="0"/>
              <a:t> gradual &amp; </a:t>
            </a:r>
            <a:r>
              <a:rPr lang="es-ES" dirty="0" err="1" smtClean="0"/>
              <a:t>research</a:t>
            </a:r>
            <a:r>
              <a:rPr lang="es-ES" dirty="0" smtClean="0"/>
              <a:t> </a:t>
            </a:r>
            <a:r>
              <a:rPr lang="es-ES" dirty="0" err="1" smtClean="0"/>
              <a:t>program</a:t>
            </a:r>
            <a:r>
              <a:rPr lang="es-ES" dirty="0" smtClean="0"/>
              <a:t> </a:t>
            </a:r>
            <a:r>
              <a:rPr lang="es-ES" dirty="0" err="1" smtClean="0"/>
              <a:t>designed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document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risky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endParaRPr lang="es-ES" dirty="0" smtClean="0"/>
          </a:p>
          <a:p>
            <a:r>
              <a:rPr lang="es-ES" dirty="0" err="1" smtClean="0"/>
              <a:t>Need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pick a </a:t>
            </a:r>
            <a:r>
              <a:rPr lang="es-ES" dirty="0" err="1" smtClean="0"/>
              <a:t>winning</a:t>
            </a:r>
            <a:r>
              <a:rPr lang="es-ES" dirty="0" smtClean="0"/>
              <a:t> </a:t>
            </a:r>
            <a:r>
              <a:rPr lang="es-ES" dirty="0" err="1" smtClean="0"/>
              <a:t>technology</a:t>
            </a:r>
            <a:r>
              <a:rPr lang="es-ES" dirty="0" smtClean="0"/>
              <a:t>: </a:t>
            </a:r>
            <a:endParaRPr lang="es-ES" dirty="0" smtClean="0"/>
          </a:p>
          <a:p>
            <a:pPr lvl="1"/>
            <a:r>
              <a:rPr lang="es-ES" dirty="0" err="1" smtClean="0"/>
              <a:t>Large</a:t>
            </a:r>
            <a:r>
              <a:rPr lang="es-ES" dirty="0" smtClean="0"/>
              <a:t> </a:t>
            </a:r>
            <a:r>
              <a:rPr lang="es-ES" dirty="0" err="1" smtClean="0"/>
              <a:t>yield</a:t>
            </a:r>
            <a:r>
              <a:rPr lang="es-ES" dirty="0" smtClean="0"/>
              <a:t> </a:t>
            </a:r>
            <a:r>
              <a:rPr lang="es-ES" dirty="0" err="1" smtClean="0"/>
              <a:t>increases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be </a:t>
            </a:r>
            <a:r>
              <a:rPr lang="es-ES" dirty="0" err="1" smtClean="0"/>
              <a:t>accompanied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</a:t>
            </a:r>
            <a:r>
              <a:rPr lang="es-ES" dirty="0" err="1" smtClean="0"/>
              <a:t>form</a:t>
            </a:r>
            <a:r>
              <a:rPr lang="es-ES" dirty="0" smtClean="0"/>
              <a:t> of rural </a:t>
            </a:r>
            <a:r>
              <a:rPr lang="es-ES" dirty="0" err="1" smtClean="0"/>
              <a:t>transformation</a:t>
            </a:r>
            <a:endParaRPr lang="es-ES" dirty="0" smtClean="0"/>
          </a:p>
          <a:p>
            <a:pPr lvl="1"/>
            <a:r>
              <a:rPr lang="es-ES" dirty="0" err="1" smtClean="0"/>
              <a:t>D</a:t>
            </a:r>
            <a:r>
              <a:rPr lang="es-ES" dirty="0" err="1" smtClean="0"/>
              <a:t>iscrete</a:t>
            </a:r>
            <a:r>
              <a:rPr lang="es-ES" dirty="0" smtClean="0"/>
              <a:t> </a:t>
            </a:r>
            <a:r>
              <a:rPr lang="es-ES" dirty="0" err="1" smtClean="0"/>
              <a:t>events</a:t>
            </a:r>
            <a:r>
              <a:rPr lang="es-ES" dirty="0" smtClean="0"/>
              <a:t> can </a:t>
            </a:r>
            <a:r>
              <a:rPr lang="es-ES" dirty="0" err="1" smtClean="0"/>
              <a:t>help</a:t>
            </a:r>
            <a:r>
              <a:rPr lang="es-ES" dirty="0" smtClean="0"/>
              <a:t> </a:t>
            </a:r>
            <a:r>
              <a:rPr lang="es-ES" dirty="0" err="1" smtClean="0"/>
              <a:t>establish</a:t>
            </a:r>
            <a:r>
              <a:rPr lang="es-ES" dirty="0" smtClean="0"/>
              <a:t> </a:t>
            </a:r>
            <a:r>
              <a:rPr lang="es-ES" dirty="0" err="1" smtClean="0"/>
              <a:t>causality</a:t>
            </a:r>
            <a:endParaRPr lang="es-ES" dirty="0" smtClean="0"/>
          </a:p>
          <a:p>
            <a:r>
              <a:rPr lang="es-ES" dirty="0" err="1" smtClean="0"/>
              <a:t>Identify</a:t>
            </a:r>
            <a:r>
              <a:rPr lang="es-ES" dirty="0" smtClean="0"/>
              <a:t> short-</a:t>
            </a:r>
            <a:r>
              <a:rPr lang="es-ES" dirty="0" err="1" smtClean="0"/>
              <a:t>run</a:t>
            </a:r>
            <a:r>
              <a:rPr lang="es-ES" dirty="0" smtClean="0"/>
              <a:t> </a:t>
            </a:r>
            <a:r>
              <a:rPr lang="es-ES" dirty="0" err="1" smtClean="0"/>
              <a:t>objectives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complement</a:t>
            </a:r>
            <a:r>
              <a:rPr lang="es-ES" dirty="0" smtClean="0"/>
              <a:t> </a:t>
            </a:r>
            <a:r>
              <a:rPr lang="es-ES" dirty="0" err="1" smtClean="0"/>
              <a:t>longer-term</a:t>
            </a:r>
            <a:r>
              <a:rPr lang="es-ES" dirty="0" smtClean="0"/>
              <a:t> </a:t>
            </a:r>
            <a:r>
              <a:rPr lang="es-ES" dirty="0" err="1" smtClean="0"/>
              <a:t>objective</a:t>
            </a:r>
            <a:r>
              <a:rPr lang="es-ES" dirty="0" smtClean="0"/>
              <a:t> of </a:t>
            </a:r>
            <a:r>
              <a:rPr lang="es-ES" dirty="0" err="1" smtClean="0"/>
              <a:t>understanding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nature</a:t>
            </a:r>
            <a:r>
              <a:rPr lang="es-ES" dirty="0" smtClean="0"/>
              <a:t> and </a:t>
            </a:r>
            <a:r>
              <a:rPr lang="es-ES" dirty="0" err="1" smtClean="0"/>
              <a:t>size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rural </a:t>
            </a:r>
            <a:r>
              <a:rPr lang="es-ES" dirty="0" err="1" smtClean="0"/>
              <a:t>transformation</a:t>
            </a:r>
            <a:r>
              <a:rPr lang="es-ES" dirty="0" smtClean="0"/>
              <a:t> (</a:t>
            </a:r>
            <a:r>
              <a:rPr lang="es-ES" dirty="0" err="1" smtClean="0"/>
              <a:t>risk</a:t>
            </a:r>
            <a:r>
              <a:rPr lang="es-ES" dirty="0" smtClean="0"/>
              <a:t> </a:t>
            </a:r>
            <a:r>
              <a:rPr lang="es-ES" dirty="0" err="1" smtClean="0"/>
              <a:t>management</a:t>
            </a:r>
            <a:r>
              <a:rPr lang="es-ES" dirty="0" smtClean="0"/>
              <a:t>)</a:t>
            </a:r>
          </a:p>
          <a:p>
            <a:r>
              <a:rPr lang="es-ES" dirty="0" err="1" smtClean="0"/>
              <a:t>Identifying</a:t>
            </a:r>
            <a:r>
              <a:rPr lang="es-ES" dirty="0" smtClean="0"/>
              <a:t> causal </a:t>
            </a:r>
            <a:r>
              <a:rPr lang="es-ES" dirty="0" err="1" smtClean="0"/>
              <a:t>effects</a:t>
            </a:r>
            <a:r>
              <a:rPr lang="es-ES" dirty="0" smtClean="0"/>
              <a:t> </a:t>
            </a:r>
            <a:r>
              <a:rPr lang="es-ES" dirty="0" err="1" smtClean="0"/>
              <a:t>should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be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thing</a:t>
            </a:r>
            <a:r>
              <a:rPr lang="es-ES" dirty="0" smtClean="0"/>
              <a:t>:  </a:t>
            </a:r>
            <a:r>
              <a:rPr lang="es-ES" dirty="0" err="1" smtClean="0"/>
              <a:t>Donors</a:t>
            </a:r>
            <a:r>
              <a:rPr lang="es-ES" dirty="0" smtClean="0"/>
              <a:t> and </a:t>
            </a:r>
            <a:r>
              <a:rPr lang="es-ES" dirty="0" err="1" smtClean="0"/>
              <a:t>others</a:t>
            </a:r>
            <a:r>
              <a:rPr lang="es-ES" dirty="0" smtClean="0"/>
              <a:t> are </a:t>
            </a:r>
            <a:r>
              <a:rPr lang="es-ES" dirty="0" err="1" smtClean="0"/>
              <a:t>interested</a:t>
            </a:r>
            <a:r>
              <a:rPr lang="es-ES" dirty="0" smtClean="0"/>
              <a:t> in </a:t>
            </a:r>
            <a:r>
              <a:rPr lang="es-ES" i="1" dirty="0" err="1" smtClean="0"/>
              <a:t>credible</a:t>
            </a:r>
            <a:r>
              <a:rPr lang="es-ES" dirty="0" smtClean="0"/>
              <a:t> </a:t>
            </a:r>
            <a:r>
              <a:rPr lang="es-ES" dirty="0" err="1" smtClean="0"/>
              <a:t>stories</a:t>
            </a:r>
            <a:r>
              <a:rPr lang="es-ES" dirty="0" smtClean="0"/>
              <a:t> </a:t>
            </a:r>
          </a:p>
          <a:p>
            <a:pPr marL="0" indent="0">
              <a:buNone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679248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Why</a:t>
            </a:r>
            <a:r>
              <a:rPr lang="es-ES" dirty="0" smtClean="0"/>
              <a:t> rural </a:t>
            </a:r>
            <a:r>
              <a:rPr lang="es-ES" dirty="0" err="1" smtClean="0"/>
              <a:t>transformation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828800"/>
            <a:ext cx="8001000" cy="4267200"/>
          </a:xfrm>
        </p:spPr>
        <p:txBody>
          <a:bodyPr>
            <a:normAutofit fontScale="85000" lnSpcReduction="20000"/>
          </a:bodyPr>
          <a:lstStyle/>
          <a:p>
            <a:r>
              <a:rPr lang="es-ES" dirty="0" err="1" smtClean="0"/>
              <a:t>Increasingly</a:t>
            </a:r>
            <a:r>
              <a:rPr lang="es-ES" dirty="0" smtClean="0"/>
              <a:t> </a:t>
            </a:r>
            <a:r>
              <a:rPr lang="es-ES" dirty="0" err="1" smtClean="0"/>
              <a:t>evident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accelerated</a:t>
            </a:r>
            <a:r>
              <a:rPr lang="es-ES" dirty="0" smtClean="0"/>
              <a:t> and </a:t>
            </a:r>
            <a:r>
              <a:rPr lang="es-ES" dirty="0" err="1" smtClean="0"/>
              <a:t>sustainable</a:t>
            </a:r>
            <a:r>
              <a:rPr lang="es-ES" dirty="0" smtClean="0"/>
              <a:t> </a:t>
            </a:r>
            <a:r>
              <a:rPr lang="es-ES" dirty="0" err="1" smtClean="0"/>
              <a:t>agricultural</a:t>
            </a:r>
            <a:r>
              <a:rPr lang="es-ES" dirty="0" smtClean="0"/>
              <a:t> </a:t>
            </a:r>
            <a:r>
              <a:rPr lang="es-ES" dirty="0" err="1" smtClean="0"/>
              <a:t>development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accompanied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off-</a:t>
            </a:r>
            <a:r>
              <a:rPr lang="es-ES" dirty="0" err="1" smtClean="0"/>
              <a:t>farm</a:t>
            </a:r>
            <a:r>
              <a:rPr lang="es-ES" dirty="0" smtClean="0"/>
              <a:t> </a:t>
            </a:r>
            <a:r>
              <a:rPr lang="es-ES" dirty="0" err="1" smtClean="0"/>
              <a:t>changes</a:t>
            </a:r>
            <a:endParaRPr lang="es-ES" dirty="0" smtClean="0"/>
          </a:p>
          <a:p>
            <a:r>
              <a:rPr lang="es-ES" dirty="0" err="1" smtClean="0"/>
              <a:t>Markets</a:t>
            </a:r>
            <a:r>
              <a:rPr lang="es-ES" dirty="0" smtClean="0"/>
              <a:t> emerge and </a:t>
            </a:r>
            <a:r>
              <a:rPr lang="es-ES" dirty="0" err="1" smtClean="0"/>
              <a:t>deepen</a:t>
            </a:r>
            <a:r>
              <a:rPr lang="es-ES" dirty="0" smtClean="0"/>
              <a:t>; </a:t>
            </a:r>
            <a:r>
              <a:rPr lang="es-ES" dirty="0" err="1" smtClean="0"/>
              <a:t>activities</a:t>
            </a:r>
            <a:r>
              <a:rPr lang="es-ES" dirty="0" smtClean="0"/>
              <a:t> </a:t>
            </a:r>
            <a:r>
              <a:rPr lang="es-ES" dirty="0" err="1" smtClean="0"/>
              <a:t>diversify</a:t>
            </a:r>
            <a:r>
              <a:rPr lang="es-ES" dirty="0" smtClean="0"/>
              <a:t>; </a:t>
            </a:r>
            <a:r>
              <a:rPr lang="es-ES" dirty="0" err="1" smtClean="0"/>
              <a:t>linkages</a:t>
            </a:r>
            <a:r>
              <a:rPr lang="es-ES" dirty="0" smtClean="0"/>
              <a:t> &amp; </a:t>
            </a:r>
            <a:r>
              <a:rPr lang="es-ES" dirty="0" err="1" smtClean="0"/>
              <a:t>multipliers</a:t>
            </a:r>
            <a:r>
              <a:rPr lang="es-ES" dirty="0" smtClean="0"/>
              <a:t> </a:t>
            </a:r>
            <a:r>
              <a:rPr lang="es-ES" dirty="0" err="1" smtClean="0"/>
              <a:t>grow</a:t>
            </a:r>
            <a:endParaRPr lang="es-ES" dirty="0" smtClean="0"/>
          </a:p>
          <a:p>
            <a:r>
              <a:rPr lang="es-ES" dirty="0" err="1" smtClean="0"/>
              <a:t>Poverty</a:t>
            </a:r>
            <a:r>
              <a:rPr lang="es-ES" dirty="0" smtClean="0"/>
              <a:t> </a:t>
            </a:r>
            <a:r>
              <a:rPr lang="es-ES" dirty="0" err="1" smtClean="0"/>
              <a:t>reduction</a:t>
            </a:r>
            <a:r>
              <a:rPr lang="es-ES" dirty="0" smtClean="0"/>
              <a:t> </a:t>
            </a:r>
            <a:r>
              <a:rPr lang="es-ES" dirty="0" err="1" smtClean="0"/>
              <a:t>relies</a:t>
            </a:r>
            <a:r>
              <a:rPr lang="es-ES" dirty="0" smtClean="0"/>
              <a:t> </a:t>
            </a:r>
            <a:r>
              <a:rPr lang="es-ES" dirty="0" err="1" smtClean="0"/>
              <a:t>heavily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market</a:t>
            </a:r>
            <a:r>
              <a:rPr lang="es-ES" dirty="0" smtClean="0"/>
              <a:t> </a:t>
            </a:r>
            <a:r>
              <a:rPr lang="es-ES" dirty="0" err="1" smtClean="0"/>
              <a:t>forces</a:t>
            </a:r>
            <a:endParaRPr lang="es-ES" dirty="0" smtClean="0"/>
          </a:p>
          <a:p>
            <a:pPr lvl="1"/>
            <a:r>
              <a:rPr lang="es-ES" dirty="0" err="1" smtClean="0"/>
              <a:t>Prices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poor</a:t>
            </a:r>
            <a:r>
              <a:rPr lang="es-ES" dirty="0" smtClean="0"/>
              <a:t> </a:t>
            </a:r>
            <a:r>
              <a:rPr lang="es-ES" dirty="0" err="1" smtClean="0"/>
              <a:t>consumers</a:t>
            </a:r>
            <a:endParaRPr lang="es-ES" dirty="0" smtClean="0"/>
          </a:p>
          <a:p>
            <a:pPr lvl="1"/>
            <a:r>
              <a:rPr lang="es-ES" dirty="0" err="1" smtClean="0"/>
              <a:t>Employment</a:t>
            </a:r>
            <a:r>
              <a:rPr lang="es-ES" dirty="0" smtClean="0"/>
              <a:t> </a:t>
            </a:r>
            <a:r>
              <a:rPr lang="es-ES" dirty="0" err="1" smtClean="0"/>
              <a:t>generation</a:t>
            </a:r>
            <a:r>
              <a:rPr lang="es-ES" dirty="0" smtClean="0"/>
              <a:t> &amp; </a:t>
            </a:r>
            <a:r>
              <a:rPr lang="es-ES" dirty="0" err="1" smtClean="0"/>
              <a:t>wage</a:t>
            </a:r>
            <a:r>
              <a:rPr lang="es-ES" dirty="0" smtClean="0"/>
              <a:t> </a:t>
            </a:r>
            <a:r>
              <a:rPr lang="es-ES" dirty="0" err="1" smtClean="0"/>
              <a:t>increases</a:t>
            </a:r>
            <a:endParaRPr lang="es-ES" dirty="0" smtClean="0"/>
          </a:p>
          <a:p>
            <a:pPr lvl="1"/>
            <a:r>
              <a:rPr lang="es-ES" dirty="0" err="1" smtClean="0"/>
              <a:t>Migration</a:t>
            </a:r>
            <a:endParaRPr lang="es-ES" dirty="0" smtClean="0"/>
          </a:p>
          <a:p>
            <a:pPr lvl="1"/>
            <a:r>
              <a:rPr lang="es-ES" dirty="0" err="1" smtClean="0"/>
              <a:t>Sufficient</a:t>
            </a:r>
            <a:r>
              <a:rPr lang="es-ES" dirty="0" smtClean="0"/>
              <a:t> </a:t>
            </a:r>
            <a:r>
              <a:rPr lang="es-ES" dirty="0" err="1" smtClean="0"/>
              <a:t>economic</a:t>
            </a:r>
            <a:r>
              <a:rPr lang="es-ES" dirty="0" smtClean="0"/>
              <a:t> </a:t>
            </a:r>
            <a:r>
              <a:rPr lang="es-ES" dirty="0" err="1" smtClean="0"/>
              <a:t>density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justify</a:t>
            </a:r>
            <a:r>
              <a:rPr lang="es-ES" dirty="0" smtClean="0"/>
              <a:t> </a:t>
            </a:r>
            <a:r>
              <a:rPr lang="es-ES" dirty="0" err="1" smtClean="0"/>
              <a:t>investments</a:t>
            </a:r>
            <a:r>
              <a:rPr lang="es-ES" dirty="0" smtClean="0"/>
              <a:t> in </a:t>
            </a:r>
            <a:r>
              <a:rPr lang="es-ES" dirty="0" err="1" smtClean="0"/>
              <a:t>public</a:t>
            </a:r>
            <a:r>
              <a:rPr lang="es-ES" dirty="0" smtClean="0"/>
              <a:t> </a:t>
            </a:r>
            <a:r>
              <a:rPr lang="es-ES" dirty="0" err="1" smtClean="0"/>
              <a:t>services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2309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Elements</a:t>
            </a:r>
            <a:r>
              <a:rPr lang="es-ES" dirty="0" smtClean="0"/>
              <a:t> of a rural </a:t>
            </a:r>
            <a:r>
              <a:rPr lang="es-ES" dirty="0" err="1" smtClean="0"/>
              <a:t>transformation</a:t>
            </a:r>
            <a:r>
              <a:rPr lang="es-ES" dirty="0" smtClean="0"/>
              <a:t> (</a:t>
            </a:r>
            <a:r>
              <a:rPr lang="es-ES" dirty="0" err="1" smtClean="0"/>
              <a:t>Mellor</a:t>
            </a:r>
            <a:r>
              <a:rPr lang="es-ES" dirty="0" smtClean="0"/>
              <a:t> and </a:t>
            </a:r>
            <a:r>
              <a:rPr lang="es-ES" dirty="0" err="1" smtClean="0"/>
              <a:t>others</a:t>
            </a:r>
            <a:r>
              <a:rPr lang="es-ES" dirty="0" smtClean="0"/>
              <a:t>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Agricultural </a:t>
            </a:r>
            <a:r>
              <a:rPr lang="en-US" sz="3400" dirty="0"/>
              <a:t>intensification and </a:t>
            </a:r>
            <a:r>
              <a:rPr lang="en-US" sz="3400" dirty="0" smtClean="0"/>
              <a:t>changes in the way things are done on the farm; increasing specialization &amp; commercialization; labor becomes available for other uses</a:t>
            </a:r>
          </a:p>
          <a:p>
            <a:r>
              <a:rPr lang="en-US" sz="3400" dirty="0" smtClean="0"/>
              <a:t>Value </a:t>
            </a:r>
            <a:r>
              <a:rPr lang="en-US" sz="3400" dirty="0"/>
              <a:t>chain development </a:t>
            </a:r>
            <a:r>
              <a:rPr lang="en-US" sz="3400" dirty="0" smtClean="0"/>
              <a:t>&amp; output market pull forces stimulate further intensification and specialization; growing access to markets for outputs &amp; inputs; changes in market relations </a:t>
            </a:r>
          </a:p>
          <a:p>
            <a:r>
              <a:rPr lang="en-US" sz="3400" dirty="0" smtClean="0"/>
              <a:t>Rural infrastructure investments: Roads, electricity, sanitation and ICT (market access, productive potential, human capital)</a:t>
            </a:r>
          </a:p>
          <a:p>
            <a:r>
              <a:rPr lang="en-US" sz="3400" dirty="0" smtClean="0"/>
              <a:t>Structural transformation of the rural economy; growing importance of off-farm </a:t>
            </a:r>
            <a:r>
              <a:rPr lang="en-US" sz="3400" dirty="0" smtClean="0"/>
              <a:t>income; </a:t>
            </a:r>
            <a:r>
              <a:rPr lang="en-US" sz="3400" dirty="0" smtClean="0"/>
              <a:t>service industries emerge;  cottage industries serve local and, over time, regional demands; major changes in consumption patterns (changing diets, processed foods) 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99037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4675" y="304801"/>
            <a:ext cx="8001000" cy="761999"/>
          </a:xfrm>
        </p:spPr>
        <p:txBody>
          <a:bodyPr>
            <a:normAutofit/>
          </a:bodyPr>
          <a:lstStyle/>
          <a:p>
            <a:r>
              <a:rPr lang="es-ES" sz="3200" dirty="0" smtClean="0"/>
              <a:t>(</a:t>
            </a:r>
            <a:r>
              <a:rPr lang="es-ES" sz="3200" dirty="0" err="1" smtClean="0"/>
              <a:t>Stylized</a:t>
            </a:r>
            <a:r>
              <a:rPr lang="es-ES" sz="3200" dirty="0" smtClean="0"/>
              <a:t>) Drivers of </a:t>
            </a:r>
            <a:r>
              <a:rPr lang="es-ES" sz="3200" dirty="0" err="1" smtClean="0"/>
              <a:t>transformation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3400" y="1981200"/>
            <a:ext cx="8001000" cy="4267200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4400" dirty="0" err="1" smtClean="0"/>
              <a:t>Emergence</a:t>
            </a:r>
            <a:r>
              <a:rPr lang="es-ES" sz="4400" dirty="0" smtClean="0"/>
              <a:t> of </a:t>
            </a:r>
            <a:r>
              <a:rPr lang="es-ES" sz="4400" dirty="0" err="1" smtClean="0"/>
              <a:t>leading</a:t>
            </a:r>
            <a:r>
              <a:rPr lang="es-ES" sz="4400" dirty="0" smtClean="0"/>
              <a:t> sector(s) (</a:t>
            </a:r>
            <a:r>
              <a:rPr lang="es-ES" sz="4400" dirty="0" err="1" smtClean="0"/>
              <a:t>market</a:t>
            </a:r>
            <a:r>
              <a:rPr lang="es-ES" sz="4400" dirty="0" smtClean="0"/>
              <a:t> </a:t>
            </a:r>
            <a:r>
              <a:rPr lang="es-ES" sz="4400" dirty="0" err="1" smtClean="0"/>
              <a:t>pull</a:t>
            </a:r>
            <a:r>
              <a:rPr lang="es-ES" sz="4400" dirty="0"/>
              <a:t>)</a:t>
            </a:r>
            <a:endParaRPr lang="es-ES" sz="4400" dirty="0" smtClean="0"/>
          </a:p>
          <a:p>
            <a:pPr lvl="1"/>
            <a:r>
              <a:rPr lang="es-ES" sz="3600" dirty="0" err="1" smtClean="0"/>
              <a:t>Examples</a:t>
            </a:r>
            <a:endParaRPr lang="es-ES" sz="3600" dirty="0" smtClean="0"/>
          </a:p>
          <a:p>
            <a:pPr lvl="2"/>
            <a:r>
              <a:rPr lang="es-ES" sz="2900" dirty="0" smtClean="0"/>
              <a:t>Horticultural </a:t>
            </a:r>
            <a:r>
              <a:rPr lang="es-ES" sz="2900" dirty="0" err="1" smtClean="0"/>
              <a:t>exports</a:t>
            </a:r>
            <a:r>
              <a:rPr lang="es-ES" sz="2900" dirty="0" smtClean="0"/>
              <a:t> in Senegal, Madagascar, Central </a:t>
            </a:r>
            <a:r>
              <a:rPr lang="es-ES" sz="2900" dirty="0" err="1" smtClean="0"/>
              <a:t>America</a:t>
            </a:r>
            <a:r>
              <a:rPr lang="es-ES" sz="2900" dirty="0" smtClean="0"/>
              <a:t>; </a:t>
            </a:r>
            <a:r>
              <a:rPr lang="es-ES" sz="2900" dirty="0" err="1" smtClean="0"/>
              <a:t>fruit</a:t>
            </a:r>
            <a:r>
              <a:rPr lang="es-ES" sz="2900" dirty="0" smtClean="0"/>
              <a:t> sector in Chile</a:t>
            </a:r>
          </a:p>
          <a:p>
            <a:pPr lvl="2"/>
            <a:r>
              <a:rPr lang="es-ES" sz="2900" dirty="0" err="1" smtClean="0"/>
              <a:t>Value</a:t>
            </a:r>
            <a:r>
              <a:rPr lang="es-ES" sz="2900" dirty="0" smtClean="0"/>
              <a:t> </a:t>
            </a:r>
            <a:r>
              <a:rPr lang="es-ES" sz="2900" dirty="0" err="1" smtClean="0"/>
              <a:t>chain</a:t>
            </a:r>
            <a:r>
              <a:rPr lang="es-ES" sz="2900" dirty="0" smtClean="0"/>
              <a:t> </a:t>
            </a:r>
            <a:r>
              <a:rPr lang="es-ES" sz="2900" dirty="0" err="1" smtClean="0"/>
              <a:t>development</a:t>
            </a:r>
            <a:r>
              <a:rPr lang="es-ES" sz="2900" dirty="0" smtClean="0"/>
              <a:t> in </a:t>
            </a:r>
            <a:r>
              <a:rPr lang="es-ES" sz="2900" dirty="0" err="1" smtClean="0"/>
              <a:t>numerous</a:t>
            </a:r>
            <a:r>
              <a:rPr lang="es-ES" sz="2900" dirty="0" smtClean="0"/>
              <a:t> </a:t>
            </a:r>
            <a:r>
              <a:rPr lang="es-ES" sz="2900" dirty="0" err="1" smtClean="0"/>
              <a:t>countries</a:t>
            </a:r>
            <a:endParaRPr lang="es-ES" sz="2900" dirty="0" smtClean="0"/>
          </a:p>
          <a:p>
            <a:pPr lvl="1"/>
            <a:r>
              <a:rPr lang="es-ES" sz="3600" dirty="0" err="1" smtClean="0"/>
              <a:t>Literature</a:t>
            </a:r>
            <a:endParaRPr lang="es-ES" sz="3600" dirty="0" smtClean="0"/>
          </a:p>
          <a:p>
            <a:pPr lvl="2"/>
            <a:r>
              <a:rPr lang="en-US" sz="2900" dirty="0"/>
              <a:t>Smallholder participation: Barrett, </a:t>
            </a:r>
            <a:r>
              <a:rPr lang="en-US" sz="2900" dirty="0" err="1"/>
              <a:t>Bachke</a:t>
            </a:r>
            <a:r>
              <a:rPr lang="en-US" sz="2900" dirty="0"/>
              <a:t>, </a:t>
            </a:r>
            <a:r>
              <a:rPr lang="en-US" sz="2900" dirty="0" err="1"/>
              <a:t>Bellemare</a:t>
            </a:r>
            <a:r>
              <a:rPr lang="en-US" sz="2900" dirty="0"/>
              <a:t>, Michelson, Narayanan &amp; Walker </a:t>
            </a:r>
            <a:r>
              <a:rPr lang="en-US" sz="2900" i="1" dirty="0"/>
              <a:t>World </a:t>
            </a:r>
            <a:r>
              <a:rPr lang="en-US" sz="2900" i="1" dirty="0" err="1" smtClean="0"/>
              <a:t>Dev</a:t>
            </a:r>
            <a:r>
              <a:rPr lang="en-US" sz="2900" dirty="0" smtClean="0"/>
              <a:t> </a:t>
            </a:r>
            <a:r>
              <a:rPr lang="en-US" sz="2900" dirty="0"/>
              <a:t>(2011</a:t>
            </a:r>
            <a:r>
              <a:rPr lang="en-US" sz="2900" dirty="0" smtClean="0"/>
              <a:t>)</a:t>
            </a:r>
            <a:endParaRPr lang="es-ES" sz="2900" dirty="0" smtClean="0"/>
          </a:p>
          <a:p>
            <a:pPr lvl="2"/>
            <a:r>
              <a:rPr lang="es-ES" sz="2900" dirty="0" err="1" smtClean="0"/>
              <a:t>Impacts</a:t>
            </a:r>
            <a:r>
              <a:rPr lang="es-ES" sz="2900" dirty="0" smtClean="0"/>
              <a:t> </a:t>
            </a:r>
            <a:r>
              <a:rPr lang="es-ES" sz="2900" dirty="0" err="1" smtClean="0"/>
              <a:t>on</a:t>
            </a:r>
            <a:r>
              <a:rPr lang="es-ES" sz="2900" dirty="0" smtClean="0"/>
              <a:t> </a:t>
            </a:r>
            <a:r>
              <a:rPr lang="es-ES" sz="2900" dirty="0" err="1" smtClean="0"/>
              <a:t>smallholders</a:t>
            </a:r>
            <a:r>
              <a:rPr lang="es-ES" sz="2900" dirty="0" smtClean="0"/>
              <a:t>: </a:t>
            </a:r>
            <a:r>
              <a:rPr lang="es-ES" sz="2900" dirty="0" err="1" smtClean="0"/>
              <a:t>Maertens</a:t>
            </a:r>
            <a:r>
              <a:rPr lang="es-ES" sz="2900" dirty="0" smtClean="0"/>
              <a:t> </a:t>
            </a:r>
            <a:r>
              <a:rPr lang="es-ES" sz="2900" i="1" dirty="0"/>
              <a:t>Ag </a:t>
            </a:r>
            <a:r>
              <a:rPr lang="es-ES" sz="2900" i="1" dirty="0" err="1"/>
              <a:t>Econ</a:t>
            </a:r>
            <a:r>
              <a:rPr lang="es-ES" sz="2900" i="1" dirty="0"/>
              <a:t> </a:t>
            </a:r>
            <a:r>
              <a:rPr lang="es-ES" sz="2900" dirty="0" smtClean="0"/>
              <a:t>(2009); </a:t>
            </a:r>
            <a:r>
              <a:rPr lang="en-US" sz="2900" dirty="0" smtClean="0"/>
              <a:t>Barron &amp; </a:t>
            </a:r>
            <a:r>
              <a:rPr lang="en-US" sz="2900" dirty="0" err="1" smtClean="0"/>
              <a:t>Rello</a:t>
            </a:r>
            <a:r>
              <a:rPr lang="en-US" sz="2900" dirty="0" smtClean="0"/>
              <a:t> </a:t>
            </a:r>
            <a:r>
              <a:rPr lang="en-US" sz="2900" i="1" dirty="0"/>
              <a:t>Ag Econ</a:t>
            </a:r>
            <a:r>
              <a:rPr lang="en-US" sz="2900" dirty="0" smtClean="0"/>
              <a:t> (2000);</a:t>
            </a:r>
            <a:r>
              <a:rPr lang="de-DE" sz="1800" dirty="0" smtClean="0"/>
              <a:t> </a:t>
            </a:r>
            <a:r>
              <a:rPr lang="es-ES" sz="2900" dirty="0" err="1" smtClean="0"/>
              <a:t>Maertens</a:t>
            </a:r>
            <a:r>
              <a:rPr lang="es-ES" sz="2900" dirty="0" smtClean="0"/>
              <a:t> &amp; </a:t>
            </a:r>
            <a:r>
              <a:rPr lang="es-ES" sz="2900" dirty="0" err="1" smtClean="0"/>
              <a:t>Swinnen</a:t>
            </a:r>
            <a:r>
              <a:rPr lang="es-ES" sz="2900" dirty="0" smtClean="0"/>
              <a:t> </a:t>
            </a:r>
            <a:r>
              <a:rPr lang="es-ES" sz="2900" i="1" dirty="0" smtClean="0"/>
              <a:t>JDS</a:t>
            </a:r>
            <a:r>
              <a:rPr lang="es-ES" sz="2900" dirty="0" smtClean="0"/>
              <a:t> (2012)</a:t>
            </a:r>
            <a:endParaRPr lang="es-ES" sz="2900" dirty="0"/>
          </a:p>
          <a:p>
            <a:pPr lvl="2"/>
            <a:r>
              <a:rPr lang="de-DE" sz="2900" dirty="0" smtClean="0"/>
              <a:t>Broader </a:t>
            </a:r>
            <a:r>
              <a:rPr lang="de-DE" sz="2900" dirty="0"/>
              <a:t>development i</a:t>
            </a:r>
            <a:r>
              <a:rPr lang="de-DE" sz="2900" dirty="0" smtClean="0"/>
              <a:t>mpacts: </a:t>
            </a:r>
            <a:r>
              <a:rPr lang="de-DE" sz="2900" dirty="0"/>
              <a:t>Maertens, Minten, &amp; </a:t>
            </a:r>
            <a:r>
              <a:rPr lang="de-DE" sz="2900" dirty="0" smtClean="0"/>
              <a:t>Swinnen </a:t>
            </a:r>
            <a:r>
              <a:rPr lang="de-DE" sz="2900" i="1" dirty="0" smtClean="0"/>
              <a:t>DPR</a:t>
            </a:r>
            <a:r>
              <a:rPr lang="de-DE" sz="2900" dirty="0" smtClean="0"/>
              <a:t> (2012) </a:t>
            </a:r>
            <a:endParaRPr lang="en-US" sz="2900" dirty="0"/>
          </a:p>
          <a:p>
            <a:pPr lvl="1"/>
            <a:r>
              <a:rPr lang="es-ES" sz="3600" dirty="0" err="1" smtClean="0"/>
              <a:t>Pattern</a:t>
            </a:r>
            <a:r>
              <a:rPr lang="es-ES" sz="3600" dirty="0" smtClean="0"/>
              <a:t> </a:t>
            </a:r>
            <a:r>
              <a:rPr lang="es-ES" sz="3600" dirty="0"/>
              <a:t>of </a:t>
            </a:r>
            <a:r>
              <a:rPr lang="es-ES" sz="3600" dirty="0" err="1" smtClean="0"/>
              <a:t>change</a:t>
            </a:r>
            <a:endParaRPr lang="es-ES" sz="3600" dirty="0"/>
          </a:p>
          <a:p>
            <a:pPr lvl="2"/>
            <a:r>
              <a:rPr lang="es-ES" sz="2900" dirty="0" err="1"/>
              <a:t>Changes</a:t>
            </a:r>
            <a:r>
              <a:rPr lang="es-ES" sz="2900" dirty="0"/>
              <a:t> in </a:t>
            </a:r>
            <a:r>
              <a:rPr lang="es-ES" sz="2900" dirty="0" err="1"/>
              <a:t>structure</a:t>
            </a:r>
            <a:r>
              <a:rPr lang="es-ES" sz="2900" dirty="0"/>
              <a:t> of </a:t>
            </a:r>
            <a:r>
              <a:rPr lang="es-ES" sz="2900" dirty="0" err="1"/>
              <a:t>market</a:t>
            </a:r>
            <a:r>
              <a:rPr lang="es-ES" sz="2900" dirty="0"/>
              <a:t> leads </a:t>
            </a:r>
            <a:r>
              <a:rPr lang="es-ES" sz="2900" dirty="0" err="1"/>
              <a:t>to</a:t>
            </a:r>
            <a:r>
              <a:rPr lang="es-ES" sz="2900" dirty="0"/>
              <a:t> new </a:t>
            </a:r>
            <a:r>
              <a:rPr lang="es-ES" sz="2900" dirty="0" err="1" smtClean="0"/>
              <a:t>opportunities</a:t>
            </a:r>
            <a:r>
              <a:rPr lang="es-ES" sz="2900" dirty="0" smtClean="0"/>
              <a:t>; </a:t>
            </a:r>
            <a:r>
              <a:rPr lang="es-ES" sz="2900" dirty="0" err="1"/>
              <a:t>specialization</a:t>
            </a:r>
            <a:r>
              <a:rPr lang="es-ES" sz="2900" dirty="0"/>
              <a:t> in </a:t>
            </a:r>
            <a:r>
              <a:rPr lang="es-ES" sz="2900" dirty="0" err="1"/>
              <a:t>leading</a:t>
            </a:r>
            <a:r>
              <a:rPr lang="es-ES" sz="2900" dirty="0"/>
              <a:t> sector </a:t>
            </a:r>
            <a:r>
              <a:rPr lang="es-ES" sz="2900" dirty="0" err="1"/>
              <a:t>production</a:t>
            </a:r>
            <a:endParaRPr lang="es-ES" sz="2900" dirty="0"/>
          </a:p>
          <a:p>
            <a:pPr lvl="2"/>
            <a:r>
              <a:rPr lang="es-ES" sz="2900" dirty="0" err="1"/>
              <a:t>Participation</a:t>
            </a:r>
            <a:r>
              <a:rPr lang="es-ES" sz="2900" dirty="0"/>
              <a:t> (</a:t>
            </a:r>
            <a:r>
              <a:rPr lang="es-ES" sz="2900" dirty="0" err="1"/>
              <a:t>along</a:t>
            </a:r>
            <a:r>
              <a:rPr lang="es-ES" sz="2900" dirty="0"/>
              <a:t> </a:t>
            </a:r>
            <a:r>
              <a:rPr lang="es-ES" sz="2900" dirty="0" err="1"/>
              <a:t>chain</a:t>
            </a:r>
            <a:r>
              <a:rPr lang="es-ES" sz="2900" dirty="0"/>
              <a:t>) </a:t>
            </a:r>
            <a:r>
              <a:rPr lang="es-ES" sz="2900" dirty="0" err="1"/>
              <a:t>is</a:t>
            </a:r>
            <a:r>
              <a:rPr lang="es-ES" sz="2900" dirty="0"/>
              <a:t> </a:t>
            </a:r>
            <a:r>
              <a:rPr lang="es-ES" sz="2900" dirty="0" err="1"/>
              <a:t>discrete</a:t>
            </a:r>
            <a:r>
              <a:rPr lang="es-ES" sz="2900" dirty="0"/>
              <a:t> </a:t>
            </a:r>
            <a:r>
              <a:rPr lang="es-ES" sz="2900" dirty="0" err="1"/>
              <a:t>event</a:t>
            </a:r>
            <a:r>
              <a:rPr lang="es-ES" sz="2900" dirty="0"/>
              <a:t>; off-</a:t>
            </a:r>
            <a:r>
              <a:rPr lang="es-ES" sz="2900" dirty="0" err="1"/>
              <a:t>farm</a:t>
            </a:r>
            <a:r>
              <a:rPr lang="es-ES" sz="2900" dirty="0"/>
              <a:t> </a:t>
            </a:r>
            <a:r>
              <a:rPr lang="es-ES" sz="2900" dirty="0" err="1"/>
              <a:t>income</a:t>
            </a:r>
            <a:r>
              <a:rPr lang="es-ES" sz="2900" dirty="0"/>
              <a:t> </a:t>
            </a:r>
            <a:r>
              <a:rPr lang="es-ES" sz="2900" dirty="0" err="1"/>
              <a:t>grows</a:t>
            </a:r>
            <a:endParaRPr lang="es-ES" sz="2900" dirty="0"/>
          </a:p>
          <a:p>
            <a:pPr lvl="2"/>
            <a:r>
              <a:rPr lang="es-ES" sz="2900" dirty="0" err="1"/>
              <a:t>Integration</a:t>
            </a:r>
            <a:r>
              <a:rPr lang="es-ES" sz="2900" dirty="0"/>
              <a:t> of </a:t>
            </a:r>
            <a:r>
              <a:rPr lang="es-ES" sz="2900" dirty="0" err="1"/>
              <a:t>production</a:t>
            </a:r>
            <a:r>
              <a:rPr lang="es-ES" sz="2900" dirty="0"/>
              <a:t> </a:t>
            </a:r>
            <a:r>
              <a:rPr lang="es-ES" sz="2900" dirty="0" err="1"/>
              <a:t>areas</a:t>
            </a:r>
            <a:r>
              <a:rPr lang="es-ES" sz="2900" dirty="0"/>
              <a:t> </a:t>
            </a:r>
            <a:r>
              <a:rPr lang="es-ES" sz="2900" dirty="0" err="1"/>
              <a:t>into</a:t>
            </a:r>
            <a:r>
              <a:rPr lang="es-ES" sz="2900" dirty="0"/>
              <a:t> </a:t>
            </a:r>
            <a:r>
              <a:rPr lang="es-ES" sz="2900" dirty="0" err="1"/>
              <a:t>broader</a:t>
            </a:r>
            <a:r>
              <a:rPr lang="es-ES" sz="2900" dirty="0"/>
              <a:t> </a:t>
            </a:r>
            <a:r>
              <a:rPr lang="es-ES" sz="2900" dirty="0" err="1"/>
              <a:t>economy</a:t>
            </a:r>
            <a:r>
              <a:rPr lang="es-ES" sz="2900" dirty="0"/>
              <a:t> (rural-</a:t>
            </a:r>
            <a:r>
              <a:rPr lang="es-ES" sz="2900" dirty="0" err="1"/>
              <a:t>urban</a:t>
            </a:r>
            <a:r>
              <a:rPr lang="es-ES" sz="2900" dirty="0"/>
              <a:t> </a:t>
            </a:r>
            <a:r>
              <a:rPr lang="es-ES" sz="2900" dirty="0" err="1"/>
              <a:t>linkages</a:t>
            </a:r>
            <a:r>
              <a:rPr lang="es-ES" sz="2900" dirty="0"/>
              <a:t>)</a:t>
            </a:r>
          </a:p>
          <a:p>
            <a:endParaRPr lang="es-ES" dirty="0" smtClean="0"/>
          </a:p>
          <a:p>
            <a:pPr marL="914400" lvl="2" indent="0">
              <a:buNone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290186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13252"/>
            <a:ext cx="8001000" cy="1216025"/>
          </a:xfrm>
        </p:spPr>
        <p:txBody>
          <a:bodyPr/>
          <a:lstStyle/>
          <a:p>
            <a:r>
              <a:rPr lang="es-ES" sz="3200" dirty="0"/>
              <a:t>(</a:t>
            </a:r>
            <a:r>
              <a:rPr lang="es-ES" sz="3200" dirty="0" err="1"/>
              <a:t>Stylized</a:t>
            </a:r>
            <a:r>
              <a:rPr lang="es-ES" sz="3200" dirty="0"/>
              <a:t>) Drivers of </a:t>
            </a:r>
            <a:r>
              <a:rPr lang="es-ES" sz="3200" dirty="0" err="1" smtClean="0"/>
              <a:t>transformation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038600"/>
          </a:xfrm>
        </p:spPr>
        <p:txBody>
          <a:bodyPr/>
          <a:lstStyle/>
          <a:p>
            <a:pPr marL="0" indent="0">
              <a:buNone/>
            </a:pPr>
            <a:r>
              <a:rPr lang="es-ES" sz="2000" dirty="0" smtClean="0">
                <a:solidFill>
                  <a:srgbClr val="FF0000"/>
                </a:solidFill>
              </a:rPr>
              <a:t>2.</a:t>
            </a:r>
            <a:r>
              <a:rPr lang="es-ES" sz="2000" dirty="0" smtClean="0"/>
              <a:t> </a:t>
            </a:r>
            <a:r>
              <a:rPr lang="es-ES" sz="2000" dirty="0" err="1" smtClean="0"/>
              <a:t>Innovations</a:t>
            </a:r>
            <a:r>
              <a:rPr lang="es-ES" sz="2000" dirty="0" smtClean="0"/>
              <a:t> </a:t>
            </a:r>
            <a:r>
              <a:rPr lang="es-ES" sz="2000" dirty="0"/>
              <a:t>in </a:t>
            </a:r>
            <a:r>
              <a:rPr lang="es-ES" sz="2000" dirty="0" err="1"/>
              <a:t>production</a:t>
            </a:r>
            <a:r>
              <a:rPr lang="es-ES" sz="2000" dirty="0"/>
              <a:t> </a:t>
            </a:r>
            <a:r>
              <a:rPr lang="es-ES" sz="2000" dirty="0" err="1"/>
              <a:t>on-farm</a:t>
            </a:r>
            <a:r>
              <a:rPr lang="es-ES" sz="2000" dirty="0"/>
              <a:t> (</a:t>
            </a:r>
            <a:r>
              <a:rPr lang="es-ES" sz="2000" dirty="0" err="1"/>
              <a:t>technology</a:t>
            </a:r>
            <a:r>
              <a:rPr lang="es-ES" sz="2000" dirty="0"/>
              <a:t> </a:t>
            </a:r>
            <a:r>
              <a:rPr lang="es-ES" sz="2000" dirty="0" err="1"/>
              <a:t>push</a:t>
            </a:r>
            <a:r>
              <a:rPr lang="es-ES" sz="2000" dirty="0"/>
              <a:t>)</a:t>
            </a:r>
          </a:p>
          <a:p>
            <a:pPr lvl="1"/>
            <a:r>
              <a:rPr lang="es-ES" sz="1600" dirty="0" err="1"/>
              <a:t>Examples</a:t>
            </a:r>
            <a:endParaRPr lang="es-ES" sz="1600" dirty="0"/>
          </a:p>
          <a:p>
            <a:pPr lvl="2"/>
            <a:r>
              <a:rPr lang="es-ES" sz="1400" dirty="0"/>
              <a:t>Green </a:t>
            </a:r>
            <a:r>
              <a:rPr lang="es-ES" sz="1400" dirty="0" err="1"/>
              <a:t>revolution</a:t>
            </a:r>
            <a:endParaRPr lang="es-ES" sz="1400" dirty="0"/>
          </a:p>
          <a:p>
            <a:pPr lvl="2"/>
            <a:r>
              <a:rPr lang="es-ES" sz="1400" dirty="0"/>
              <a:t>C88 in </a:t>
            </a:r>
            <a:r>
              <a:rPr lang="es-ES" sz="1400" dirty="0" smtClean="0"/>
              <a:t>China</a:t>
            </a:r>
          </a:p>
          <a:p>
            <a:pPr lvl="1"/>
            <a:r>
              <a:rPr lang="es-ES" sz="1600" dirty="0" err="1" smtClean="0"/>
              <a:t>Literature</a:t>
            </a:r>
            <a:endParaRPr lang="es-ES" sz="1600" dirty="0" smtClean="0"/>
          </a:p>
          <a:p>
            <a:pPr lvl="2"/>
            <a:r>
              <a:rPr lang="es-ES" sz="1300" dirty="0" err="1" smtClean="0"/>
              <a:t>Spillovers</a:t>
            </a:r>
            <a:r>
              <a:rPr lang="es-ES" sz="1300" dirty="0" smtClean="0"/>
              <a:t> </a:t>
            </a:r>
            <a:r>
              <a:rPr lang="es-ES" sz="1300" dirty="0" err="1" smtClean="0"/>
              <a:t>from</a:t>
            </a:r>
            <a:r>
              <a:rPr lang="es-ES" sz="1300" dirty="0" smtClean="0"/>
              <a:t> </a:t>
            </a:r>
            <a:r>
              <a:rPr lang="es-ES" sz="1300" dirty="0" err="1" smtClean="0"/>
              <a:t>technical</a:t>
            </a:r>
            <a:r>
              <a:rPr lang="es-ES" sz="1300" dirty="0" smtClean="0"/>
              <a:t> </a:t>
            </a:r>
            <a:r>
              <a:rPr lang="es-ES" sz="1300" dirty="0" err="1" smtClean="0"/>
              <a:t>change</a:t>
            </a:r>
            <a:r>
              <a:rPr lang="es-ES" sz="1300" dirty="0" smtClean="0"/>
              <a:t>: </a:t>
            </a:r>
            <a:r>
              <a:rPr lang="fi-FI" sz="1400" dirty="0"/>
              <a:t>Minten, </a:t>
            </a:r>
            <a:r>
              <a:rPr lang="fi-FI" sz="1400" dirty="0" smtClean="0"/>
              <a:t>Randrianarison &amp; Swinnen </a:t>
            </a:r>
            <a:r>
              <a:rPr lang="fi-FI" sz="1400" i="1" dirty="0" smtClean="0"/>
              <a:t>Ag Econ</a:t>
            </a:r>
            <a:r>
              <a:rPr lang="fi-FI" sz="1400" dirty="0" smtClean="0"/>
              <a:t> </a:t>
            </a:r>
            <a:r>
              <a:rPr lang="fi-FI" sz="1400" dirty="0"/>
              <a:t>(2007) </a:t>
            </a:r>
            <a:endParaRPr lang="fi-FI" sz="1400" dirty="0" smtClean="0"/>
          </a:p>
          <a:p>
            <a:pPr lvl="2">
              <a:spcBef>
                <a:spcPts val="0"/>
              </a:spcBef>
            </a:pPr>
            <a:r>
              <a:rPr lang="en-US" sz="1400" dirty="0"/>
              <a:t>Impacts on rural economy: </a:t>
            </a:r>
            <a:r>
              <a:rPr lang="en-US" sz="1400" dirty="0" smtClean="0"/>
              <a:t>Davis et al. </a:t>
            </a:r>
            <a:r>
              <a:rPr lang="en-US" sz="1400" i="1" dirty="0" smtClean="0"/>
              <a:t>FAO</a:t>
            </a:r>
            <a:r>
              <a:rPr lang="en-US" sz="1400" dirty="0" smtClean="0"/>
              <a:t> </a:t>
            </a:r>
            <a:r>
              <a:rPr lang="en-US" sz="1400" dirty="0"/>
              <a:t>(2002</a:t>
            </a:r>
            <a:r>
              <a:rPr lang="en-US" sz="1400" dirty="0" smtClean="0"/>
              <a:t>); </a:t>
            </a:r>
            <a:r>
              <a:rPr lang="es-ES" sz="1400" dirty="0" err="1" smtClean="0"/>
              <a:t>Woldehanna</a:t>
            </a:r>
            <a:r>
              <a:rPr lang="es-ES" sz="1400" dirty="0" smtClean="0"/>
              <a:t> (2002)</a:t>
            </a:r>
          </a:p>
          <a:p>
            <a:pPr lvl="2"/>
            <a:r>
              <a:rPr lang="es-ES" sz="1400" dirty="0" err="1" smtClean="0"/>
              <a:t>Multiplier</a:t>
            </a:r>
            <a:r>
              <a:rPr lang="es-ES" sz="1400" dirty="0" smtClean="0"/>
              <a:t> </a:t>
            </a:r>
            <a:r>
              <a:rPr lang="es-ES" sz="1400" dirty="0" err="1" smtClean="0"/>
              <a:t>analysis</a:t>
            </a:r>
            <a:r>
              <a:rPr lang="es-ES" sz="1400" dirty="0" smtClean="0"/>
              <a:t>: </a:t>
            </a:r>
            <a:r>
              <a:rPr lang="es-ES" sz="1400" dirty="0" err="1" smtClean="0"/>
              <a:t>Numerous</a:t>
            </a:r>
            <a:r>
              <a:rPr lang="es-ES" sz="1400" dirty="0" smtClean="0"/>
              <a:t> IFPRI </a:t>
            </a:r>
            <a:r>
              <a:rPr lang="es-ES" sz="1400" dirty="0" err="1" smtClean="0"/>
              <a:t>studies</a:t>
            </a:r>
            <a:r>
              <a:rPr lang="es-ES" sz="1400" dirty="0" smtClean="0"/>
              <a:t> </a:t>
            </a:r>
            <a:r>
              <a:rPr lang="es-ES" sz="1400" dirty="0" err="1" smtClean="0"/>
              <a:t>from</a:t>
            </a:r>
            <a:r>
              <a:rPr lang="es-ES" sz="1400" dirty="0" smtClean="0"/>
              <a:t> 1980s</a:t>
            </a:r>
            <a:endParaRPr lang="es-ES" sz="1300" dirty="0"/>
          </a:p>
          <a:p>
            <a:pPr lvl="1"/>
            <a:r>
              <a:rPr lang="es-ES" sz="1600" dirty="0" err="1"/>
              <a:t>Pattern</a:t>
            </a:r>
            <a:r>
              <a:rPr lang="es-ES" sz="1600" dirty="0"/>
              <a:t> of </a:t>
            </a:r>
            <a:r>
              <a:rPr lang="es-ES" sz="1600" dirty="0" err="1"/>
              <a:t>change</a:t>
            </a:r>
            <a:endParaRPr lang="es-ES" sz="1600" dirty="0"/>
          </a:p>
          <a:p>
            <a:pPr lvl="2"/>
            <a:r>
              <a:rPr lang="es-ES" sz="1400" dirty="0" err="1"/>
              <a:t>Increasing</a:t>
            </a:r>
            <a:r>
              <a:rPr lang="es-ES" sz="1400" dirty="0"/>
              <a:t> surplus leads </a:t>
            </a:r>
            <a:r>
              <a:rPr lang="es-ES" sz="1400" dirty="0" err="1"/>
              <a:t>to</a:t>
            </a:r>
            <a:r>
              <a:rPr lang="es-ES" sz="1400" dirty="0"/>
              <a:t> sales, </a:t>
            </a:r>
            <a:r>
              <a:rPr lang="es-ES" sz="1400" dirty="0" err="1"/>
              <a:t>income</a:t>
            </a:r>
            <a:r>
              <a:rPr lang="es-ES" sz="1400" dirty="0"/>
              <a:t> </a:t>
            </a:r>
            <a:r>
              <a:rPr lang="es-ES" sz="1400" dirty="0" err="1"/>
              <a:t>growth</a:t>
            </a:r>
            <a:r>
              <a:rPr lang="es-ES" sz="1400" dirty="0"/>
              <a:t> and </a:t>
            </a:r>
            <a:r>
              <a:rPr lang="es-ES" sz="1400" dirty="0" err="1"/>
              <a:t>market</a:t>
            </a:r>
            <a:r>
              <a:rPr lang="es-ES" sz="1400" dirty="0"/>
              <a:t> </a:t>
            </a:r>
            <a:r>
              <a:rPr lang="es-ES" sz="1400" dirty="0" err="1"/>
              <a:t>development</a:t>
            </a:r>
            <a:endParaRPr lang="es-ES" sz="1400" dirty="0"/>
          </a:p>
          <a:p>
            <a:pPr lvl="2"/>
            <a:r>
              <a:rPr lang="es-ES" sz="1400" dirty="0" err="1"/>
              <a:t>Backward</a:t>
            </a:r>
            <a:r>
              <a:rPr lang="es-ES" sz="1400" dirty="0"/>
              <a:t> </a:t>
            </a:r>
            <a:r>
              <a:rPr lang="es-ES" sz="1400" dirty="0" err="1"/>
              <a:t>linkages</a:t>
            </a:r>
            <a:r>
              <a:rPr lang="es-ES" sz="1400" dirty="0"/>
              <a:t> </a:t>
            </a:r>
            <a:r>
              <a:rPr lang="es-ES" sz="1400" dirty="0" err="1"/>
              <a:t>deepen</a:t>
            </a:r>
            <a:r>
              <a:rPr lang="es-ES" sz="1400" dirty="0"/>
              <a:t> </a:t>
            </a:r>
            <a:r>
              <a:rPr lang="es-ES" sz="1400" dirty="0" err="1"/>
              <a:t>markets</a:t>
            </a:r>
            <a:r>
              <a:rPr lang="es-ES" sz="1400" dirty="0"/>
              <a:t> </a:t>
            </a:r>
            <a:r>
              <a:rPr lang="es-ES" sz="1400" dirty="0" err="1"/>
              <a:t>for</a:t>
            </a:r>
            <a:r>
              <a:rPr lang="es-ES" sz="1400" dirty="0"/>
              <a:t> </a:t>
            </a:r>
            <a:r>
              <a:rPr lang="es-ES" sz="1400" dirty="0" smtClean="0"/>
              <a:t>inputs (</a:t>
            </a:r>
            <a:r>
              <a:rPr lang="es-ES" sz="1400" dirty="0" err="1" smtClean="0"/>
              <a:t>modern</a:t>
            </a:r>
            <a:r>
              <a:rPr lang="es-ES" sz="1400" dirty="0" smtClean="0"/>
              <a:t> </a:t>
            </a:r>
            <a:r>
              <a:rPr lang="es-ES" sz="1400" dirty="0" err="1" smtClean="0"/>
              <a:t>agriculture</a:t>
            </a:r>
            <a:r>
              <a:rPr lang="es-ES" sz="1400" dirty="0" smtClean="0"/>
              <a:t>)</a:t>
            </a:r>
            <a:endParaRPr lang="es-ES" sz="1400" dirty="0"/>
          </a:p>
          <a:p>
            <a:pPr lvl="2"/>
            <a:r>
              <a:rPr lang="es-ES" sz="1400" dirty="0" err="1"/>
              <a:t>Household</a:t>
            </a:r>
            <a:r>
              <a:rPr lang="es-ES" sz="1400" dirty="0"/>
              <a:t> </a:t>
            </a:r>
            <a:r>
              <a:rPr lang="es-ES" sz="1400" dirty="0" err="1"/>
              <a:t>incomes</a:t>
            </a:r>
            <a:r>
              <a:rPr lang="es-ES" sz="1400" dirty="0"/>
              <a:t> </a:t>
            </a:r>
            <a:r>
              <a:rPr lang="es-ES" sz="1400" dirty="0" err="1"/>
              <a:t>diversify</a:t>
            </a:r>
            <a:r>
              <a:rPr lang="es-ES" sz="1400" dirty="0"/>
              <a:t>, </a:t>
            </a:r>
            <a:r>
              <a:rPr lang="es-ES" sz="1400" dirty="0" err="1"/>
              <a:t>purchase</a:t>
            </a:r>
            <a:r>
              <a:rPr lang="es-ES" sz="1400" dirty="0"/>
              <a:t> </a:t>
            </a:r>
            <a:r>
              <a:rPr lang="es-ES" sz="1400" dirty="0" err="1"/>
              <a:t>patterns</a:t>
            </a:r>
            <a:r>
              <a:rPr lang="es-ES" sz="1400" dirty="0"/>
              <a:t> </a:t>
            </a:r>
            <a:r>
              <a:rPr lang="es-ES" sz="1400" dirty="0" err="1"/>
              <a:t>change</a:t>
            </a:r>
            <a:r>
              <a:rPr lang="es-ES" sz="1400" dirty="0"/>
              <a:t> (forward </a:t>
            </a:r>
            <a:r>
              <a:rPr lang="es-ES" sz="1400" dirty="0" err="1"/>
              <a:t>linkages</a:t>
            </a:r>
            <a:r>
              <a:rPr lang="es-ES" sz="1400" dirty="0"/>
              <a:t>)</a:t>
            </a:r>
          </a:p>
          <a:p>
            <a:pPr lvl="2"/>
            <a:r>
              <a:rPr lang="es-ES" sz="1400" dirty="0" err="1"/>
              <a:t>Specialization</a:t>
            </a:r>
            <a:r>
              <a:rPr lang="es-ES" sz="1400" dirty="0"/>
              <a:t> in </a:t>
            </a:r>
            <a:r>
              <a:rPr lang="es-ES" sz="1400" dirty="0" err="1"/>
              <a:t>technology-push</a:t>
            </a:r>
            <a:r>
              <a:rPr lang="es-ES" sz="1400" dirty="0"/>
              <a:t> </a:t>
            </a:r>
            <a:r>
              <a:rPr lang="es-ES" sz="1400" dirty="0" err="1"/>
              <a:t>production</a:t>
            </a:r>
            <a:r>
              <a:rPr lang="es-ES" sz="1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82994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01000" cy="1216025"/>
          </a:xfrm>
        </p:spPr>
        <p:txBody>
          <a:bodyPr>
            <a:normAutofit/>
          </a:bodyPr>
          <a:lstStyle/>
          <a:p>
            <a:r>
              <a:rPr lang="es-ES" sz="3200" dirty="0"/>
              <a:t>(</a:t>
            </a:r>
            <a:r>
              <a:rPr lang="es-ES" sz="3200" dirty="0" err="1"/>
              <a:t>Stylized</a:t>
            </a:r>
            <a:r>
              <a:rPr lang="es-ES" sz="3200" dirty="0"/>
              <a:t>) Drivers of </a:t>
            </a:r>
            <a:r>
              <a:rPr lang="es-ES" sz="3200" dirty="0" smtClean="0"/>
              <a:t> </a:t>
            </a:r>
            <a:r>
              <a:rPr lang="es-ES" sz="3200" dirty="0" err="1"/>
              <a:t>transformation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738" y="1752600"/>
            <a:ext cx="8424862" cy="4267200"/>
          </a:xfrm>
        </p:spPr>
        <p:txBody>
          <a:bodyPr>
            <a:normAutofit fontScale="25000" lnSpcReduction="20000"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s-ES" sz="8000" dirty="0" smtClean="0"/>
              <a:t>Gradual </a:t>
            </a:r>
            <a:r>
              <a:rPr lang="es-ES" sz="8000" dirty="0" err="1" smtClean="0"/>
              <a:t>transformation</a:t>
            </a:r>
            <a:r>
              <a:rPr lang="es-ES" sz="8000" dirty="0" smtClean="0"/>
              <a:t> (</a:t>
            </a:r>
            <a:r>
              <a:rPr lang="es-ES" sz="8000" dirty="0" err="1" smtClean="0"/>
              <a:t>multiple</a:t>
            </a:r>
            <a:r>
              <a:rPr lang="es-ES" sz="8000" dirty="0" smtClean="0"/>
              <a:t> </a:t>
            </a:r>
            <a:r>
              <a:rPr lang="es-ES" sz="8000" dirty="0" err="1" smtClean="0"/>
              <a:t>sources</a:t>
            </a:r>
            <a:r>
              <a:rPr lang="es-ES" sz="8000" dirty="0" smtClean="0"/>
              <a:t>, </a:t>
            </a:r>
            <a:r>
              <a:rPr lang="es-ES" sz="8000" dirty="0" err="1"/>
              <a:t>i</a:t>
            </a:r>
            <a:r>
              <a:rPr lang="es-ES" sz="8000" dirty="0" err="1" smtClean="0"/>
              <a:t>ncluding</a:t>
            </a:r>
            <a:r>
              <a:rPr lang="es-ES" sz="8000" dirty="0" smtClean="0"/>
              <a:t> </a:t>
            </a:r>
            <a:r>
              <a:rPr lang="es-ES" sz="8000" dirty="0" err="1" smtClean="0"/>
              <a:t>institutional</a:t>
            </a:r>
            <a:r>
              <a:rPr lang="es-ES" sz="8000" dirty="0" smtClean="0"/>
              <a:t> </a:t>
            </a:r>
            <a:r>
              <a:rPr lang="es-ES" sz="8000" dirty="0" err="1" smtClean="0"/>
              <a:t>innovation</a:t>
            </a:r>
            <a:r>
              <a:rPr lang="es-ES" sz="8000" dirty="0" smtClean="0"/>
              <a:t>)</a:t>
            </a:r>
            <a:endParaRPr lang="es-ES" sz="6200" dirty="0" smtClean="0"/>
          </a:p>
          <a:p>
            <a:pPr marL="857250" lvl="1" indent="-457200"/>
            <a:r>
              <a:rPr lang="es-ES" sz="6400" dirty="0" err="1" smtClean="0"/>
              <a:t>Examples</a:t>
            </a:r>
            <a:endParaRPr lang="es-ES" sz="6400" dirty="0" smtClean="0"/>
          </a:p>
          <a:p>
            <a:pPr lvl="2"/>
            <a:r>
              <a:rPr lang="es-ES" sz="5600" dirty="0" err="1" smtClean="0"/>
              <a:t>Income</a:t>
            </a:r>
            <a:r>
              <a:rPr lang="es-ES" sz="5600" dirty="0" smtClean="0"/>
              <a:t> </a:t>
            </a:r>
            <a:r>
              <a:rPr lang="es-ES" sz="5600" dirty="0" err="1" smtClean="0"/>
              <a:t>growth</a:t>
            </a:r>
            <a:r>
              <a:rPr lang="es-ES" sz="5600" dirty="0" smtClean="0"/>
              <a:t> in </a:t>
            </a:r>
            <a:r>
              <a:rPr lang="es-ES" sz="5600" dirty="0" err="1" smtClean="0"/>
              <a:t>urban</a:t>
            </a:r>
            <a:r>
              <a:rPr lang="es-ES" sz="5600" dirty="0" smtClean="0"/>
              <a:t> </a:t>
            </a:r>
            <a:r>
              <a:rPr lang="es-ES" sz="5600" dirty="0" err="1" smtClean="0"/>
              <a:t>areas</a:t>
            </a:r>
            <a:r>
              <a:rPr lang="es-ES" sz="5600" dirty="0" smtClean="0"/>
              <a:t>: </a:t>
            </a:r>
            <a:r>
              <a:rPr lang="es-ES" sz="5600" dirty="0" err="1" smtClean="0"/>
              <a:t>Copperbelt</a:t>
            </a:r>
            <a:r>
              <a:rPr lang="es-ES" sz="5600" dirty="0" smtClean="0"/>
              <a:t> </a:t>
            </a:r>
            <a:r>
              <a:rPr lang="es-ES" sz="5600" dirty="0" smtClean="0"/>
              <a:t>(Zambia); </a:t>
            </a:r>
            <a:r>
              <a:rPr lang="es-ES" sz="5600" dirty="0" err="1" smtClean="0"/>
              <a:t>Andean</a:t>
            </a:r>
            <a:r>
              <a:rPr lang="es-ES" sz="5600" dirty="0" smtClean="0"/>
              <a:t> </a:t>
            </a:r>
            <a:r>
              <a:rPr lang="es-ES" sz="5600" dirty="0" err="1" smtClean="0"/>
              <a:t>fruits</a:t>
            </a:r>
            <a:r>
              <a:rPr lang="es-ES" sz="5600" dirty="0" smtClean="0"/>
              <a:t> (Ecuador)</a:t>
            </a:r>
          </a:p>
          <a:p>
            <a:pPr lvl="2"/>
            <a:r>
              <a:rPr lang="es-ES" sz="5600" dirty="0" err="1" smtClean="0"/>
              <a:t>Supermarket</a:t>
            </a:r>
            <a:r>
              <a:rPr lang="es-ES" sz="5600" dirty="0" smtClean="0"/>
              <a:t> </a:t>
            </a:r>
            <a:r>
              <a:rPr lang="es-ES" sz="5600" dirty="0" err="1" smtClean="0"/>
              <a:t>revolution</a:t>
            </a:r>
            <a:r>
              <a:rPr lang="es-ES" sz="5600" dirty="0" smtClean="0"/>
              <a:t> </a:t>
            </a:r>
            <a:r>
              <a:rPr lang="es-ES" sz="5600" dirty="0" err="1" smtClean="0"/>
              <a:t>linking</a:t>
            </a:r>
            <a:r>
              <a:rPr lang="es-ES" sz="5600" dirty="0" smtClean="0"/>
              <a:t> rural </a:t>
            </a:r>
            <a:r>
              <a:rPr lang="es-ES" sz="5600" dirty="0" err="1" smtClean="0"/>
              <a:t>areas</a:t>
            </a:r>
            <a:r>
              <a:rPr lang="es-ES" sz="5600" dirty="0" smtClean="0"/>
              <a:t> </a:t>
            </a:r>
            <a:r>
              <a:rPr lang="es-ES" sz="5600" dirty="0" err="1" smtClean="0"/>
              <a:t>to</a:t>
            </a:r>
            <a:r>
              <a:rPr lang="es-ES" sz="5600" dirty="0" smtClean="0"/>
              <a:t> </a:t>
            </a:r>
            <a:r>
              <a:rPr lang="es-ES" sz="5600" dirty="0" err="1" smtClean="0"/>
              <a:t>urban</a:t>
            </a:r>
            <a:r>
              <a:rPr lang="es-ES" sz="5600" dirty="0" smtClean="0"/>
              <a:t> </a:t>
            </a:r>
            <a:r>
              <a:rPr lang="es-ES" sz="5600" dirty="0" err="1" smtClean="0"/>
              <a:t>consumers</a:t>
            </a:r>
            <a:r>
              <a:rPr lang="es-ES" sz="5600" dirty="0" smtClean="0"/>
              <a:t>; </a:t>
            </a:r>
            <a:r>
              <a:rPr lang="es-ES" sz="5600" dirty="0" err="1" smtClean="0"/>
              <a:t>contract</a:t>
            </a:r>
            <a:r>
              <a:rPr lang="es-ES" sz="5600" dirty="0" smtClean="0"/>
              <a:t> </a:t>
            </a:r>
            <a:r>
              <a:rPr lang="es-ES" sz="5600" dirty="0" err="1" smtClean="0"/>
              <a:t>farming</a:t>
            </a:r>
            <a:endParaRPr lang="es-ES" sz="5600" dirty="0" smtClean="0"/>
          </a:p>
          <a:p>
            <a:pPr lvl="2"/>
            <a:r>
              <a:rPr lang="es-ES" sz="5600" dirty="0" err="1"/>
              <a:t>Remittances</a:t>
            </a:r>
            <a:r>
              <a:rPr lang="es-ES" sz="5600" dirty="0"/>
              <a:t> </a:t>
            </a:r>
            <a:r>
              <a:rPr lang="es-ES" sz="5600" dirty="0" smtClean="0"/>
              <a:t>re-</a:t>
            </a:r>
            <a:r>
              <a:rPr lang="es-ES" sz="5600" dirty="0" err="1" smtClean="0"/>
              <a:t>invested</a:t>
            </a:r>
            <a:r>
              <a:rPr lang="es-ES" sz="5600" dirty="0" smtClean="0"/>
              <a:t> (Central </a:t>
            </a:r>
            <a:r>
              <a:rPr lang="es-ES" sz="5600" dirty="0" err="1" smtClean="0"/>
              <a:t>America</a:t>
            </a:r>
            <a:r>
              <a:rPr lang="es-ES" sz="5600" dirty="0" smtClean="0"/>
              <a:t>, </a:t>
            </a:r>
            <a:r>
              <a:rPr lang="es-ES" sz="5600" dirty="0" err="1" smtClean="0"/>
              <a:t>Egypt</a:t>
            </a:r>
            <a:r>
              <a:rPr lang="es-ES" sz="5600" dirty="0" smtClean="0"/>
              <a:t>)</a:t>
            </a:r>
            <a:endParaRPr lang="es-ES" sz="5600" dirty="0"/>
          </a:p>
          <a:p>
            <a:pPr lvl="1"/>
            <a:r>
              <a:rPr lang="es-ES" sz="6400" dirty="0" err="1" smtClean="0"/>
              <a:t>Literature</a:t>
            </a:r>
            <a:endParaRPr lang="es-ES" sz="6400" dirty="0" smtClean="0"/>
          </a:p>
          <a:p>
            <a:pPr lvl="2"/>
            <a:r>
              <a:rPr lang="es-ES" sz="5600" dirty="0" err="1" smtClean="0"/>
              <a:t>Supermarket</a:t>
            </a:r>
            <a:r>
              <a:rPr lang="es-ES" sz="5600" dirty="0" smtClean="0"/>
              <a:t> </a:t>
            </a:r>
            <a:r>
              <a:rPr lang="es-ES" sz="5600" dirty="0" err="1" smtClean="0"/>
              <a:t>revolution</a:t>
            </a:r>
            <a:r>
              <a:rPr lang="es-ES" sz="5600" dirty="0" smtClean="0"/>
              <a:t>: </a:t>
            </a:r>
            <a:r>
              <a:rPr lang="en-US" sz="5600" dirty="0" smtClean="0"/>
              <a:t>Reardon, </a:t>
            </a:r>
            <a:r>
              <a:rPr lang="en-US" sz="5600" dirty="0" err="1" smtClean="0"/>
              <a:t>Timmer</a:t>
            </a:r>
            <a:r>
              <a:rPr lang="en-US" sz="5600" dirty="0" smtClean="0"/>
              <a:t>, Barrett &amp; </a:t>
            </a:r>
            <a:r>
              <a:rPr lang="en-US" sz="5600" dirty="0" err="1" smtClean="0"/>
              <a:t>Berdegué</a:t>
            </a:r>
            <a:r>
              <a:rPr lang="en-US" sz="5600" dirty="0" smtClean="0"/>
              <a:t> </a:t>
            </a:r>
            <a:r>
              <a:rPr lang="en-US" sz="5600" i="1" dirty="0" smtClean="0"/>
              <a:t>AJAE</a:t>
            </a:r>
            <a:r>
              <a:rPr lang="en-US" sz="5600" dirty="0" smtClean="0"/>
              <a:t> (2003</a:t>
            </a:r>
            <a:r>
              <a:rPr lang="en-US" sz="5600" dirty="0"/>
              <a:t>); </a:t>
            </a:r>
            <a:r>
              <a:rPr lang="en-US" sz="5600" dirty="0" smtClean="0"/>
              <a:t>Blandon, Henson &amp; </a:t>
            </a:r>
            <a:r>
              <a:rPr lang="en-US" sz="5600" dirty="0" err="1" smtClean="0"/>
              <a:t>Cranfield</a:t>
            </a:r>
            <a:r>
              <a:rPr lang="en-US" sz="5600" dirty="0" smtClean="0"/>
              <a:t> </a:t>
            </a:r>
            <a:r>
              <a:rPr lang="en-US" sz="5600" i="1" dirty="0" smtClean="0"/>
              <a:t>JID</a:t>
            </a:r>
            <a:r>
              <a:rPr lang="en-US" sz="5600" dirty="0" smtClean="0"/>
              <a:t> </a:t>
            </a:r>
            <a:r>
              <a:rPr lang="en-US" sz="5600" dirty="0"/>
              <a:t>(2009)</a:t>
            </a:r>
          </a:p>
          <a:p>
            <a:pPr lvl="2"/>
            <a:r>
              <a:rPr lang="en-US" sz="5600" dirty="0" smtClean="0"/>
              <a:t>Supply chain revolution: </a:t>
            </a:r>
            <a:r>
              <a:rPr lang="fi-FI" sz="5600" dirty="0" smtClean="0"/>
              <a:t>Minten, Randrianarison &amp; Swinnen </a:t>
            </a:r>
            <a:r>
              <a:rPr lang="fi-FI" sz="5600" i="1" dirty="0" smtClean="0"/>
              <a:t>World Dev </a:t>
            </a:r>
            <a:r>
              <a:rPr lang="fi-FI" sz="5600" dirty="0" smtClean="0"/>
              <a:t>(2009) </a:t>
            </a:r>
            <a:endParaRPr lang="en-US" sz="5600" dirty="0" smtClean="0"/>
          </a:p>
          <a:p>
            <a:pPr lvl="2"/>
            <a:r>
              <a:rPr lang="en-US" sz="5600" dirty="0" smtClean="0"/>
              <a:t>Impacts on productive sector: Dolan &amp; Humphrey JDS (2000)</a:t>
            </a:r>
            <a:r>
              <a:rPr lang="es-ES" sz="5600" dirty="0"/>
              <a:t>; </a:t>
            </a:r>
            <a:r>
              <a:rPr lang="en-US" sz="5600" dirty="0"/>
              <a:t>Key &amp; </a:t>
            </a:r>
            <a:r>
              <a:rPr lang="en-US" sz="5600" dirty="0" err="1"/>
              <a:t>Runsten</a:t>
            </a:r>
            <a:r>
              <a:rPr lang="en-US" sz="5600" dirty="0"/>
              <a:t> </a:t>
            </a:r>
            <a:r>
              <a:rPr lang="en-US" sz="5600" i="1" dirty="0"/>
              <a:t>World </a:t>
            </a:r>
            <a:r>
              <a:rPr lang="en-US" sz="5600" i="1" dirty="0" err="1" smtClean="0"/>
              <a:t>Dev</a:t>
            </a:r>
            <a:r>
              <a:rPr lang="en-US" sz="5600" i="1" dirty="0" smtClean="0"/>
              <a:t> </a:t>
            </a:r>
            <a:r>
              <a:rPr lang="en-US" sz="5600" dirty="0" smtClean="0"/>
              <a:t>(1999)</a:t>
            </a:r>
            <a:endParaRPr lang="en-US" sz="5600" dirty="0"/>
          </a:p>
          <a:p>
            <a:pPr lvl="1"/>
            <a:r>
              <a:rPr lang="es-ES" sz="6400" dirty="0" err="1" smtClean="0"/>
              <a:t>Pattern</a:t>
            </a:r>
            <a:r>
              <a:rPr lang="es-ES" sz="6400" dirty="0" smtClean="0"/>
              <a:t> of </a:t>
            </a:r>
            <a:r>
              <a:rPr lang="es-ES" sz="6400" dirty="0" err="1" smtClean="0"/>
              <a:t>change</a:t>
            </a:r>
            <a:endParaRPr lang="es-ES" sz="6400" dirty="0" smtClean="0"/>
          </a:p>
          <a:p>
            <a:pPr lvl="2"/>
            <a:r>
              <a:rPr lang="es-ES" sz="5600" dirty="0" err="1" smtClean="0"/>
              <a:t>On-farm</a:t>
            </a:r>
            <a:r>
              <a:rPr lang="es-ES" sz="5600" dirty="0" smtClean="0"/>
              <a:t>: </a:t>
            </a:r>
            <a:r>
              <a:rPr lang="es-ES" sz="5600" dirty="0" err="1" smtClean="0"/>
              <a:t>production</a:t>
            </a:r>
            <a:r>
              <a:rPr lang="es-ES" sz="5600" dirty="0" smtClean="0"/>
              <a:t> re-</a:t>
            </a:r>
            <a:r>
              <a:rPr lang="es-ES" sz="5600" dirty="0" err="1" smtClean="0"/>
              <a:t>organized</a:t>
            </a:r>
            <a:r>
              <a:rPr lang="es-ES" sz="5600" dirty="0" smtClean="0"/>
              <a:t> </a:t>
            </a:r>
            <a:r>
              <a:rPr lang="es-ES" sz="5600" dirty="0" err="1" smtClean="0"/>
              <a:t>to</a:t>
            </a:r>
            <a:r>
              <a:rPr lang="es-ES" sz="5600" dirty="0" smtClean="0"/>
              <a:t> </a:t>
            </a:r>
            <a:r>
              <a:rPr lang="es-ES" sz="5600" dirty="0" err="1" smtClean="0"/>
              <a:t>meet</a:t>
            </a:r>
            <a:r>
              <a:rPr lang="es-ES" sz="5600" dirty="0" smtClean="0"/>
              <a:t> </a:t>
            </a:r>
            <a:r>
              <a:rPr lang="es-ES" sz="5600" dirty="0" err="1" smtClean="0"/>
              <a:t>demand</a:t>
            </a:r>
            <a:r>
              <a:rPr lang="es-ES" sz="5600" dirty="0" smtClean="0"/>
              <a:t>; </a:t>
            </a:r>
            <a:r>
              <a:rPr lang="es-ES" sz="5600" dirty="0" err="1" smtClean="0"/>
              <a:t>increased</a:t>
            </a:r>
            <a:r>
              <a:rPr lang="es-ES" sz="5600" dirty="0" smtClean="0"/>
              <a:t> sales </a:t>
            </a:r>
            <a:r>
              <a:rPr lang="es-ES" sz="5600" dirty="0" err="1" smtClean="0"/>
              <a:t>or</a:t>
            </a:r>
            <a:r>
              <a:rPr lang="es-ES" sz="5600" dirty="0" smtClean="0"/>
              <a:t> </a:t>
            </a:r>
            <a:r>
              <a:rPr lang="es-ES" sz="5600" dirty="0" err="1" smtClean="0"/>
              <a:t>increased</a:t>
            </a:r>
            <a:r>
              <a:rPr lang="es-ES" sz="5600" dirty="0" smtClean="0"/>
              <a:t> </a:t>
            </a:r>
            <a:r>
              <a:rPr lang="es-ES" sz="5600" dirty="0" err="1" smtClean="0"/>
              <a:t>returns</a:t>
            </a:r>
            <a:r>
              <a:rPr lang="es-ES" sz="5600" dirty="0" smtClean="0"/>
              <a:t> </a:t>
            </a:r>
            <a:r>
              <a:rPr lang="es-ES" sz="5600" dirty="0" err="1" smtClean="0"/>
              <a:t>from</a:t>
            </a:r>
            <a:r>
              <a:rPr lang="es-ES" sz="5600" dirty="0" smtClean="0"/>
              <a:t> sales; capital </a:t>
            </a:r>
            <a:r>
              <a:rPr lang="es-ES" sz="5600" dirty="0" err="1" smtClean="0"/>
              <a:t>accumulation</a:t>
            </a:r>
            <a:r>
              <a:rPr lang="es-ES" sz="5600" dirty="0" smtClean="0"/>
              <a:t> </a:t>
            </a:r>
          </a:p>
          <a:p>
            <a:pPr lvl="2"/>
            <a:r>
              <a:rPr lang="es-ES" sz="5600" dirty="0" err="1" smtClean="0"/>
              <a:t>Market</a:t>
            </a:r>
            <a:r>
              <a:rPr lang="es-ES" sz="5600" dirty="0" smtClean="0"/>
              <a:t> </a:t>
            </a:r>
            <a:r>
              <a:rPr lang="es-ES" sz="5600" dirty="0" err="1" smtClean="0"/>
              <a:t>arrangements</a:t>
            </a:r>
            <a:r>
              <a:rPr lang="es-ES" sz="5600" dirty="0" smtClean="0"/>
              <a:t>: New </a:t>
            </a:r>
            <a:r>
              <a:rPr lang="es-ES" sz="5600" dirty="0" err="1" smtClean="0"/>
              <a:t>purchasers</a:t>
            </a:r>
            <a:r>
              <a:rPr lang="es-ES" sz="5600" dirty="0" smtClean="0"/>
              <a:t>, sales </a:t>
            </a:r>
            <a:r>
              <a:rPr lang="es-ES" sz="5600" dirty="0" err="1" smtClean="0"/>
              <a:t>conditions</a:t>
            </a:r>
            <a:endParaRPr lang="es-ES" sz="5600" dirty="0" smtClean="0"/>
          </a:p>
          <a:p>
            <a:pPr lvl="2"/>
            <a:r>
              <a:rPr lang="es-ES" sz="5600" dirty="0" err="1" smtClean="0"/>
              <a:t>Not</a:t>
            </a:r>
            <a:r>
              <a:rPr lang="es-ES" sz="5600" dirty="0" smtClean="0"/>
              <a:t> </a:t>
            </a:r>
            <a:r>
              <a:rPr lang="es-ES" sz="5600" dirty="0" err="1" smtClean="0"/>
              <a:t>confined</a:t>
            </a:r>
            <a:r>
              <a:rPr lang="es-ES" sz="5600" dirty="0" smtClean="0"/>
              <a:t> </a:t>
            </a:r>
            <a:r>
              <a:rPr lang="es-ES" sz="5600" dirty="0" err="1" smtClean="0"/>
              <a:t>to</a:t>
            </a:r>
            <a:r>
              <a:rPr lang="es-ES" sz="5600" dirty="0" smtClean="0"/>
              <a:t> single sector &amp; </a:t>
            </a:r>
            <a:r>
              <a:rPr lang="es-ES" sz="5600" dirty="0" err="1" smtClean="0"/>
              <a:t>accompanied</a:t>
            </a:r>
            <a:r>
              <a:rPr lang="es-ES" sz="5600" dirty="0" smtClean="0"/>
              <a:t> </a:t>
            </a:r>
            <a:r>
              <a:rPr lang="es-ES" sz="5600" dirty="0" err="1" smtClean="0"/>
              <a:t>by</a:t>
            </a:r>
            <a:r>
              <a:rPr lang="es-ES" sz="5600" dirty="0" smtClean="0"/>
              <a:t> </a:t>
            </a:r>
            <a:r>
              <a:rPr lang="es-ES" sz="5600" dirty="0" err="1" smtClean="0"/>
              <a:t>stronger</a:t>
            </a:r>
            <a:r>
              <a:rPr lang="es-ES" sz="5600" dirty="0" smtClean="0"/>
              <a:t> rural-</a:t>
            </a:r>
            <a:r>
              <a:rPr lang="es-ES" sz="5600" dirty="0" err="1" smtClean="0"/>
              <a:t>urban</a:t>
            </a:r>
            <a:r>
              <a:rPr lang="es-ES" sz="5600" dirty="0" smtClean="0"/>
              <a:t> </a:t>
            </a:r>
            <a:r>
              <a:rPr lang="es-ES" sz="5600" dirty="0" err="1" smtClean="0"/>
              <a:t>linkages</a:t>
            </a:r>
            <a:endParaRPr lang="es-ES" sz="5600" dirty="0" smtClean="0"/>
          </a:p>
          <a:p>
            <a:pPr lvl="2"/>
            <a:r>
              <a:rPr lang="es-ES" sz="5600" dirty="0" err="1" smtClean="0"/>
              <a:t>Purchase</a:t>
            </a:r>
            <a:r>
              <a:rPr lang="es-ES" sz="5600" dirty="0" smtClean="0"/>
              <a:t> &amp; </a:t>
            </a:r>
            <a:r>
              <a:rPr lang="es-ES" sz="5600" dirty="0" err="1" smtClean="0"/>
              <a:t>consumption</a:t>
            </a:r>
            <a:r>
              <a:rPr lang="es-ES" sz="5600" dirty="0" smtClean="0"/>
              <a:t> </a:t>
            </a:r>
            <a:r>
              <a:rPr lang="es-ES" sz="5600" dirty="0" err="1" smtClean="0"/>
              <a:t>patterns</a:t>
            </a:r>
            <a:r>
              <a:rPr lang="es-ES" sz="5600" dirty="0" smtClean="0"/>
              <a:t> are </a:t>
            </a:r>
            <a:r>
              <a:rPr lang="es-ES" sz="5600" dirty="0" err="1" smtClean="0"/>
              <a:t>altered</a:t>
            </a:r>
            <a:r>
              <a:rPr lang="es-ES" sz="5600" dirty="0" smtClean="0"/>
              <a:t> </a:t>
            </a:r>
            <a:r>
              <a:rPr lang="es-ES" sz="5600" dirty="0" err="1" smtClean="0"/>
              <a:t>dramatically</a:t>
            </a:r>
            <a:r>
              <a:rPr lang="es-ES" sz="5600" dirty="0" smtClean="0"/>
              <a:t> (</a:t>
            </a:r>
            <a:r>
              <a:rPr lang="es-ES" sz="5600" dirty="0" err="1" smtClean="0"/>
              <a:t>increased</a:t>
            </a:r>
            <a:r>
              <a:rPr lang="es-ES" sz="5600" dirty="0" smtClean="0"/>
              <a:t> </a:t>
            </a:r>
            <a:r>
              <a:rPr lang="es-ES" sz="5600" dirty="0" err="1" smtClean="0"/>
              <a:t>purchase</a:t>
            </a:r>
            <a:r>
              <a:rPr lang="es-ES" sz="5600" dirty="0" smtClean="0"/>
              <a:t> of </a:t>
            </a:r>
            <a:r>
              <a:rPr lang="es-ES" sz="5600" dirty="0" err="1" smtClean="0"/>
              <a:t>processed</a:t>
            </a:r>
            <a:r>
              <a:rPr lang="es-ES" sz="5600" dirty="0" smtClean="0"/>
              <a:t> </a:t>
            </a:r>
            <a:r>
              <a:rPr lang="es-ES" sz="5600" dirty="0" err="1" smtClean="0"/>
              <a:t>foods</a:t>
            </a:r>
            <a:r>
              <a:rPr lang="es-ES" sz="5600" dirty="0" smtClean="0"/>
              <a:t>, </a:t>
            </a:r>
            <a:r>
              <a:rPr lang="es-ES" sz="5600" dirty="0" err="1" smtClean="0"/>
              <a:t>even</a:t>
            </a:r>
            <a:r>
              <a:rPr lang="es-ES" sz="5600" dirty="0" smtClean="0"/>
              <a:t> in rural </a:t>
            </a:r>
            <a:r>
              <a:rPr lang="es-ES" sz="5600" dirty="0" err="1" smtClean="0"/>
              <a:t>areas</a:t>
            </a:r>
            <a:r>
              <a:rPr lang="es-ES" sz="5600" dirty="0" smtClean="0"/>
              <a:t>)</a:t>
            </a:r>
          </a:p>
          <a:p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658880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Effects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participating</a:t>
            </a:r>
            <a:r>
              <a:rPr lang="es-ES" dirty="0" smtClean="0"/>
              <a:t> </a:t>
            </a:r>
            <a:r>
              <a:rPr lang="es-ES" dirty="0" err="1" smtClean="0"/>
              <a:t>farmers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2000" dirty="0" err="1" smtClean="0"/>
              <a:t>Direct</a:t>
            </a:r>
            <a:endParaRPr lang="es-ES" sz="2000" dirty="0" smtClean="0"/>
          </a:p>
          <a:p>
            <a:pPr lvl="1"/>
            <a:r>
              <a:rPr lang="es-ES" sz="1800" dirty="0" err="1" smtClean="0"/>
              <a:t>Productivity</a:t>
            </a:r>
            <a:r>
              <a:rPr lang="es-ES" sz="1800" dirty="0" smtClean="0"/>
              <a:t> </a:t>
            </a:r>
            <a:r>
              <a:rPr lang="es-ES" sz="1800" dirty="0" err="1" smtClean="0"/>
              <a:t>growth</a:t>
            </a:r>
            <a:r>
              <a:rPr lang="es-ES" sz="1800" dirty="0" smtClean="0"/>
              <a:t>, </a:t>
            </a:r>
            <a:r>
              <a:rPr lang="es-ES" sz="1800" dirty="0" err="1" smtClean="0"/>
              <a:t>specialization</a:t>
            </a:r>
            <a:r>
              <a:rPr lang="es-ES" sz="1800" dirty="0" smtClean="0"/>
              <a:t>/re-</a:t>
            </a:r>
            <a:r>
              <a:rPr lang="es-ES" sz="1800" dirty="0" err="1" smtClean="0"/>
              <a:t>organization</a:t>
            </a:r>
            <a:r>
              <a:rPr lang="es-ES" sz="1800" dirty="0" smtClean="0"/>
              <a:t> of portfolio of </a:t>
            </a:r>
            <a:r>
              <a:rPr lang="es-ES" sz="1800" dirty="0" err="1" smtClean="0"/>
              <a:t>production</a:t>
            </a:r>
            <a:r>
              <a:rPr lang="es-ES" sz="1800" dirty="0" smtClean="0"/>
              <a:t> </a:t>
            </a:r>
            <a:r>
              <a:rPr lang="es-ES" sz="1800" dirty="0" err="1" smtClean="0"/>
              <a:t>activities</a:t>
            </a:r>
            <a:r>
              <a:rPr lang="es-ES" sz="1800" dirty="0" smtClean="0"/>
              <a:t> (</a:t>
            </a:r>
            <a:r>
              <a:rPr lang="es-ES" sz="1800" dirty="0" err="1" smtClean="0"/>
              <a:t>specialization</a:t>
            </a:r>
            <a:r>
              <a:rPr lang="es-ES" sz="1800" dirty="0" smtClean="0"/>
              <a:t>?), </a:t>
            </a:r>
            <a:r>
              <a:rPr lang="es-ES" sz="1800" dirty="0" err="1" smtClean="0"/>
              <a:t>intensification</a:t>
            </a:r>
            <a:r>
              <a:rPr lang="es-ES" sz="1800" dirty="0" smtClean="0"/>
              <a:t> &amp; </a:t>
            </a:r>
            <a:r>
              <a:rPr lang="es-ES" sz="1800" dirty="0" err="1" smtClean="0"/>
              <a:t>extensification</a:t>
            </a:r>
            <a:endParaRPr lang="es-ES" sz="1800" dirty="0" smtClean="0"/>
          </a:p>
          <a:p>
            <a:pPr lvl="1"/>
            <a:r>
              <a:rPr lang="es-ES" sz="1800" dirty="0" err="1" smtClean="0"/>
              <a:t>Altered</a:t>
            </a:r>
            <a:r>
              <a:rPr lang="es-ES" sz="1800" dirty="0" smtClean="0"/>
              <a:t> </a:t>
            </a:r>
            <a:r>
              <a:rPr lang="es-ES" sz="1800" dirty="0" err="1" smtClean="0"/>
              <a:t>patterns</a:t>
            </a:r>
            <a:r>
              <a:rPr lang="es-ES" sz="1800" dirty="0" smtClean="0"/>
              <a:t> of input </a:t>
            </a:r>
            <a:r>
              <a:rPr lang="es-ES" sz="1800" dirty="0" smtClean="0"/>
              <a:t>use</a:t>
            </a:r>
          </a:p>
          <a:p>
            <a:pPr lvl="1"/>
            <a:r>
              <a:rPr lang="es-ES" sz="1800" dirty="0" smtClean="0"/>
              <a:t>Surplus </a:t>
            </a:r>
            <a:r>
              <a:rPr lang="es-ES" sz="1800" dirty="0" err="1" smtClean="0"/>
              <a:t>increase</a:t>
            </a:r>
            <a:r>
              <a:rPr lang="es-ES" sz="1800" dirty="0" smtClean="0"/>
              <a:t> &amp; </a:t>
            </a:r>
            <a:r>
              <a:rPr lang="es-ES" sz="1800" dirty="0" err="1" smtClean="0"/>
              <a:t>market</a:t>
            </a:r>
            <a:r>
              <a:rPr lang="es-ES" sz="1800" dirty="0" smtClean="0"/>
              <a:t> sales</a:t>
            </a:r>
          </a:p>
          <a:p>
            <a:pPr lvl="1"/>
            <a:r>
              <a:rPr lang="es-ES" sz="1800" dirty="0" err="1" smtClean="0"/>
              <a:t>Increased</a:t>
            </a:r>
            <a:r>
              <a:rPr lang="es-ES" sz="1800" dirty="0" smtClean="0"/>
              <a:t> </a:t>
            </a:r>
            <a:r>
              <a:rPr lang="es-ES" sz="1800" dirty="0" err="1" smtClean="0"/>
              <a:t>incomes</a:t>
            </a:r>
            <a:endParaRPr lang="es-ES" sz="1800" dirty="0" smtClean="0"/>
          </a:p>
          <a:p>
            <a:pPr lvl="1"/>
            <a:r>
              <a:rPr lang="es-ES" sz="1800" dirty="0" smtClean="0"/>
              <a:t>Capital </a:t>
            </a:r>
            <a:r>
              <a:rPr lang="es-ES" sz="1800" dirty="0" err="1" smtClean="0"/>
              <a:t>intensification</a:t>
            </a:r>
            <a:r>
              <a:rPr lang="es-ES" sz="1800" dirty="0" smtClean="0"/>
              <a:t>, </a:t>
            </a:r>
            <a:r>
              <a:rPr lang="es-ES" sz="1800" dirty="0" err="1" smtClean="0"/>
              <a:t>land</a:t>
            </a:r>
            <a:r>
              <a:rPr lang="es-ES" sz="1800" dirty="0" smtClean="0"/>
              <a:t> </a:t>
            </a:r>
            <a:r>
              <a:rPr lang="es-ES" sz="1800" dirty="0" err="1" smtClean="0"/>
              <a:t>rental</a:t>
            </a:r>
            <a:r>
              <a:rPr lang="es-ES" sz="1800" dirty="0" smtClean="0"/>
              <a:t>, </a:t>
            </a:r>
            <a:r>
              <a:rPr lang="es-ES" sz="1800" dirty="0" err="1" smtClean="0"/>
              <a:t>consolidation</a:t>
            </a:r>
            <a:r>
              <a:rPr lang="es-ES" sz="1800" dirty="0" smtClean="0"/>
              <a:t> </a:t>
            </a:r>
          </a:p>
          <a:p>
            <a:r>
              <a:rPr lang="es-ES" sz="2000" dirty="0" err="1"/>
              <a:t>Indirect</a:t>
            </a:r>
            <a:r>
              <a:rPr lang="es-ES" sz="2000" dirty="0"/>
              <a:t> </a:t>
            </a:r>
          </a:p>
          <a:p>
            <a:pPr lvl="1"/>
            <a:r>
              <a:rPr lang="es-ES" sz="1800" dirty="0"/>
              <a:t>Off-</a:t>
            </a:r>
            <a:r>
              <a:rPr lang="es-ES" sz="1800" dirty="0" err="1"/>
              <a:t>farm</a:t>
            </a:r>
            <a:r>
              <a:rPr lang="es-ES" sz="1800" dirty="0"/>
              <a:t> </a:t>
            </a:r>
            <a:r>
              <a:rPr lang="es-ES" sz="1800" dirty="0" err="1" smtClean="0"/>
              <a:t>employment</a:t>
            </a:r>
            <a:r>
              <a:rPr lang="es-ES" sz="1800" dirty="0"/>
              <a:t>;</a:t>
            </a:r>
            <a:r>
              <a:rPr lang="es-ES" sz="1800" dirty="0" smtClean="0"/>
              <a:t> </a:t>
            </a:r>
            <a:r>
              <a:rPr lang="es-ES" sz="1800" dirty="0" err="1"/>
              <a:t>income</a:t>
            </a:r>
            <a:r>
              <a:rPr lang="es-ES" sz="1800" dirty="0"/>
              <a:t> </a:t>
            </a:r>
            <a:r>
              <a:rPr lang="es-ES" sz="1800" dirty="0" smtClean="0"/>
              <a:t>&amp; </a:t>
            </a:r>
            <a:r>
              <a:rPr lang="es-ES" sz="1800" dirty="0"/>
              <a:t>labor </a:t>
            </a:r>
            <a:r>
              <a:rPr lang="es-ES" sz="1800" dirty="0" err="1"/>
              <a:t>substitution</a:t>
            </a:r>
            <a:r>
              <a:rPr lang="es-ES" sz="1800" dirty="0"/>
              <a:t> </a:t>
            </a:r>
            <a:r>
              <a:rPr lang="es-ES" sz="1800" dirty="0" err="1" smtClean="0"/>
              <a:t>effects</a:t>
            </a:r>
            <a:endParaRPr lang="es-ES" sz="1800" dirty="0" smtClean="0"/>
          </a:p>
          <a:p>
            <a:pPr lvl="1"/>
            <a:r>
              <a:rPr lang="es-ES" sz="1800" dirty="0" err="1" smtClean="0"/>
              <a:t>Diversification</a:t>
            </a:r>
            <a:r>
              <a:rPr lang="es-ES" sz="1800" dirty="0" smtClean="0"/>
              <a:t> of </a:t>
            </a:r>
            <a:r>
              <a:rPr lang="es-ES" sz="1800" dirty="0" err="1" smtClean="0"/>
              <a:t>income</a:t>
            </a:r>
            <a:r>
              <a:rPr lang="es-ES" sz="1800" dirty="0" smtClean="0"/>
              <a:t> </a:t>
            </a:r>
            <a:r>
              <a:rPr lang="es-ES" sz="1800" dirty="0" err="1" smtClean="0"/>
              <a:t>sources</a:t>
            </a:r>
            <a:r>
              <a:rPr lang="es-ES" sz="1800" dirty="0" smtClean="0"/>
              <a:t> (</a:t>
            </a:r>
            <a:r>
              <a:rPr lang="es-ES" sz="1800" dirty="0" err="1" smtClean="0"/>
              <a:t>not</a:t>
            </a:r>
            <a:r>
              <a:rPr lang="es-ES" sz="1800" dirty="0" smtClean="0"/>
              <a:t> </a:t>
            </a:r>
            <a:r>
              <a:rPr lang="es-ES" sz="1800" dirty="0" err="1" smtClean="0"/>
              <a:t>tied</a:t>
            </a:r>
            <a:r>
              <a:rPr lang="es-ES" sz="1800" dirty="0" smtClean="0"/>
              <a:t> </a:t>
            </a:r>
            <a:r>
              <a:rPr lang="es-ES" sz="1800" dirty="0" err="1" smtClean="0"/>
              <a:t>to</a:t>
            </a:r>
            <a:r>
              <a:rPr lang="es-ES" sz="1800" dirty="0" smtClean="0"/>
              <a:t> </a:t>
            </a:r>
            <a:r>
              <a:rPr lang="es-ES" sz="1800" dirty="0" err="1" smtClean="0"/>
              <a:t>growth</a:t>
            </a:r>
            <a:r>
              <a:rPr lang="es-ES" sz="1800" dirty="0" smtClean="0"/>
              <a:t> in single sector)</a:t>
            </a:r>
            <a:endParaRPr lang="es-ES" sz="1800" dirty="0"/>
          </a:p>
          <a:p>
            <a:pPr lvl="1"/>
            <a:r>
              <a:rPr lang="es-ES" sz="1800" dirty="0" err="1" smtClean="0"/>
              <a:t>Consumption</a:t>
            </a:r>
            <a:r>
              <a:rPr lang="es-ES" sz="1800" dirty="0" smtClean="0"/>
              <a:t> &amp; </a:t>
            </a:r>
            <a:r>
              <a:rPr lang="es-ES" sz="1800" dirty="0" err="1" smtClean="0"/>
              <a:t>market</a:t>
            </a:r>
            <a:r>
              <a:rPr lang="es-ES" sz="1800" dirty="0" smtClean="0"/>
              <a:t> </a:t>
            </a:r>
            <a:r>
              <a:rPr lang="es-ES" sz="1800" dirty="0" err="1"/>
              <a:t>purchases</a:t>
            </a:r>
            <a:r>
              <a:rPr lang="es-ES" sz="1800" dirty="0"/>
              <a:t>: </a:t>
            </a:r>
            <a:r>
              <a:rPr lang="es-ES" sz="1800" dirty="0" err="1" smtClean="0"/>
              <a:t>Farm</a:t>
            </a:r>
            <a:r>
              <a:rPr lang="es-ES" sz="1800" dirty="0" smtClean="0"/>
              <a:t> </a:t>
            </a:r>
            <a:r>
              <a:rPr lang="es-ES" sz="1800" dirty="0"/>
              <a:t>inputs, </a:t>
            </a:r>
            <a:r>
              <a:rPr lang="es-ES" sz="1800" dirty="0" err="1"/>
              <a:t>food</a:t>
            </a:r>
            <a:r>
              <a:rPr lang="es-ES" sz="1800" dirty="0"/>
              <a:t>, &amp; </a:t>
            </a:r>
            <a:r>
              <a:rPr lang="es-ES" sz="1800" dirty="0" err="1" smtClean="0"/>
              <a:t>others</a:t>
            </a:r>
            <a:r>
              <a:rPr lang="es-ES" sz="1800" dirty="0" smtClean="0"/>
              <a:t> (</a:t>
            </a:r>
            <a:r>
              <a:rPr lang="es-ES" sz="1800" dirty="0" err="1"/>
              <a:t>n</a:t>
            </a:r>
            <a:r>
              <a:rPr lang="es-ES" sz="1800" dirty="0" err="1" smtClean="0"/>
              <a:t>ot</a:t>
            </a:r>
            <a:r>
              <a:rPr lang="es-ES" sz="1800" dirty="0" smtClean="0"/>
              <a:t> </a:t>
            </a:r>
            <a:r>
              <a:rPr lang="es-ES" sz="1800" dirty="0" err="1" smtClean="0"/>
              <a:t>only</a:t>
            </a:r>
            <a:r>
              <a:rPr lang="es-ES" sz="1800" dirty="0" smtClean="0"/>
              <a:t> </a:t>
            </a:r>
            <a:r>
              <a:rPr lang="es-ES" sz="1800" dirty="0" err="1" smtClean="0"/>
              <a:t>where</a:t>
            </a:r>
            <a:r>
              <a:rPr lang="es-ES" sz="1800" dirty="0" smtClean="0"/>
              <a:t> </a:t>
            </a:r>
            <a:r>
              <a:rPr lang="es-ES" sz="1800" dirty="0" err="1" smtClean="0"/>
              <a:t>purchased</a:t>
            </a:r>
            <a:r>
              <a:rPr lang="es-ES" sz="1800" dirty="0" smtClean="0"/>
              <a:t>, </a:t>
            </a:r>
            <a:r>
              <a:rPr lang="es-ES" sz="1800" dirty="0" err="1" smtClean="0"/>
              <a:t>but</a:t>
            </a:r>
            <a:r>
              <a:rPr lang="es-ES" sz="1800" dirty="0" smtClean="0"/>
              <a:t> </a:t>
            </a:r>
            <a:r>
              <a:rPr lang="es-ES" sz="1800" dirty="0" err="1" smtClean="0"/>
              <a:t>also</a:t>
            </a:r>
            <a:r>
              <a:rPr lang="es-ES" sz="1800" dirty="0" smtClean="0"/>
              <a:t> </a:t>
            </a:r>
            <a:r>
              <a:rPr lang="es-ES" sz="1800" dirty="0" err="1" smtClean="0"/>
              <a:t>what</a:t>
            </a:r>
            <a:r>
              <a:rPr lang="es-ES" sz="1800" dirty="0" smtClean="0"/>
              <a:t>!)</a:t>
            </a:r>
            <a:endParaRPr lang="es-ES" sz="1800" dirty="0"/>
          </a:p>
          <a:p>
            <a:pPr lvl="1"/>
            <a:endParaRPr lang="es-ES" sz="2000" dirty="0" smtClean="0"/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380221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participants</a:t>
            </a:r>
            <a:r>
              <a:rPr lang="es-ES" dirty="0" smtClean="0"/>
              <a:t>/non-</a:t>
            </a:r>
            <a:r>
              <a:rPr lang="es-ES" dirty="0" err="1" smtClean="0"/>
              <a:t>participants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err="1" smtClean="0"/>
              <a:t>Examples</a:t>
            </a:r>
            <a:r>
              <a:rPr lang="es-ES" dirty="0" smtClean="0"/>
              <a:t>: Non-</a:t>
            </a:r>
            <a:r>
              <a:rPr lang="es-ES" dirty="0" err="1" smtClean="0"/>
              <a:t>participating</a:t>
            </a:r>
            <a:r>
              <a:rPr lang="es-ES" dirty="0" smtClean="0"/>
              <a:t> </a:t>
            </a:r>
            <a:r>
              <a:rPr lang="es-ES" dirty="0" err="1" smtClean="0"/>
              <a:t>producers</a:t>
            </a:r>
            <a:r>
              <a:rPr lang="es-ES" dirty="0" smtClean="0"/>
              <a:t>, </a:t>
            </a:r>
            <a:r>
              <a:rPr lang="es-ES" dirty="0" err="1" smtClean="0"/>
              <a:t>workers</a:t>
            </a:r>
            <a:r>
              <a:rPr lang="es-ES" dirty="0" smtClean="0"/>
              <a:t> in new </a:t>
            </a:r>
            <a:r>
              <a:rPr lang="es-ES" dirty="0" err="1" smtClean="0"/>
              <a:t>enterprises</a:t>
            </a:r>
            <a:r>
              <a:rPr lang="es-ES" dirty="0" smtClean="0"/>
              <a:t>, </a:t>
            </a:r>
            <a:r>
              <a:rPr lang="es-ES" dirty="0" err="1" smtClean="0"/>
              <a:t>movers</a:t>
            </a:r>
            <a:r>
              <a:rPr lang="es-ES" dirty="0" smtClean="0"/>
              <a:t>-up and </a:t>
            </a:r>
            <a:r>
              <a:rPr lang="es-ES" dirty="0" err="1" smtClean="0"/>
              <a:t>innovators</a:t>
            </a:r>
            <a:endParaRPr lang="es-ES" dirty="0" smtClean="0"/>
          </a:p>
          <a:p>
            <a:r>
              <a:rPr lang="es-ES" dirty="0" err="1" smtClean="0"/>
              <a:t>Profile</a:t>
            </a:r>
            <a:r>
              <a:rPr lang="es-ES" dirty="0" smtClean="0"/>
              <a:t>: </a:t>
            </a:r>
            <a:r>
              <a:rPr lang="es-ES" dirty="0" err="1" smtClean="0"/>
              <a:t>Who</a:t>
            </a:r>
            <a:r>
              <a:rPr lang="es-ES" dirty="0" smtClean="0"/>
              <a:t> are </a:t>
            </a:r>
            <a:r>
              <a:rPr lang="es-ES" dirty="0" err="1" smtClean="0"/>
              <a:t>they</a:t>
            </a:r>
            <a:r>
              <a:rPr lang="es-ES" dirty="0" smtClean="0"/>
              <a:t>? </a:t>
            </a:r>
            <a:r>
              <a:rPr lang="es-ES" dirty="0" err="1" smtClean="0"/>
              <a:t>What</a:t>
            </a:r>
            <a:r>
              <a:rPr lang="es-ES" dirty="0" smtClean="0"/>
              <a:t> are </a:t>
            </a:r>
            <a:r>
              <a:rPr lang="es-ES" dirty="0" err="1" smtClean="0"/>
              <a:t>their</a:t>
            </a:r>
            <a:r>
              <a:rPr lang="es-ES" dirty="0" smtClean="0"/>
              <a:t> </a:t>
            </a:r>
            <a:r>
              <a:rPr lang="es-ES" dirty="0" err="1" smtClean="0"/>
              <a:t>attributes</a:t>
            </a:r>
            <a:r>
              <a:rPr lang="es-ES" dirty="0" smtClean="0"/>
              <a:t>?</a:t>
            </a:r>
            <a:endParaRPr lang="es-ES" dirty="0"/>
          </a:p>
          <a:p>
            <a:r>
              <a:rPr lang="es-ES" dirty="0" err="1" smtClean="0"/>
              <a:t>Effects</a:t>
            </a:r>
            <a:r>
              <a:rPr lang="es-ES" dirty="0" smtClean="0"/>
              <a:t> of </a:t>
            </a:r>
            <a:r>
              <a:rPr lang="es-ES" dirty="0" err="1" smtClean="0"/>
              <a:t>transformation</a:t>
            </a:r>
            <a:endParaRPr lang="es-ES" dirty="0" smtClean="0"/>
          </a:p>
          <a:p>
            <a:pPr lvl="1"/>
            <a:r>
              <a:rPr lang="es-ES" dirty="0" err="1" smtClean="0"/>
              <a:t>Changes</a:t>
            </a:r>
            <a:r>
              <a:rPr lang="es-ES" dirty="0" smtClean="0"/>
              <a:t> in </a:t>
            </a:r>
            <a:r>
              <a:rPr lang="es-ES" dirty="0" err="1" smtClean="0"/>
              <a:t>production</a:t>
            </a:r>
            <a:r>
              <a:rPr lang="es-ES" dirty="0" smtClean="0"/>
              <a:t> </a:t>
            </a:r>
            <a:r>
              <a:rPr lang="es-ES" dirty="0" err="1" smtClean="0"/>
              <a:t>patterns</a:t>
            </a:r>
            <a:endParaRPr lang="es-ES" dirty="0" smtClean="0"/>
          </a:p>
          <a:p>
            <a:pPr lvl="1"/>
            <a:r>
              <a:rPr lang="es-ES" dirty="0" err="1" smtClean="0"/>
              <a:t>Income</a:t>
            </a:r>
            <a:r>
              <a:rPr lang="es-ES" dirty="0" smtClean="0"/>
              <a:t> </a:t>
            </a:r>
            <a:r>
              <a:rPr lang="es-ES" dirty="0" err="1" smtClean="0"/>
              <a:t>sources</a:t>
            </a:r>
            <a:endParaRPr lang="es-ES" dirty="0" smtClean="0"/>
          </a:p>
          <a:p>
            <a:pPr lvl="1"/>
            <a:r>
              <a:rPr lang="es-ES" dirty="0" err="1" smtClean="0"/>
              <a:t>Market</a:t>
            </a:r>
            <a:r>
              <a:rPr lang="es-ES" dirty="0" smtClean="0"/>
              <a:t> </a:t>
            </a:r>
            <a:r>
              <a:rPr lang="es-ES" dirty="0" err="1" smtClean="0"/>
              <a:t>participation</a:t>
            </a:r>
            <a:endParaRPr lang="es-ES" dirty="0" smtClean="0"/>
          </a:p>
          <a:p>
            <a:r>
              <a:rPr lang="es-ES" dirty="0" err="1" smtClean="0"/>
              <a:t>Effects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outcomes</a:t>
            </a:r>
            <a:endParaRPr lang="es-ES" dirty="0" smtClean="0"/>
          </a:p>
          <a:p>
            <a:pPr lvl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269813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Local </a:t>
            </a:r>
            <a:r>
              <a:rPr lang="es-ES" dirty="0" err="1" smtClean="0"/>
              <a:t>economy-wide</a:t>
            </a:r>
            <a:r>
              <a:rPr lang="es-ES" dirty="0" smtClean="0"/>
              <a:t> </a:t>
            </a:r>
            <a:r>
              <a:rPr lang="es-ES" dirty="0" err="1" smtClean="0"/>
              <a:t>effects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000" dirty="0" err="1" smtClean="0"/>
              <a:t>Diversification</a:t>
            </a:r>
            <a:r>
              <a:rPr lang="es-ES" sz="2000" dirty="0" smtClean="0"/>
              <a:t> of </a:t>
            </a:r>
            <a:r>
              <a:rPr lang="es-ES" sz="2000" dirty="0" err="1" smtClean="0"/>
              <a:t>the</a:t>
            </a:r>
            <a:r>
              <a:rPr lang="es-ES" sz="2000" dirty="0" smtClean="0"/>
              <a:t> local </a:t>
            </a:r>
            <a:r>
              <a:rPr lang="es-ES" sz="2000" dirty="0" err="1" smtClean="0"/>
              <a:t>economy</a:t>
            </a:r>
            <a:r>
              <a:rPr lang="es-ES" sz="2000" dirty="0"/>
              <a:t> </a:t>
            </a:r>
            <a:r>
              <a:rPr lang="es-ES" sz="2000" dirty="0" smtClean="0"/>
              <a:t>(</a:t>
            </a:r>
            <a:r>
              <a:rPr lang="es-ES" sz="2000" dirty="0" err="1" smtClean="0"/>
              <a:t>descriptive</a:t>
            </a:r>
            <a:r>
              <a:rPr lang="es-ES" sz="2000" dirty="0" smtClean="0"/>
              <a:t>), </a:t>
            </a:r>
            <a:r>
              <a:rPr lang="es-ES" sz="2000" dirty="0" err="1" smtClean="0"/>
              <a:t>larger</a:t>
            </a:r>
            <a:r>
              <a:rPr lang="es-ES" sz="2000" dirty="0" smtClean="0"/>
              <a:t> </a:t>
            </a:r>
            <a:r>
              <a:rPr lang="es-ES" sz="2000" dirty="0" err="1" smtClean="0"/>
              <a:t>multipliers</a:t>
            </a:r>
            <a:r>
              <a:rPr lang="es-ES" sz="2000" dirty="0" smtClean="0"/>
              <a:t> (</a:t>
            </a:r>
            <a:r>
              <a:rPr lang="es-ES" sz="2000" dirty="0" err="1" smtClean="0"/>
              <a:t>analytic</a:t>
            </a:r>
            <a:r>
              <a:rPr lang="es-ES" sz="2000" dirty="0"/>
              <a:t>)</a:t>
            </a:r>
            <a:endParaRPr lang="es-ES" sz="2000" dirty="0" smtClean="0"/>
          </a:p>
          <a:p>
            <a:r>
              <a:rPr lang="es-ES" sz="2000" dirty="0" err="1" smtClean="0"/>
              <a:t>Large</a:t>
            </a:r>
            <a:r>
              <a:rPr lang="es-ES" sz="2000" dirty="0" smtClean="0"/>
              <a:t> </a:t>
            </a:r>
            <a:r>
              <a:rPr lang="es-ES" sz="2000" dirty="0" err="1" smtClean="0"/>
              <a:t>literature</a:t>
            </a:r>
            <a:r>
              <a:rPr lang="es-ES" sz="2000" dirty="0" smtClean="0"/>
              <a:t> </a:t>
            </a:r>
            <a:r>
              <a:rPr lang="es-ES" sz="2000" dirty="0" err="1" smtClean="0"/>
              <a:t>using</a:t>
            </a:r>
            <a:r>
              <a:rPr lang="es-ES" sz="2000" dirty="0" smtClean="0"/>
              <a:t> SAM and </a:t>
            </a:r>
            <a:r>
              <a:rPr lang="es-ES" sz="2000" dirty="0" err="1" smtClean="0"/>
              <a:t>other</a:t>
            </a:r>
            <a:r>
              <a:rPr lang="es-ES" sz="2000" dirty="0" smtClean="0"/>
              <a:t> </a:t>
            </a:r>
            <a:r>
              <a:rPr lang="es-ES" sz="2000" dirty="0" err="1" smtClean="0"/>
              <a:t>models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reflect</a:t>
            </a:r>
            <a:r>
              <a:rPr lang="es-ES" sz="2000" dirty="0" smtClean="0"/>
              <a:t> </a:t>
            </a:r>
            <a:r>
              <a:rPr lang="es-ES" sz="2000" dirty="0" err="1" smtClean="0"/>
              <a:t>village-level</a:t>
            </a:r>
            <a:r>
              <a:rPr lang="es-ES" sz="2000" dirty="0" smtClean="0"/>
              <a:t> </a:t>
            </a:r>
            <a:r>
              <a:rPr lang="es-ES" sz="2000" dirty="0" err="1" smtClean="0"/>
              <a:t>linkages</a:t>
            </a:r>
            <a:endParaRPr lang="es-ES" sz="2000" dirty="0" smtClean="0"/>
          </a:p>
          <a:p>
            <a:pPr lvl="1"/>
            <a:r>
              <a:rPr lang="es-ES" sz="1800" dirty="0" smtClean="0"/>
              <a:t>Adleman, Taylor and </a:t>
            </a:r>
            <a:r>
              <a:rPr lang="es-ES" sz="1800" dirty="0" err="1" smtClean="0"/>
              <a:t>Vogel</a:t>
            </a:r>
            <a:r>
              <a:rPr lang="es-ES" sz="1800" dirty="0" smtClean="0"/>
              <a:t> </a:t>
            </a:r>
            <a:r>
              <a:rPr lang="es-ES" sz="1800" i="1" dirty="0" smtClean="0"/>
              <a:t>JD</a:t>
            </a:r>
            <a:r>
              <a:rPr lang="es-ES" sz="1800" dirty="0" smtClean="0"/>
              <a:t>S (1988)</a:t>
            </a:r>
          </a:p>
          <a:p>
            <a:pPr lvl="1"/>
            <a:r>
              <a:rPr lang="es-ES" sz="1800" dirty="0" smtClean="0"/>
              <a:t>LEWIE </a:t>
            </a:r>
            <a:r>
              <a:rPr lang="es-ES" sz="1800" dirty="0" err="1" smtClean="0"/>
              <a:t>models</a:t>
            </a:r>
            <a:r>
              <a:rPr lang="es-ES" sz="1800" dirty="0" smtClean="0"/>
              <a:t> (Taylor and </a:t>
            </a:r>
            <a:r>
              <a:rPr lang="es-ES" sz="1800" i="1" dirty="0" err="1" smtClean="0"/>
              <a:t>Filipski</a:t>
            </a:r>
            <a:r>
              <a:rPr lang="es-ES" sz="1800" i="1" dirty="0" smtClean="0"/>
              <a:t>—</a:t>
            </a:r>
            <a:r>
              <a:rPr lang="es-ES" sz="1800" i="1" dirty="0" err="1" smtClean="0"/>
              <a:t>Beyond</a:t>
            </a:r>
            <a:r>
              <a:rPr lang="es-ES" sz="1800" i="1" dirty="0" smtClean="0"/>
              <a:t> </a:t>
            </a:r>
            <a:r>
              <a:rPr lang="es-ES" sz="1800" i="1" dirty="0" err="1" smtClean="0"/>
              <a:t>Experiments</a:t>
            </a:r>
            <a:r>
              <a:rPr lang="es-ES" sz="1800" dirty="0" smtClean="0"/>
              <a:t>)</a:t>
            </a:r>
          </a:p>
          <a:p>
            <a:r>
              <a:rPr lang="es-ES" sz="2000" dirty="0" err="1" smtClean="0"/>
              <a:t>These</a:t>
            </a:r>
            <a:r>
              <a:rPr lang="es-ES" sz="2000" dirty="0" smtClean="0"/>
              <a:t> </a:t>
            </a:r>
            <a:r>
              <a:rPr lang="es-ES" sz="2000" dirty="0" err="1" smtClean="0"/>
              <a:t>models</a:t>
            </a:r>
            <a:r>
              <a:rPr lang="es-ES" sz="2000" dirty="0" smtClean="0"/>
              <a:t> are </a:t>
            </a:r>
            <a:r>
              <a:rPr lang="es-ES" sz="2000" dirty="0" err="1" smtClean="0"/>
              <a:t>generally</a:t>
            </a:r>
            <a:r>
              <a:rPr lang="es-ES" sz="2000" dirty="0" smtClean="0"/>
              <a:t> </a:t>
            </a:r>
            <a:r>
              <a:rPr lang="es-ES" sz="2000" dirty="0" err="1" smtClean="0"/>
              <a:t>used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evaluate</a:t>
            </a:r>
            <a:r>
              <a:rPr lang="es-ES" sz="2000" dirty="0" smtClean="0"/>
              <a:t> </a:t>
            </a:r>
            <a:r>
              <a:rPr lang="es-ES" sz="2000" dirty="0" err="1" smtClean="0"/>
              <a:t>impacts</a:t>
            </a:r>
            <a:r>
              <a:rPr lang="es-ES" sz="2000" dirty="0" smtClean="0"/>
              <a:t> of </a:t>
            </a:r>
            <a:r>
              <a:rPr lang="es-ES" sz="2000" dirty="0" err="1" smtClean="0"/>
              <a:t>exogenous</a:t>
            </a:r>
            <a:r>
              <a:rPr lang="es-ES" sz="2000" dirty="0" smtClean="0"/>
              <a:t> </a:t>
            </a:r>
            <a:r>
              <a:rPr lang="es-ES" sz="2000" dirty="0" err="1" smtClean="0"/>
              <a:t>changes</a:t>
            </a:r>
            <a:r>
              <a:rPr lang="es-ES" sz="2000" dirty="0" smtClean="0"/>
              <a:t> </a:t>
            </a:r>
            <a:r>
              <a:rPr lang="es-ES" sz="2000" dirty="0" err="1" smtClean="0"/>
              <a:t>on</a:t>
            </a:r>
            <a:r>
              <a:rPr lang="es-ES" sz="2000" dirty="0" smtClean="0"/>
              <a:t> </a:t>
            </a:r>
            <a:r>
              <a:rPr lang="es-ES" sz="2000" dirty="0" err="1" smtClean="0"/>
              <a:t>groups</a:t>
            </a:r>
            <a:r>
              <a:rPr lang="es-ES" sz="2000" dirty="0" smtClean="0"/>
              <a:t> of </a:t>
            </a:r>
            <a:r>
              <a:rPr lang="es-ES" sz="2000" dirty="0" err="1" smtClean="0"/>
              <a:t>actors</a:t>
            </a:r>
            <a:r>
              <a:rPr lang="es-ES" sz="2000" dirty="0" smtClean="0"/>
              <a:t> (</a:t>
            </a:r>
            <a:r>
              <a:rPr lang="es-ES" sz="2000" dirty="0" err="1" smtClean="0"/>
              <a:t>producers</a:t>
            </a:r>
            <a:r>
              <a:rPr lang="es-ES" sz="2000" dirty="0" smtClean="0"/>
              <a:t>, </a:t>
            </a:r>
            <a:r>
              <a:rPr lang="es-ES" sz="2000" dirty="0" err="1" smtClean="0"/>
              <a:t>consumers</a:t>
            </a:r>
            <a:r>
              <a:rPr lang="es-ES" sz="2000" dirty="0" smtClean="0"/>
              <a:t>, </a:t>
            </a:r>
            <a:r>
              <a:rPr lang="es-ES" sz="2000" dirty="0" err="1" smtClean="0"/>
              <a:t>by</a:t>
            </a:r>
            <a:r>
              <a:rPr lang="es-ES" sz="2000" dirty="0" smtClean="0"/>
              <a:t> </a:t>
            </a:r>
            <a:r>
              <a:rPr lang="es-ES" sz="2000" dirty="0" err="1" smtClean="0"/>
              <a:t>gender</a:t>
            </a:r>
            <a:r>
              <a:rPr lang="es-ES" sz="2000" dirty="0" smtClean="0"/>
              <a:t>--</a:t>
            </a:r>
            <a:r>
              <a:rPr lang="es-ES" sz="2000" dirty="0"/>
              <a:t> </a:t>
            </a:r>
            <a:r>
              <a:rPr lang="es-ES" sz="2000" dirty="0" err="1" smtClean="0"/>
              <a:t>Filipski</a:t>
            </a:r>
            <a:r>
              <a:rPr lang="es-ES" sz="2000" dirty="0" smtClean="0"/>
              <a:t>, </a:t>
            </a:r>
            <a:r>
              <a:rPr lang="es-ES" sz="2000" dirty="0" err="1"/>
              <a:t>Aboudrare</a:t>
            </a:r>
            <a:r>
              <a:rPr lang="es-ES" sz="2000" dirty="0"/>
              <a:t>, </a:t>
            </a:r>
            <a:r>
              <a:rPr lang="es-ES" sz="2000" dirty="0" err="1" smtClean="0"/>
              <a:t>Lybbert</a:t>
            </a:r>
            <a:r>
              <a:rPr lang="es-ES" sz="2000" dirty="0" smtClean="0"/>
              <a:t> &amp; Taylor </a:t>
            </a:r>
            <a:r>
              <a:rPr lang="es-ES" sz="2000" i="1" dirty="0" err="1" smtClean="0"/>
              <a:t>World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Dev</a:t>
            </a:r>
            <a:r>
              <a:rPr lang="es-ES" sz="2000" i="1" dirty="0" smtClean="0"/>
              <a:t> </a:t>
            </a:r>
            <a:r>
              <a:rPr lang="es-ES" sz="2000" dirty="0"/>
              <a:t>2017</a:t>
            </a:r>
            <a:r>
              <a:rPr lang="es-ES" sz="2000" dirty="0" smtClean="0"/>
              <a:t>)</a:t>
            </a:r>
          </a:p>
          <a:p>
            <a:r>
              <a:rPr lang="es-ES" sz="2000" dirty="0" err="1" smtClean="0"/>
              <a:t>Not</a:t>
            </a:r>
            <a:r>
              <a:rPr lang="es-ES" sz="2000" dirty="0" smtClean="0"/>
              <a:t> a </a:t>
            </a:r>
            <a:r>
              <a:rPr lang="es-ES" sz="2000" dirty="0" err="1" smtClean="0"/>
              <a:t>huge</a:t>
            </a:r>
            <a:r>
              <a:rPr lang="es-ES" sz="2000" dirty="0" smtClean="0"/>
              <a:t> </a:t>
            </a:r>
            <a:r>
              <a:rPr lang="es-ES" sz="2000" dirty="0" err="1" smtClean="0"/>
              <a:t>literature</a:t>
            </a:r>
            <a:r>
              <a:rPr lang="es-ES" sz="2000" dirty="0" smtClean="0"/>
              <a:t> </a:t>
            </a:r>
            <a:r>
              <a:rPr lang="es-ES" sz="2000" dirty="0" err="1" smtClean="0"/>
              <a:t>on</a:t>
            </a:r>
            <a:r>
              <a:rPr lang="es-ES" sz="2000" dirty="0" smtClean="0"/>
              <a:t> </a:t>
            </a:r>
            <a:r>
              <a:rPr lang="es-ES" sz="2000" dirty="0" err="1" smtClean="0"/>
              <a:t>changes</a:t>
            </a:r>
            <a:r>
              <a:rPr lang="es-ES" sz="2000" dirty="0" smtClean="0"/>
              <a:t> in local </a:t>
            </a:r>
            <a:r>
              <a:rPr lang="es-ES" sz="2000" dirty="0" err="1" smtClean="0"/>
              <a:t>economic</a:t>
            </a:r>
            <a:r>
              <a:rPr lang="es-ES" sz="2000" dirty="0" smtClean="0"/>
              <a:t> </a:t>
            </a:r>
            <a:r>
              <a:rPr lang="es-ES" sz="2000" dirty="0" err="1" smtClean="0"/>
              <a:t>structure</a:t>
            </a:r>
            <a:r>
              <a:rPr lang="es-ES" sz="2000" dirty="0" smtClean="0"/>
              <a:t> </a:t>
            </a:r>
            <a:r>
              <a:rPr lang="es-ES" sz="2000" dirty="0" err="1" smtClean="0"/>
              <a:t>over</a:t>
            </a:r>
            <a:r>
              <a:rPr lang="es-ES" sz="2000" dirty="0" smtClean="0"/>
              <a:t> time; </a:t>
            </a:r>
            <a:r>
              <a:rPr lang="es-ES" sz="2000" dirty="0" err="1" smtClean="0"/>
              <a:t>to</a:t>
            </a:r>
            <a:r>
              <a:rPr lang="es-ES" sz="2000" dirty="0" smtClean="0"/>
              <a:t> do so </a:t>
            </a:r>
            <a:r>
              <a:rPr lang="es-ES" sz="2000" dirty="0" err="1" smtClean="0"/>
              <a:t>quantitatively</a:t>
            </a:r>
            <a:r>
              <a:rPr lang="es-ES" sz="2000" dirty="0" smtClean="0"/>
              <a:t> </a:t>
            </a:r>
            <a:r>
              <a:rPr lang="es-ES" sz="2000" dirty="0" err="1" smtClean="0"/>
              <a:t>requires</a:t>
            </a:r>
            <a:r>
              <a:rPr lang="es-ES" sz="2000" dirty="0" smtClean="0"/>
              <a:t> a </a:t>
            </a:r>
            <a:r>
              <a:rPr lang="es-ES" sz="2000" dirty="0" err="1" smtClean="0"/>
              <a:t>lot</a:t>
            </a:r>
            <a:r>
              <a:rPr lang="es-ES" sz="2000" dirty="0" smtClean="0"/>
              <a:t> of data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5050171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apacity Building for Impact Assessment in CG Centers&amp;quot;&quot;/&gt;&lt;property id=&quot;20307&quot; value=&quot;256&quot;/&gt;&lt;/object&gt;&lt;object type=&quot;3&quot; unique_id=&quot;10005&quot;&gt;&lt;property id=&quot;20148&quot; value=&quot;5&quot;/&gt;&lt;property id=&quot;20300&quot; value=&quot;Slide 3 - &amp;quot;The Need for Strengthening IA Capacity in CG Centers &amp;quot;&quot;/&gt;&lt;property id=&quot;20307&quot; value=&quot;257&quot;/&gt;&lt;/object&gt;&lt;object type=&quot;3&quot; unique_id=&quot;10006&quot;&gt;&lt;property id=&quot;20148&quot; value=&quot;5&quot;/&gt;&lt;property id=&quot;20300&quot; value=&quot;Slide 4 - &amp;quot;IA Costs&amp;quot;&quot;/&gt;&lt;property id=&quot;20307&quot; value=&quot;258&quot;/&gt;&lt;/object&gt;&lt;object type=&quot;3&quot; unique_id=&quot;10007&quot;&gt;&lt;property id=&quot;20148&quot; value=&quot;5&quot;/&gt;&lt;property id=&quot;20300&quot; value=&quot;Slide 5 - &amp;quot;Implication of IA Costs &amp;quot;&quot;/&gt;&lt;property id=&quot;20307&quot; value=&quot;260&quot;/&gt;&lt;/object&gt;&lt;object type=&quot;3&quot; unique_id=&quot;10008&quot;&gt;&lt;property id=&quot;20148&quot; value=&quot;5&quot;/&gt;&lt;property id=&quot;20300&quot; value=&quot;Slide 6 - &amp;quot;Data&amp;quot;&quot;/&gt;&lt;property id=&quot;20307&quot; value=&quot;259&quot;/&gt;&lt;/object&gt;&lt;object type=&quot;3&quot; unique_id=&quot;10009&quot;&gt;&lt;property id=&quot;20148&quot; value=&quot;5&quot;/&gt;&lt;property id=&quot;20300&quot; value=&quot;Slide 8 - &amp;quot;Process&amp;quot;&quot;/&gt;&lt;property id=&quot;20307&quot; value=&quot;261&quot;/&gt;&lt;/object&gt;&lt;object type=&quot;3&quot; unique_id=&quot;10010&quot;&gt;&lt;property id=&quot;20148&quot; value=&quot;5&quot;/&gt;&lt;property id=&quot;20300&quot; value=&quot;Slide 10 - &amp;quot;Methods and minimum skills for in-depth studies&amp;quot;&quot;/&gt;&lt;property id=&quot;20307&quot; value=&quot;262&quot;/&gt;&lt;/object&gt;&lt;object type=&quot;3&quot; unique_id=&quot;10074&quot;&gt;&lt;property id=&quot;20148&quot; value=&quot;5&quot;/&gt;&lt;property id=&quot;20300&quot; value=&quot;Slide 7 - &amp;quot;Data management&amp;quot;&quot;/&gt;&lt;property id=&quot;20307&quot; value=&quot;264&quot;/&gt;&lt;/object&gt;&lt;object type=&quot;3&quot; unique_id=&quot;10075&quot;&gt;&lt;property id=&quot;20148&quot; value=&quot;5&quot;/&gt;&lt;property id=&quot;20300&quot; value=&quot;Slide 9 - &amp;quot;Criteria for selecting projects for in-depth impact Assessment&amp;quot;&quot;/&gt;&lt;property id=&quot;20307&quot; value=&quot;263&quot;/&gt;&lt;/object&gt;&lt;object type=&quot;3&quot; unique_id=&quot;10109&quot;&gt;&lt;property id=&quot;20148&quot; value=&quot;5&quot;/&gt;&lt;property id=&quot;20300&quot; value=&quot;Slide 11 - &amp;quot;Summary recommendations &amp;quot;&quot;/&gt;&lt;property id=&quot;20307&quot; value=&quot;265&quot;/&gt;&lt;/object&gt;&lt;object type=&quot;3&quot; unique_id=&quot;10122&quot;&gt;&lt;property id=&quot;20148&quot; value=&quot;5&quot;/&gt;&lt;property id=&quot;20300&quot; value=&quot;Slide 2 - &amp;quot;Three types of IA Capacity in CG Centers&amp;quot;&quot;/&gt;&lt;property id=&quot;20307&quot; value=&quot;26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Strenthening Impact assessment-4-28-15</Template>
  <TotalTime>703</TotalTime>
  <Words>1531</Words>
  <Application>Microsoft Office PowerPoint</Application>
  <PresentationFormat>Presentación en pantalla (4:3)</PresentationFormat>
  <Paragraphs>164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17</vt:i4>
      </vt:variant>
    </vt:vector>
  </HeadingPairs>
  <TitlesOfParts>
    <vt:vector size="19" baseType="lpstr">
      <vt:lpstr>Profile</vt:lpstr>
      <vt:lpstr>1_Profile</vt:lpstr>
      <vt:lpstr>RTB and the rural transformation</vt:lpstr>
      <vt:lpstr>Why rural transformation?</vt:lpstr>
      <vt:lpstr>Elements of a rural transformation (Mellor and others)</vt:lpstr>
      <vt:lpstr>(Stylized) Drivers of transformation</vt:lpstr>
      <vt:lpstr>(Stylized) Drivers of transformation</vt:lpstr>
      <vt:lpstr>(Stylized) Drivers of  transformation</vt:lpstr>
      <vt:lpstr>Effects on participating farmers</vt:lpstr>
      <vt:lpstr>Other participants/non-participants</vt:lpstr>
      <vt:lpstr>Local economy-wide effects</vt:lpstr>
      <vt:lpstr>Outcomes/impacts of interest</vt:lpstr>
      <vt:lpstr>Changing nature of farming</vt:lpstr>
      <vt:lpstr>A research plan</vt:lpstr>
      <vt:lpstr>A research plan</vt:lpstr>
      <vt:lpstr>Partnerships</vt:lpstr>
      <vt:lpstr>Causality</vt:lpstr>
      <vt:lpstr>Causality</vt:lpstr>
      <vt:lpstr>Final remarks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RTB and the Rural Transformation</dc:title>
  <dc:creator>Alwang</dc:creator>
  <cp:lastModifiedBy>Computex</cp:lastModifiedBy>
  <cp:revision>68</cp:revision>
  <dcterms:created xsi:type="dcterms:W3CDTF">2016-03-05T18:55:41Z</dcterms:created>
  <dcterms:modified xsi:type="dcterms:W3CDTF">2017-05-24T11:37:58Z</dcterms:modified>
</cp:coreProperties>
</file>