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x="6858000" cy="9144000"/>
  <p:embeddedFontLst>
    <p:embeddedFont>
      <p:font typeface="Roboto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Roboto-regular.fntdata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Roboto-italic.fntdata"/><Relationship Id="rId6" Type="http://schemas.openxmlformats.org/officeDocument/2006/relationships/slide" Target="slides/slide1.xml"/><Relationship Id="rId18" Type="http://schemas.openxmlformats.org/officeDocument/2006/relationships/font" Target="fonts/Roboto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cdd5da1a46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cdd5da1a46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Caroline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d2995ea309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d2995ea309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Jared - Analyzing data by isolate or type of mutation could be really valuable with the spread of covid variants and their effectiveness against vaccines. Remove uploaded files or store them.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-rem</a:t>
            </a:r>
            <a:r>
              <a:rPr lang="en" sz="14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C</a:t>
            </a:r>
            <a:endParaRPr sz="14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ould be really valuable with the spread of Covid variants and their effectiveness against vaccines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cdd5da1a46_2_1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cdd5da1a46_2_1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Jared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cdd5da1a46_2_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cdd5da1a46_2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Caroline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cdd5da1a46_1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cdd5da1a46_1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Caroline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cdd5da1a46_1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cdd5da1a46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Caroline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cd7c22d70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cd7c22d70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Caroline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cd7c22d70d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cd7c22d70d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Caroline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cdd5da1a46_1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cdd5da1a46_1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Drew. </a:t>
            </a:r>
            <a:r>
              <a:rPr lang="en"/>
              <a:t>Should</a:t>
            </a:r>
            <a:r>
              <a:rPr lang="en"/>
              <a:t> we make blue? Or leave idk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d596707fe0_0_2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d596707fe0_0_2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Drew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d2995ea309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d2995ea309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Jared - Issues with online work: harder to communicate, wifi issues, screen sharing, 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11" name="Google Shape;11;p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98088" y="2715913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11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71" name="Google Shape;71;p1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11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11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11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11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6" name="Google Shape;76;p11"/>
          <p:cNvSpPr txBox="1"/>
          <p:nvPr>
            <p:ph hasCustomPrompt="1" type="title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7" name="Google Shape;77;p11"/>
          <p:cNvSpPr txBox="1"/>
          <p:nvPr>
            <p:ph idx="1" type="body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8" name="Google Shape;78;p11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21" name="Google Shape;21;p3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6" name="Google Shape;26;p3"/>
          <p:cNvSpPr txBox="1"/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oogle Shape;29;p4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Google Shape;30;p4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4"/>
            <p:cNvSpPr/>
            <p:nvPr/>
          </p:nvSpPr>
          <p:spPr>
            <a:xfrm flipH="1">
              <a:off x="6181163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4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4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5" name="Google Shape;35;p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7" name="Google Shape;37;p4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" type="body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5"/>
          <p:cNvSpPr txBox="1"/>
          <p:nvPr>
            <p:ph idx="2" type="body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2" name="Google Shape;42;p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8" name="Google Shape;48;p7"/>
          <p:cNvSpPr txBox="1"/>
          <p:nvPr>
            <p:ph idx="1" type="body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4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oogle Shape;51;p8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52" name="Google Shape;52;p8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" name="Google Shape;53;p8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" name="Google Shape;54;p8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8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Google Shape;56;p8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7" name="Google Shape;57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8" name="Google Shape;58;p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1" name="Google Shape;6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2" name="Google Shape;62;p9"/>
          <p:cNvSpPr txBox="1"/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63" name="Google Shape;63;p9"/>
          <p:cNvSpPr txBox="1"/>
          <p:nvPr>
            <p:ph idx="1" type="subTitle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4" name="Google Shape;6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Google Shape;65;p9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68" name="Google Shape;68;p10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geometr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s://towardsdatascience.com/python-interactive-network-visualization-using-networkx-plotly-and-dash-e44749161ed7" TargetMode="External"/><Relationship Id="rId4" Type="http://schemas.openxmlformats.org/officeDocument/2006/relationships/hyperlink" Target="https://labarchives.kayako.com/Knowledgebase/Article/View/407" TargetMode="External"/><Relationship Id="rId5" Type="http://schemas.openxmlformats.org/officeDocument/2006/relationships/hyperlink" Target="https://imb.uq.edu.au/article/2020/04/difference-between-bacteria-and-viruses" TargetMode="External"/><Relationship Id="rId6" Type="http://schemas.openxmlformats.org/officeDocument/2006/relationships/image" Target="../media/image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drive.google.com/file/d/1cL3Y1MtIBb1nfOb2j6I_3xzepoi9F6ZA/view" TargetMode="External"/><Relationship Id="rId4" Type="http://schemas.openxmlformats.org/officeDocument/2006/relationships/image" Target="../media/image7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drive.google.com/file/d/1WgaK7m4UJeJKVfDvMHnJx0y7Kj7bvRP_/view" TargetMode="External"/><Relationship Id="rId4" Type="http://schemas.openxmlformats.org/officeDocument/2006/relationships/image" Target="../media/image2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hyperlink" Target="http://drive.google.com/file/d/1sJ2Z_VPV87SiAc2Tpz5Dvo6feX7EHaZf/view" TargetMode="External"/><Relationship Id="rId4" Type="http://schemas.openxmlformats.org/officeDocument/2006/relationships/image" Target="../media/image3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700">
                <a:solidFill>
                  <a:srgbClr val="FFFFFF"/>
                </a:solidFill>
              </a:rPr>
              <a:t>A Graph Representation of the Genomes Collected in a Viral Outbreak</a:t>
            </a:r>
            <a:endParaRPr sz="3700">
              <a:solidFill>
                <a:srgbClr val="FFFFFF"/>
              </a:solidFill>
            </a:endParaRPr>
          </a:p>
        </p:txBody>
      </p:sp>
      <p:sp>
        <p:nvSpPr>
          <p:cNvPr id="86" name="Google Shape;86;p13"/>
          <p:cNvSpPr txBox="1"/>
          <p:nvPr>
            <p:ph idx="1" type="subTitle"/>
          </p:nvPr>
        </p:nvSpPr>
        <p:spPr>
          <a:xfrm>
            <a:off x="311700" y="2834125"/>
            <a:ext cx="8520600" cy="15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Michele Ambrose, Jake Fisher, Jared Hubert, Drew Pompeii, Caroline Turner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Dr. Edward Fox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CS 4624 Multimedia, Hypertext, and Information Access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Virginia Tech, Blacksburg VA, 24061, 4/29/21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2"/>
          <p:cNvSpPr txBox="1"/>
          <p:nvPr>
            <p:ph idx="4294967295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Applied to different viruses and types of genomes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Auto-populate extraneous columns</a:t>
            </a:r>
            <a:endParaRPr>
              <a:solidFill>
                <a:srgbClr val="FFFFFF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</a:pPr>
            <a:r>
              <a:rPr lang="en">
                <a:solidFill>
                  <a:srgbClr val="FFFFFF"/>
                </a:solidFill>
              </a:rPr>
              <a:t>Allow for choice of data</a:t>
            </a:r>
            <a:endParaRPr>
              <a:solidFill>
                <a:srgbClr val="FFFFFF"/>
              </a:solidFill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</a:pPr>
            <a:r>
              <a:rPr lang="en">
                <a:solidFill>
                  <a:srgbClr val="FFFFFF"/>
                </a:solidFill>
              </a:rPr>
              <a:t>Multichoice menus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Increased speed of trimming and aligning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65" name="Google Shape;165;p22"/>
          <p:cNvSpPr txBox="1"/>
          <p:nvPr>
            <p:ph type="title"/>
          </p:nvPr>
        </p:nvSpPr>
        <p:spPr>
          <a:xfrm>
            <a:off x="311700" y="207672"/>
            <a:ext cx="8222100" cy="83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/>
              <a:t>Moving Forward</a:t>
            </a:r>
            <a:endParaRPr sz="2600"/>
          </a:p>
        </p:txBody>
      </p:sp>
      <p:pic>
        <p:nvPicPr>
          <p:cNvPr id="166" name="Google Shape;16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943450"/>
            <a:ext cx="3843650" cy="2200050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22"/>
          <p:cNvSpPr/>
          <p:nvPr/>
        </p:nvSpPr>
        <p:spPr>
          <a:xfrm>
            <a:off x="5223900" y="3365400"/>
            <a:ext cx="3920100" cy="1778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22"/>
          <p:cNvSpPr/>
          <p:nvPr/>
        </p:nvSpPr>
        <p:spPr>
          <a:xfrm>
            <a:off x="5364525" y="3536175"/>
            <a:ext cx="231000" cy="231000"/>
          </a:xfrm>
          <a:prstGeom prst="rect">
            <a:avLst/>
          </a:prstGeom>
          <a:solidFill>
            <a:srgbClr val="0D5DD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22"/>
          <p:cNvSpPr/>
          <p:nvPr/>
        </p:nvSpPr>
        <p:spPr>
          <a:xfrm>
            <a:off x="5364525" y="3840975"/>
            <a:ext cx="231000" cy="2310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22"/>
          <p:cNvSpPr/>
          <p:nvPr/>
        </p:nvSpPr>
        <p:spPr>
          <a:xfrm>
            <a:off x="5364525" y="4145775"/>
            <a:ext cx="231000" cy="231000"/>
          </a:xfrm>
          <a:prstGeom prst="rect">
            <a:avLst/>
          </a:prstGeom>
          <a:solidFill>
            <a:srgbClr val="0D5DD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22"/>
          <p:cNvSpPr/>
          <p:nvPr/>
        </p:nvSpPr>
        <p:spPr>
          <a:xfrm>
            <a:off x="5364525" y="4450575"/>
            <a:ext cx="231000" cy="2310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22"/>
          <p:cNvSpPr/>
          <p:nvPr/>
        </p:nvSpPr>
        <p:spPr>
          <a:xfrm>
            <a:off x="5364525" y="4755375"/>
            <a:ext cx="231000" cy="2310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22"/>
          <p:cNvSpPr txBox="1"/>
          <p:nvPr/>
        </p:nvSpPr>
        <p:spPr>
          <a:xfrm>
            <a:off x="5716150" y="3465850"/>
            <a:ext cx="3335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Genome Name: 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4" name="Google Shape;174;p22"/>
          <p:cNvSpPr txBox="1"/>
          <p:nvPr/>
        </p:nvSpPr>
        <p:spPr>
          <a:xfrm>
            <a:off x="5716150" y="3756375"/>
            <a:ext cx="3335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Isolate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Name: 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5" name="Google Shape;175;p22"/>
          <p:cNvSpPr txBox="1"/>
          <p:nvPr/>
        </p:nvSpPr>
        <p:spPr>
          <a:xfrm>
            <a:off x="5716150" y="4061175"/>
            <a:ext cx="3335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Bioproject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: 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6" name="Google Shape;176;p22"/>
          <p:cNvSpPr txBox="1"/>
          <p:nvPr/>
        </p:nvSpPr>
        <p:spPr>
          <a:xfrm>
            <a:off x="5716150" y="4365975"/>
            <a:ext cx="3335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US State: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7" name="Google Shape;177;p22"/>
          <p:cNvSpPr txBox="1"/>
          <p:nvPr/>
        </p:nvSpPr>
        <p:spPr>
          <a:xfrm>
            <a:off x="5716150" y="4670775"/>
            <a:ext cx="3335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Taxonomy Number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: 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8" name="Google Shape;178;p22"/>
          <p:cNvSpPr txBox="1"/>
          <p:nvPr/>
        </p:nvSpPr>
        <p:spPr>
          <a:xfrm>
            <a:off x="7805650" y="3451575"/>
            <a:ext cx="1245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JQ3756f.1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9" name="Google Shape;179;p22"/>
          <p:cNvSpPr txBox="1"/>
          <p:nvPr/>
        </p:nvSpPr>
        <p:spPr>
          <a:xfrm>
            <a:off x="6780950" y="4061175"/>
            <a:ext cx="2270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PD2710</a:t>
            </a:r>
            <a:r>
              <a:rPr lang="en">
                <a:latin typeface="Roboto"/>
                <a:ea typeface="Roboto"/>
                <a:cs typeface="Roboto"/>
                <a:sym typeface="Roboto"/>
              </a:rPr>
              <a:t> 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3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2700"/>
              <a:t>Acknowledgements			    References</a:t>
            </a:r>
            <a:endParaRPr b="1" sz="2700"/>
          </a:p>
        </p:txBody>
      </p:sp>
      <p:sp>
        <p:nvSpPr>
          <p:cNvPr id="185" name="Google Shape;185;p23"/>
          <p:cNvSpPr txBox="1"/>
          <p:nvPr>
            <p:ph idx="1" type="body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b="1" lang="en" sz="1800">
                <a:solidFill>
                  <a:srgbClr val="000000"/>
                </a:solidFill>
              </a:rPr>
              <a:t>Client:</a:t>
            </a:r>
            <a:r>
              <a:rPr lang="en" sz="1800">
                <a:solidFill>
                  <a:srgbClr val="000000"/>
                </a:solidFill>
              </a:rPr>
              <a:t> </a:t>
            </a:r>
            <a:r>
              <a:rPr lang="en" sz="1800">
                <a:solidFill>
                  <a:srgbClr val="1A181C"/>
                </a:solidFill>
              </a:rPr>
              <a:t>Dr. Lenwood S. Heath - Virginia Tech Computer Science Department</a:t>
            </a:r>
            <a:endParaRPr sz="2500">
              <a:solidFill>
                <a:srgbClr val="000000"/>
              </a:solidFill>
              <a:highlight>
                <a:schemeClr val="lt1"/>
              </a:highlight>
            </a:endParaRPr>
          </a:p>
        </p:txBody>
      </p:sp>
      <p:sp>
        <p:nvSpPr>
          <p:cNvPr id="186" name="Google Shape;186;p23"/>
          <p:cNvSpPr txBox="1"/>
          <p:nvPr>
            <p:ph idx="2" type="body"/>
          </p:nvPr>
        </p:nvSpPr>
        <p:spPr>
          <a:xfrm>
            <a:off x="4771800" y="1229975"/>
            <a:ext cx="40605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en" sz="1100">
                <a:solidFill>
                  <a:srgbClr val="000000"/>
                </a:solidFill>
              </a:rPr>
              <a:t>Resources: Python, NCBI, BLAST, MUSCLE</a:t>
            </a:r>
            <a:endParaRPr sz="1100">
              <a:solidFill>
                <a:srgbClr val="000000"/>
              </a:solidFill>
            </a:endParaRPr>
          </a:p>
          <a:p>
            <a:pPr indent="-29845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en" sz="1100">
                <a:solidFill>
                  <a:srgbClr val="000000"/>
                </a:solidFill>
                <a:uFill>
                  <a:noFill/>
                </a:u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https://towardsdatascience.com/python-interactive-network-visualization-using-networkx-plotly-and-dash-e44749161ed7</a:t>
            </a:r>
            <a:endParaRPr sz="1100">
              <a:solidFill>
                <a:srgbClr val="000000"/>
              </a:solidFill>
            </a:endParaRPr>
          </a:p>
          <a:p>
            <a:pPr indent="-29845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en" sz="1100">
                <a:solidFill>
                  <a:srgbClr val="000000"/>
                </a:solidFill>
                <a:uFill>
                  <a:noFill/>
                </a:u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https://labarchives.kayako.com/Knowledgebase/Article/View/407</a:t>
            </a:r>
            <a:endParaRPr sz="1100">
              <a:solidFill>
                <a:srgbClr val="000000"/>
              </a:solidFill>
            </a:endParaRPr>
          </a:p>
          <a:p>
            <a:pPr indent="-29845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en" sz="1100">
                <a:solidFill>
                  <a:srgbClr val="000000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https://imb.uq.edu.au/article/2020/04/difference-between-bacteria-and-viruse</a:t>
            </a:r>
            <a:r>
              <a:rPr lang="en" sz="1100">
                <a:solidFill>
                  <a:srgbClr val="000000"/>
                </a:solidFill>
              </a:rPr>
              <a:t>s</a:t>
            </a:r>
            <a:endParaRPr sz="1100">
              <a:solidFill>
                <a:srgbClr val="000000"/>
              </a:solidFill>
            </a:endParaRPr>
          </a:p>
          <a:p>
            <a:pPr indent="-29845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en" sz="1100">
                <a:solidFill>
                  <a:srgbClr val="000000"/>
                </a:solidFill>
              </a:rPr>
              <a:t>https://en.wikipedia.org/wiki/Pandas_(software)</a:t>
            </a:r>
            <a:endParaRPr sz="1100">
              <a:solidFill>
                <a:srgbClr val="000000"/>
              </a:solidFill>
            </a:endParaRPr>
          </a:p>
          <a:p>
            <a:pPr indent="-29845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en" sz="1100">
                <a:solidFill>
                  <a:srgbClr val="000000"/>
                </a:solidFill>
              </a:rPr>
              <a:t>https://rapids.ai/plotly.html</a:t>
            </a:r>
            <a:endParaRPr sz="1100">
              <a:solidFill>
                <a:srgbClr val="000000"/>
              </a:solidFill>
            </a:endParaRPr>
          </a:p>
        </p:txBody>
      </p:sp>
      <p:pic>
        <p:nvPicPr>
          <p:cNvPr id="187" name="Google Shape;187;p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382313" y="2571751"/>
            <a:ext cx="1858675" cy="23942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/>
          <p:nvPr>
            <p:ph type="title"/>
          </p:nvPr>
        </p:nvSpPr>
        <p:spPr>
          <a:xfrm>
            <a:off x="273425" y="216050"/>
            <a:ext cx="4045200" cy="156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Outline:</a:t>
            </a:r>
            <a:endParaRPr/>
          </a:p>
        </p:txBody>
      </p:sp>
      <p:sp>
        <p:nvSpPr>
          <p:cNvPr id="92" name="Google Shape;92;p14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Overview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User Walkthrough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Back-End Work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Genome Alignment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Challenges Overcome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Moving Forward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Acknowledgements/References</a:t>
            </a:r>
            <a:endParaRPr/>
          </a:p>
        </p:txBody>
      </p:sp>
      <p:pic>
        <p:nvPicPr>
          <p:cNvPr id="93" name="Google Shape;9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21403" y="2274875"/>
            <a:ext cx="1949250" cy="1957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/>
          <p:nvPr>
            <p:ph type="title"/>
          </p:nvPr>
        </p:nvSpPr>
        <p:spPr>
          <a:xfrm>
            <a:off x="159675" y="116875"/>
            <a:ext cx="4610700" cy="83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/>
              <a:t>Project Overview</a:t>
            </a:r>
            <a:endParaRPr sz="2600"/>
          </a:p>
        </p:txBody>
      </p:sp>
      <p:sp>
        <p:nvSpPr>
          <p:cNvPr id="99" name="Google Shape;99;p15"/>
          <p:cNvSpPr/>
          <p:nvPr/>
        </p:nvSpPr>
        <p:spPr>
          <a:xfrm rot="-3256917">
            <a:off x="3766930" y="1754765"/>
            <a:ext cx="1650574" cy="1655259"/>
          </a:xfrm>
          <a:prstGeom prst="ellipse">
            <a:avLst/>
          </a:prstGeom>
          <a:solidFill>
            <a:srgbClr val="A1C3FA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00" name="Google Shape;100;p15"/>
          <p:cNvGrpSpPr/>
          <p:nvPr/>
        </p:nvGrpSpPr>
        <p:grpSpPr>
          <a:xfrm>
            <a:off x="4110199" y="1282872"/>
            <a:ext cx="3725285" cy="4093908"/>
            <a:chOff x="4184863" y="1520198"/>
            <a:chExt cx="2958454" cy="3298347"/>
          </a:xfrm>
        </p:grpSpPr>
        <p:sp>
          <p:nvSpPr>
            <p:cNvPr id="101" name="Google Shape;101;p15"/>
            <p:cNvSpPr/>
            <p:nvPr/>
          </p:nvSpPr>
          <p:spPr>
            <a:xfrm rot="-3280088">
              <a:off x="4136321" y="2563569"/>
              <a:ext cx="3184127" cy="1211606"/>
            </a:xfrm>
            <a:custGeom>
              <a:rect b="b" l="l" r="r" t="t"/>
              <a:pathLst>
                <a:path extrusionOk="0" h="187" w="492">
                  <a:moveTo>
                    <a:pt x="457" y="0"/>
                  </a:moveTo>
                  <a:cubicBezTo>
                    <a:pt x="416" y="91"/>
                    <a:pt x="325" y="155"/>
                    <a:pt x="218" y="155"/>
                  </a:cubicBezTo>
                  <a:cubicBezTo>
                    <a:pt x="137" y="155"/>
                    <a:pt x="64" y="118"/>
                    <a:pt x="17" y="60"/>
                  </a:cubicBezTo>
                  <a:cubicBezTo>
                    <a:pt x="11" y="70"/>
                    <a:pt x="5" y="80"/>
                    <a:pt x="0" y="90"/>
                  </a:cubicBezTo>
                  <a:cubicBezTo>
                    <a:pt x="54" y="150"/>
                    <a:pt x="132" y="187"/>
                    <a:pt x="218" y="187"/>
                  </a:cubicBezTo>
                  <a:cubicBezTo>
                    <a:pt x="343" y="187"/>
                    <a:pt x="449" y="109"/>
                    <a:pt x="492" y="0"/>
                  </a:cubicBezTo>
                  <a:cubicBezTo>
                    <a:pt x="480" y="0"/>
                    <a:pt x="468" y="1"/>
                    <a:pt x="457" y="0"/>
                  </a:cubicBezTo>
                  <a:close/>
                </a:path>
              </a:pathLst>
            </a:custGeom>
            <a:solidFill>
              <a:srgbClr val="A1C3FA"/>
            </a:solidFill>
            <a:ln cap="flat" cmpd="sng" w="9525">
              <a:solidFill>
                <a:srgbClr val="FFFFFF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5"/>
            <p:cNvSpPr/>
            <p:nvPr/>
          </p:nvSpPr>
          <p:spPr>
            <a:xfrm rot="-3280088">
              <a:off x="4100923" y="2460157"/>
              <a:ext cx="2729637" cy="1205146"/>
            </a:xfrm>
            <a:custGeom>
              <a:rect b="b" l="l" r="r" t="t"/>
              <a:pathLst>
                <a:path extrusionOk="0" h="194" w="440">
                  <a:moveTo>
                    <a:pt x="262" y="39"/>
                  </a:moveTo>
                  <a:cubicBezTo>
                    <a:pt x="206" y="71"/>
                    <a:pt x="134" y="53"/>
                    <a:pt x="100" y="0"/>
                  </a:cubicBezTo>
                  <a:cubicBezTo>
                    <a:pt x="57" y="25"/>
                    <a:pt x="24" y="60"/>
                    <a:pt x="0" y="99"/>
                  </a:cubicBezTo>
                  <a:cubicBezTo>
                    <a:pt x="47" y="157"/>
                    <a:pt x="120" y="194"/>
                    <a:pt x="201" y="194"/>
                  </a:cubicBezTo>
                  <a:cubicBezTo>
                    <a:pt x="308" y="194"/>
                    <a:pt x="399" y="130"/>
                    <a:pt x="440" y="39"/>
                  </a:cubicBezTo>
                  <a:cubicBezTo>
                    <a:pt x="393" y="37"/>
                    <a:pt x="346" y="24"/>
                    <a:pt x="303" y="0"/>
                  </a:cubicBezTo>
                  <a:cubicBezTo>
                    <a:pt x="292" y="15"/>
                    <a:pt x="279" y="29"/>
                    <a:pt x="262" y="39"/>
                  </a:cubicBezTo>
                  <a:close/>
                </a:path>
              </a:pathLst>
            </a:custGeom>
            <a:solidFill>
              <a:srgbClr val="307BF3"/>
            </a:solidFill>
            <a:ln cap="flat" cmpd="sng" w="9525">
              <a:solidFill>
                <a:srgbClr val="FFFFFF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" name="Google Shape;103;p15"/>
            <p:cNvSpPr txBox="1"/>
            <p:nvPr/>
          </p:nvSpPr>
          <p:spPr>
            <a:xfrm rot="-3778963">
              <a:off x="4610463" y="2868108"/>
              <a:ext cx="1818785" cy="56323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Data Storage and Retrieval</a:t>
              </a:r>
              <a:endParaRPr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04" name="Google Shape;104;p15"/>
          <p:cNvGrpSpPr/>
          <p:nvPr/>
        </p:nvGrpSpPr>
        <p:grpSpPr>
          <a:xfrm>
            <a:off x="2439075" y="-692535"/>
            <a:ext cx="4147272" cy="4000283"/>
            <a:chOff x="2857731" y="-71332"/>
            <a:chExt cx="3293577" cy="3222916"/>
          </a:xfrm>
        </p:grpSpPr>
        <p:sp>
          <p:nvSpPr>
            <p:cNvPr id="105" name="Google Shape;105;p15"/>
            <p:cNvSpPr/>
            <p:nvPr/>
          </p:nvSpPr>
          <p:spPr>
            <a:xfrm rot="-3280089">
              <a:off x="3410337" y="297186"/>
              <a:ext cx="2188366" cy="2485879"/>
            </a:xfrm>
            <a:custGeom>
              <a:rect b="b" l="l" r="r" t="t"/>
              <a:pathLst>
                <a:path extrusionOk="0" h="384" w="338">
                  <a:moveTo>
                    <a:pt x="45" y="32"/>
                  </a:moveTo>
                  <a:cubicBezTo>
                    <a:pt x="189" y="32"/>
                    <a:pt x="306" y="148"/>
                    <a:pt x="306" y="292"/>
                  </a:cubicBezTo>
                  <a:cubicBezTo>
                    <a:pt x="306" y="325"/>
                    <a:pt x="300" y="355"/>
                    <a:pt x="289" y="384"/>
                  </a:cubicBezTo>
                  <a:cubicBezTo>
                    <a:pt x="301" y="384"/>
                    <a:pt x="312" y="384"/>
                    <a:pt x="324" y="383"/>
                  </a:cubicBezTo>
                  <a:cubicBezTo>
                    <a:pt x="333" y="354"/>
                    <a:pt x="338" y="324"/>
                    <a:pt x="338" y="292"/>
                  </a:cubicBezTo>
                  <a:cubicBezTo>
                    <a:pt x="338" y="131"/>
                    <a:pt x="207" y="0"/>
                    <a:pt x="45" y="0"/>
                  </a:cubicBezTo>
                  <a:cubicBezTo>
                    <a:pt x="30" y="0"/>
                    <a:pt x="15" y="1"/>
                    <a:pt x="0" y="3"/>
                  </a:cubicBezTo>
                  <a:cubicBezTo>
                    <a:pt x="6" y="13"/>
                    <a:pt x="12" y="23"/>
                    <a:pt x="18" y="33"/>
                  </a:cubicBezTo>
                  <a:cubicBezTo>
                    <a:pt x="27" y="32"/>
                    <a:pt x="36" y="32"/>
                    <a:pt x="45" y="32"/>
                  </a:cubicBezTo>
                  <a:close/>
                </a:path>
              </a:pathLst>
            </a:custGeom>
            <a:solidFill>
              <a:srgbClr val="A1C3FA"/>
            </a:solidFill>
            <a:ln cap="flat" cmpd="sng" w="9525">
              <a:solidFill>
                <a:srgbClr val="FFFFFF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" name="Google Shape;106;p15"/>
            <p:cNvSpPr/>
            <p:nvPr/>
          </p:nvSpPr>
          <p:spPr>
            <a:xfrm rot="-3280088">
              <a:off x="3667674" y="581521"/>
              <a:ext cx="1790169" cy="2186080"/>
            </a:xfrm>
            <a:custGeom>
              <a:rect b="b" l="l" r="r" t="t"/>
              <a:pathLst>
                <a:path extrusionOk="0" h="352" w="288">
                  <a:moveTo>
                    <a:pt x="27" y="0"/>
                  </a:moveTo>
                  <a:cubicBezTo>
                    <a:pt x="18" y="0"/>
                    <a:pt x="9" y="0"/>
                    <a:pt x="0" y="1"/>
                  </a:cubicBezTo>
                  <a:cubicBezTo>
                    <a:pt x="21" y="43"/>
                    <a:pt x="34" y="90"/>
                    <a:pt x="35" y="140"/>
                  </a:cubicBezTo>
                  <a:cubicBezTo>
                    <a:pt x="74" y="142"/>
                    <a:pt x="111" y="163"/>
                    <a:pt x="132" y="200"/>
                  </a:cubicBezTo>
                  <a:cubicBezTo>
                    <a:pt x="153" y="236"/>
                    <a:pt x="153" y="279"/>
                    <a:pt x="136" y="315"/>
                  </a:cubicBezTo>
                  <a:cubicBezTo>
                    <a:pt x="179" y="339"/>
                    <a:pt x="225" y="351"/>
                    <a:pt x="271" y="352"/>
                  </a:cubicBezTo>
                  <a:cubicBezTo>
                    <a:pt x="282" y="323"/>
                    <a:pt x="288" y="293"/>
                    <a:pt x="288" y="260"/>
                  </a:cubicBezTo>
                  <a:cubicBezTo>
                    <a:pt x="288" y="116"/>
                    <a:pt x="171" y="0"/>
                    <a:pt x="27" y="0"/>
                  </a:cubicBezTo>
                  <a:close/>
                </a:path>
              </a:pathLst>
            </a:custGeom>
            <a:solidFill>
              <a:srgbClr val="0D5DDF"/>
            </a:solidFill>
            <a:ln cap="flat" cmpd="sng" w="9525">
              <a:solidFill>
                <a:srgbClr val="FFFFFF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" name="Google Shape;107;p15"/>
            <p:cNvSpPr txBox="1"/>
            <p:nvPr/>
          </p:nvSpPr>
          <p:spPr>
            <a:xfrm>
              <a:off x="3662468" y="1198556"/>
              <a:ext cx="1899300" cy="569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SARS-CoV-2 sequencing and alignment</a:t>
              </a:r>
              <a:endParaRPr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108" name="Google Shape;108;p15"/>
          <p:cNvGrpSpPr/>
          <p:nvPr/>
        </p:nvGrpSpPr>
        <p:grpSpPr>
          <a:xfrm>
            <a:off x="1308509" y="1487016"/>
            <a:ext cx="4312046" cy="3875372"/>
            <a:chOff x="1959887" y="1684671"/>
            <a:chExt cx="3424433" cy="3122279"/>
          </a:xfrm>
        </p:grpSpPr>
        <p:sp>
          <p:nvSpPr>
            <p:cNvPr id="109" name="Google Shape;109;p15"/>
            <p:cNvSpPr/>
            <p:nvPr/>
          </p:nvSpPr>
          <p:spPr>
            <a:xfrm rot="-3280088">
              <a:off x="2859669" y="1740600"/>
              <a:ext cx="1624870" cy="3045726"/>
            </a:xfrm>
            <a:custGeom>
              <a:rect b="b" l="l" r="r" t="t"/>
              <a:pathLst>
                <a:path extrusionOk="0" h="470" w="251">
                  <a:moveTo>
                    <a:pt x="32" y="286"/>
                  </a:moveTo>
                  <a:cubicBezTo>
                    <a:pt x="32" y="157"/>
                    <a:pt x="127" y="49"/>
                    <a:pt x="251" y="29"/>
                  </a:cubicBezTo>
                  <a:cubicBezTo>
                    <a:pt x="245" y="19"/>
                    <a:pt x="239" y="9"/>
                    <a:pt x="233" y="0"/>
                  </a:cubicBezTo>
                  <a:cubicBezTo>
                    <a:pt x="100" y="28"/>
                    <a:pt x="0" y="145"/>
                    <a:pt x="0" y="286"/>
                  </a:cubicBezTo>
                  <a:cubicBezTo>
                    <a:pt x="0" y="356"/>
                    <a:pt x="25" y="420"/>
                    <a:pt x="65" y="470"/>
                  </a:cubicBezTo>
                  <a:cubicBezTo>
                    <a:pt x="70" y="460"/>
                    <a:pt x="76" y="450"/>
                    <a:pt x="82" y="440"/>
                  </a:cubicBezTo>
                  <a:cubicBezTo>
                    <a:pt x="51" y="397"/>
                    <a:pt x="32" y="344"/>
                    <a:pt x="32" y="286"/>
                  </a:cubicBezTo>
                  <a:close/>
                </a:path>
              </a:pathLst>
            </a:custGeom>
            <a:solidFill>
              <a:srgbClr val="A1C3FA"/>
            </a:solidFill>
            <a:ln cap="flat" cmpd="sng" w="9525">
              <a:solidFill>
                <a:srgbClr val="FFFFFF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5"/>
            <p:cNvSpPr/>
            <p:nvPr/>
          </p:nvSpPr>
          <p:spPr>
            <a:xfrm rot="-3280089">
              <a:off x="3037225" y="1789647"/>
              <a:ext cx="1575644" cy="2550423"/>
            </a:xfrm>
            <a:custGeom>
              <a:rect b="b" l="l" r="r" t="t"/>
              <a:pathLst>
                <a:path extrusionOk="0" h="411" w="254">
                  <a:moveTo>
                    <a:pt x="152" y="311"/>
                  </a:moveTo>
                  <a:cubicBezTo>
                    <a:pt x="124" y="254"/>
                    <a:pt x="145" y="185"/>
                    <a:pt x="200" y="153"/>
                  </a:cubicBezTo>
                  <a:cubicBezTo>
                    <a:pt x="217" y="143"/>
                    <a:pt x="236" y="137"/>
                    <a:pt x="254" y="136"/>
                  </a:cubicBezTo>
                  <a:cubicBezTo>
                    <a:pt x="253" y="87"/>
                    <a:pt x="241" y="41"/>
                    <a:pt x="219" y="0"/>
                  </a:cubicBezTo>
                  <a:cubicBezTo>
                    <a:pt x="95" y="20"/>
                    <a:pt x="0" y="128"/>
                    <a:pt x="0" y="257"/>
                  </a:cubicBezTo>
                  <a:cubicBezTo>
                    <a:pt x="0" y="315"/>
                    <a:pt x="19" y="368"/>
                    <a:pt x="50" y="411"/>
                  </a:cubicBezTo>
                  <a:cubicBezTo>
                    <a:pt x="75" y="371"/>
                    <a:pt x="110" y="337"/>
                    <a:pt x="152" y="311"/>
                  </a:cubicBezTo>
                  <a:close/>
                </a:path>
              </a:pathLst>
            </a:custGeom>
            <a:solidFill>
              <a:srgbClr val="0944A1"/>
            </a:solidFill>
            <a:ln cap="flat" cmpd="sng" w="9525">
              <a:solidFill>
                <a:srgbClr val="FFFFFF"/>
              </a:solidFill>
              <a:prstDash val="solid"/>
              <a:miter lim="8000"/>
              <a:headEnd len="sm" w="sm" type="none"/>
              <a:tailEnd len="sm" w="sm" type="none"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5"/>
            <p:cNvSpPr txBox="1"/>
            <p:nvPr/>
          </p:nvSpPr>
          <p:spPr>
            <a:xfrm flipH="1" rot="3725110">
              <a:off x="2866277" y="2863871"/>
              <a:ext cx="1577671" cy="56310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Graph Visualization</a:t>
              </a:r>
              <a:r>
                <a:rPr lang="en" sz="16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 </a:t>
              </a:r>
              <a:endParaRPr sz="16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User Walkthrough - Graph Interaction</a:t>
            </a:r>
            <a:endParaRPr/>
          </a:p>
        </p:txBody>
      </p:sp>
      <p:pic>
        <p:nvPicPr>
          <p:cNvPr id="117" name="Google Shape;117;p16" title="New Recording - 4_29_2021, 8_58_34 AM.webm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68588" y="1017800"/>
            <a:ext cx="6806827" cy="3820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7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User Walkthrough - Data Manipulation</a:t>
            </a:r>
            <a:endParaRPr/>
          </a:p>
        </p:txBody>
      </p:sp>
      <p:sp>
        <p:nvSpPr>
          <p:cNvPr id="123" name="Google Shape;123;p17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 </a:t>
            </a:r>
            <a:endParaRPr/>
          </a:p>
        </p:txBody>
      </p:sp>
      <p:pic>
        <p:nvPicPr>
          <p:cNvPr id="124" name="Google Shape;124;p17" title="New Recording - 4_29_2021, 8_15_33 AM.webm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92688" y="1170850"/>
            <a:ext cx="6158625" cy="3457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8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User Walkthrough - File Import/Export</a:t>
            </a:r>
            <a:endParaRPr/>
          </a:p>
        </p:txBody>
      </p:sp>
      <p:pic>
        <p:nvPicPr>
          <p:cNvPr id="130" name="Google Shape;130;p18" title="New Recording - 4_29_2021, 8_46_20 AM (1) (1).webm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49475" y="1143050"/>
            <a:ext cx="4845034" cy="3633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9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Back-End Work</a:t>
            </a:r>
            <a:endParaRPr/>
          </a:p>
        </p:txBody>
      </p:sp>
      <p:sp>
        <p:nvSpPr>
          <p:cNvPr id="136" name="Google Shape;136;p19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Parse through imported FASTA file to obtain genome names and sequences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Implementation to add, remove, search of genomes in CSV file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Able to search and obtain genome by type, name, sequence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Alignment</a:t>
            </a:r>
            <a:endParaRPr/>
          </a:p>
        </p:txBody>
      </p:sp>
      <p:sp>
        <p:nvSpPr>
          <p:cNvPr id="137" name="Google Shape;137;p19"/>
          <p:cNvSpPr txBox="1"/>
          <p:nvPr/>
        </p:nvSpPr>
        <p:spPr>
          <a:xfrm>
            <a:off x="615000" y="3164975"/>
            <a:ext cx="1115100" cy="400200"/>
          </a:xfrm>
          <a:prstGeom prst="rect">
            <a:avLst/>
          </a:prstGeom>
          <a:solidFill>
            <a:srgbClr val="9FC5E8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FASTA File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8" name="Google Shape;138;p19"/>
          <p:cNvSpPr txBox="1"/>
          <p:nvPr/>
        </p:nvSpPr>
        <p:spPr>
          <a:xfrm>
            <a:off x="2702500" y="2949425"/>
            <a:ext cx="1353000" cy="831300"/>
          </a:xfrm>
          <a:prstGeom prst="rect">
            <a:avLst/>
          </a:prstGeom>
          <a:solidFill>
            <a:srgbClr val="9FC5E8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Parse to obtain name, sequence, etc.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9" name="Google Shape;139;p19"/>
          <p:cNvSpPr txBox="1"/>
          <p:nvPr/>
        </p:nvSpPr>
        <p:spPr>
          <a:xfrm>
            <a:off x="5088500" y="3057275"/>
            <a:ext cx="1292400" cy="615600"/>
          </a:xfrm>
          <a:prstGeom prst="rect">
            <a:avLst/>
          </a:prstGeom>
          <a:solidFill>
            <a:srgbClr val="9FC5E8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Align and trim genome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0" name="Google Shape;140;p19"/>
          <p:cNvSpPr txBox="1"/>
          <p:nvPr/>
        </p:nvSpPr>
        <p:spPr>
          <a:xfrm>
            <a:off x="7413900" y="3057275"/>
            <a:ext cx="1115100" cy="615600"/>
          </a:xfrm>
          <a:prstGeom prst="rect">
            <a:avLst/>
          </a:prstGeom>
          <a:solidFill>
            <a:srgbClr val="9FC5E8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Add to CSV file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1" name="Google Shape;141;p19"/>
          <p:cNvSpPr/>
          <p:nvPr/>
        </p:nvSpPr>
        <p:spPr>
          <a:xfrm>
            <a:off x="1907888" y="3214475"/>
            <a:ext cx="677400" cy="3012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FC5E8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p19"/>
          <p:cNvSpPr/>
          <p:nvPr/>
        </p:nvSpPr>
        <p:spPr>
          <a:xfrm>
            <a:off x="6558688" y="3214475"/>
            <a:ext cx="677400" cy="3012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FC5E8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19"/>
          <p:cNvSpPr/>
          <p:nvPr/>
        </p:nvSpPr>
        <p:spPr>
          <a:xfrm>
            <a:off x="4233288" y="3214475"/>
            <a:ext cx="677400" cy="3012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FC5E8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0"/>
          <p:cNvSpPr txBox="1"/>
          <p:nvPr>
            <p:ph type="title"/>
          </p:nvPr>
        </p:nvSpPr>
        <p:spPr>
          <a:xfrm>
            <a:off x="248850" y="175922"/>
            <a:ext cx="8222100" cy="83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/>
              <a:t>Genome Alignment</a:t>
            </a:r>
            <a:endParaRPr sz="2700"/>
          </a:p>
        </p:txBody>
      </p:sp>
      <p:sp>
        <p:nvSpPr>
          <p:cNvPr id="149" name="Google Shape;149;p20"/>
          <p:cNvSpPr txBox="1"/>
          <p:nvPr/>
        </p:nvSpPr>
        <p:spPr>
          <a:xfrm>
            <a:off x="190500" y="1063625"/>
            <a:ext cx="87075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The arrangement of genome sequences to identify regions of similarity</a:t>
            </a:r>
            <a:endParaRPr sz="18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Purpose: Aid in function </a:t>
            </a:r>
            <a:r>
              <a:rPr lang="en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prediction</a:t>
            </a:r>
            <a:endParaRPr sz="18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Char char="○"/>
            </a:pPr>
            <a:r>
              <a:rPr lang="en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Show homology between related members</a:t>
            </a:r>
            <a:endParaRPr sz="18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Char char="○"/>
            </a:pPr>
            <a:r>
              <a:rPr lang="en" sz="18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Investigation or prediction possibilities</a:t>
            </a:r>
            <a:endParaRPr sz="18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"/>
              <a:buChar char="●"/>
            </a:pPr>
            <a:r>
              <a:rPr lang="en" sz="18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MUMmer4</a:t>
            </a:r>
            <a:endParaRPr sz="18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50" name="Google Shape;150;p20"/>
          <p:cNvPicPr preferRelativeResize="0"/>
          <p:nvPr/>
        </p:nvPicPr>
        <p:blipFill rotWithShape="1">
          <a:blip r:embed="rId3">
            <a:alphaModFix/>
          </a:blip>
          <a:srcRect b="40912" l="0" r="0" t="0"/>
          <a:stretch/>
        </p:blipFill>
        <p:spPr>
          <a:xfrm>
            <a:off x="248850" y="3421050"/>
            <a:ext cx="5164449" cy="1579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1"/>
          <p:cNvSpPr txBox="1"/>
          <p:nvPr>
            <p:ph type="title"/>
          </p:nvPr>
        </p:nvSpPr>
        <p:spPr>
          <a:xfrm>
            <a:off x="288550" y="160022"/>
            <a:ext cx="8222100" cy="83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600"/>
              <a:t>Challenges Overcome</a:t>
            </a:r>
            <a:endParaRPr sz="2600"/>
          </a:p>
        </p:txBody>
      </p:sp>
      <p:sp>
        <p:nvSpPr>
          <p:cNvPr id="156" name="Google Shape;156;p21"/>
          <p:cNvSpPr txBox="1"/>
          <p:nvPr>
            <p:ph idx="4294967295" type="body"/>
          </p:nvPr>
        </p:nvSpPr>
        <p:spPr>
          <a:xfrm>
            <a:off x="288550" y="1109950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Lack of knowledge about genomes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Learning new coding languages and APIs</a:t>
            </a:r>
            <a:endParaRPr>
              <a:solidFill>
                <a:srgbClr val="FFFFFF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Issues with working online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57" name="Google Shape;157;p21"/>
          <p:cNvSpPr/>
          <p:nvPr/>
        </p:nvSpPr>
        <p:spPr>
          <a:xfrm>
            <a:off x="755200" y="3416350"/>
            <a:ext cx="7587300" cy="12951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8" name="Google Shape;15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96200" y="2826612"/>
            <a:ext cx="3299526" cy="2474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43513" y="3416357"/>
            <a:ext cx="3204600" cy="12951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