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96"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5"/>
  </p:normalViewPr>
  <p:slideViewPr>
    <p:cSldViewPr snapToGrid="0" snapToObjects="1">
      <p:cViewPr varScale="1">
        <p:scale>
          <a:sx n="143" d="100"/>
          <a:sy n="143" d="100"/>
        </p:scale>
        <p:origin x="7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90754570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park.apache.org/mllib/"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We are collaborative filtering TEAM, you can also call us recommendation team. I am ziqian,....</a:t>
            </a:r>
          </a:p>
        </p:txBody>
      </p:sp>
    </p:spTree>
    <p:extLst>
      <p:ext uri="{BB962C8B-B14F-4D97-AF65-F5344CB8AC3E}">
        <p14:creationId xmlns:p14="http://schemas.microsoft.com/office/powerpoint/2010/main" val="1691769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111312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a:t>The threshold parameter is a trade-off knob between estimate quality and computational cost.</a:t>
            </a:r>
          </a:p>
          <a:p>
            <a:pPr lvl="0" rtl="0">
              <a:spcBef>
                <a:spcPts val="0"/>
              </a:spcBef>
              <a:buClr>
                <a:schemeClr val="dk1"/>
              </a:buClr>
              <a:buSzPct val="100000"/>
              <a:buFont typeface="Arial"/>
              <a:buNone/>
            </a:pPr>
            <a:r>
              <a:rPr lang="en"/>
              <a:t>Setting a threshold of 0 guarantees deterministic correct results, but comes at exactly the same cost as the brute-force approach. Setting the threshold to positive values incurs strictly less computational cost than the brute-force approach, however the similarities computed will be estimates.</a:t>
            </a:r>
          </a:p>
          <a:p>
            <a:pPr lvl="0" rtl="0">
              <a:spcBef>
                <a:spcPts val="0"/>
              </a:spcBef>
              <a:buClr>
                <a:schemeClr val="dk1"/>
              </a:buClr>
              <a:buSzPct val="100000"/>
              <a:buFont typeface="Arial"/>
              <a:buNone/>
            </a:pPr>
            <a:r>
              <a:rPr lang="en"/>
              <a:t>The sampling guarantees relative-error correctness for those pairs of columns that have similarity greater than the given similarity threshold.</a:t>
            </a:r>
          </a:p>
          <a:p>
            <a:pPr lvl="0" rtl="0">
              <a:spcBef>
                <a:spcPts val="0"/>
              </a:spcBef>
              <a:buNone/>
            </a:pPr>
            <a:endParaRPr/>
          </a:p>
        </p:txBody>
      </p:sp>
    </p:spTree>
    <p:extLst>
      <p:ext uri="{BB962C8B-B14F-4D97-AF65-F5344CB8AC3E}">
        <p14:creationId xmlns:p14="http://schemas.microsoft.com/office/powerpoint/2010/main" val="1155606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442779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577153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3625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Here is our outline for today. We will first briefly talked about our team’s  role and goal. Then our two main method of recommendation, user-based rec and item based rec. At the end, we will talk about our buid process.</a:t>
            </a:r>
          </a:p>
        </p:txBody>
      </p:sp>
    </p:spTree>
    <p:extLst>
      <p:ext uri="{BB962C8B-B14F-4D97-AF65-F5344CB8AC3E}">
        <p14:creationId xmlns:p14="http://schemas.microsoft.com/office/powerpoint/2010/main" val="883592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
              <a:t>The goal our project is to serve the Ideal project. Ideal projects provide services for searching, browsing,analysing, visualization for a huge amount of tweets and webpages. The work of our team will be recommending tweets and webpages to the users who are searching and browsing the ideal data collection. In order to accomplish this task, we will be using two main methods. User-based recommendation and item-based recommendation.</a:t>
            </a:r>
          </a:p>
        </p:txBody>
      </p:sp>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1560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
              <a:t>Using tweets as an example I want to explain the two types of recommendation</a:t>
            </a:r>
          </a:p>
          <a:p>
            <a:pPr lvl="0">
              <a:spcBef>
                <a:spcPts val="0"/>
              </a:spcBef>
              <a:buNone/>
            </a:pPr>
            <a:r>
              <a:rPr lang="en"/>
              <a:t>For user-based recommendation, we are considering the user’s preference. In our project, we use clicking history to indicate the user’s preference. In the figure, each solid arrow show the users clicking history, dot arrow shows our recommendation. Based on clicking history, we can build a user-item matrix to determine relationships between user and items, then recommend item to user. If you look at the figure, user green click the tweet 1 2 3 4, user red click tweet2 and 3, so in user recommendation we may think user red also will like tweet1 and 4 because other user click them together.</a:t>
            </a:r>
          </a:p>
          <a:p>
            <a:pPr lvl="0">
              <a:spcBef>
                <a:spcPts val="0"/>
              </a:spcBef>
              <a:buNone/>
            </a:pPr>
            <a:endParaRPr/>
          </a:p>
          <a:p>
            <a:pPr lvl="0">
              <a:spcBef>
                <a:spcPts val="0"/>
              </a:spcBef>
              <a:buNone/>
            </a:pPr>
            <a:r>
              <a:rPr lang="en"/>
              <a:t>For Item-based recommendation, we only look at content similarity between tweets/webpages and build a item to item matrix. For example, if we know the the content of tweet 1 and 3 are very similar from our item-item matrix. When user red clicked tweets 3 , we will recommend tweet1 to user red because the content are similar. </a:t>
            </a:r>
          </a:p>
          <a:p>
            <a:pPr lvl="0">
              <a:spcBef>
                <a:spcPts val="0"/>
              </a:spcBef>
              <a:buNone/>
            </a:pPr>
            <a:endParaRPr/>
          </a:p>
          <a:p>
            <a:pPr lvl="0">
              <a:spcBef>
                <a:spcPts val="0"/>
              </a:spcBef>
              <a:buClr>
                <a:schemeClr val="dk1"/>
              </a:buClr>
              <a:buFont typeface="Arial"/>
              <a:buNone/>
            </a:pPr>
            <a:endParaRPr/>
          </a:p>
        </p:txBody>
      </p:sp>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5120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
              <a:t>This figure shows the input and output data of both recommendation system. </a:t>
            </a:r>
          </a:p>
          <a:p>
            <a:pPr lvl="0">
              <a:spcBef>
                <a:spcPts val="0"/>
              </a:spcBef>
              <a:buNone/>
            </a:pPr>
            <a:r>
              <a:rPr lang="en"/>
              <a:t>For user recommendation, we have three data input, userID, tweet or webpageID, click or not, indicate by 1/0. The output of our recommender is userID, similar tweets or webpages, and similar score.</a:t>
            </a:r>
          </a:p>
          <a:p>
            <a:pPr lvl="0">
              <a:spcBef>
                <a:spcPts val="0"/>
              </a:spcBef>
              <a:buNone/>
            </a:pPr>
            <a:r>
              <a:rPr lang="en"/>
              <a:t>However, for item recommendation, our input is tweet or webpageID and the content of the tweets or webpages. Our output is tweet or webpage id, similar tweet/ webpage, similar score.</a:t>
            </a:r>
          </a:p>
        </p:txBody>
      </p:sp>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47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
              <a:t>Here comes the section of user recommendation.</a:t>
            </a:r>
          </a:p>
          <a:p>
            <a:pPr lvl="0">
              <a:spcBef>
                <a:spcPts val="0"/>
              </a:spcBef>
              <a:buNone/>
            </a:pPr>
            <a:r>
              <a:rPr lang="en">
                <a:solidFill>
                  <a:schemeClr val="dk1"/>
                </a:solidFill>
              </a:rPr>
              <a:t>We are using spark </a:t>
            </a:r>
            <a:r>
              <a:rPr lang="en">
                <a:solidFill>
                  <a:srgbClr val="333333"/>
                </a:solidFill>
                <a:highlight>
                  <a:srgbClr val="FFFFFF"/>
                </a:highlight>
                <a:hlinkClick r:id="rId3"/>
              </a:rPr>
              <a:t>Machine learning Llib</a:t>
            </a:r>
            <a:r>
              <a:rPr lang="en">
                <a:solidFill>
                  <a:schemeClr val="dk1"/>
                </a:solidFill>
              </a:rPr>
              <a:t>rary and ALS(</a:t>
            </a:r>
            <a:r>
              <a:rPr lang="en" sz="1100">
                <a:solidFill>
                  <a:schemeClr val="dk1"/>
                </a:solidFill>
              </a:rPr>
              <a:t>alternating least squares</a:t>
            </a:r>
            <a:r>
              <a:rPr lang="en">
                <a:solidFill>
                  <a:schemeClr val="dk1"/>
                </a:solidFill>
              </a:rPr>
              <a:t>) algorithm to do our user recommendation. </a:t>
            </a:r>
          </a:p>
          <a:p>
            <a:pPr lvl="0">
              <a:spcBef>
                <a:spcPts val="0"/>
              </a:spcBef>
              <a:buNone/>
            </a:pPr>
            <a:endParaRPr/>
          </a:p>
          <a:p>
            <a:pPr lvl="0">
              <a:spcBef>
                <a:spcPts val="0"/>
              </a:spcBef>
              <a:buNone/>
            </a:pPr>
            <a:r>
              <a:rPr lang="en">
                <a:solidFill>
                  <a:schemeClr val="dk1"/>
                </a:solidFill>
              </a:rPr>
              <a:t>Our input data is fake user data. We generate the random user data by ourselves. In a format that is same as the previous slides.</a:t>
            </a:r>
          </a:p>
          <a:p>
            <a:pPr lvl="0">
              <a:spcBef>
                <a:spcPts val="0"/>
              </a:spcBef>
              <a:buNone/>
            </a:pPr>
            <a:endParaRPr>
              <a:solidFill>
                <a:schemeClr val="dk1"/>
              </a:solidFill>
            </a:endParaRPr>
          </a:p>
          <a:p>
            <a:pPr lvl="0">
              <a:spcBef>
                <a:spcPts val="0"/>
              </a:spcBef>
              <a:buNone/>
            </a:pPr>
            <a:r>
              <a:rPr lang="en">
                <a:solidFill>
                  <a:schemeClr val="dk1"/>
                </a:solidFill>
              </a:rPr>
              <a:t>After we load the data into hdfs, we create a new RDD, process user data to a format that is required by ALS,</a:t>
            </a:r>
          </a:p>
          <a:p>
            <a:pPr lvl="0">
              <a:spcBef>
                <a:spcPts val="0"/>
              </a:spcBef>
              <a:buNone/>
            </a:pPr>
            <a:endParaRPr>
              <a:solidFill>
                <a:schemeClr val="dk1"/>
              </a:solidFill>
            </a:endParaRPr>
          </a:p>
          <a:p>
            <a:pPr lvl="0">
              <a:spcBef>
                <a:spcPts val="0"/>
              </a:spcBef>
              <a:buClr>
                <a:schemeClr val="dk1"/>
              </a:buClr>
              <a:buFont typeface="Arial"/>
              <a:buNone/>
            </a:pPr>
            <a:r>
              <a:rPr lang="en">
                <a:solidFill>
                  <a:schemeClr val="dk1"/>
                </a:solidFill>
              </a:rPr>
              <a:t>Then, train the model using ALS  and make recommendation.</a:t>
            </a:r>
          </a:p>
          <a:p>
            <a:pPr lvl="0">
              <a:spcBef>
                <a:spcPts val="0"/>
              </a:spcBef>
              <a:buClr>
                <a:schemeClr val="dk1"/>
              </a:buClr>
              <a:buFont typeface="Arial"/>
              <a:buNone/>
            </a:pPr>
            <a:r>
              <a:rPr lang="en">
                <a:solidFill>
                  <a:schemeClr val="dk1"/>
                </a:solidFill>
              </a:rPr>
              <a:t>we define the number of latent variable, number of iterations, and our confidence baseline when we train the model. We make prediction of the top 3 tweets that user may like.</a:t>
            </a:r>
          </a:p>
          <a:p>
            <a:pPr lvl="0">
              <a:spcBef>
                <a:spcPts val="0"/>
              </a:spcBef>
              <a:buNone/>
            </a:pPr>
            <a:endParaRPr>
              <a:solidFill>
                <a:schemeClr val="dk1"/>
              </a:solidFill>
            </a:endParaRPr>
          </a:p>
          <a:p>
            <a:pPr lvl="0">
              <a:spcBef>
                <a:spcPts val="0"/>
              </a:spcBef>
              <a:buClr>
                <a:schemeClr val="dk1"/>
              </a:buClr>
              <a:buFont typeface="Arial"/>
              <a:buNone/>
            </a:pPr>
            <a:r>
              <a:rPr lang="en">
                <a:solidFill>
                  <a:schemeClr val="dk1"/>
                </a:solidFill>
              </a:rPr>
              <a:t>This is a flow of user-recommendation process. Tianyi will introduce more details about the algorithm and design.</a:t>
            </a:r>
          </a:p>
          <a:p>
            <a:pPr lvl="0">
              <a:spcBef>
                <a:spcPts val="0"/>
              </a:spcBef>
              <a:buNone/>
            </a:pPr>
            <a:endParaRPr>
              <a:solidFill>
                <a:schemeClr val="dk1"/>
              </a:solidFill>
            </a:endParaRPr>
          </a:p>
          <a:p>
            <a:pPr lvl="0">
              <a:spcBef>
                <a:spcPts val="0"/>
              </a:spcBef>
              <a:buNone/>
            </a:pPr>
            <a:endParaRPr>
              <a:solidFill>
                <a:schemeClr val="dk1"/>
              </a:solidFill>
            </a:endParaRPr>
          </a:p>
          <a:p>
            <a:pPr lvl="0">
              <a:spcBef>
                <a:spcPts val="0"/>
              </a:spcBef>
              <a:buNone/>
            </a:pPr>
            <a:r>
              <a:rPr lang="en"/>
              <a:t>we create a new RDD(resilient distributed dataset).// Which is required by spark.</a:t>
            </a:r>
          </a:p>
          <a:p>
            <a:pPr lvl="0">
              <a:spcBef>
                <a:spcPts val="0"/>
              </a:spcBef>
              <a:buClr>
                <a:schemeClr val="dk1"/>
              </a:buClr>
              <a:buSzPct val="61111"/>
              <a:buFont typeface="Arial"/>
              <a:buNone/>
            </a:pPr>
            <a:r>
              <a:rPr lang="en" sz="1800">
                <a:solidFill>
                  <a:schemeClr val="dk1"/>
                </a:solidFill>
                <a:latin typeface="Calibri"/>
                <a:ea typeface="Calibri"/>
                <a:cs typeface="Calibri"/>
                <a:sym typeface="Calibri"/>
              </a:rPr>
              <a:t>recommendProductsForUsers: build in function for  als</a:t>
            </a:r>
          </a:p>
          <a:p>
            <a:pPr lvl="0">
              <a:spcBef>
                <a:spcPts val="0"/>
              </a:spcBef>
              <a:buNone/>
            </a:pPr>
            <a:r>
              <a:rPr lang="en"/>
              <a:t>Latent Variable: variables</a:t>
            </a:r>
          </a:p>
        </p:txBody>
      </p:sp>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9812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Thank you Ziqian. The two primary areas of collaborative filtering are the neighborhood methods and latent factor models. We used latent factor models for this project. This strategy tries to explain the ratings by characterizing both items and users on a number of factors inferred from the ratings patterns. For our our project, our factors are all the collection topics. Here is a example showing an example for a two-dimensional factor space, bombing and shooting. For a given document </a:t>
            </a:r>
            <a:r>
              <a:rPr lang="en">
                <a:solidFill>
                  <a:schemeClr val="dk1"/>
                </a:solidFill>
              </a:rPr>
              <a:t>we rate how it </a:t>
            </a:r>
            <a:r>
              <a:rPr lang="en"/>
              <a:t>relates to a certain collection topic; for a given user, we rate how much he or she is interested in this topic. The rating of this document for this user is thus the dot product of the document vector and user vector. We can compute ratings of multiple documents for one or more users through matrix multiplication.</a:t>
            </a:r>
          </a:p>
          <a:p>
            <a:pPr lvl="0">
              <a:spcBef>
                <a:spcPts val="0"/>
              </a:spcBef>
              <a:buNone/>
            </a:pPr>
            <a:endParaRPr/>
          </a:p>
        </p:txBody>
      </p:sp>
    </p:spTree>
    <p:extLst>
      <p:ext uri="{BB962C8B-B14F-4D97-AF65-F5344CB8AC3E}">
        <p14:creationId xmlns:p14="http://schemas.microsoft.com/office/powerpoint/2010/main" val="632951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In reality, our factor vectors will be drawn from high dimensional space depending on the number of topics we have. The matrix will be in high dimension too. Some of the most successful realizations of latent factor models are based on matrix factorization. We used the ALS algorithm from Spark, which means alternating least squares. We won’t go through the math details here, here are two advantages of it:parallelization (because the computation are independent) and good performance for systems centered on implicit data</a:t>
            </a:r>
          </a:p>
        </p:txBody>
      </p:sp>
    </p:spTree>
    <p:extLst>
      <p:ext uri="{BB962C8B-B14F-4D97-AF65-F5344CB8AC3E}">
        <p14:creationId xmlns:p14="http://schemas.microsoft.com/office/powerpoint/2010/main" val="152934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Now let me briefly talk about our implementation. We randomly generated some user information, and trained a model with them using ALS training function. When new user data come in, we put the data into the model and get recommendations for the new users. Since the raw output of the system is arrays of resilient distributed dataset, we also need to convert the data format before upload them into HBase. This is our user-based recommendation. I will now hand over to Pranav, and he will talk about our item-based recommendation.</a:t>
            </a:r>
          </a:p>
        </p:txBody>
      </p:sp>
    </p:spTree>
    <p:extLst>
      <p:ext uri="{BB962C8B-B14F-4D97-AF65-F5344CB8AC3E}">
        <p14:creationId xmlns:p14="http://schemas.microsoft.com/office/powerpoint/2010/main" val="720962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284890-85D2-4D7B-8EF5-15A9C1DB8F42}" type="datetimeFigureOut">
              <a:rPr lang="en-US" smtClean="0"/>
              <a:t>5/4/16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191171696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157CC2-0FC8-4686-B024-99790E0F5162}" type="datetimeFigureOut">
              <a:rPr lang="en-US" smtClean="0"/>
              <a:t>5/4/16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64720113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764DA5-CD3D-4590-A511-FCD3BC7A793E}" type="datetimeFigureOut">
              <a:rPr lang="en-US" smtClean="0"/>
              <a:t>5/4/16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50478708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1396098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marR="0" lvl="0" indent="0" algn="r" rtl="0">
              <a:spcBef>
                <a:spcPts val="0"/>
              </a:spcBef>
              <a:buSzPct val="25000"/>
              <a:buNone/>
            </a:pPr>
            <a:fld id="{00000000-1234-1234-1234-123412341234}" type="slidenum">
              <a:rPr lang="en" sz="1200" b="0" i="0" u="none" strike="noStrike" cap="none" smtClean="0">
                <a:solidFill>
                  <a:srgbClr val="888888"/>
                </a:solidFill>
                <a:latin typeface="Calibri"/>
                <a:ea typeface="Calibri"/>
                <a:cs typeface="Calibri"/>
                <a:sym typeface="Calibri"/>
              </a:rPr>
              <a:t>‹#›</a:t>
            </a:fld>
            <a:endParaRPr lang="en" sz="12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724187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5/4/16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28318169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48D31E-DCDA-41A7-9C67-C4B11B94D21D}" type="datetimeFigureOut">
              <a:rPr lang="en-US" smtClean="0"/>
              <a:t>5/4/16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6110365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3762C0-B258-48F1-ADE6-176B4174CCDD}" type="datetimeFigureOut">
              <a:rPr lang="en-US" smtClean="0"/>
              <a:t>5/4/16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4242269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7919A6-33EB-49BD-A62F-1FA56B9F9712}" type="datetimeFigureOut">
              <a:rPr lang="en-US" smtClean="0"/>
              <a:t>5/4/16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3721204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5/4/16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lvl="0">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13546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5/4/16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199532843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5/4/16</a:t>
            </a:fld>
            <a:endParaRPr lang="en-US"/>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8029145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664C608-40B1-4030-A28D-5B74BC98ADCE}" type="datetimeFigureOut">
              <a:rPr lang="en-US" smtClean="0"/>
              <a:t>5/4/16</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134927063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ctrTitle"/>
          </p:nvPr>
        </p:nvSpPr>
        <p:spPr>
          <a:xfrm>
            <a:off x="311700" y="744575"/>
            <a:ext cx="8520600" cy="1581300"/>
          </a:xfrm>
          <a:prstGeom prst="rect">
            <a:avLst/>
          </a:prstGeom>
        </p:spPr>
        <p:txBody>
          <a:bodyPr lIns="91425" tIns="91425" rIns="91425" bIns="91425" anchor="b" anchorCtr="0">
            <a:noAutofit/>
          </a:bodyPr>
          <a:lstStyle/>
          <a:p>
            <a:pPr lvl="0" rtl="0">
              <a:spcBef>
                <a:spcPts val="0"/>
              </a:spcBef>
              <a:buNone/>
            </a:pPr>
            <a:r>
              <a:rPr lang="en" sz="3000" b="1" dirty="0">
                <a:solidFill>
                  <a:srgbClr val="ACB4C2"/>
                </a:solidFill>
                <a:latin typeface="Trebuchet MS"/>
                <a:ea typeface="Trebuchet MS"/>
                <a:cs typeface="Trebuchet MS"/>
                <a:sym typeface="Trebuchet MS"/>
              </a:rPr>
              <a:t>Information Storage and Retrieval(CS 5604) </a:t>
            </a:r>
          </a:p>
          <a:p>
            <a:pPr lvl="0">
              <a:spcBef>
                <a:spcPts val="0"/>
              </a:spcBef>
              <a:buNone/>
            </a:pPr>
            <a:r>
              <a:rPr lang="en" sz="3000" b="1" dirty="0">
                <a:solidFill>
                  <a:srgbClr val="ACB4C2"/>
                </a:solidFill>
                <a:latin typeface="Trebuchet MS"/>
                <a:ea typeface="Trebuchet MS"/>
                <a:cs typeface="Trebuchet MS"/>
                <a:sym typeface="Trebuchet MS"/>
              </a:rPr>
              <a:t>Collaborative Filtering </a:t>
            </a:r>
          </a:p>
          <a:p>
            <a:pPr lvl="0">
              <a:spcBef>
                <a:spcPts val="0"/>
              </a:spcBef>
              <a:buNone/>
            </a:pPr>
            <a:r>
              <a:rPr lang="en" sz="2250" b="1" dirty="0">
                <a:solidFill>
                  <a:srgbClr val="ACB4C2"/>
                </a:solidFill>
                <a:latin typeface="Trebuchet MS"/>
                <a:ea typeface="Trebuchet MS"/>
                <a:cs typeface="Trebuchet MS"/>
                <a:sym typeface="Trebuchet MS"/>
              </a:rPr>
              <a:t>4/28/2016</a:t>
            </a:r>
          </a:p>
        </p:txBody>
      </p:sp>
      <p:sp>
        <p:nvSpPr>
          <p:cNvPr id="61" name="Shape 61"/>
          <p:cNvSpPr txBox="1">
            <a:spLocks noGrp="1"/>
          </p:cNvSpPr>
          <p:nvPr>
            <p:ph type="subTitle" idx="1"/>
          </p:nvPr>
        </p:nvSpPr>
        <p:spPr>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sz="1800">
                <a:solidFill>
                  <a:schemeClr val="dk1"/>
                </a:solidFill>
              </a:rPr>
              <a:t>Tianyi Li, Pranav Nakate, Ziqian Song</a:t>
            </a:r>
          </a:p>
          <a:p>
            <a:pPr lvl="0" algn="l">
              <a:spcBef>
                <a:spcPts val="0"/>
              </a:spcBef>
              <a:buClr>
                <a:schemeClr val="dk1"/>
              </a:buClr>
              <a:buSzPct val="61111"/>
              <a:buFont typeface="Arial"/>
              <a:buNone/>
            </a:pPr>
            <a:r>
              <a:rPr lang="en" sz="1800">
                <a:solidFill>
                  <a:schemeClr val="dk1"/>
                </a:solidFill>
              </a:rPr>
              <a:t> </a:t>
            </a:r>
          </a:p>
          <a:p>
            <a:pPr lvl="0">
              <a:spcBef>
                <a:spcPts val="0"/>
              </a:spcBef>
              <a:buClr>
                <a:schemeClr val="dk1"/>
              </a:buClr>
              <a:buSzPct val="61111"/>
              <a:buFont typeface="Arial"/>
              <a:buNone/>
            </a:pPr>
            <a:r>
              <a:rPr lang="en" sz="1800">
                <a:solidFill>
                  <a:schemeClr val="dk1"/>
                </a:solidFill>
              </a:rPr>
              <a:t>Department of Computer Science</a:t>
            </a:r>
          </a:p>
          <a:p>
            <a:pPr lvl="0">
              <a:spcBef>
                <a:spcPts val="0"/>
              </a:spcBef>
              <a:buClr>
                <a:schemeClr val="dk1"/>
              </a:buClr>
              <a:buSzPct val="61111"/>
              <a:buFont typeface="Arial"/>
              <a:buNone/>
            </a:pPr>
            <a:r>
              <a:rPr lang="en" sz="1800">
                <a:solidFill>
                  <a:schemeClr val="dk1"/>
                </a:solidFill>
              </a:rPr>
              <a:t>Blacksburg, Virginia – 24061</a:t>
            </a:r>
          </a:p>
          <a:p>
            <a:pPr lvl="0">
              <a:spcBef>
                <a:spcPts val="0"/>
              </a:spcBef>
              <a:buClr>
                <a:schemeClr val="dk1"/>
              </a:buClr>
              <a:buSzPct val="61111"/>
              <a:buFont typeface="Arial"/>
              <a:buNone/>
            </a:pPr>
            <a:r>
              <a:rPr lang="en" sz="1800">
                <a:solidFill>
                  <a:schemeClr val="dk1"/>
                </a:solidFill>
              </a:rPr>
              <a:t> </a:t>
            </a:r>
          </a:p>
          <a:p>
            <a:pPr lvl="0">
              <a:spcBef>
                <a:spcPts val="0"/>
              </a:spcBef>
              <a:buClr>
                <a:schemeClr val="dk1"/>
              </a:buClr>
              <a:buSzPct val="61111"/>
              <a:buFont typeface="Arial"/>
              <a:buNone/>
            </a:pPr>
            <a:r>
              <a:rPr lang="en" sz="1800">
                <a:solidFill>
                  <a:schemeClr val="dk1"/>
                </a:solidFill>
              </a:rPr>
              <a:t>Dr. Edward A. Fox</a:t>
            </a:r>
          </a:p>
          <a:p>
            <a:pPr lvl="0">
              <a:spcBef>
                <a:spcPts val="0"/>
              </a:spcBef>
              <a:buClr>
                <a:schemeClr val="dk1"/>
              </a:buClr>
              <a:buSzPct val="61111"/>
              <a:buFont typeface="Arial"/>
              <a:buNone/>
            </a:pPr>
            <a:r>
              <a:rPr lang="en" sz="1800">
                <a:solidFill>
                  <a:schemeClr val="dk1"/>
                </a:solidFill>
              </a:rPr>
              <a:t>Virginia Tech</a:t>
            </a:r>
          </a:p>
          <a:p>
            <a:pPr lvl="0">
              <a:spcBef>
                <a:spcPts val="0"/>
              </a:spcBef>
              <a:buNone/>
            </a:pPr>
            <a:endParaRPr sz="140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prstGeom prst="rect">
            <a:avLst/>
          </a:prstGeom>
        </p:spPr>
        <p:txBody>
          <a:bodyPr lIns="91425" tIns="91425" rIns="91425" bIns="91425" anchor="t" anchorCtr="0">
            <a:noAutofit/>
          </a:bodyPr>
          <a:lstStyle/>
          <a:p>
            <a:pPr lvl="0" rtl="0">
              <a:spcBef>
                <a:spcPts val="0"/>
              </a:spcBef>
              <a:buNone/>
            </a:pPr>
            <a:r>
              <a:rPr lang="en" dirty="0"/>
              <a:t>Item-based recommendations</a:t>
            </a:r>
          </a:p>
        </p:txBody>
      </p:sp>
      <p:sp>
        <p:nvSpPr>
          <p:cNvPr id="123" name="Shape 123"/>
          <p:cNvSpPr txBox="1">
            <a:spLocks noGrp="1"/>
          </p:cNvSpPr>
          <p:nvPr>
            <p:ph type="body" idx="1"/>
          </p:nvPr>
        </p:nvSpPr>
        <p:spPr>
          <a:prstGeom prst="rect">
            <a:avLst/>
          </a:prstGeom>
        </p:spPr>
        <p:txBody>
          <a:bodyPr lIns="91425" tIns="91425" rIns="91425" bIns="91425" anchor="t" anchorCtr="0">
            <a:noAutofit/>
          </a:bodyPr>
          <a:lstStyle/>
          <a:p>
            <a:pPr marL="457200" lvl="0" indent="-228600" rtl="0">
              <a:spcBef>
                <a:spcPts val="0"/>
              </a:spcBef>
              <a:buClr>
                <a:srgbClr val="000000"/>
              </a:buClr>
            </a:pPr>
            <a:r>
              <a:rPr lang="en" dirty="0">
                <a:solidFill>
                  <a:srgbClr val="000000"/>
                </a:solidFill>
              </a:rPr>
              <a:t>Recommendations based on the text of the documents</a:t>
            </a:r>
          </a:p>
          <a:p>
            <a:pPr marL="457200" lvl="0" indent="-228600" rtl="0">
              <a:spcBef>
                <a:spcPts val="0"/>
              </a:spcBef>
              <a:buClr>
                <a:srgbClr val="000000"/>
              </a:buClr>
            </a:pPr>
            <a:r>
              <a:rPr lang="en" dirty="0">
                <a:solidFill>
                  <a:srgbClr val="000000"/>
                </a:solidFill>
              </a:rPr>
              <a:t>Useful for retrieving related documents</a:t>
            </a:r>
          </a:p>
          <a:p>
            <a:pPr marL="457200" lvl="0" indent="-228600" rtl="0">
              <a:spcBef>
                <a:spcPts val="0"/>
              </a:spcBef>
              <a:buClr>
                <a:srgbClr val="000000"/>
              </a:buClr>
            </a:pPr>
            <a:r>
              <a:rPr lang="en" dirty="0">
                <a:solidFill>
                  <a:srgbClr val="000000"/>
                </a:solidFill>
              </a:rPr>
              <a:t>System Pipeline</a:t>
            </a:r>
          </a:p>
          <a:p>
            <a:pPr lvl="0" rtl="0">
              <a:spcBef>
                <a:spcPts val="0"/>
              </a:spcBef>
              <a:buNone/>
            </a:pPr>
            <a:endParaRPr dirty="0">
              <a:solidFill>
                <a:srgbClr val="000000"/>
              </a:solidFill>
            </a:endParaRPr>
          </a:p>
        </p:txBody>
      </p:sp>
      <p:pic>
        <p:nvPicPr>
          <p:cNvPr id="124" name="Shape 124"/>
          <p:cNvPicPr preferRelativeResize="0"/>
          <p:nvPr/>
        </p:nvPicPr>
        <p:blipFill>
          <a:blip r:embed="rId3">
            <a:alphaModFix/>
          </a:blip>
          <a:stretch>
            <a:fillRect/>
          </a:stretch>
        </p:blipFill>
        <p:spPr>
          <a:xfrm>
            <a:off x="876300" y="2756125"/>
            <a:ext cx="7391400" cy="837697"/>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prstGeom prst="rect">
            <a:avLst/>
          </a:prstGeom>
        </p:spPr>
        <p:txBody>
          <a:bodyPr lIns="91425" tIns="91425" rIns="91425" bIns="91425" anchor="t" anchorCtr="0">
            <a:noAutofit/>
          </a:bodyPr>
          <a:lstStyle/>
          <a:p>
            <a:pPr lvl="0" rtl="0">
              <a:spcBef>
                <a:spcPts val="0"/>
              </a:spcBef>
              <a:buNone/>
            </a:pPr>
            <a:r>
              <a:rPr lang="en" dirty="0"/>
              <a:t>Implementation details</a:t>
            </a:r>
          </a:p>
        </p:txBody>
      </p:sp>
      <p:sp>
        <p:nvSpPr>
          <p:cNvPr id="130" name="Shape 130"/>
          <p:cNvSpPr txBox="1">
            <a:spLocks noGrp="1"/>
          </p:cNvSpPr>
          <p:nvPr>
            <p:ph type="body" idx="1"/>
          </p:nvPr>
        </p:nvSpPr>
        <p:spPr>
          <a:prstGeom prst="rect">
            <a:avLst/>
          </a:prstGeom>
        </p:spPr>
        <p:txBody>
          <a:bodyPr lIns="91425" tIns="91425" rIns="91425" bIns="91425" anchor="t" anchorCtr="0">
            <a:noAutofit/>
          </a:bodyPr>
          <a:lstStyle/>
          <a:p>
            <a:pPr marL="457200" lvl="0" indent="-228600" rtl="0">
              <a:spcBef>
                <a:spcPts val="0"/>
              </a:spcBef>
              <a:buClr>
                <a:srgbClr val="000000"/>
              </a:buClr>
            </a:pPr>
            <a:r>
              <a:rPr lang="en" dirty="0">
                <a:solidFill>
                  <a:srgbClr val="000000"/>
                </a:solidFill>
              </a:rPr>
              <a:t>Document preprocessing - Word lemmatization</a:t>
            </a:r>
          </a:p>
          <a:p>
            <a:pPr marL="457200" lvl="0" indent="-228600" rtl="0">
              <a:spcBef>
                <a:spcPts val="0"/>
              </a:spcBef>
              <a:buClr>
                <a:srgbClr val="000000"/>
              </a:buClr>
            </a:pPr>
            <a:r>
              <a:rPr lang="en" dirty="0">
                <a:solidFill>
                  <a:srgbClr val="000000"/>
                </a:solidFill>
              </a:rPr>
              <a:t>Feature extraction and transformation using TF-IDF method</a:t>
            </a:r>
          </a:p>
          <a:p>
            <a:pPr marL="457200" lvl="0" indent="-228600" rtl="0">
              <a:spcBef>
                <a:spcPts val="0"/>
              </a:spcBef>
              <a:buClr>
                <a:srgbClr val="000000"/>
              </a:buClr>
            </a:pPr>
            <a:r>
              <a:rPr lang="en" dirty="0">
                <a:solidFill>
                  <a:srgbClr val="000000"/>
                </a:solidFill>
              </a:rPr>
              <a:t>Repartitioning the RDD to increase parallelization</a:t>
            </a:r>
          </a:p>
          <a:p>
            <a:pPr marL="457200" lvl="0" indent="-228600" rtl="0">
              <a:spcBef>
                <a:spcPts val="0"/>
              </a:spcBef>
              <a:buClr>
                <a:srgbClr val="000000"/>
              </a:buClr>
            </a:pPr>
            <a:r>
              <a:rPr lang="en" dirty="0">
                <a:solidFill>
                  <a:srgbClr val="000000"/>
                </a:solidFill>
              </a:rPr>
              <a:t>DIMSUM algorithm by Twitter!</a:t>
            </a:r>
          </a:p>
          <a:p>
            <a:pPr marL="457200" lvl="0" indent="-228600" rtl="0">
              <a:spcBef>
                <a:spcPts val="0"/>
              </a:spcBef>
              <a:buClr>
                <a:srgbClr val="000000"/>
              </a:buClr>
            </a:pPr>
            <a:r>
              <a:rPr lang="en" dirty="0">
                <a:solidFill>
                  <a:srgbClr val="000000"/>
                </a:solidFill>
              </a:rPr>
              <a:t>Results collection and post-processing</a:t>
            </a:r>
          </a:p>
          <a:p>
            <a:pPr marL="457200" lvl="0" indent="-228600" rtl="0">
              <a:spcBef>
                <a:spcPts val="0"/>
              </a:spcBef>
              <a:buClr>
                <a:srgbClr val="000000"/>
              </a:buClr>
            </a:pPr>
            <a:r>
              <a:rPr lang="en" dirty="0">
                <a:solidFill>
                  <a:srgbClr val="000000"/>
                </a:solidFill>
              </a:rPr>
              <a:t>Configuration parameters for spark job - Similarity threshold (DIMSUM), spark executor memory, shuffle memory size</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prstGeom prst="rect">
            <a:avLst/>
          </a:prstGeom>
        </p:spPr>
        <p:txBody>
          <a:bodyPr lIns="91425" tIns="91425" rIns="91425" bIns="91425" anchor="t" anchorCtr="0">
            <a:noAutofit/>
          </a:bodyPr>
          <a:lstStyle/>
          <a:p>
            <a:pPr lvl="0" rtl="0">
              <a:spcBef>
                <a:spcPts val="0"/>
              </a:spcBef>
              <a:buNone/>
            </a:pPr>
            <a:r>
              <a:rPr lang="en" dirty="0"/>
              <a:t>Build process</a:t>
            </a:r>
          </a:p>
        </p:txBody>
      </p:sp>
      <p:sp>
        <p:nvSpPr>
          <p:cNvPr id="136" name="Shape 136"/>
          <p:cNvSpPr txBox="1">
            <a:spLocks noGrp="1"/>
          </p:cNvSpPr>
          <p:nvPr>
            <p:ph type="body" idx="1"/>
          </p:nvPr>
        </p:nvSpPr>
        <p:spPr>
          <a:prstGeom prst="rect">
            <a:avLst/>
          </a:prstGeom>
        </p:spPr>
        <p:txBody>
          <a:bodyPr lIns="91425" tIns="91425" rIns="91425" bIns="91425" anchor="t" anchorCtr="0">
            <a:noAutofit/>
          </a:bodyPr>
          <a:lstStyle/>
          <a:p>
            <a:pPr marL="457200" lvl="0" indent="-228600" rtl="0">
              <a:spcBef>
                <a:spcPts val="0"/>
              </a:spcBef>
              <a:buClr>
                <a:srgbClr val="000000"/>
              </a:buClr>
            </a:pPr>
            <a:r>
              <a:rPr lang="en" dirty="0">
                <a:solidFill>
                  <a:srgbClr val="000000"/>
                </a:solidFill>
              </a:rPr>
              <a:t>Code compilation</a:t>
            </a:r>
          </a:p>
          <a:p>
            <a:pPr marL="457200" lvl="0" indent="-228600" rtl="0">
              <a:spcBef>
                <a:spcPts val="0"/>
              </a:spcBef>
              <a:buClr>
                <a:srgbClr val="000000"/>
              </a:buClr>
            </a:pPr>
            <a:r>
              <a:rPr lang="en" dirty="0">
                <a:solidFill>
                  <a:srgbClr val="000000"/>
                </a:solidFill>
              </a:rPr>
              <a:t>JAR file creation</a:t>
            </a:r>
          </a:p>
          <a:p>
            <a:pPr marL="457200" lvl="0" indent="-228600" rtl="0">
              <a:spcBef>
                <a:spcPts val="0"/>
              </a:spcBef>
              <a:buClr>
                <a:srgbClr val="000000"/>
              </a:buClr>
            </a:pPr>
            <a:r>
              <a:rPr lang="en" dirty="0">
                <a:solidFill>
                  <a:srgbClr val="000000"/>
                </a:solidFill>
              </a:rPr>
              <a:t>SBT script</a:t>
            </a:r>
          </a:p>
          <a:p>
            <a:pPr marL="457200" lvl="0" indent="-228600" rtl="0">
              <a:spcBef>
                <a:spcPts val="0"/>
              </a:spcBef>
              <a:buClr>
                <a:srgbClr val="000000"/>
              </a:buClr>
            </a:pPr>
            <a:r>
              <a:rPr lang="en" dirty="0">
                <a:solidFill>
                  <a:srgbClr val="000000"/>
                </a:solidFill>
              </a:rPr>
              <a:t>Spark-submit</a:t>
            </a:r>
          </a:p>
          <a:p>
            <a:pPr marL="457200" lvl="0" indent="-228600" rtl="0">
              <a:spcBef>
                <a:spcPts val="0"/>
              </a:spcBef>
              <a:buClr>
                <a:srgbClr val="000000"/>
              </a:buClr>
            </a:pPr>
            <a:r>
              <a:rPr lang="en" dirty="0">
                <a:solidFill>
                  <a:srgbClr val="000000"/>
                </a:solidFill>
              </a:rPr>
              <a:t>Evaluation - Mean squared error (MSE)</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32814" y="282809"/>
            <a:ext cx="7886700" cy="994172"/>
          </a:xfrm>
          <a:prstGeom prst="rect">
            <a:avLst/>
          </a:prstGeom>
        </p:spPr>
        <p:txBody>
          <a:bodyPr lIns="91425" tIns="91425" rIns="91425" bIns="91425" anchor="ctr" anchorCtr="0">
            <a:noAutofit/>
          </a:bodyPr>
          <a:lstStyle/>
          <a:p>
            <a:pPr lvl="0" algn="l">
              <a:spcBef>
                <a:spcPts val="0"/>
              </a:spcBef>
              <a:buNone/>
            </a:pPr>
            <a:r>
              <a:rPr lang="en" dirty="0"/>
              <a:t>Acknowledgement</a:t>
            </a:r>
          </a:p>
        </p:txBody>
      </p:sp>
      <p:sp>
        <p:nvSpPr>
          <p:cNvPr id="142" name="Shape 142"/>
          <p:cNvSpPr txBox="1">
            <a:spLocks noGrp="1"/>
          </p:cNvSpPr>
          <p:nvPr>
            <p:ph idx="1"/>
          </p:nvPr>
        </p:nvSpPr>
        <p:spPr>
          <a:prstGeom prst="rect">
            <a:avLst/>
          </a:prstGeom>
        </p:spPr>
        <p:txBody>
          <a:bodyPr lIns="91425" tIns="91425" rIns="91425" bIns="91425" anchor="t" anchorCtr="0">
            <a:noAutofit/>
          </a:bodyPr>
          <a:lstStyle/>
          <a:p>
            <a:pPr marL="457200" marR="0" indent="-342900">
              <a:lnSpc>
                <a:spcPct val="100000"/>
              </a:lnSpc>
              <a:spcBef>
                <a:spcPts val="0"/>
              </a:spcBef>
              <a:buClr>
                <a:srgbClr val="000000"/>
              </a:buClr>
              <a:buSzPct val="100000"/>
            </a:pPr>
            <a:r>
              <a:rPr lang="en" dirty="0">
                <a:solidFill>
                  <a:srgbClr val="000000"/>
                </a:solidFill>
                <a:latin typeface="Arial"/>
                <a:ea typeface="Arial"/>
                <a:cs typeface="Arial"/>
                <a:sym typeface="Arial"/>
              </a:rPr>
              <a:t>We want to thank Dr. Fox and our GRAs Mohamed </a:t>
            </a:r>
            <a:r>
              <a:rPr lang="en" dirty="0" err="1">
                <a:solidFill>
                  <a:srgbClr val="000000"/>
                </a:solidFill>
                <a:latin typeface="Arial"/>
                <a:ea typeface="Arial"/>
                <a:cs typeface="Arial"/>
                <a:sym typeface="Arial"/>
              </a:rPr>
              <a:t>Magdy</a:t>
            </a:r>
            <a:r>
              <a:rPr lang="en" dirty="0">
                <a:solidFill>
                  <a:srgbClr val="000000"/>
                </a:solidFill>
                <a:latin typeface="Arial"/>
                <a:ea typeface="Arial"/>
                <a:cs typeface="Arial"/>
                <a:sym typeface="Arial"/>
              </a:rPr>
              <a:t> </a:t>
            </a:r>
            <a:r>
              <a:rPr lang="en" dirty="0" err="1">
                <a:solidFill>
                  <a:srgbClr val="000000"/>
                </a:solidFill>
                <a:latin typeface="Arial"/>
                <a:ea typeface="Arial"/>
                <a:cs typeface="Arial"/>
                <a:sym typeface="Arial"/>
              </a:rPr>
              <a:t>Farag</a:t>
            </a:r>
            <a:r>
              <a:rPr lang="en" dirty="0">
                <a:solidFill>
                  <a:srgbClr val="000000"/>
                </a:solidFill>
                <a:latin typeface="Arial"/>
                <a:ea typeface="Arial"/>
                <a:cs typeface="Arial"/>
                <a:sym typeface="Arial"/>
              </a:rPr>
              <a:t> and </a:t>
            </a:r>
            <a:r>
              <a:rPr lang="en" dirty="0" err="1">
                <a:solidFill>
                  <a:srgbClr val="000000"/>
                </a:solidFill>
                <a:latin typeface="Arial"/>
                <a:ea typeface="Arial"/>
                <a:cs typeface="Arial"/>
                <a:sym typeface="Arial"/>
              </a:rPr>
              <a:t>Sunshin</a:t>
            </a:r>
            <a:r>
              <a:rPr lang="en" dirty="0">
                <a:solidFill>
                  <a:srgbClr val="000000"/>
                </a:solidFill>
                <a:latin typeface="Arial"/>
                <a:ea typeface="Arial"/>
                <a:cs typeface="Arial"/>
                <a:sym typeface="Arial"/>
              </a:rPr>
              <a:t> Lee for guiding and advising us.</a:t>
            </a:r>
          </a:p>
          <a:p>
            <a:pPr marL="457200" marR="0" indent="-342900">
              <a:lnSpc>
                <a:spcPct val="100000"/>
              </a:lnSpc>
              <a:spcBef>
                <a:spcPts val="0"/>
              </a:spcBef>
              <a:buClr>
                <a:srgbClr val="000000"/>
              </a:buClr>
              <a:buSzPct val="100000"/>
            </a:pPr>
            <a:r>
              <a:rPr lang="en" dirty="0">
                <a:solidFill>
                  <a:srgbClr val="000000"/>
                </a:solidFill>
                <a:latin typeface="Arial"/>
                <a:ea typeface="Arial"/>
                <a:cs typeface="Arial"/>
                <a:sym typeface="Arial"/>
              </a:rPr>
              <a:t>Also grateful for the effort by Front-end and Solr team to communicate and provide the data we needed to implement the system.</a:t>
            </a:r>
          </a:p>
          <a:p>
            <a:pPr marL="457200" indent="-342900">
              <a:lnSpc>
                <a:spcPct val="100000"/>
              </a:lnSpc>
              <a:spcBef>
                <a:spcPts val="0"/>
              </a:spcBef>
              <a:buClr>
                <a:srgbClr val="000000"/>
              </a:buClr>
              <a:buSzPct val="100000"/>
            </a:pPr>
            <a:r>
              <a:rPr lang="en" dirty="0">
                <a:solidFill>
                  <a:srgbClr val="000000"/>
                </a:solidFill>
                <a:latin typeface="Arial"/>
                <a:ea typeface="Arial"/>
                <a:cs typeface="Arial"/>
                <a:sym typeface="Arial"/>
              </a:rPr>
              <a:t>We thank the whole class for discussing the problems and learning about information retrieval together</a:t>
            </a:r>
            <a:r>
              <a:rPr lang="en" dirty="0">
                <a:solidFill>
                  <a:srgbClr val="000000"/>
                </a:solidFill>
                <a:latin typeface="Arial"/>
                <a:ea typeface="Arial"/>
                <a:cs typeface="Arial"/>
                <a:sym typeface="Arial"/>
              </a:rPr>
              <a:t>.</a:t>
            </a:r>
            <a:endParaRPr lang="en-US" dirty="0">
              <a:solidFill>
                <a:srgbClr val="000000"/>
              </a:solidFill>
              <a:latin typeface="Arial"/>
              <a:ea typeface="Arial"/>
              <a:cs typeface="Arial"/>
              <a:sym typeface="Arial"/>
            </a:endParaRPr>
          </a:p>
          <a:p>
            <a:pPr marL="457200" indent="-342900">
              <a:lnSpc>
                <a:spcPct val="100000"/>
              </a:lnSpc>
              <a:spcBef>
                <a:spcPts val="0"/>
              </a:spcBef>
              <a:buClr>
                <a:srgbClr val="000000"/>
              </a:buClr>
              <a:buSzPct val="100000"/>
            </a:pPr>
            <a:r>
              <a:rPr lang="en-US" dirty="0">
                <a:solidFill>
                  <a:srgbClr val="000000"/>
                </a:solidFill>
                <a:latin typeface="Arial"/>
                <a:ea typeface="Arial"/>
                <a:cs typeface="Arial"/>
              </a:rPr>
              <a:t>NSF grant IIS - 1319578, III: Small: Integrated Digital Event Archiving and Library (IDEAL).</a:t>
            </a:r>
            <a:endParaRPr lang="en" dirty="0">
              <a:solidFill>
                <a:srgbClr val="000000"/>
              </a:solidFill>
              <a:latin typeface="Arial"/>
              <a:ea typeface="Arial"/>
              <a:cs typeface="Arial"/>
              <a:sym typeface="Arial"/>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ctrTitle"/>
          </p:nvPr>
        </p:nvSpPr>
        <p:spPr>
          <a:prstGeom prst="rect">
            <a:avLst/>
          </a:prstGeom>
        </p:spPr>
        <p:txBody>
          <a:bodyPr lIns="91425" tIns="91425" rIns="91425" bIns="91425" anchor="b" anchorCtr="0">
            <a:noAutofit/>
          </a:bodyPr>
          <a:lstStyle/>
          <a:p>
            <a:pPr lvl="0">
              <a:spcBef>
                <a:spcPts val="0"/>
              </a:spcBef>
              <a:buNone/>
            </a:pPr>
            <a:r>
              <a:rPr lang="en"/>
              <a:t>Thank you!</a:t>
            </a:r>
          </a:p>
        </p:txBody>
      </p:sp>
      <p:sp>
        <p:nvSpPr>
          <p:cNvPr id="148" name="Shape 148"/>
          <p:cNvSpPr txBox="1">
            <a:spLocks noGrp="1"/>
          </p:cNvSpPr>
          <p:nvPr>
            <p:ph type="subTitle" idx="1"/>
          </p:nvPr>
        </p:nvSpPr>
        <p:spPr>
          <a:prstGeom prst="rect">
            <a:avLst/>
          </a:prstGeom>
        </p:spPr>
        <p:txBody>
          <a:bodyPr lIns="91425" tIns="91425" rIns="91425" bIns="91425" anchor="t" anchorCtr="0">
            <a:noAutofit/>
          </a:bodyPr>
          <a:lstStyle/>
          <a:p>
            <a:pPr lvl="0">
              <a:spcBef>
                <a:spcPts val="0"/>
              </a:spcBef>
              <a:buNone/>
            </a:pPr>
            <a:r>
              <a:rPr lang="en"/>
              <a:t>Q&amp;A</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prstGeom prst="rect">
            <a:avLst/>
          </a:prstGeom>
        </p:spPr>
        <p:txBody>
          <a:bodyPr lIns="91425" tIns="91425" rIns="91425" bIns="91425" anchor="t" anchorCtr="0">
            <a:noAutofit/>
          </a:bodyPr>
          <a:lstStyle/>
          <a:p>
            <a:pPr lvl="0">
              <a:spcBef>
                <a:spcPts val="0"/>
              </a:spcBef>
              <a:buNone/>
            </a:pPr>
            <a:r>
              <a:rPr lang="en" dirty="0"/>
              <a:t>Agenda</a:t>
            </a:r>
          </a:p>
        </p:txBody>
      </p:sp>
      <p:sp>
        <p:nvSpPr>
          <p:cNvPr id="67" name="Shape 67"/>
          <p:cNvSpPr txBox="1">
            <a:spLocks noGrp="1"/>
          </p:cNvSpPr>
          <p:nvPr>
            <p:ph type="body" idx="1"/>
          </p:nvPr>
        </p:nvSpPr>
        <p:spPr>
          <a:prstGeom prst="rect">
            <a:avLst/>
          </a:prstGeom>
        </p:spPr>
        <p:txBody>
          <a:bodyPr lIns="91425" tIns="91425" rIns="91425" bIns="91425" anchor="t" anchorCtr="0">
            <a:normAutofit/>
          </a:bodyPr>
          <a:lstStyle/>
          <a:p>
            <a:pPr marL="457200" lvl="0" indent="-317500" rtl="0">
              <a:spcBef>
                <a:spcPts val="0"/>
              </a:spcBef>
              <a:buClr>
                <a:srgbClr val="000000"/>
              </a:buClr>
              <a:buSzPct val="77777"/>
              <a:buFont typeface="Arial" charset="0"/>
              <a:buChar char="•"/>
            </a:pPr>
            <a:r>
              <a:rPr lang="en" dirty="0">
                <a:solidFill>
                  <a:srgbClr val="000000"/>
                </a:solidFill>
              </a:rPr>
              <a:t>Role and goal</a:t>
            </a:r>
          </a:p>
          <a:p>
            <a:pPr marL="457200" lvl="0" indent="-317500" rtl="0">
              <a:spcBef>
                <a:spcPts val="0"/>
              </a:spcBef>
              <a:buClr>
                <a:srgbClr val="000000"/>
              </a:buClr>
              <a:buSzPct val="77777"/>
              <a:buFont typeface="Arial" charset="0"/>
              <a:buChar char="•"/>
            </a:pPr>
            <a:r>
              <a:rPr lang="en" dirty="0">
                <a:solidFill>
                  <a:srgbClr val="000000"/>
                </a:solidFill>
              </a:rPr>
              <a:t>User-based recommendation</a:t>
            </a:r>
          </a:p>
          <a:p>
            <a:pPr marL="971550" lvl="1" indent="-285750">
              <a:buClr>
                <a:srgbClr val="000000"/>
              </a:buClr>
              <a:buSzPct val="100000"/>
              <a:buFont typeface="Arial" charset="0"/>
              <a:buChar char="•"/>
            </a:pPr>
            <a:r>
              <a:rPr lang="en" dirty="0">
                <a:solidFill>
                  <a:srgbClr val="000000"/>
                </a:solidFill>
              </a:rPr>
              <a:t>Recommendation process</a:t>
            </a:r>
          </a:p>
          <a:p>
            <a:pPr marL="971550" lvl="1" indent="-285750">
              <a:buClr>
                <a:srgbClr val="000000"/>
              </a:buClr>
              <a:buSzPct val="100000"/>
              <a:buFont typeface="Arial" charset="0"/>
              <a:buChar char="•"/>
            </a:pPr>
            <a:r>
              <a:rPr lang="en" dirty="0">
                <a:solidFill>
                  <a:srgbClr val="000000"/>
                </a:solidFill>
              </a:rPr>
              <a:t>Algorithm</a:t>
            </a:r>
          </a:p>
          <a:p>
            <a:pPr marL="971550" lvl="1" indent="-285750">
              <a:buClr>
                <a:srgbClr val="000000"/>
              </a:buClr>
              <a:buSzPct val="100000"/>
              <a:buFont typeface="Arial" charset="0"/>
              <a:buChar char="•"/>
            </a:pPr>
            <a:r>
              <a:rPr lang="en" dirty="0">
                <a:solidFill>
                  <a:srgbClr val="000000"/>
                </a:solidFill>
              </a:rPr>
              <a:t>Implementation</a:t>
            </a:r>
          </a:p>
          <a:p>
            <a:pPr marL="457200" lvl="0" indent="-317500" rtl="0">
              <a:spcBef>
                <a:spcPts val="0"/>
              </a:spcBef>
              <a:buClr>
                <a:srgbClr val="000000"/>
              </a:buClr>
              <a:buSzPct val="77777"/>
              <a:buFont typeface="Arial" charset="0"/>
              <a:buChar char="•"/>
            </a:pPr>
            <a:r>
              <a:rPr lang="en" dirty="0">
                <a:solidFill>
                  <a:srgbClr val="000000"/>
                </a:solidFill>
              </a:rPr>
              <a:t>Item-based recommendation</a:t>
            </a:r>
          </a:p>
          <a:p>
            <a:pPr marL="971550" lvl="1" indent="-285750" rtl="0">
              <a:spcBef>
                <a:spcPts val="0"/>
              </a:spcBef>
              <a:buClr>
                <a:srgbClr val="000000"/>
              </a:buClr>
              <a:buFont typeface="Arial" charset="0"/>
              <a:buChar char="•"/>
            </a:pPr>
            <a:r>
              <a:rPr lang="en" dirty="0">
                <a:solidFill>
                  <a:srgbClr val="000000"/>
                </a:solidFill>
              </a:rPr>
              <a:t>Overview</a:t>
            </a:r>
          </a:p>
          <a:p>
            <a:pPr marL="971550" lvl="1" indent="-285750" rtl="0">
              <a:spcBef>
                <a:spcPts val="0"/>
              </a:spcBef>
              <a:buClr>
                <a:srgbClr val="000000"/>
              </a:buClr>
              <a:buFont typeface="Arial" charset="0"/>
              <a:buChar char="•"/>
            </a:pPr>
            <a:r>
              <a:rPr lang="en" dirty="0">
                <a:solidFill>
                  <a:srgbClr val="000000"/>
                </a:solidFill>
              </a:rPr>
              <a:t>Algorithms and Implementation</a:t>
            </a:r>
          </a:p>
          <a:p>
            <a:pPr marL="457200" lvl="0" indent="-317500" rtl="0">
              <a:spcBef>
                <a:spcPts val="0"/>
              </a:spcBef>
              <a:buClr>
                <a:srgbClr val="000000"/>
              </a:buClr>
              <a:buSzPct val="77777"/>
              <a:buFont typeface="Arial" charset="0"/>
              <a:buChar char="•"/>
            </a:pPr>
            <a:r>
              <a:rPr lang="en" dirty="0">
                <a:solidFill>
                  <a:srgbClr val="000000"/>
                </a:solidFill>
              </a:rPr>
              <a:t>Build Process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38725" y="342753"/>
            <a:ext cx="8229600" cy="85740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Calibri"/>
              <a:buNone/>
            </a:pPr>
            <a:r>
              <a:rPr lang="en" dirty="0">
                <a:sym typeface="Arial"/>
              </a:rPr>
              <a:t>Project</a:t>
            </a:r>
            <a:r>
              <a:rPr lang="en" sz="2800" b="0" i="0" u="none" strike="noStrike" cap="none" dirty="0">
                <a:solidFill>
                  <a:schemeClr val="dk1"/>
                </a:solidFill>
                <a:latin typeface="Arial"/>
                <a:ea typeface="Arial"/>
                <a:cs typeface="Arial"/>
                <a:sym typeface="Arial"/>
              </a:rPr>
              <a:t> </a:t>
            </a:r>
            <a:r>
              <a:rPr lang="en" dirty="0">
                <a:sym typeface="Arial"/>
              </a:rPr>
              <a:t>goal</a:t>
            </a:r>
          </a:p>
        </p:txBody>
      </p:sp>
      <p:sp>
        <p:nvSpPr>
          <p:cNvPr id="73" name="Shape 73"/>
          <p:cNvSpPr txBox="1">
            <a:spLocks noGrp="1"/>
          </p:cNvSpPr>
          <p:nvPr>
            <p:ph idx="1"/>
          </p:nvPr>
        </p:nvSpPr>
        <p:spPr>
          <a:xfrm>
            <a:off x="338725" y="1200150"/>
            <a:ext cx="8229600" cy="3394500"/>
          </a:xfrm>
          <a:prstGeom prst="rect">
            <a:avLst/>
          </a:prstGeom>
          <a:noFill/>
          <a:ln>
            <a:noFill/>
          </a:ln>
        </p:spPr>
        <p:txBody>
          <a:bodyPr lIns="91425" tIns="45700" rIns="91425" bIns="45700" anchor="t" anchorCtr="0">
            <a:noAutofit/>
          </a:bodyPr>
          <a:lstStyle/>
          <a:p>
            <a:pPr marL="457200" lvl="0" indent="-342900">
              <a:spcBef>
                <a:spcPts val="0"/>
              </a:spcBef>
              <a:buClr>
                <a:srgbClr val="000000"/>
              </a:buClr>
              <a:buSzPct val="100000"/>
              <a:buFont typeface="Arial" charset="0"/>
              <a:buChar char="•"/>
            </a:pPr>
            <a:r>
              <a:rPr lang="en" dirty="0">
                <a:solidFill>
                  <a:srgbClr val="000000"/>
                </a:solidFill>
                <a:sym typeface="Arial"/>
              </a:rPr>
              <a:t>Our project is to serve the Integrated Digital Event Archiving and Library (IDEAL) project. </a:t>
            </a:r>
          </a:p>
          <a:p>
            <a:pPr marL="457200" lvl="0" indent="-342900">
              <a:spcBef>
                <a:spcPts val="0"/>
              </a:spcBef>
              <a:buClr>
                <a:srgbClr val="000000"/>
              </a:buClr>
              <a:buSzPct val="100000"/>
              <a:buFont typeface="Arial" charset="0"/>
              <a:buChar char="•"/>
            </a:pPr>
            <a:r>
              <a:rPr lang="en" dirty="0">
                <a:solidFill>
                  <a:srgbClr val="000000"/>
                </a:solidFill>
                <a:sym typeface="Arial"/>
              </a:rPr>
              <a:t>IDEAL project provides services for searching, browsing, </a:t>
            </a:r>
            <a:r>
              <a:rPr lang="en" dirty="0" err="1">
                <a:solidFill>
                  <a:srgbClr val="000000"/>
                </a:solidFill>
                <a:sym typeface="Arial"/>
              </a:rPr>
              <a:t>analysing</a:t>
            </a:r>
            <a:r>
              <a:rPr lang="en" dirty="0">
                <a:solidFill>
                  <a:srgbClr val="000000"/>
                </a:solidFill>
                <a:sym typeface="Arial"/>
              </a:rPr>
              <a:t>, and visualization of over 1 billion tweets and over 65 million webpages. </a:t>
            </a:r>
          </a:p>
          <a:p>
            <a:pPr marL="457200" marR="0" lvl="0" indent="-342900">
              <a:spcBef>
                <a:spcPts val="0"/>
              </a:spcBef>
              <a:spcAft>
                <a:spcPts val="0"/>
              </a:spcAft>
              <a:buClr>
                <a:srgbClr val="000000"/>
              </a:buClr>
              <a:buSzPct val="100000"/>
              <a:buFont typeface="Arial" charset="0"/>
              <a:buChar char="•"/>
            </a:pPr>
            <a:r>
              <a:rPr lang="en" dirty="0">
                <a:solidFill>
                  <a:srgbClr val="000000"/>
                </a:solidFill>
                <a:sym typeface="Arial"/>
              </a:rPr>
              <a:t>Building a recommendation system and recommending tweets and webpages to assist users searching and browsing the IDEAL collection.</a:t>
            </a:r>
          </a:p>
          <a:p>
            <a:pPr marR="0" lvl="1">
              <a:spcBef>
                <a:spcPts val="0"/>
              </a:spcBef>
              <a:spcAft>
                <a:spcPts val="0"/>
              </a:spcAft>
              <a:buClr>
                <a:srgbClr val="000000"/>
              </a:buClr>
              <a:buSzPct val="100000"/>
              <a:buFont typeface="Arial" charset="0"/>
              <a:buChar char="•"/>
            </a:pPr>
            <a:r>
              <a:rPr lang="en" sz="2100" dirty="0">
                <a:solidFill>
                  <a:srgbClr val="000000"/>
                </a:solidFill>
                <a:sym typeface="Arial"/>
              </a:rPr>
              <a:t>User-based recommendation</a:t>
            </a:r>
          </a:p>
          <a:p>
            <a:pPr marR="0" lvl="1">
              <a:spcBef>
                <a:spcPts val="0"/>
              </a:spcBef>
              <a:spcAft>
                <a:spcPts val="0"/>
              </a:spcAft>
              <a:buClr>
                <a:srgbClr val="000000"/>
              </a:buClr>
              <a:buSzPct val="100000"/>
              <a:buFont typeface="Arial" charset="0"/>
              <a:buChar char="•"/>
            </a:pPr>
            <a:r>
              <a:rPr lang="en" sz="2100" dirty="0">
                <a:solidFill>
                  <a:srgbClr val="000000"/>
                </a:solidFill>
                <a:sym typeface="Arial"/>
              </a:rPr>
              <a:t>Item-based recommendation</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82825" y="296065"/>
            <a:ext cx="7886700" cy="994172"/>
          </a:xfrm>
          <a:prstGeom prst="rect">
            <a:avLst/>
          </a:prstGeom>
          <a:noFill/>
          <a:ln>
            <a:noFill/>
          </a:ln>
        </p:spPr>
        <p:txBody>
          <a:bodyPr lIns="91425" tIns="45700" rIns="91425" bIns="45700" anchor="ctr" anchorCtr="0">
            <a:noAutofit/>
          </a:bodyPr>
          <a:lstStyle/>
          <a:p>
            <a:pPr>
              <a:spcBef>
                <a:spcPts val="0"/>
              </a:spcBef>
              <a:buClr>
                <a:schemeClr val="dk1"/>
              </a:buClr>
              <a:buSzPct val="25000"/>
            </a:pPr>
            <a:r>
              <a:rPr lang="en" dirty="0">
                <a:sym typeface="Calibri"/>
              </a:rPr>
              <a:t>User-based </a:t>
            </a:r>
            <a:r>
              <a:rPr lang="en" dirty="0" smtClean="0"/>
              <a:t>recommendation</a:t>
            </a:r>
            <a:r>
              <a:rPr lang="zh-CN" altLang="en-US" dirty="0" smtClean="0">
                <a:sym typeface="Calibri"/>
              </a:rPr>
              <a:t> </a:t>
            </a:r>
            <a:r>
              <a:rPr lang="en-US" altLang="zh-CN" dirty="0" smtClean="0">
                <a:sym typeface="Calibri"/>
              </a:rPr>
              <a:t>vs.</a:t>
            </a:r>
            <a:r>
              <a:rPr lang="en" dirty="0" smtClean="0">
                <a:sym typeface="Calibri"/>
              </a:rPr>
              <a:t> </a:t>
            </a:r>
            <a:r>
              <a:rPr lang="en" dirty="0">
                <a:sym typeface="Calibri"/>
              </a:rPr>
              <a:t>Item-based recommendation</a:t>
            </a:r>
          </a:p>
        </p:txBody>
      </p:sp>
      <p:sp>
        <p:nvSpPr>
          <p:cNvPr id="79" name="Shape 79"/>
          <p:cNvSpPr txBox="1"/>
          <p:nvPr/>
        </p:nvSpPr>
        <p:spPr>
          <a:xfrm>
            <a:off x="952000" y="3962450"/>
            <a:ext cx="2795100" cy="991800"/>
          </a:xfrm>
          <a:prstGeom prst="rect">
            <a:avLst/>
          </a:prstGeom>
          <a:noFill/>
          <a:ln>
            <a:noFill/>
          </a:ln>
        </p:spPr>
        <p:txBody>
          <a:bodyPr lIns="91425" tIns="91425" rIns="91425" bIns="91425" anchor="t" anchorCtr="0">
            <a:noAutofit/>
          </a:bodyPr>
          <a:lstStyle/>
          <a:p>
            <a:pPr marL="457200" lvl="0" indent="-228600" rtl="0">
              <a:spcBef>
                <a:spcPts val="0"/>
              </a:spcBef>
              <a:buChar char="●"/>
            </a:pPr>
            <a:r>
              <a:rPr lang="en" dirty="0">
                <a:latin typeface="+mn-lt"/>
              </a:rPr>
              <a:t>Clicking history</a:t>
            </a:r>
          </a:p>
          <a:p>
            <a:pPr marL="457200" lvl="0" indent="0" rtl="0">
              <a:spcBef>
                <a:spcPts val="0"/>
              </a:spcBef>
              <a:buNone/>
            </a:pPr>
            <a:r>
              <a:rPr lang="en" dirty="0">
                <a:solidFill>
                  <a:schemeClr val="dk1"/>
                </a:solidFill>
                <a:latin typeface="+mn-lt"/>
              </a:rPr>
              <a:t>User-item matrix determining relationships between user and item.</a:t>
            </a:r>
          </a:p>
          <a:p>
            <a:pPr lvl="0" rtl="0">
              <a:spcBef>
                <a:spcPts val="0"/>
              </a:spcBef>
              <a:buNone/>
            </a:pPr>
            <a:endParaRPr dirty="0">
              <a:solidFill>
                <a:schemeClr val="dk1"/>
              </a:solidFill>
              <a:latin typeface="+mn-lt"/>
            </a:endParaRPr>
          </a:p>
          <a:p>
            <a:pPr marL="457200" lvl="0" indent="0" rtl="0">
              <a:spcBef>
                <a:spcPts val="0"/>
              </a:spcBef>
              <a:buNone/>
            </a:pPr>
            <a:endParaRPr dirty="0">
              <a:solidFill>
                <a:schemeClr val="dk1"/>
              </a:solidFill>
              <a:latin typeface="+mn-lt"/>
            </a:endParaRPr>
          </a:p>
          <a:p>
            <a:pPr lvl="0" rtl="0">
              <a:spcBef>
                <a:spcPts val="0"/>
              </a:spcBef>
              <a:buNone/>
            </a:pPr>
            <a:endParaRPr dirty="0">
              <a:solidFill>
                <a:schemeClr val="dk1"/>
              </a:solidFill>
              <a:latin typeface="+mn-lt"/>
            </a:endParaRPr>
          </a:p>
        </p:txBody>
      </p:sp>
      <p:pic>
        <p:nvPicPr>
          <p:cNvPr id="80" name="Shape 80"/>
          <p:cNvPicPr preferRelativeResize="0"/>
          <p:nvPr/>
        </p:nvPicPr>
        <p:blipFill>
          <a:blip r:embed="rId3">
            <a:alphaModFix/>
          </a:blip>
          <a:stretch>
            <a:fillRect/>
          </a:stretch>
        </p:blipFill>
        <p:spPr>
          <a:xfrm>
            <a:off x="1002675" y="1203225"/>
            <a:ext cx="8598524" cy="2895699"/>
          </a:xfrm>
          <a:prstGeom prst="rect">
            <a:avLst/>
          </a:prstGeom>
          <a:noFill/>
          <a:ln>
            <a:noFill/>
          </a:ln>
        </p:spPr>
      </p:pic>
      <p:sp>
        <p:nvSpPr>
          <p:cNvPr id="81" name="Shape 81"/>
          <p:cNvSpPr txBox="1"/>
          <p:nvPr/>
        </p:nvSpPr>
        <p:spPr>
          <a:xfrm>
            <a:off x="4326175" y="3876385"/>
            <a:ext cx="2746978" cy="1068900"/>
          </a:xfrm>
          <a:prstGeom prst="rect">
            <a:avLst/>
          </a:prstGeom>
          <a:noFill/>
          <a:ln>
            <a:noFill/>
          </a:ln>
        </p:spPr>
        <p:txBody>
          <a:bodyPr lIns="91425" tIns="91425" rIns="91425" bIns="91425" anchor="ctr" anchorCtr="0">
            <a:noAutofit/>
          </a:bodyPr>
          <a:lstStyle/>
          <a:p>
            <a:pPr lvl="0" rtl="0">
              <a:spcBef>
                <a:spcPts val="0"/>
              </a:spcBef>
              <a:buNone/>
            </a:pPr>
            <a:endParaRPr dirty="0">
              <a:solidFill>
                <a:schemeClr val="dk1"/>
              </a:solidFill>
              <a:latin typeface="+mn-lt"/>
            </a:endParaRPr>
          </a:p>
          <a:p>
            <a:pPr marL="457200" lvl="0" indent="-228600" rtl="0">
              <a:spcBef>
                <a:spcPts val="0"/>
              </a:spcBef>
              <a:buClr>
                <a:schemeClr val="dk1"/>
              </a:buClr>
              <a:buChar char="●"/>
            </a:pPr>
            <a:r>
              <a:rPr lang="en" dirty="0">
                <a:solidFill>
                  <a:schemeClr val="dk1"/>
                </a:solidFill>
                <a:latin typeface="+mn-lt"/>
              </a:rPr>
              <a:t>Content similarity          </a:t>
            </a:r>
          </a:p>
          <a:p>
            <a:pPr marL="457200" lvl="0" indent="0" rtl="0">
              <a:spcBef>
                <a:spcPts val="0"/>
              </a:spcBef>
              <a:buNone/>
            </a:pPr>
            <a:r>
              <a:rPr lang="en" dirty="0">
                <a:solidFill>
                  <a:schemeClr val="dk1"/>
                </a:solidFill>
                <a:latin typeface="+mn-lt"/>
              </a:rPr>
              <a:t>Build an item-item matrix determining relationships between pairs of items.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Calibri"/>
              <a:buNone/>
            </a:pPr>
            <a:r>
              <a:rPr lang="en" dirty="0">
                <a:sym typeface="Calibri"/>
              </a:rPr>
              <a:t>Data requirement</a:t>
            </a:r>
          </a:p>
        </p:txBody>
      </p:sp>
      <p:sp>
        <p:nvSpPr>
          <p:cNvPr id="87" name="Shape 87"/>
          <p:cNvSpPr txBox="1">
            <a:spLocks noGrp="1"/>
          </p:cNvSpPr>
          <p:nvPr>
            <p:ph idx="1"/>
          </p:nvPr>
        </p:nvSpPr>
        <p:spPr>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400"/>
          </a:p>
          <a:p>
            <a:pPr marL="0" marR="0" lvl="0" indent="0" algn="l" rtl="0">
              <a:spcBef>
                <a:spcPts val="640"/>
              </a:spcBef>
              <a:spcAft>
                <a:spcPts val="0"/>
              </a:spcAft>
              <a:buClr>
                <a:schemeClr val="dk1"/>
              </a:buClr>
              <a:buSzPct val="25000"/>
              <a:buFont typeface="Arial"/>
              <a:buNone/>
            </a:pPr>
            <a:r>
              <a:rPr lang="en" sz="2400" b="0" i="0" u="none" strike="noStrike" cap="none">
                <a:solidFill>
                  <a:schemeClr val="dk1"/>
                </a:solidFill>
                <a:latin typeface="Calibri"/>
                <a:ea typeface="Calibri"/>
                <a:cs typeface="Calibri"/>
                <a:sym typeface="Calibri"/>
              </a:rPr>
              <a:t>   </a:t>
            </a:r>
          </a:p>
          <a:p>
            <a:pPr marL="0" marR="0" lvl="0" indent="0" algn="l" rtl="0">
              <a:spcBef>
                <a:spcPts val="640"/>
              </a:spcBef>
              <a:buClr>
                <a:schemeClr val="dk1"/>
              </a:buClr>
              <a:buSzPct val="25000"/>
              <a:buFont typeface="Arial"/>
              <a:buNone/>
            </a:pPr>
            <a:endParaRPr sz="3200" b="0" i="0" u="none" strike="noStrike" cap="none">
              <a:solidFill>
                <a:schemeClr val="dk1"/>
              </a:solidFill>
              <a:latin typeface="Calibri"/>
              <a:ea typeface="Calibri"/>
              <a:cs typeface="Calibri"/>
              <a:sym typeface="Calibri"/>
            </a:endParaRPr>
          </a:p>
        </p:txBody>
      </p:sp>
      <p:pic>
        <p:nvPicPr>
          <p:cNvPr id="88" name="Shape 88"/>
          <p:cNvPicPr preferRelativeResize="0"/>
          <p:nvPr/>
        </p:nvPicPr>
        <p:blipFill>
          <a:blip r:embed="rId3">
            <a:alphaModFix/>
          </a:blip>
          <a:stretch>
            <a:fillRect/>
          </a:stretch>
        </p:blipFill>
        <p:spPr>
          <a:xfrm>
            <a:off x="-382625" y="1279925"/>
            <a:ext cx="8667750" cy="33147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prstGeom prst="rect">
            <a:avLst/>
          </a:prstGeom>
          <a:noFill/>
          <a:ln>
            <a:noFill/>
          </a:ln>
        </p:spPr>
        <p:txBody>
          <a:bodyPr lIns="91425" tIns="45700" rIns="91425" bIns="45700" anchor="ctr" anchorCtr="0">
            <a:noAutofit/>
          </a:bodyPr>
          <a:lstStyle/>
          <a:p>
            <a:pPr lvl="0" algn="l" rtl="0">
              <a:spcBef>
                <a:spcPts val="0"/>
              </a:spcBef>
              <a:buClr>
                <a:schemeClr val="dk1"/>
              </a:buClr>
              <a:buSzPct val="25000"/>
              <a:buFont typeface="Calibri"/>
              <a:buNone/>
            </a:pPr>
            <a:r>
              <a:rPr lang="en" dirty="0"/>
              <a:t>User-based recommendation</a:t>
            </a:r>
          </a:p>
        </p:txBody>
      </p:sp>
      <p:sp>
        <p:nvSpPr>
          <p:cNvPr id="95" name="Shape 95"/>
          <p:cNvSpPr txBox="1">
            <a:spLocks noGrp="1"/>
          </p:cNvSpPr>
          <p:nvPr>
            <p:ph idx="1"/>
          </p:nvPr>
        </p:nvSpPr>
        <p:spPr>
          <a:prstGeom prst="rect">
            <a:avLst/>
          </a:prstGeom>
          <a:noFill/>
          <a:ln>
            <a:noFill/>
          </a:ln>
        </p:spPr>
        <p:txBody>
          <a:bodyPr lIns="91425" tIns="45700" rIns="91425" bIns="45700" anchor="t" anchorCtr="0">
            <a:noAutofit/>
          </a:bodyPr>
          <a:lstStyle/>
          <a:p>
            <a:pPr marL="0" marR="0" lvl="0" indent="0" algn="l" rtl="0">
              <a:spcBef>
                <a:spcPts val="0"/>
              </a:spcBef>
              <a:buNone/>
            </a:pPr>
            <a:endParaRPr sz="2400"/>
          </a:p>
          <a:p>
            <a:pPr marL="0" marR="0" lvl="0" indent="0" algn="l" rtl="0">
              <a:spcBef>
                <a:spcPts val="0"/>
              </a:spcBef>
              <a:buNone/>
            </a:pPr>
            <a:endParaRPr sz="2400"/>
          </a:p>
        </p:txBody>
      </p:sp>
      <p:sp>
        <p:nvSpPr>
          <p:cNvPr id="94" name="Shape 94"/>
          <p:cNvSpPr/>
          <p:nvPr/>
        </p:nvSpPr>
        <p:spPr>
          <a:xfrm>
            <a:off x="477075" y="2330200"/>
            <a:ext cx="6409200" cy="2150100"/>
          </a:xfrm>
          <a:prstGeom prst="rect">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solidFill>
                <a:srgbClr val="FFFFFF"/>
              </a:solidFill>
              <a:highlight>
                <a:srgbClr val="FFFFFF"/>
              </a:highlight>
            </a:endParaRPr>
          </a:p>
        </p:txBody>
      </p:sp>
      <p:pic>
        <p:nvPicPr>
          <p:cNvPr id="96" name="Shape 96"/>
          <p:cNvPicPr preferRelativeResize="0"/>
          <p:nvPr/>
        </p:nvPicPr>
        <p:blipFill>
          <a:blip r:embed="rId3">
            <a:alphaModFix/>
          </a:blip>
          <a:stretch>
            <a:fillRect/>
          </a:stretch>
        </p:blipFill>
        <p:spPr>
          <a:xfrm>
            <a:off x="6179881" y="115474"/>
            <a:ext cx="2506918" cy="857249"/>
          </a:xfrm>
          <a:prstGeom prst="rect">
            <a:avLst/>
          </a:prstGeom>
          <a:noFill/>
          <a:ln>
            <a:noFill/>
          </a:ln>
        </p:spPr>
      </p:pic>
      <p:pic>
        <p:nvPicPr>
          <p:cNvPr id="97" name="Shape 97"/>
          <p:cNvPicPr preferRelativeResize="0"/>
          <p:nvPr/>
        </p:nvPicPr>
        <p:blipFill>
          <a:blip r:embed="rId4">
            <a:alphaModFix/>
          </a:blip>
          <a:stretch>
            <a:fillRect/>
          </a:stretch>
        </p:blipFill>
        <p:spPr>
          <a:xfrm>
            <a:off x="390537" y="1133237"/>
            <a:ext cx="7972425" cy="838200"/>
          </a:xfrm>
          <a:prstGeom prst="rect">
            <a:avLst/>
          </a:prstGeom>
          <a:noFill/>
          <a:ln>
            <a:noFill/>
          </a:ln>
        </p:spPr>
      </p:pic>
      <p:sp>
        <p:nvSpPr>
          <p:cNvPr id="98" name="Shape 98"/>
          <p:cNvSpPr txBox="1"/>
          <p:nvPr/>
        </p:nvSpPr>
        <p:spPr>
          <a:xfrm>
            <a:off x="691475" y="2443875"/>
            <a:ext cx="6703200" cy="2103000"/>
          </a:xfrm>
          <a:prstGeom prst="rect">
            <a:avLst/>
          </a:prstGeom>
          <a:noFill/>
          <a:ln>
            <a:noFill/>
          </a:ln>
        </p:spPr>
        <p:txBody>
          <a:bodyPr lIns="91425" tIns="91425" rIns="91425" bIns="91425" anchor="t" anchorCtr="0">
            <a:noAutofit/>
          </a:bodyPr>
          <a:lstStyle/>
          <a:p>
            <a:pPr lvl="0">
              <a:spcBef>
                <a:spcPts val="0"/>
              </a:spcBef>
              <a:buClr>
                <a:schemeClr val="dk1"/>
              </a:buClr>
              <a:buFont typeface="Arial"/>
              <a:buNone/>
            </a:pPr>
            <a:r>
              <a:rPr lang="en"/>
              <a:t>val data = sc.textFile("fakeUser.data")</a:t>
            </a:r>
          </a:p>
          <a:p>
            <a:pPr lvl="0">
              <a:spcBef>
                <a:spcPts val="0"/>
              </a:spcBef>
              <a:buClr>
                <a:schemeClr val="dk1"/>
              </a:buClr>
              <a:buFont typeface="Arial"/>
              <a:buNone/>
            </a:pPr>
            <a:r>
              <a:rPr lang="en"/>
              <a:t>val ratings = data.map(_.split(',') match { case Array(user, item, rate) =&gt; Rating(user.toInt, item.toInt, rate.toDouble)})      </a:t>
            </a:r>
          </a:p>
          <a:p>
            <a:pPr lvl="0">
              <a:spcBef>
                <a:spcPts val="0"/>
              </a:spcBef>
              <a:buClr>
                <a:schemeClr val="dk1"/>
              </a:buClr>
              <a:buFont typeface="Arial"/>
              <a:buNone/>
            </a:pPr>
            <a:r>
              <a:rPr lang="en"/>
              <a:t>// Build the recommendation model using ALS</a:t>
            </a:r>
          </a:p>
          <a:p>
            <a:pPr lvl="0">
              <a:spcBef>
                <a:spcPts val="0"/>
              </a:spcBef>
              <a:buClr>
                <a:schemeClr val="dk1"/>
              </a:buClr>
              <a:buFont typeface="Arial"/>
              <a:buNone/>
            </a:pPr>
            <a:r>
              <a:rPr lang="en"/>
              <a:t>val rank = 10</a:t>
            </a:r>
          </a:p>
          <a:p>
            <a:pPr lvl="0">
              <a:spcBef>
                <a:spcPts val="0"/>
              </a:spcBef>
              <a:buClr>
                <a:schemeClr val="dk1"/>
              </a:buClr>
              <a:buFont typeface="Arial"/>
              <a:buNone/>
            </a:pPr>
            <a:r>
              <a:rPr lang="en"/>
              <a:t>val numIterations = 10</a:t>
            </a:r>
          </a:p>
          <a:p>
            <a:pPr lvl="0">
              <a:spcBef>
                <a:spcPts val="0"/>
              </a:spcBef>
              <a:buClr>
                <a:schemeClr val="dk1"/>
              </a:buClr>
              <a:buFont typeface="Arial"/>
              <a:buNone/>
            </a:pPr>
            <a:r>
              <a:rPr lang="en"/>
              <a:t>val model = ALS.train(ratings, rank, numIterations, 0.01)</a:t>
            </a:r>
          </a:p>
          <a:p>
            <a:pPr lvl="0">
              <a:spcBef>
                <a:spcPts val="0"/>
              </a:spcBef>
              <a:buClr>
                <a:schemeClr val="dk1"/>
              </a:buClr>
              <a:buFont typeface="Arial"/>
              <a:buNone/>
            </a:pPr>
            <a:r>
              <a:rPr lang="en"/>
              <a:t>val productuser=model.recommendProductsForUsers(3).collect()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86603" y="248844"/>
            <a:ext cx="7886700" cy="994172"/>
          </a:xfrm>
          <a:prstGeom prst="rect">
            <a:avLst/>
          </a:prstGeom>
        </p:spPr>
        <p:txBody>
          <a:bodyPr lIns="91425" tIns="91425" rIns="91425" bIns="91425" anchor="ctr" anchorCtr="0">
            <a:noAutofit/>
          </a:bodyPr>
          <a:lstStyle/>
          <a:p>
            <a:pPr>
              <a:spcBef>
                <a:spcPts val="0"/>
              </a:spcBef>
              <a:buClr>
                <a:schemeClr val="dk1"/>
              </a:buClr>
              <a:buSzPct val="25000"/>
            </a:pPr>
            <a:r>
              <a:rPr lang="en" dirty="0"/>
              <a:t>Algorithm: Recommendation strategy</a:t>
            </a:r>
          </a:p>
        </p:txBody>
      </p:sp>
      <p:sp>
        <p:nvSpPr>
          <p:cNvPr id="104" name="Shape 104"/>
          <p:cNvSpPr txBox="1">
            <a:spLocks noGrp="1"/>
          </p:cNvSpPr>
          <p:nvPr>
            <p:ph idx="1"/>
          </p:nvPr>
        </p:nvSpPr>
        <p:spPr>
          <a:prstGeom prst="rect">
            <a:avLst/>
          </a:prstGeom>
        </p:spPr>
        <p:txBody>
          <a:bodyPr lIns="91425" tIns="91425" rIns="91425" bIns="91425" anchor="t" anchorCtr="0">
            <a:noAutofit/>
          </a:bodyPr>
          <a:lstStyle/>
          <a:p>
            <a:pPr marL="457200" lvl="0" indent="-228600" rtl="0">
              <a:spcBef>
                <a:spcPts val="0"/>
              </a:spcBef>
            </a:pPr>
            <a:r>
              <a:rPr lang="en" strike="sngStrike" dirty="0"/>
              <a:t>Neighborhood methods</a:t>
            </a:r>
          </a:p>
          <a:p>
            <a:pPr marL="457200" lvl="0" indent="-228600">
              <a:spcBef>
                <a:spcPts val="0"/>
              </a:spcBef>
            </a:pPr>
            <a:r>
              <a:rPr lang="en" dirty="0"/>
              <a:t>Latent factor models</a:t>
            </a:r>
          </a:p>
        </p:txBody>
      </p:sp>
      <p:pic>
        <p:nvPicPr>
          <p:cNvPr id="105" name="Shape 105"/>
          <p:cNvPicPr preferRelativeResize="0"/>
          <p:nvPr/>
        </p:nvPicPr>
        <p:blipFill rotWithShape="1">
          <a:blip r:embed="rId3">
            <a:alphaModFix/>
          </a:blip>
          <a:srcRect l="59" r="59"/>
          <a:stretch/>
        </p:blipFill>
        <p:spPr>
          <a:xfrm>
            <a:off x="3097257" y="1621625"/>
            <a:ext cx="5589542" cy="3394501"/>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13497" y="291774"/>
            <a:ext cx="7886700" cy="994172"/>
          </a:xfrm>
          <a:prstGeom prst="rect">
            <a:avLst/>
          </a:prstGeom>
        </p:spPr>
        <p:txBody>
          <a:bodyPr lIns="91425" tIns="91425" rIns="91425" bIns="91425" anchor="ctr" anchorCtr="0">
            <a:noAutofit/>
          </a:bodyPr>
          <a:lstStyle/>
          <a:p>
            <a:pPr lvl="0" algn="l">
              <a:spcBef>
                <a:spcPts val="0"/>
              </a:spcBef>
              <a:buNone/>
            </a:pPr>
            <a:r>
              <a:rPr lang="en" dirty="0"/>
              <a:t>Algorithm: Matrix factorization </a:t>
            </a:r>
          </a:p>
        </p:txBody>
      </p:sp>
      <p:sp>
        <p:nvSpPr>
          <p:cNvPr id="111" name="Shape 111"/>
          <p:cNvSpPr txBox="1">
            <a:spLocks noGrp="1"/>
          </p:cNvSpPr>
          <p:nvPr>
            <p:ph idx="1"/>
          </p:nvPr>
        </p:nvSpPr>
        <p:spPr>
          <a:prstGeom prst="rect">
            <a:avLst/>
          </a:prstGeom>
        </p:spPr>
        <p:txBody>
          <a:bodyPr lIns="91425" tIns="91425" rIns="91425" bIns="91425" anchor="t" anchorCtr="0">
            <a:noAutofit/>
          </a:bodyPr>
          <a:lstStyle/>
          <a:p>
            <a:pPr marL="457200" lvl="0" indent="-228600" rtl="0">
              <a:spcBef>
                <a:spcPts val="0"/>
              </a:spcBef>
            </a:pPr>
            <a:r>
              <a:rPr lang="en" dirty="0"/>
              <a:t>ALS (alternating least squares)</a:t>
            </a:r>
          </a:p>
          <a:p>
            <a:pPr marL="914400" lvl="1" indent="-228600" rtl="0">
              <a:spcBef>
                <a:spcPts val="0"/>
              </a:spcBef>
            </a:pPr>
            <a:r>
              <a:rPr lang="en" dirty="0"/>
              <a:t>Parallelization</a:t>
            </a:r>
          </a:p>
          <a:p>
            <a:pPr marL="914400" lvl="1" indent="-228600" rtl="0">
              <a:spcBef>
                <a:spcPts val="0"/>
              </a:spcBef>
            </a:pPr>
            <a:r>
              <a:rPr lang="en" dirty="0"/>
              <a:t>Implicit data</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68673" y="264879"/>
            <a:ext cx="7886700" cy="994172"/>
          </a:xfrm>
          <a:prstGeom prst="rect">
            <a:avLst/>
          </a:prstGeom>
        </p:spPr>
        <p:txBody>
          <a:bodyPr lIns="91425" tIns="91425" rIns="91425" bIns="91425" anchor="ctr" anchorCtr="0">
            <a:noAutofit/>
          </a:bodyPr>
          <a:lstStyle/>
          <a:p>
            <a:pPr lvl="0" algn="l">
              <a:spcBef>
                <a:spcPts val="0"/>
              </a:spcBef>
              <a:buNone/>
            </a:pPr>
            <a:r>
              <a:rPr lang="en" dirty="0"/>
              <a:t>Implementation</a:t>
            </a:r>
          </a:p>
        </p:txBody>
      </p:sp>
      <p:pic>
        <p:nvPicPr>
          <p:cNvPr id="117" name="Shape 117"/>
          <p:cNvPicPr preferRelativeResize="0"/>
          <p:nvPr/>
        </p:nvPicPr>
        <p:blipFill rotWithShape="1">
          <a:blip r:embed="rId3">
            <a:alphaModFix/>
          </a:blip>
          <a:srcRect l="337" r="327"/>
          <a:stretch/>
        </p:blipFill>
        <p:spPr>
          <a:xfrm>
            <a:off x="1224335" y="1063375"/>
            <a:ext cx="6695324" cy="3591473"/>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1423</Words>
  <Application>Microsoft Macintosh PowerPoint</Application>
  <PresentationFormat>On-screen Show (16:9)</PresentationFormat>
  <Paragraphs>108</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Calibri</vt:lpstr>
      <vt:lpstr>Calibri Light</vt:lpstr>
      <vt:lpstr>DengXian Light</vt:lpstr>
      <vt:lpstr>Trebuchet MS</vt:lpstr>
      <vt:lpstr>Arial</vt:lpstr>
      <vt:lpstr>Office Theme</vt:lpstr>
      <vt:lpstr>Information Storage and Retrieval(CS 5604)  Collaborative Filtering  4/28/2016</vt:lpstr>
      <vt:lpstr>Agenda</vt:lpstr>
      <vt:lpstr>Project goal</vt:lpstr>
      <vt:lpstr>User-based recommendation vs. Item-based recommendation</vt:lpstr>
      <vt:lpstr>Data requirement</vt:lpstr>
      <vt:lpstr>User-based recommendation</vt:lpstr>
      <vt:lpstr>Algorithm: Recommendation strategy</vt:lpstr>
      <vt:lpstr>Algorithm: Matrix factorization </vt:lpstr>
      <vt:lpstr>Implementation</vt:lpstr>
      <vt:lpstr>Item-based recommendations</vt:lpstr>
      <vt:lpstr>Implementation details</vt:lpstr>
      <vt:lpstr>Build process</vt:lpstr>
      <vt:lpstr>Acknowledgement</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Storage and Retrieval(CS 5604)  Collaborative Filtering  4/28/2016</dc:title>
  <cp:lastModifiedBy> </cp:lastModifiedBy>
  <cp:revision>4</cp:revision>
  <dcterms:modified xsi:type="dcterms:W3CDTF">2016-05-04T22:48:25Z</dcterms:modified>
</cp:coreProperties>
</file>