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4"/>
      <p:bold r:id="rId35"/>
      <p:italic r:id="rId36"/>
      <p:boldItalic r:id="rId37"/>
    </p:embeddedFont>
    <p:embeddedFont>
      <p:font typeface="PT Sans Narrow" panose="020B0604020202020204" charset="0"/>
      <p:regular r:id="rId38"/>
      <p:bold r:id="rId39"/>
    </p:embeddedFont>
    <p:embeddedFont>
      <p:font typeface="Open Sans" panose="020B0604020202020204" charset="0"/>
      <p:regular r:id="rId40"/>
      <p:bold r:id="rId41"/>
      <p:italic r:id="rId42"/>
      <p:boldItalic r:id="rId43"/>
    </p:embeddedFont>
  </p:embeddedFont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58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42" Type="http://schemas.openxmlformats.org/officeDocument/2006/relationships/font" Target="fonts/font9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5.fntdata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Relationship Id="rId43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1597480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dtech.vccs.edu/oer/z-x-23-project/zx23-grantees/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thenounproject.com/search/?q=growing+pains&amp;i=9148" TargetMode="External"/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thenounproject.com/term/alert/137602" TargetMode="External"/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3" Type="http://schemas.openxmlformats.org/officeDocument/2006/relationships/hyperlink" Target="%20https:/thenounproject.com/search/?q=silo%20storage&amp;i=199885" TargetMode="External"/><Relationship Id="rId7" Type="http://schemas.openxmlformats.org/officeDocument/2006/relationships/hyperlink" Target="https://thenounproject.com/search/?q=silo%20storage&amp;i=91714" TargetMode="External"/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thenounproject.com/search/?q=silo%20storage&amp;i=91713" TargetMode="External"/><Relationship Id="rId5" Type="http://schemas.openxmlformats.org/officeDocument/2006/relationships/hyperlink" Target="https://thenounproject.com/search/?q=silo%20storage&amp;i=48302" TargetMode="External"/><Relationship Id="rId4" Type="http://schemas.openxmlformats.org/officeDocument/2006/relationships/hyperlink" Target="https://thenounproject.com/search/?q=silo%20storage&amp;i=219511" TargetMode="External"/></Relationships>
</file>

<file path=ppt/notesSlides/_rels/notes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thenounproject.com/rodrigo68/collection/martial-arts/?oq=training&amp;cidx=11&amp;i=165922" TargetMode="External"/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thenounproject.com/search/?q=success&amp;i=43021" TargetMode="External"/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eb.tcc.edu/academics/zdegree/index.html" TargetMode="External"/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thenounproject.com/search/?q=school&amp;i=80511" TargetMode="External"/></Relationships>
</file>

<file path=ppt/notesSlides/_rels/notes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thenounproject.com/search/?q=benefit&amp;i=220165" TargetMode="External"/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ev.edu/adminfaculty/advisoryCommittees.asp#OVAC" TargetMode="External"/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creativecommons.org/licenses/by/3.0/us/" TargetMode="External"/><Relationship Id="rId5" Type="http://schemas.openxmlformats.org/officeDocument/2006/relationships/hyperlink" Target="https://thenounproject.com/search/?q=leaders&amp;i=50800" TargetMode="External"/><Relationship Id="rId4" Type="http://schemas.openxmlformats.org/officeDocument/2006/relationships/hyperlink" Target="http://www.schev.edu/adminfaculty/advisoryCommittees.asp#LAC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In the fall of 2013, Tidewater Community College took an unprecedented step: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Inspired by a presentation at a retreat organized by Dr. Glenn DuBois, chancellor of the Virginia Community College System, Tidewater piloted an entire business degree using open-educational resources (OER). We call it the Z-Degree – z for “zero textbooks.” Not only business courses are included, but also all of the general education courses a student needs to complete the academic program.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Z Degree is the nation's first textbook-free degree, an Associate of Science degree in Business Adminsitration available through Tidewater Community College.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• There are No textbook costs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• All course content is openly licensed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• Courses are offered at all campus locations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 addition to “awareness raising” … 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 addition to “awareness raising” … 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Map image credit: Virginia's Community Colleges. </a:t>
            </a:r>
            <a:r>
              <a:rPr lang="en" i="1"/>
              <a:t>Find a Virginia Community College</a:t>
            </a:r>
            <a:r>
              <a:rPr lang="en"/>
              <a:t> screenshot. Retrieved Nov 04, 2015, from http://www.vccs.edu/about/where-we-are/college-locator/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 b="1"/>
              <a:t>VCCS EdTech Blog: </a:t>
            </a:r>
            <a:r>
              <a:rPr lang="en" b="1" u="sng">
                <a:solidFill>
                  <a:schemeClr val="hlink"/>
                </a:solidFill>
                <a:hlinkClick r:id="rId3"/>
              </a:rPr>
              <a:t>Zx23 Grantees</a:t>
            </a:r>
            <a:r>
              <a:rPr lang="en"/>
              <a:t> - http://edtech.vccs.edu/oer/z-x-23-project/zx23-grantees/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3" name="Shape 2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More work? Staffing, training, budget; threat to subscription/collection investment; legal; more momentum toward digital; “OER blinders”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1" name="Shape 2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Altruistic - knowledge sharing, supporting student learning, fits with open access; High visibility, demonstrate value; networking/partnerships; solve the textbook issue; curriculum involvement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9" name="Shape 2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"</a:t>
            </a:r>
            <a:r>
              <a:rPr lang="en" u="sng">
                <a:solidFill>
                  <a:schemeClr val="hlink"/>
                </a:solidFill>
                <a:hlinkClick r:id="rId3"/>
              </a:rPr>
              <a:t>Headache</a:t>
            </a:r>
            <a:r>
              <a:rPr lang="en"/>
              <a:t>" by Noun Project user James Keuning, US used under Creative Commons Public Domain license.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7" name="Shape 2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"</a:t>
            </a:r>
            <a:r>
              <a:rPr lang="en" u="sng">
                <a:solidFill>
                  <a:schemeClr val="hlink"/>
                </a:solidFill>
                <a:hlinkClick r:id="rId3"/>
              </a:rPr>
              <a:t>Alert</a:t>
            </a:r>
            <a:r>
              <a:rPr lang="en"/>
              <a:t>" by Noun Project user Emily van den Heever, US under Creative Commons Attribution 3.0 license.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6" name="Shape 2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“</a:t>
            </a:r>
            <a:r>
              <a:rPr lang="en" u="sng">
                <a:solidFill>
                  <a:schemeClr val="hlink"/>
                </a:solidFill>
                <a:hlinkClick r:id="rId3"/>
              </a:rPr>
              <a:t>Silo Storage</a:t>
            </a:r>
            <a:r>
              <a:rPr lang="en"/>
              <a:t>” by Noun Project user  icon 54, used under Creative Commons Attribution 3.0 license.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“</a:t>
            </a:r>
            <a:r>
              <a:rPr lang="en" u="sng">
                <a:solidFill>
                  <a:schemeClr val="hlink"/>
                </a:solidFill>
                <a:hlinkClick r:id="rId4"/>
              </a:rPr>
              <a:t>silo</a:t>
            </a:r>
            <a:r>
              <a:rPr lang="en"/>
              <a:t>” by Noun Project user  Sarah Tan, US used under Creative Commons Attribution 3.0 license.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“</a:t>
            </a:r>
            <a:r>
              <a:rPr lang="en" u="sng">
                <a:solidFill>
                  <a:schemeClr val="hlink"/>
                </a:solidFill>
                <a:hlinkClick r:id="rId5"/>
              </a:rPr>
              <a:t>silo</a:t>
            </a:r>
            <a:r>
              <a:rPr lang="en"/>
              <a:t>” by Noun Project user  David Waschbüsch, DE used under Creative Commons Attribution 3.0 license.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“</a:t>
            </a:r>
            <a:r>
              <a:rPr lang="en" u="sng">
                <a:solidFill>
                  <a:schemeClr val="hlink"/>
                </a:solidFill>
                <a:hlinkClick r:id="rId6"/>
              </a:rPr>
              <a:t>Data</a:t>
            </a:r>
            <a:r>
              <a:rPr lang="en"/>
              <a:t>” by Noun Project user  Lance Weisser, US used under Creative Commons Attribution 3.0 license.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“</a:t>
            </a:r>
            <a:r>
              <a:rPr lang="en" u="sng">
                <a:solidFill>
                  <a:schemeClr val="hlink"/>
                </a:solidFill>
                <a:hlinkClick r:id="rId7"/>
              </a:rPr>
              <a:t>Data</a:t>
            </a:r>
            <a:r>
              <a:rPr lang="en"/>
              <a:t>” by Noun Project user  Lance Weisser, US used under Creative Commons Attribution 3.0 license.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4" name="Shape 2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"</a:t>
            </a:r>
            <a:r>
              <a:rPr lang="en" u="sng">
                <a:solidFill>
                  <a:schemeClr val="hlink"/>
                </a:solidFill>
                <a:hlinkClick r:id="rId3"/>
              </a:rPr>
              <a:t>Judo Instructor</a:t>
            </a:r>
            <a:r>
              <a:rPr lang="en"/>
              <a:t>" by Noun Project user  Rodrigo De Araujo E Silva, AU used under Creative Commons Attribution 3.0 license.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2" name="Shape 3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"</a:t>
            </a:r>
            <a:r>
              <a:rPr lang="en" u="sng">
                <a:solidFill>
                  <a:schemeClr val="hlink"/>
                </a:solidFill>
                <a:hlinkClick r:id="rId3"/>
              </a:rPr>
              <a:t>Team</a:t>
            </a:r>
            <a:r>
              <a:rPr lang="en"/>
              <a:t>" by Noun Project user Jon Prepeluh, DE used under Creative Commons Attribution 3.0 license.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0" name="Shape 3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dirty="0"/>
              <a:t>Tidewater Community College '</a:t>
            </a:r>
            <a:r>
              <a:rPr lang="en" u="sng" dirty="0">
                <a:solidFill>
                  <a:schemeClr val="hlink"/>
                </a:solidFill>
                <a:hlinkClick r:id="rId3"/>
              </a:rPr>
              <a:t>Z-Degree Program Successes</a:t>
            </a:r>
            <a:r>
              <a:rPr lang="en" dirty="0"/>
              <a:t>' </a:t>
            </a:r>
          </a:p>
          <a:p>
            <a:pPr rtl="0">
              <a:spcBef>
                <a:spcPts val="0"/>
              </a:spcBef>
              <a:buNone/>
            </a:pPr>
            <a:endParaRPr dirty="0"/>
          </a:p>
          <a:p>
            <a:pPr rtl="0">
              <a:spcBef>
                <a:spcPts val="0"/>
              </a:spcBef>
              <a:buNone/>
            </a:pPr>
            <a:r>
              <a:rPr lang="en" dirty="0"/>
              <a:t>"</a:t>
            </a:r>
            <a:r>
              <a:rPr lang="en" u="sng" dirty="0">
                <a:solidFill>
                  <a:schemeClr val="hlink"/>
                </a:solidFill>
                <a:hlinkClick r:id="rId4"/>
              </a:rPr>
              <a:t>students</a:t>
            </a:r>
            <a:r>
              <a:rPr lang="en" dirty="0"/>
              <a:t>" by Noun Project user mathieu dedebant used under Creative Commons Attribution 3.0 license.</a:t>
            </a:r>
          </a:p>
          <a:p>
            <a:pPr rtl="0">
              <a:spcBef>
                <a:spcPts val="0"/>
              </a:spcBef>
              <a:buNone/>
            </a:pPr>
            <a:endParaRPr dirty="0"/>
          </a:p>
          <a:p>
            <a:pPr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"</a:t>
            </a:r>
            <a:r>
              <a:rPr lang="en" u="sng">
                <a:solidFill>
                  <a:schemeClr val="hlink"/>
                </a:solidFill>
                <a:hlinkClick r:id="rId3"/>
              </a:rPr>
              <a:t>HR</a:t>
            </a:r>
            <a:r>
              <a:rPr lang="en"/>
              <a:t>" by Noun Project user Wilson Joseph, used under Creative Commons Attribution 3.0 license.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7" name="Shape 3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SCHEV </a:t>
            </a:r>
            <a:r>
              <a:rPr lang="en" u="sng">
                <a:solidFill>
                  <a:schemeClr val="hlink"/>
                </a:solidFill>
                <a:hlinkClick r:id="rId3"/>
              </a:rPr>
              <a:t>Open Virginia Advisory Committee</a:t>
            </a:r>
            <a:r>
              <a:rPr lang="en"/>
              <a:t> and </a:t>
            </a:r>
            <a:r>
              <a:rPr lang="en" u="sng">
                <a:solidFill>
                  <a:schemeClr val="hlink"/>
                </a:solidFill>
                <a:hlinkClick r:id="rId4"/>
              </a:rPr>
              <a:t>Library Advisory Committee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>
              <a:spcBef>
                <a:spcPts val="0"/>
              </a:spcBef>
              <a:buNone/>
            </a:pPr>
            <a:r>
              <a:rPr lang="en"/>
              <a:t>"</a:t>
            </a:r>
            <a:r>
              <a:rPr lang="en" u="sng">
                <a:solidFill>
                  <a:schemeClr val="hlink"/>
                </a:solidFill>
                <a:hlinkClick r:id="rId5"/>
              </a:rPr>
              <a:t>people</a:t>
            </a:r>
            <a:r>
              <a:rPr lang="en"/>
              <a:t>" by Noun Project user Wilson Joseph, US used under Creative Commons </a:t>
            </a:r>
            <a:r>
              <a:rPr lang="en" u="sng">
                <a:solidFill>
                  <a:schemeClr val="hlink"/>
                </a:solidFill>
                <a:hlinkClick r:id="rId6"/>
              </a:rPr>
              <a:t>Attribution 3.0</a:t>
            </a:r>
            <a:r>
              <a:rPr lang="en"/>
              <a:t> license.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2" name="Shape 3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0" name="Shape 3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Please see conference paper (posted in Charleston Conference archive in December) for additional detail, or contact any of the presenters.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Not just textbooks.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Electronic, print, born digital or have license applied after the fact by their copyright owner.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“Openly licensed” is more than “free online.”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“Open Access” confusion.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hape 9"/>
          <p:cNvCxnSpPr/>
          <p:nvPr/>
        </p:nvCxnSpPr>
        <p:spPr>
          <a:xfrm>
            <a:off x="7007735" y="3176887"/>
            <a:ext cx="562199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Shape 10"/>
          <p:cNvCxnSpPr/>
          <p:nvPr/>
        </p:nvCxnSpPr>
        <p:spPr>
          <a:xfrm>
            <a:off x="1575034" y="3158251"/>
            <a:ext cx="562199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1" name="Shape 11"/>
          <p:cNvGrpSpPr/>
          <p:nvPr/>
        </p:nvGrpSpPr>
        <p:grpSpPr>
          <a:xfrm>
            <a:off x="1004143" y="1022025"/>
            <a:ext cx="7136667" cy="152400"/>
            <a:chOff x="1346428" y="1011300"/>
            <a:chExt cx="6452100" cy="152400"/>
          </a:xfrm>
        </p:grpSpPr>
        <p:cxnSp>
          <p:nvCxnSpPr>
            <p:cNvPr id="12" name="Shape 12"/>
            <p:cNvCxnSpPr/>
            <p:nvPr/>
          </p:nvCxnSpPr>
          <p:spPr>
            <a:xfrm rot="10800000">
              <a:off x="1346428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Shape 13"/>
            <p:cNvCxnSpPr/>
            <p:nvPr/>
          </p:nvCxnSpPr>
          <p:spPr>
            <a:xfrm rot="10800000">
              <a:off x="1346428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4" name="Shape 14"/>
          <p:cNvGrpSpPr/>
          <p:nvPr/>
        </p:nvGrpSpPr>
        <p:grpSpPr>
          <a:xfrm>
            <a:off x="1004150" y="3969100"/>
            <a:ext cx="7136667" cy="152400"/>
            <a:chOff x="1346435" y="3969087"/>
            <a:chExt cx="6452100" cy="152400"/>
          </a:xfrm>
        </p:grpSpPr>
        <p:cxnSp>
          <p:nvCxnSpPr>
            <p:cNvPr id="15" name="Shape 15"/>
            <p:cNvCxnSpPr/>
            <p:nvPr/>
          </p:nvCxnSpPr>
          <p:spPr>
            <a:xfrm>
              <a:off x="1346435" y="4121487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x="1346435" y="3969087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7" name="Shape 17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3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5400"/>
            </a:lvl1pPr>
            <a:lvl2pPr algn="ctr">
              <a:spcBef>
                <a:spcPts val="0"/>
              </a:spcBef>
              <a:buSzPct val="100000"/>
              <a:defRPr sz="5400"/>
            </a:lvl2pPr>
            <a:lvl3pPr algn="ctr">
              <a:spcBef>
                <a:spcPts val="0"/>
              </a:spcBef>
              <a:buSzPct val="100000"/>
              <a:defRPr sz="5400"/>
            </a:lvl3pPr>
            <a:lvl4pPr algn="ctr">
              <a:spcBef>
                <a:spcPts val="0"/>
              </a:spcBef>
              <a:buSzPct val="100000"/>
              <a:defRPr sz="5400"/>
            </a:lvl4pPr>
            <a:lvl5pPr algn="ctr">
              <a:spcBef>
                <a:spcPts val="0"/>
              </a:spcBef>
              <a:buSzPct val="100000"/>
              <a:defRPr sz="5400"/>
            </a:lvl5pPr>
            <a:lvl6pPr algn="ctr">
              <a:spcBef>
                <a:spcPts val="0"/>
              </a:spcBef>
              <a:buSzPct val="100000"/>
              <a:defRPr sz="5400"/>
            </a:lvl6pPr>
            <a:lvl7pPr algn="ctr">
              <a:spcBef>
                <a:spcPts val="0"/>
              </a:spcBef>
              <a:buSzPct val="100000"/>
              <a:defRPr sz="5400"/>
            </a:lvl7pPr>
            <a:lvl8pPr algn="ctr">
              <a:spcBef>
                <a:spcPts val="0"/>
              </a:spcBef>
              <a:buSzPct val="100000"/>
              <a:defRPr sz="5400"/>
            </a:lvl8pPr>
            <a:lvl9pPr algn="ctr">
              <a:spcBef>
                <a:spcPts val="0"/>
              </a:spcBef>
              <a:buSzPct val="100000"/>
              <a:defRPr sz="5400"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499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311700" y="1304850"/>
            <a:ext cx="8520599" cy="15383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1pPr>
            <a:lvl2pPr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2pPr>
            <a:lvl3pPr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3pPr>
            <a:lvl4pPr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4pPr>
            <a:lvl5pPr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5pPr>
            <a:lvl6pPr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6pPr>
            <a:lvl7pPr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7pPr>
            <a:lvl8pPr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8pPr>
            <a:lvl9pPr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311700" y="2995650"/>
            <a:ext cx="8520599" cy="1071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title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899" cy="330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899" cy="330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SzPct val="100000"/>
              <a:defRPr sz="2400"/>
            </a:lvl1pPr>
            <a:lvl2pPr>
              <a:spcBef>
                <a:spcPts val="0"/>
              </a:spcBef>
              <a:buSzPct val="100000"/>
              <a:defRPr sz="2400"/>
            </a:lvl2pPr>
            <a:lvl3pPr>
              <a:spcBef>
                <a:spcPts val="0"/>
              </a:spcBef>
              <a:buSzPct val="100000"/>
              <a:defRPr sz="2400"/>
            </a:lvl3pPr>
            <a:lvl4pPr>
              <a:spcBef>
                <a:spcPts val="0"/>
              </a:spcBef>
              <a:buSzPct val="100000"/>
              <a:defRPr sz="2400"/>
            </a:lvl4pPr>
            <a:lvl5pPr>
              <a:spcBef>
                <a:spcPts val="0"/>
              </a:spcBef>
              <a:buSzPct val="100000"/>
              <a:defRPr sz="2400"/>
            </a:lvl5pPr>
            <a:lvl6pPr>
              <a:spcBef>
                <a:spcPts val="0"/>
              </a:spcBef>
              <a:buSzPct val="100000"/>
              <a:defRPr sz="2400"/>
            </a:lvl6pPr>
            <a:lvl7pPr>
              <a:spcBef>
                <a:spcPts val="0"/>
              </a:spcBef>
              <a:buSzPct val="100000"/>
              <a:defRPr sz="2400"/>
            </a:lvl7pPr>
            <a:lvl8pPr>
              <a:spcBef>
                <a:spcPts val="0"/>
              </a:spcBef>
              <a:buSzPct val="100000"/>
              <a:defRPr sz="2400"/>
            </a:lvl8pPr>
            <a:lvl9pPr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2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accent6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3599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1pPr>
            <a:lvl2pPr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2pPr>
            <a:lvl3pPr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3pPr>
            <a:lvl4pPr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4pPr>
            <a:lvl5pPr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5pPr>
            <a:lvl6pPr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6pPr>
            <a:lvl7pPr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7pPr>
            <a:lvl8pPr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8pPr>
            <a:lvl9pPr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4572000" y="0"/>
            <a:ext cx="4572000" cy="51434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46" name="Shape 46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199" cy="1675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200"/>
            </a:lvl1pPr>
            <a:lvl2pPr algn="ctr">
              <a:spcBef>
                <a:spcPts val="0"/>
              </a:spcBef>
              <a:buSzPct val="100000"/>
              <a:defRPr sz="4200"/>
            </a:lvl2pPr>
            <a:lvl3pPr algn="ctr">
              <a:spcBef>
                <a:spcPts val="0"/>
              </a:spcBef>
              <a:buSzPct val="100000"/>
              <a:defRPr sz="4200"/>
            </a:lvl3pPr>
            <a:lvl4pPr algn="ctr">
              <a:spcBef>
                <a:spcPts val="0"/>
              </a:spcBef>
              <a:buSzPct val="100000"/>
              <a:defRPr sz="4200"/>
            </a:lvl4pPr>
            <a:lvl5pPr algn="ctr">
              <a:spcBef>
                <a:spcPts val="0"/>
              </a:spcBef>
              <a:buSzPct val="100000"/>
              <a:defRPr sz="4200"/>
            </a:lvl5pPr>
            <a:lvl6pPr algn="ctr">
              <a:spcBef>
                <a:spcPts val="0"/>
              </a:spcBef>
              <a:buSzPct val="100000"/>
              <a:defRPr sz="4200"/>
            </a:lvl6pPr>
            <a:lvl7pPr algn="ctr">
              <a:spcBef>
                <a:spcPts val="0"/>
              </a:spcBef>
              <a:buSzPct val="100000"/>
              <a:defRPr sz="4200"/>
            </a:lvl7pPr>
            <a:lvl8pPr algn="ctr">
              <a:spcBef>
                <a:spcPts val="0"/>
              </a:spcBef>
              <a:buSzPct val="100000"/>
              <a:defRPr sz="4200"/>
            </a:lvl8pPr>
            <a:lvl9pPr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ubTitle" idx="1"/>
          </p:nvPr>
        </p:nvSpPr>
        <p:spPr>
          <a:xfrm>
            <a:off x="265500" y="2726875"/>
            <a:ext cx="4045199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311700" y="4230725"/>
            <a:ext cx="5998800" cy="598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lang="en"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thenounproject.com/term/textbook/132226/" TargetMode="Externa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vccs.edu/about/where-we-are/college-locator/" TargetMode="External"/><Relationship Id="rId3" Type="http://schemas.openxmlformats.org/officeDocument/2006/relationships/image" Target="../media/image17.png"/><Relationship Id="rId7" Type="http://schemas.openxmlformats.org/officeDocument/2006/relationships/hyperlink" Target="http://edtech.vccs.edu/oer/z-x-23-project/zx23-grantees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commons.wikimedia.org/wiki/File:Handshake_stylised.png" TargetMode="Externa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pixabay.com/static/uploads/photo/2014/04/03/10/45/woman-311335__180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creativecommons.org/licenses/by/3.0/deed.en" TargetMode="External"/><Relationship Id="rId5" Type="http://schemas.openxmlformats.org/officeDocument/2006/relationships/hyperlink" Target="https://commons.wikimedia.org/wiki/User:Alexrk2" TargetMode="External"/><Relationship Id="rId4" Type="http://schemas.openxmlformats.org/officeDocument/2006/relationships/hyperlink" Target="https://commons.wikimedia.org/wiki/File:USA_Virginia_location_map.svg#metadata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creativecommons.org/licenses/by/2.0/" TargetMode="External"/><Relationship Id="rId5" Type="http://schemas.openxmlformats.org/officeDocument/2006/relationships/hyperlink" Target="https://www.flickr.com/photos/the_tahoe_guy/" TargetMode="External"/><Relationship Id="rId4" Type="http://schemas.openxmlformats.org/officeDocument/2006/relationships/hyperlink" Target="https://flic.kr/p/9eFhsK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pixabay.com/en/service/terms/#usage" TargetMode="External"/><Relationship Id="rId4" Type="http://schemas.openxmlformats.org/officeDocument/2006/relationships/hyperlink" Target="https://pixabay.com/en/output-input-light-beam-sunlight-419280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creativecommons.org/licenses/by/3.0/us/" TargetMode="External"/><Relationship Id="rId4" Type="http://schemas.openxmlformats.org/officeDocument/2006/relationships/hyperlink" Target="https://thenounproject.com/search/?q=growing+pains&amp;i=9148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creativecommons.org/licenses/by/3.0/us/" TargetMode="External"/><Relationship Id="rId4" Type="http://schemas.openxmlformats.org/officeDocument/2006/relationships/hyperlink" Target="https://thenounproject.com/term/alert/137602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thenounproject.com/search/?q=silo%20storage&amp;i=91713" TargetMode="External"/><Relationship Id="rId3" Type="http://schemas.openxmlformats.org/officeDocument/2006/relationships/image" Target="../media/image27.png"/><Relationship Id="rId7" Type="http://schemas.openxmlformats.org/officeDocument/2006/relationships/hyperlink" Target="https://thenounproject.com/search/?q=silo%20storage&amp;i=48302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thenounproject.com/search/?q=silo%20storage&amp;i=219511" TargetMode="External"/><Relationship Id="rId5" Type="http://schemas.openxmlformats.org/officeDocument/2006/relationships/hyperlink" Target="https://thenounproject.com/search/?q=silo%20storage&amp;i=199885" TargetMode="External"/><Relationship Id="rId10" Type="http://schemas.openxmlformats.org/officeDocument/2006/relationships/hyperlink" Target="http://creativecommons.org/licenses/by/3.0/us/" TargetMode="External"/><Relationship Id="rId4" Type="http://schemas.openxmlformats.org/officeDocument/2006/relationships/image" Target="../media/image28.png"/><Relationship Id="rId9" Type="http://schemas.openxmlformats.org/officeDocument/2006/relationships/hyperlink" Target="https://thenounproject.com/search/?q=silo%20storage&amp;i=91714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creativecommons.org/licenses/by/3.0/us/" TargetMode="External"/><Relationship Id="rId4" Type="http://schemas.openxmlformats.org/officeDocument/2006/relationships/hyperlink" Target="https://thenounproject.com/rodrigo68/collection/martial-arts/?oq=training&amp;cidx=11&amp;i=165922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creativecommons.org/licenses/by/3.0/us/" TargetMode="External"/><Relationship Id="rId4" Type="http://schemas.openxmlformats.org/officeDocument/2006/relationships/hyperlink" Target="https://thenounproject.com/search/?q=success&amp;i=43021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eb.tcc.edu/academics/zdegree/index.html" TargetMode="External"/><Relationship Id="rId5" Type="http://schemas.openxmlformats.org/officeDocument/2006/relationships/hyperlink" Target="http://creativecommons.org/licenses/by/3.0/us/" TargetMode="External"/><Relationship Id="rId4" Type="http://schemas.openxmlformats.org/officeDocument/2006/relationships/hyperlink" Target="https://thenounproject.com/search/?q=school&amp;i=80511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creativecommons.org/licenses/by/3.0/us/" TargetMode="External"/><Relationship Id="rId4" Type="http://schemas.openxmlformats.org/officeDocument/2006/relationships/hyperlink" Target="https://thenounproject.com/search/?q=benefit&amp;i=220165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hyperlink" Target="http://www.schev.edu/adminfaculty/advisoryCommittees.asp#LAC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schev.edu/adminfaculty/advisoryCommittees.asp#OVAC" TargetMode="External"/><Relationship Id="rId5" Type="http://schemas.openxmlformats.org/officeDocument/2006/relationships/hyperlink" Target="http://creativecommons.org/licenses/by/3.0/us/" TargetMode="External"/><Relationship Id="rId4" Type="http://schemas.openxmlformats.org/officeDocument/2006/relationships/hyperlink" Target="https://thenounproject.com/search/?q=leaders&amp;i=5080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pixabay.com/p-220163/?no_redirect" TargetMode="Externa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/2.0/" TargetMode="External"/><Relationship Id="rId13" Type="http://schemas.openxmlformats.org/officeDocument/2006/relationships/hyperlink" Target="https://thenounproject.com/search/?q=knowledge+transfer&amp;i=27472" TargetMode="External"/><Relationship Id="rId3" Type="http://schemas.openxmlformats.org/officeDocument/2006/relationships/image" Target="../media/image34.jpg"/><Relationship Id="rId7" Type="http://schemas.openxmlformats.org/officeDocument/2006/relationships/hyperlink" Target="https://www.flickr.com/photos/alexnormand/" TargetMode="External"/><Relationship Id="rId12" Type="http://schemas.openxmlformats.org/officeDocument/2006/relationships/hyperlink" Target="https://www.flickr.com/photos/pedrosimoes7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flickr.com/photos/alexnormand/5992512756" TargetMode="External"/><Relationship Id="rId11" Type="http://schemas.openxmlformats.org/officeDocument/2006/relationships/hyperlink" Target="https://www.flickr.com/photos/pedrosimoes7/1301014184" TargetMode="External"/><Relationship Id="rId5" Type="http://schemas.openxmlformats.org/officeDocument/2006/relationships/image" Target="../media/image36.jpg"/><Relationship Id="rId15" Type="http://schemas.openxmlformats.org/officeDocument/2006/relationships/hyperlink" Target="https://pixabay.com/en/teamwork-co-workers-office-business-383939/" TargetMode="External"/><Relationship Id="rId10" Type="http://schemas.openxmlformats.org/officeDocument/2006/relationships/image" Target="../media/image38.jpg"/><Relationship Id="rId4" Type="http://schemas.openxmlformats.org/officeDocument/2006/relationships/image" Target="../media/image35.jpg"/><Relationship Id="rId9" Type="http://schemas.openxmlformats.org/officeDocument/2006/relationships/image" Target="../media/image37.png"/><Relationship Id="rId14" Type="http://schemas.openxmlformats.org/officeDocument/2006/relationships/hyperlink" Target="https://creativecommons.org/publicdomain/zero/1.0/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hyperlink" Target="http://www.wpclipart.com/blanks/callouts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arwalz@vt.edu" TargetMode="External"/><Relationship Id="rId5" Type="http://schemas.openxmlformats.org/officeDocument/2006/relationships/hyperlink" Target="mailto:oreinauer@tcc.edu" TargetMode="External"/><Relationship Id="rId4" Type="http://schemas.openxmlformats.org/officeDocument/2006/relationships/hyperlink" Target="mailto:tcassidy@vccs.edu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wlett.org/programs/education/open-educational-resource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wlett.org/programs/education/open-educational-resource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wlett.org/programs/education/open-educational-resource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creativecommons.org/licenses/" TargetMode="Externa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eativecommons.org/license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hyperlink" Target="https://wiki.creativecommons.org/wiki/Best_practices_for_attribution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opencontent.org/blog/archives/3221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3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In the Highways and the Hedges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subTitle" idx="1"/>
          </p:nvPr>
        </p:nvSpPr>
        <p:spPr>
          <a:xfrm>
            <a:off x="2137225" y="2850050"/>
            <a:ext cx="4984199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b="1">
                <a:solidFill>
                  <a:schemeClr val="accent2"/>
                </a:solidFill>
              </a:rPr>
              <a:t>Library Support for OER Adoption Efforts at Higher Education Institutions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b="1">
                <a:solidFill>
                  <a:schemeClr val="accent2"/>
                </a:solidFill>
              </a:rPr>
              <a:t>Across Virginia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64" name="Shape 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1423" y="4510298"/>
            <a:ext cx="1019424" cy="3566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Shape 65"/>
          <p:cNvSpPr txBox="1"/>
          <p:nvPr/>
        </p:nvSpPr>
        <p:spPr>
          <a:xfrm>
            <a:off x="2209300" y="4194600"/>
            <a:ext cx="4318499" cy="606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 rtl="0">
              <a:spcBef>
                <a:spcPts val="0"/>
              </a:spcBef>
              <a:buNone/>
            </a:pPr>
            <a:r>
              <a:rPr lang="en" b="1"/>
              <a:t>Anita Walz, Tara Cassidy, and Olivia Reinauer</a:t>
            </a:r>
          </a:p>
          <a:p>
            <a:pPr algn="ctr" rtl="0">
              <a:spcBef>
                <a:spcPts val="0"/>
              </a:spcBef>
              <a:buNone/>
            </a:pPr>
            <a:r>
              <a:rPr lang="en" b="1"/>
              <a:t>Charleston Library Conference, Charleston, SC Nov 6, 2015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236700" y="376225"/>
            <a:ext cx="8670599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Has the cost of required textbooks caused you to:</a:t>
            </a:r>
          </a:p>
          <a:p>
            <a:pPr lvl="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34375"/>
              <a:buFont typeface="Arial"/>
              <a:buNone/>
            </a:pPr>
            <a:r>
              <a:rPr lang="en" sz="3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" sz="32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63.6%</a:t>
            </a:r>
            <a:r>
              <a:rPr lang="en" sz="3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  </a:t>
            </a:r>
            <a:r>
              <a:rPr lang="en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Not purchase the required textbook</a:t>
            </a:r>
          </a:p>
          <a:p>
            <a:pPr lvl="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34375"/>
              <a:buFont typeface="Arial"/>
              <a:buNone/>
            </a:pPr>
            <a:r>
              <a:rPr lang="en" sz="3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" sz="32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49.2%</a:t>
            </a:r>
            <a:r>
              <a:rPr lang="en" sz="3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  </a:t>
            </a:r>
            <a:r>
              <a:rPr lang="en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Take fewer courses</a:t>
            </a:r>
          </a:p>
          <a:p>
            <a:pPr lvl="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34375"/>
              <a:buFont typeface="Arial"/>
              <a:buNone/>
            </a:pPr>
            <a:r>
              <a:rPr lang="en" sz="3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32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 45.1%</a:t>
            </a:r>
            <a:r>
              <a:rPr lang="en" sz="3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  </a:t>
            </a:r>
            <a:r>
              <a:rPr lang="en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Not register for a specific course</a:t>
            </a:r>
          </a:p>
          <a:p>
            <a:pPr lvl="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34375"/>
              <a:buFont typeface="Arial"/>
              <a:buNone/>
            </a:pPr>
            <a:r>
              <a:rPr lang="en" sz="3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32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 33.9%</a:t>
            </a:r>
            <a:r>
              <a:rPr lang="en" sz="3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  </a:t>
            </a:r>
            <a:r>
              <a:rPr lang="en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Earn a poor grade</a:t>
            </a:r>
          </a:p>
          <a:p>
            <a:pPr lvl="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34375"/>
              <a:buFont typeface="Arial"/>
              <a:buNone/>
            </a:pPr>
            <a:r>
              <a:rPr lang="en" sz="3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" sz="32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26.7% </a:t>
            </a:r>
            <a:r>
              <a:rPr lang="en" sz="3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Drop a course</a:t>
            </a:r>
          </a:p>
          <a:p>
            <a:pPr lvl="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34375"/>
              <a:buFont typeface="Arial"/>
              <a:buNone/>
            </a:pPr>
            <a:r>
              <a:rPr lang="en" sz="3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" sz="32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17.0%</a:t>
            </a:r>
            <a:r>
              <a:rPr lang="en" sz="3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  </a:t>
            </a:r>
            <a:r>
              <a:rPr lang="en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Fail a course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600" b="1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29" name="Shape 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175" y="4681575"/>
            <a:ext cx="862965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Shape 1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72850" y="2913225"/>
            <a:ext cx="1598849" cy="1628874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Shape 131"/>
          <p:cNvSpPr txBox="1"/>
          <p:nvPr/>
        </p:nvSpPr>
        <p:spPr>
          <a:xfrm>
            <a:off x="7202000" y="4558600"/>
            <a:ext cx="1847699" cy="256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000"/>
              <a:t>© Creative Stall, PK “</a:t>
            </a:r>
            <a:r>
              <a:rPr lang="en" sz="1000" u="sng">
                <a:solidFill>
                  <a:schemeClr val="hlink"/>
                </a:solidFill>
                <a:hlinkClick r:id="rId5"/>
              </a:rPr>
              <a:t>Unknown Book</a:t>
            </a:r>
            <a:r>
              <a:rPr lang="en" sz="1000"/>
              <a:t>” CC-BY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684100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/>
              <a:t>Impacts of costs &amp; Opportunities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37" name="Shape 137"/>
          <p:cNvSpPr txBox="1"/>
          <p:nvPr/>
        </p:nvSpPr>
        <p:spPr>
          <a:xfrm>
            <a:off x="431575" y="1416175"/>
            <a:ext cx="8442599" cy="291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311700" y="1152425"/>
            <a:ext cx="8520599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572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-"/>
            </a:pPr>
            <a:r>
              <a:rPr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Student learning &amp; academic achievement</a:t>
            </a:r>
          </a:p>
          <a:p>
            <a:pPr marL="457200" lvl="0" indent="-4572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-"/>
            </a:pPr>
            <a:r>
              <a:rPr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Student retention</a:t>
            </a:r>
          </a:p>
          <a:p>
            <a:pPr marL="457200" lvl="0" indent="-4572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-"/>
            </a:pPr>
            <a:r>
              <a:rPr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Student debt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" sz="3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leveraging innovative licensing and enabling new approaches for teaching &amp; learning 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/>
              <a:t>Virginia Higher Education Open Ed initiatives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44" name="Shape 1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775" y="1255100"/>
            <a:ext cx="1202579" cy="707399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Shape 145"/>
          <p:cNvSpPr txBox="1"/>
          <p:nvPr/>
        </p:nvSpPr>
        <p:spPr>
          <a:xfrm>
            <a:off x="1658950" y="1402850"/>
            <a:ext cx="7067100" cy="458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2010 - Nine courses (School of Business) Core curriculum</a:t>
            </a:r>
          </a:p>
        </p:txBody>
      </p:sp>
      <p:pic>
        <p:nvPicPr>
          <p:cNvPr id="146" name="Shape 1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2175" y="1962500"/>
            <a:ext cx="1675250" cy="868649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Shape 147"/>
          <p:cNvSpPr txBox="1"/>
          <p:nvPr/>
        </p:nvSpPr>
        <p:spPr>
          <a:xfrm>
            <a:off x="1712900" y="2144625"/>
            <a:ext cx="7242299" cy="686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2011 - Chancellor’s Retreat idea - Entire Assoc of Science in Business (22 courses)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"/>
              <a:t>2013 - “Z-Degree” Implemented</a:t>
            </a:r>
          </a:p>
        </p:txBody>
      </p:sp>
      <p:pic>
        <p:nvPicPr>
          <p:cNvPr id="148" name="Shape 1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6000" y="3928125"/>
            <a:ext cx="3048000" cy="219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Shape 14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412812" y="3808325"/>
            <a:ext cx="3478474" cy="458699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/>
        </p:nvSpPr>
        <p:spPr>
          <a:xfrm>
            <a:off x="3155975" y="3882437"/>
            <a:ext cx="256800" cy="384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&amp;</a:t>
            </a:r>
          </a:p>
        </p:txBody>
      </p:sp>
      <p:pic>
        <p:nvPicPr>
          <p:cNvPr id="151" name="Shape 15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42175" y="3051223"/>
            <a:ext cx="1941610" cy="707399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Shape 152"/>
          <p:cNvSpPr txBox="1"/>
          <p:nvPr/>
        </p:nvSpPr>
        <p:spPr>
          <a:xfrm>
            <a:off x="2292825" y="3210175"/>
            <a:ext cx="5340600" cy="218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2013 &amp; fwd - Virginia’s Summit on Open &amp; Digital Learning</a:t>
            </a:r>
          </a:p>
        </p:txBody>
      </p:sp>
      <p:sp>
        <p:nvSpPr>
          <p:cNvPr id="153" name="Shape 153"/>
          <p:cNvSpPr txBox="1"/>
          <p:nvPr/>
        </p:nvSpPr>
        <p:spPr>
          <a:xfrm>
            <a:off x="6959225" y="3823225"/>
            <a:ext cx="1202700" cy="384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2014</a:t>
            </a:r>
          </a:p>
        </p:txBody>
      </p:sp>
      <p:sp>
        <p:nvSpPr>
          <p:cNvPr id="154" name="Shape 154"/>
          <p:cNvSpPr txBox="1"/>
          <p:nvPr/>
        </p:nvSpPr>
        <p:spPr>
          <a:xfrm>
            <a:off x="269800" y="4396900"/>
            <a:ext cx="1202700" cy="384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500" b="1">
                <a:solidFill>
                  <a:srgbClr val="0C343D"/>
                </a:solidFill>
              </a:rPr>
              <a:t>Zx23 VCCS </a:t>
            </a:r>
          </a:p>
        </p:txBody>
      </p:sp>
      <p:sp>
        <p:nvSpPr>
          <p:cNvPr id="155" name="Shape 155"/>
          <p:cNvSpPr txBox="1"/>
          <p:nvPr/>
        </p:nvSpPr>
        <p:spPr>
          <a:xfrm>
            <a:off x="1472500" y="4396900"/>
            <a:ext cx="6729899" cy="384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2015 - Expanding the “Z-Degree” across 15+ VCCS Colleges (100+ courses)</a:t>
            </a:r>
          </a:p>
        </p:txBody>
      </p:sp>
      <p:sp>
        <p:nvSpPr>
          <p:cNvPr id="156" name="Shape 156"/>
          <p:cNvSpPr txBox="1"/>
          <p:nvPr/>
        </p:nvSpPr>
        <p:spPr>
          <a:xfrm>
            <a:off x="6701161" y="4934000"/>
            <a:ext cx="2689499" cy="14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800" dirty="0"/>
              <a:t>Logos are the property of their respective institutions.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/>
              <a:t>Institution-specific OER initiatives underway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2" name="Shape 162"/>
          <p:cNvSpPr txBox="1"/>
          <p:nvPr/>
        </p:nvSpPr>
        <p:spPr>
          <a:xfrm>
            <a:off x="311700" y="1816500"/>
            <a:ext cx="5381099" cy="1510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Raising Awareness, plus: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/>
              <a:t>Institution-specific OER initiatives underway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168" name="Shape 1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7600" y="2235200"/>
            <a:ext cx="976666" cy="1043774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Shape 169"/>
          <p:cNvSpPr txBox="1"/>
          <p:nvPr/>
        </p:nvSpPr>
        <p:spPr>
          <a:xfrm>
            <a:off x="1726350" y="2350825"/>
            <a:ext cx="7242299" cy="37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2015 - “Provost’s Creative Adaptation Fund” - Swem Library &amp; Dept. of Academic Tech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           18 projects  $1,000 each  -- Teaching with OER &amp; library-subscribed resources</a:t>
            </a:r>
          </a:p>
        </p:txBody>
      </p:sp>
      <p:sp>
        <p:nvSpPr>
          <p:cNvPr id="170" name="Shape 170"/>
          <p:cNvSpPr txBox="1"/>
          <p:nvPr/>
        </p:nvSpPr>
        <p:spPr>
          <a:xfrm>
            <a:off x="1726350" y="1266687"/>
            <a:ext cx="6864900" cy="707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2015 - Virginia Tech - offers workshops and stipends for open textbook review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2015 - Virginia Tech - revision &amp; update of openly licensed textbook underway </a:t>
            </a:r>
          </a:p>
        </p:txBody>
      </p:sp>
      <p:pic>
        <p:nvPicPr>
          <p:cNvPr id="171" name="Shape 1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2687" y="1152412"/>
            <a:ext cx="1663875" cy="93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Shape 17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3511" y="3219525"/>
            <a:ext cx="2064700" cy="1043774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Shape 173"/>
          <p:cNvSpPr txBox="1"/>
          <p:nvPr/>
        </p:nvSpPr>
        <p:spPr>
          <a:xfrm>
            <a:off x="1780300" y="3479800"/>
            <a:ext cx="6041999" cy="64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2015 - Virginia Community College System launches Zx23 Project</a:t>
            </a:r>
          </a:p>
        </p:txBody>
      </p:sp>
      <p:sp>
        <p:nvSpPr>
          <p:cNvPr id="174" name="Shape 174"/>
          <p:cNvSpPr txBox="1"/>
          <p:nvPr/>
        </p:nvSpPr>
        <p:spPr>
          <a:xfrm>
            <a:off x="6629399" y="4931509"/>
            <a:ext cx="2689499" cy="14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 dirty="0"/>
              <a:t>Logos are the property of their respective institutions.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Shape 1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7115175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Shape 180"/>
          <p:cNvPicPr preferRelativeResize="0"/>
          <p:nvPr/>
        </p:nvPicPr>
        <p:blipFill rotWithShape="1">
          <a:blip r:embed="rId4">
            <a:alphaModFix/>
          </a:blip>
          <a:srcRect l="9126" t="21000" r="16490" b="17773"/>
          <a:stretch/>
        </p:blipFill>
        <p:spPr>
          <a:xfrm>
            <a:off x="7115175" y="395238"/>
            <a:ext cx="2028825" cy="8442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Shape 18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42257" y="1844175"/>
            <a:ext cx="1825541" cy="707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Shape 18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93025" y="3052325"/>
            <a:ext cx="1524000" cy="5334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Shape 183"/>
          <p:cNvSpPr txBox="1">
            <a:spLocks noGrp="1"/>
          </p:cNvSpPr>
          <p:nvPr>
            <p:ph type="title"/>
          </p:nvPr>
        </p:nvSpPr>
        <p:spPr>
          <a:xfrm>
            <a:off x="7115150" y="3919175"/>
            <a:ext cx="2195699" cy="79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900"/>
              <a:t>= </a:t>
            </a:r>
            <a:r>
              <a:rPr lang="en" sz="2900" u="sng">
                <a:solidFill>
                  <a:srgbClr val="FF9900"/>
                </a:solidFill>
                <a:hlinkClick r:id="rId7"/>
              </a:rPr>
              <a:t>Zx23 Project</a:t>
            </a:r>
          </a:p>
        </p:txBody>
      </p:sp>
      <p:sp>
        <p:nvSpPr>
          <p:cNvPr id="184" name="Shape 184"/>
          <p:cNvSpPr txBox="1">
            <a:spLocks noGrp="1"/>
          </p:cNvSpPr>
          <p:nvPr>
            <p:ph type="title" idx="2"/>
          </p:nvPr>
        </p:nvSpPr>
        <p:spPr>
          <a:xfrm flipH="1">
            <a:off x="7943100" y="1196475"/>
            <a:ext cx="366899" cy="419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/>
              <a:t>+</a:t>
            </a:r>
          </a:p>
        </p:txBody>
      </p:sp>
      <p:sp>
        <p:nvSpPr>
          <p:cNvPr id="185" name="Shape 185"/>
          <p:cNvSpPr txBox="1">
            <a:spLocks noGrp="1"/>
          </p:cNvSpPr>
          <p:nvPr>
            <p:ph type="title" idx="3"/>
          </p:nvPr>
        </p:nvSpPr>
        <p:spPr>
          <a:xfrm flipH="1">
            <a:off x="7943100" y="2627775"/>
            <a:ext cx="366899" cy="419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/>
              <a:t>+</a:t>
            </a:r>
          </a:p>
        </p:txBody>
      </p:sp>
      <p:cxnSp>
        <p:nvCxnSpPr>
          <p:cNvPr id="186" name="Shape 186"/>
          <p:cNvCxnSpPr/>
          <p:nvPr/>
        </p:nvCxnSpPr>
        <p:spPr>
          <a:xfrm>
            <a:off x="7392950" y="3814875"/>
            <a:ext cx="1552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87" name="Shape 187"/>
          <p:cNvSpPr txBox="1"/>
          <p:nvPr/>
        </p:nvSpPr>
        <p:spPr>
          <a:xfrm>
            <a:off x="5232600" y="4837050"/>
            <a:ext cx="1259099" cy="16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8"/>
              </a:rPr>
              <a:t>Image credit</a:t>
            </a:r>
          </a:p>
        </p:txBody>
      </p:sp>
      <p:sp>
        <p:nvSpPr>
          <p:cNvPr id="188" name="Shape 188"/>
          <p:cNvSpPr txBox="1"/>
          <p:nvPr/>
        </p:nvSpPr>
        <p:spPr>
          <a:xfrm>
            <a:off x="6701625" y="4925250"/>
            <a:ext cx="2689499" cy="14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/>
              <a:t>Logos are the property of their respective institutions.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Building a supportive, flexible, cross-institutional librarians+  training community</a:t>
            </a:r>
          </a:p>
        </p:txBody>
      </p:sp>
      <p:pic>
        <p:nvPicPr>
          <p:cNvPr id="194" name="Shape 1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1525" y="2256100"/>
            <a:ext cx="3885750" cy="2056199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Shape 195"/>
          <p:cNvSpPr txBox="1"/>
          <p:nvPr/>
        </p:nvSpPr>
        <p:spPr>
          <a:xfrm>
            <a:off x="6419700" y="1152425"/>
            <a:ext cx="2724300" cy="303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Intro to OER Workshops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Networking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Listservs &amp; awareness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Peer Groups (virtual &amp; real)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Resource sharing (events)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Collaboration beyond librarians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6" name="Shape 196"/>
          <p:cNvSpPr txBox="1"/>
          <p:nvPr/>
        </p:nvSpPr>
        <p:spPr>
          <a:xfrm>
            <a:off x="311700" y="1820950"/>
            <a:ext cx="2938199" cy="292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b="1"/>
              <a:t>Encouraging librarians+  to: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Explore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Collaborate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Learn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Teach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Leverage workflows &amp; skills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>
              <a:spcBef>
                <a:spcPts val="0"/>
              </a:spcBef>
              <a:buNone/>
            </a:pPr>
            <a:r>
              <a:rPr lang="en"/>
              <a:t>Lead</a:t>
            </a:r>
          </a:p>
        </p:txBody>
      </p:sp>
      <p:pic>
        <p:nvPicPr>
          <p:cNvPr id="197" name="Shape 19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08250" y="3843951"/>
            <a:ext cx="2938325" cy="90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Shape 198"/>
          <p:cNvSpPr txBox="1"/>
          <p:nvPr/>
        </p:nvSpPr>
        <p:spPr>
          <a:xfrm>
            <a:off x="2599650" y="4858638"/>
            <a:ext cx="2397000" cy="110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000" u="sng" dirty="0">
                <a:solidFill>
                  <a:schemeClr val="hlink"/>
                </a:solidFill>
                <a:hlinkClick r:id="rId5"/>
              </a:rPr>
              <a:t>Public Domain image</a:t>
            </a:r>
          </a:p>
        </p:txBody>
      </p:sp>
      <p:sp>
        <p:nvSpPr>
          <p:cNvPr id="9" name="Shape 174"/>
          <p:cNvSpPr txBox="1"/>
          <p:nvPr/>
        </p:nvSpPr>
        <p:spPr>
          <a:xfrm>
            <a:off x="6629399" y="4931509"/>
            <a:ext cx="2689499" cy="14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 dirty="0"/>
              <a:t>Logos are the property of their respective institutions.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l">
              <a:spcBef>
                <a:spcPts val="0"/>
              </a:spcBef>
              <a:buNone/>
            </a:pPr>
            <a:r>
              <a:rPr lang="en" sz="3000"/>
              <a:t>Rationale, risks, and rewards for the librarian as OER consultant, trainer, and advocate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/>
              <a:t>Complementary Values</a:t>
            </a:r>
          </a:p>
        </p:txBody>
      </p:sp>
      <p:sp>
        <p:nvSpPr>
          <p:cNvPr id="210" name="Shape 210"/>
          <p:cNvSpPr/>
          <p:nvPr/>
        </p:nvSpPr>
        <p:spPr>
          <a:xfrm>
            <a:off x="4068987" y="2548975"/>
            <a:ext cx="1785925" cy="866175"/>
          </a:xfrm>
          <a:prstGeom prst="flowChartProcess">
            <a:avLst/>
          </a:prstGeom>
          <a:solidFill>
            <a:srgbClr val="FFFF00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b="1">
                <a:latin typeface="Open Sans"/>
                <a:ea typeface="Open Sans"/>
                <a:cs typeface="Open Sans"/>
                <a:sym typeface="Open Sans"/>
              </a:rPr>
              <a:t>ALA Core Values</a:t>
            </a:r>
          </a:p>
        </p:txBody>
      </p:sp>
      <p:sp>
        <p:nvSpPr>
          <p:cNvPr id="211" name="Shape 211"/>
          <p:cNvSpPr/>
          <p:nvPr/>
        </p:nvSpPr>
        <p:spPr>
          <a:xfrm>
            <a:off x="1583650" y="1652000"/>
            <a:ext cx="1089299" cy="616200"/>
          </a:xfrm>
          <a:prstGeom prst="roundRect">
            <a:avLst>
              <a:gd name="adj" fmla="val 20285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Access</a:t>
            </a:r>
          </a:p>
        </p:txBody>
      </p:sp>
      <p:sp>
        <p:nvSpPr>
          <p:cNvPr id="212" name="Shape 212"/>
          <p:cNvSpPr/>
          <p:nvPr/>
        </p:nvSpPr>
        <p:spPr>
          <a:xfrm>
            <a:off x="2406824" y="2530825"/>
            <a:ext cx="778200" cy="6162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Public Good</a:t>
            </a:r>
          </a:p>
        </p:txBody>
      </p:sp>
      <p:sp>
        <p:nvSpPr>
          <p:cNvPr id="213" name="Shape 213"/>
          <p:cNvSpPr/>
          <p:nvPr/>
        </p:nvSpPr>
        <p:spPr>
          <a:xfrm>
            <a:off x="4143450" y="3741500"/>
            <a:ext cx="1250100" cy="6162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Intellectual Freedom</a:t>
            </a:r>
          </a:p>
        </p:txBody>
      </p:sp>
      <p:sp>
        <p:nvSpPr>
          <p:cNvPr id="214" name="Shape 214"/>
          <p:cNvSpPr/>
          <p:nvPr/>
        </p:nvSpPr>
        <p:spPr>
          <a:xfrm>
            <a:off x="5854925" y="3695925"/>
            <a:ext cx="1907400" cy="707399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Education/Lifelong Learning</a:t>
            </a:r>
          </a:p>
        </p:txBody>
      </p:sp>
      <p:sp>
        <p:nvSpPr>
          <p:cNvPr id="215" name="Shape 215"/>
          <p:cNvSpPr/>
          <p:nvPr/>
        </p:nvSpPr>
        <p:spPr>
          <a:xfrm>
            <a:off x="6738900" y="2902462"/>
            <a:ext cx="1089299" cy="6162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Diversity</a:t>
            </a:r>
          </a:p>
        </p:txBody>
      </p:sp>
      <p:sp>
        <p:nvSpPr>
          <p:cNvPr id="216" name="Shape 216"/>
          <p:cNvSpPr/>
          <p:nvPr/>
        </p:nvSpPr>
        <p:spPr>
          <a:xfrm>
            <a:off x="5488800" y="1652000"/>
            <a:ext cx="1250100" cy="6162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Democracy</a:t>
            </a:r>
          </a:p>
        </p:txBody>
      </p:sp>
      <p:sp>
        <p:nvSpPr>
          <p:cNvPr id="217" name="Shape 217"/>
          <p:cNvSpPr/>
          <p:nvPr/>
        </p:nvSpPr>
        <p:spPr>
          <a:xfrm>
            <a:off x="3536212" y="1652000"/>
            <a:ext cx="1089299" cy="6162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Privacy</a:t>
            </a:r>
          </a:p>
        </p:txBody>
      </p:sp>
      <p:sp>
        <p:nvSpPr>
          <p:cNvPr id="218" name="Shape 218"/>
          <p:cNvSpPr/>
          <p:nvPr/>
        </p:nvSpPr>
        <p:spPr>
          <a:xfrm>
            <a:off x="2298025" y="3687900"/>
            <a:ext cx="1327499" cy="6162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Preservation</a:t>
            </a:r>
          </a:p>
        </p:txBody>
      </p:sp>
      <p:sp>
        <p:nvSpPr>
          <p:cNvPr id="219" name="Shape 219"/>
          <p:cNvSpPr/>
          <p:nvPr/>
        </p:nvSpPr>
        <p:spPr>
          <a:xfrm>
            <a:off x="6983025" y="2070475"/>
            <a:ext cx="1507199" cy="572699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Social Responsibility</a:t>
            </a:r>
          </a:p>
        </p:txBody>
      </p:sp>
      <p:sp>
        <p:nvSpPr>
          <p:cNvPr id="220" name="Shape 220"/>
          <p:cNvSpPr/>
          <p:nvPr/>
        </p:nvSpPr>
        <p:spPr>
          <a:xfrm>
            <a:off x="526025" y="2574325"/>
            <a:ext cx="1580699" cy="572699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Professionalism</a:t>
            </a:r>
          </a:p>
        </p:txBody>
      </p:sp>
      <p:sp>
        <p:nvSpPr>
          <p:cNvPr id="221" name="Shape 221"/>
          <p:cNvSpPr/>
          <p:nvPr/>
        </p:nvSpPr>
        <p:spPr>
          <a:xfrm>
            <a:off x="964400" y="3562975"/>
            <a:ext cx="982199" cy="572699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Service</a:t>
            </a:r>
          </a:p>
        </p:txBody>
      </p:sp>
      <p:cxnSp>
        <p:nvCxnSpPr>
          <p:cNvPr id="222" name="Shape 222"/>
          <p:cNvCxnSpPr/>
          <p:nvPr/>
        </p:nvCxnSpPr>
        <p:spPr>
          <a:xfrm>
            <a:off x="2678900" y="2187775"/>
            <a:ext cx="1401899" cy="39299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23" name="Shape 223"/>
          <p:cNvCxnSpPr/>
          <p:nvPr/>
        </p:nvCxnSpPr>
        <p:spPr>
          <a:xfrm rot="10800000" flipH="1">
            <a:off x="5715000" y="2268000"/>
            <a:ext cx="71400" cy="28589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24" name="Shape 224"/>
          <p:cNvCxnSpPr>
            <a:endCxn id="219" idx="1"/>
          </p:cNvCxnSpPr>
          <p:nvPr/>
        </p:nvCxnSpPr>
        <p:spPr>
          <a:xfrm rot="10800000" flipH="1">
            <a:off x="5866725" y="2356824"/>
            <a:ext cx="1116299" cy="330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25" name="Shape 225"/>
          <p:cNvCxnSpPr/>
          <p:nvPr/>
        </p:nvCxnSpPr>
        <p:spPr>
          <a:xfrm>
            <a:off x="5777500" y="3420075"/>
            <a:ext cx="339299" cy="27689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26" name="Shape 226"/>
          <p:cNvCxnSpPr>
            <a:stCxn id="213" idx="0"/>
          </p:cNvCxnSpPr>
          <p:nvPr/>
        </p:nvCxnSpPr>
        <p:spPr>
          <a:xfrm rot="10800000">
            <a:off x="4732800" y="3411200"/>
            <a:ext cx="35700" cy="330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27" name="Shape 227"/>
          <p:cNvCxnSpPr>
            <a:stCxn id="218" idx="0"/>
          </p:cNvCxnSpPr>
          <p:nvPr/>
        </p:nvCxnSpPr>
        <p:spPr>
          <a:xfrm rot="10800000" flipH="1">
            <a:off x="2961774" y="3232500"/>
            <a:ext cx="1101299" cy="455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28" name="Shape 228"/>
          <p:cNvCxnSpPr>
            <a:endCxn id="210" idx="1"/>
          </p:cNvCxnSpPr>
          <p:nvPr/>
        </p:nvCxnSpPr>
        <p:spPr>
          <a:xfrm rot="10800000" flipH="1">
            <a:off x="1919787" y="2982062"/>
            <a:ext cx="2149200" cy="616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29" name="Shape 229"/>
          <p:cNvCxnSpPr>
            <a:stCxn id="212" idx="3"/>
          </p:cNvCxnSpPr>
          <p:nvPr/>
        </p:nvCxnSpPr>
        <p:spPr>
          <a:xfrm rot="10800000" flipH="1">
            <a:off x="3185024" y="2768125"/>
            <a:ext cx="895800" cy="70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Skillset &amp; Infrastructure</a:t>
            </a:r>
          </a:p>
        </p:txBody>
      </p:sp>
      <p:pic>
        <p:nvPicPr>
          <p:cNvPr id="235" name="Shape 2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52901" y="962900"/>
            <a:ext cx="2750049" cy="4121849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Shape 236"/>
          <p:cNvSpPr/>
          <p:nvPr/>
        </p:nvSpPr>
        <p:spPr>
          <a:xfrm>
            <a:off x="405650" y="1286575"/>
            <a:ext cx="1872504" cy="1046465"/>
          </a:xfrm>
          <a:prstGeom prst="irregularSeal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Searching</a:t>
            </a:r>
          </a:p>
        </p:txBody>
      </p:sp>
      <p:sp>
        <p:nvSpPr>
          <p:cNvPr id="237" name="Shape 237"/>
          <p:cNvSpPr/>
          <p:nvPr/>
        </p:nvSpPr>
        <p:spPr>
          <a:xfrm rot="917571">
            <a:off x="2581316" y="1069284"/>
            <a:ext cx="2711951" cy="1652757"/>
          </a:xfrm>
          <a:prstGeom prst="irregularSeal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Navigating Copyright</a:t>
            </a:r>
          </a:p>
        </p:txBody>
      </p:sp>
      <p:sp>
        <p:nvSpPr>
          <p:cNvPr id="238" name="Shape 238"/>
          <p:cNvSpPr/>
          <p:nvPr/>
        </p:nvSpPr>
        <p:spPr>
          <a:xfrm>
            <a:off x="6825500" y="1397425"/>
            <a:ext cx="2053781" cy="1197449"/>
          </a:xfrm>
          <a:prstGeom prst="irregularSeal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Metadata</a:t>
            </a:r>
          </a:p>
        </p:txBody>
      </p:sp>
      <p:sp>
        <p:nvSpPr>
          <p:cNvPr id="239" name="Shape 239"/>
          <p:cNvSpPr/>
          <p:nvPr/>
        </p:nvSpPr>
        <p:spPr>
          <a:xfrm rot="-656526">
            <a:off x="253750" y="2710576"/>
            <a:ext cx="2654241" cy="939450"/>
          </a:xfrm>
          <a:prstGeom prst="irregularSeal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Evaluating</a:t>
            </a:r>
          </a:p>
        </p:txBody>
      </p:sp>
      <p:sp>
        <p:nvSpPr>
          <p:cNvPr id="240" name="Shape 240"/>
          <p:cNvSpPr/>
          <p:nvPr/>
        </p:nvSpPr>
        <p:spPr>
          <a:xfrm>
            <a:off x="2973024" y="2695650"/>
            <a:ext cx="2407373" cy="1426193"/>
          </a:xfrm>
          <a:prstGeom prst="irregularSeal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Relationships</a:t>
            </a:r>
          </a:p>
        </p:txBody>
      </p:sp>
      <p:sp>
        <p:nvSpPr>
          <p:cNvPr id="241" name="Shape 241"/>
          <p:cNvSpPr/>
          <p:nvPr/>
        </p:nvSpPr>
        <p:spPr>
          <a:xfrm>
            <a:off x="6424050" y="3115975"/>
            <a:ext cx="2625101" cy="1360638"/>
          </a:xfrm>
          <a:prstGeom prst="irregularSeal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Publishing Knowledge</a:t>
            </a:r>
          </a:p>
        </p:txBody>
      </p:sp>
      <p:sp>
        <p:nvSpPr>
          <p:cNvPr id="242" name="Shape 242"/>
          <p:cNvSpPr/>
          <p:nvPr/>
        </p:nvSpPr>
        <p:spPr>
          <a:xfrm>
            <a:off x="925600" y="4027550"/>
            <a:ext cx="2750058" cy="998135"/>
          </a:xfrm>
          <a:prstGeom prst="irregularSeal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Technology</a:t>
            </a:r>
          </a:p>
        </p:txBody>
      </p:sp>
      <p:sp>
        <p:nvSpPr>
          <p:cNvPr id="243" name="Shape 243"/>
          <p:cNvSpPr txBox="1"/>
          <p:nvPr/>
        </p:nvSpPr>
        <p:spPr>
          <a:xfrm>
            <a:off x="7102950" y="4863075"/>
            <a:ext cx="1986000" cy="16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Public domain image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311700" y="327000"/>
            <a:ext cx="2807999" cy="755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Presenters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311700" y="1237200"/>
            <a:ext cx="3828899" cy="34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/>
              <a:t>Anita Walz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Open Education, Copyright, and Scholarly Communications Librarian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Virginia Tech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1"/>
          </a:p>
          <a:p>
            <a:pPr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1"/>
          </a:p>
          <a:p>
            <a:pPr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/>
              <a:t>Tara Cassidy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Coordinator of Library Services 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Virginia's Community Colleges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/>
              <a:t>Olivia Reinauer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Reference Librarian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Tidewater Community College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2" name="Shape 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17125" y="1157287"/>
            <a:ext cx="4876800" cy="313372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Shape 73"/>
          <p:cNvSpPr/>
          <p:nvPr/>
        </p:nvSpPr>
        <p:spPr>
          <a:xfrm>
            <a:off x="8126250" y="3323300"/>
            <a:ext cx="164400" cy="1527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4" name="Shape 74"/>
          <p:cNvSpPr/>
          <p:nvPr/>
        </p:nvSpPr>
        <p:spPr>
          <a:xfrm>
            <a:off x="7503875" y="2747900"/>
            <a:ext cx="164400" cy="1527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/>
          <p:nvPr/>
        </p:nvSpPr>
        <p:spPr>
          <a:xfrm>
            <a:off x="5777625" y="3170650"/>
            <a:ext cx="164400" cy="1527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 txBox="1"/>
          <p:nvPr/>
        </p:nvSpPr>
        <p:spPr>
          <a:xfrm>
            <a:off x="4285000" y="4464100"/>
            <a:ext cx="4071300" cy="467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lang="en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USA Virginia Location Map</a:t>
            </a: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” by </a:t>
            </a:r>
            <a:r>
              <a:rPr lang="en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Alexrk2</a:t>
            </a: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 is licensed </a:t>
            </a:r>
            <a:r>
              <a:rPr lang="en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CC BY 3.0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Risks</a:t>
            </a:r>
          </a:p>
        </p:txBody>
      </p:sp>
      <p:pic>
        <p:nvPicPr>
          <p:cNvPr id="249" name="Shape 2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9" y="1152475"/>
            <a:ext cx="5694075" cy="3799025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Shape 250"/>
          <p:cNvSpPr txBox="1"/>
          <p:nvPr/>
        </p:nvSpPr>
        <p:spPr>
          <a:xfrm>
            <a:off x="3140225" y="4294525"/>
            <a:ext cx="2509199" cy="47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0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lang="en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Storm on the horizon</a:t>
            </a:r>
            <a:r>
              <a:rPr lang="en" sz="10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” by </a:t>
            </a:r>
            <a:r>
              <a:rPr lang="en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the_tahoe_guy</a:t>
            </a:r>
            <a:r>
              <a:rPr lang="en" sz="10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is licensed</a:t>
            </a: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CC BY 2.0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Opportunities</a:t>
            </a:r>
          </a:p>
        </p:txBody>
      </p:sp>
      <p:sp>
        <p:nvSpPr>
          <p:cNvPr id="256" name="Shape 256"/>
          <p:cNvSpPr txBox="1"/>
          <p:nvPr/>
        </p:nvSpPr>
        <p:spPr>
          <a:xfrm>
            <a:off x="6277575" y="3714750"/>
            <a:ext cx="1911000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257" name="Shape 2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2700" y="0"/>
            <a:ext cx="3598675" cy="5143502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Shape 258"/>
          <p:cNvSpPr txBox="1"/>
          <p:nvPr/>
        </p:nvSpPr>
        <p:spPr>
          <a:xfrm>
            <a:off x="7841700" y="4779925"/>
            <a:ext cx="1302300" cy="30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Image</a:t>
            </a:r>
            <a:r>
              <a:rPr lang="en"/>
              <a:t>: </a:t>
            </a:r>
            <a:r>
              <a:rPr lang="en" u="sng">
                <a:solidFill>
                  <a:schemeClr val="hlink"/>
                </a:solidFill>
                <a:hlinkClick r:id="rId5"/>
              </a:rPr>
              <a:t>CC0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/>
              <a:t>Growing Pains</a:t>
            </a:r>
          </a:p>
        </p:txBody>
      </p:sp>
      <p:sp>
        <p:nvSpPr>
          <p:cNvPr id="264" name="Shape 26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/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265" name="Shape 2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45750" y="184525"/>
            <a:ext cx="4286549" cy="4680449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Shape 266"/>
          <p:cNvSpPr txBox="1"/>
          <p:nvPr/>
        </p:nvSpPr>
        <p:spPr>
          <a:xfrm>
            <a:off x="4575400" y="4436100"/>
            <a:ext cx="3217800" cy="707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100"/>
              <a:t>© James Keuning "</a:t>
            </a:r>
            <a:r>
              <a:rPr lang="en" sz="1100" u="sng">
                <a:solidFill>
                  <a:schemeClr val="hlink"/>
                </a:solidFill>
                <a:hlinkClick r:id="rId4"/>
              </a:rPr>
              <a:t>Headache</a:t>
            </a:r>
            <a:r>
              <a:rPr lang="en" sz="1100"/>
              <a:t>” </a:t>
            </a:r>
            <a:r>
              <a:rPr lang="en" sz="1100" u="sng">
                <a:solidFill>
                  <a:schemeClr val="hlink"/>
                </a:solidFill>
                <a:hlinkClick r:id="rId5"/>
              </a:rPr>
              <a:t>CC BY 3.0</a:t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Some assembly required</a:t>
            </a:r>
          </a:p>
        </p:txBody>
      </p:sp>
      <p:sp>
        <p:nvSpPr>
          <p:cNvPr id="272" name="Shape 272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5290499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SzPct val="100000"/>
              <a:buFont typeface="Calibri"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Culture change</a:t>
            </a:r>
          </a:p>
          <a:p>
            <a:pPr marL="457200" lvl="0" indent="-228600" rtl="0">
              <a:spcBef>
                <a:spcPts val="0"/>
              </a:spcBef>
              <a:buSzPct val="100000"/>
              <a:buFont typeface="Calibri"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Uneven infrastructure</a:t>
            </a:r>
          </a:p>
          <a:p>
            <a:pPr marL="457200" lvl="0" indent="-228600" rtl="0">
              <a:spcBef>
                <a:spcPts val="0"/>
              </a:spcBef>
              <a:buSzPct val="100000"/>
              <a:buFont typeface="Calibri"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What does open mean?</a:t>
            </a:r>
          </a:p>
        </p:txBody>
      </p:sp>
      <p:pic>
        <p:nvPicPr>
          <p:cNvPr id="273" name="Shape 273"/>
          <p:cNvPicPr preferRelativeResize="0"/>
          <p:nvPr/>
        </p:nvPicPr>
        <p:blipFill rotWithShape="1">
          <a:blip r:embed="rId3">
            <a:alphaModFix/>
          </a:blip>
          <a:srcRect r="5303" b="4625"/>
          <a:stretch/>
        </p:blipFill>
        <p:spPr>
          <a:xfrm>
            <a:off x="5921975" y="1586400"/>
            <a:ext cx="3021524" cy="2973324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Shape 274"/>
          <p:cNvSpPr txBox="1"/>
          <p:nvPr/>
        </p:nvSpPr>
        <p:spPr>
          <a:xfrm>
            <a:off x="5878275" y="4436100"/>
            <a:ext cx="3217800" cy="707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100"/>
              <a:t>© Emily van den Heever  "</a:t>
            </a:r>
            <a:r>
              <a:rPr lang="en" sz="1100" u="sng">
                <a:solidFill>
                  <a:schemeClr val="hlink"/>
                </a:solidFill>
                <a:hlinkClick r:id="rId4"/>
              </a:rPr>
              <a:t>Alert</a:t>
            </a:r>
            <a:r>
              <a:rPr lang="en" sz="1100"/>
              <a:t>” </a:t>
            </a:r>
            <a:r>
              <a:rPr lang="en" sz="1100" u="sng">
                <a:solidFill>
                  <a:schemeClr val="hlink"/>
                </a:solidFill>
                <a:hlinkClick r:id="rId5"/>
              </a:rPr>
              <a:t>CC BY 3.0</a:t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Silos, silos, everywhere</a:t>
            </a:r>
          </a:p>
        </p:txBody>
      </p:sp>
      <p:sp>
        <p:nvSpPr>
          <p:cNvPr id="280" name="Shape 280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SzPct val="100000"/>
              <a:buFont typeface="Calibri"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Communication</a:t>
            </a:r>
          </a:p>
          <a:p>
            <a:pPr marL="457200" lvl="0" indent="-228600" rtl="0">
              <a:spcBef>
                <a:spcPts val="0"/>
              </a:spcBef>
              <a:buSzPct val="100000"/>
              <a:buFont typeface="Calibri"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Workload &amp; processes</a:t>
            </a:r>
          </a:p>
          <a:p>
            <a:pPr marL="457200" lvl="0" indent="-228600" rtl="0">
              <a:spcBef>
                <a:spcPts val="0"/>
              </a:spcBef>
              <a:buSzPct val="100000"/>
              <a:buFont typeface="Calibri"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Quality OER </a:t>
            </a:r>
          </a:p>
        </p:txBody>
      </p:sp>
      <p:pic>
        <p:nvPicPr>
          <p:cNvPr id="281" name="Shape 2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46800" y="3204175"/>
            <a:ext cx="5098485" cy="1364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Shape 282"/>
          <p:cNvPicPr preferRelativeResize="0"/>
          <p:nvPr/>
        </p:nvPicPr>
        <p:blipFill rotWithShape="1">
          <a:blip r:embed="rId4">
            <a:alphaModFix/>
          </a:blip>
          <a:srcRect t="9926"/>
          <a:stretch/>
        </p:blipFill>
        <p:spPr>
          <a:xfrm>
            <a:off x="260450" y="3204175"/>
            <a:ext cx="3503074" cy="1364225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Shape 283"/>
          <p:cNvSpPr txBox="1"/>
          <p:nvPr/>
        </p:nvSpPr>
        <p:spPr>
          <a:xfrm>
            <a:off x="146500" y="4568400"/>
            <a:ext cx="8685899" cy="466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100"/>
              <a:t>© icon 54 “</a:t>
            </a:r>
            <a:r>
              <a:rPr lang="en" sz="1100" u="sng">
                <a:solidFill>
                  <a:schemeClr val="hlink"/>
                </a:solidFill>
                <a:hlinkClick r:id="rId5"/>
              </a:rPr>
              <a:t>Silo Storage</a:t>
            </a:r>
            <a:r>
              <a:rPr lang="en" sz="1100"/>
              <a:t>,” Sarah Tan “</a:t>
            </a:r>
            <a:r>
              <a:rPr lang="en" sz="1100" u="sng">
                <a:solidFill>
                  <a:schemeClr val="hlink"/>
                </a:solidFill>
                <a:hlinkClick r:id="rId6"/>
              </a:rPr>
              <a:t>silo</a:t>
            </a:r>
            <a:r>
              <a:rPr lang="en" sz="1100"/>
              <a:t>,” David Waschbüsch “</a:t>
            </a:r>
            <a:r>
              <a:rPr lang="en" sz="1100" u="sng">
                <a:solidFill>
                  <a:schemeClr val="hlink"/>
                </a:solidFill>
                <a:hlinkClick r:id="rId7"/>
              </a:rPr>
              <a:t>silo</a:t>
            </a:r>
            <a:r>
              <a:rPr lang="en" sz="1100"/>
              <a:t>,” Lance Weisser “</a:t>
            </a:r>
            <a:r>
              <a:rPr lang="en" sz="1100" u="sng">
                <a:solidFill>
                  <a:schemeClr val="hlink"/>
                </a:solidFill>
                <a:hlinkClick r:id="rId8"/>
              </a:rPr>
              <a:t>Data</a:t>
            </a:r>
            <a:r>
              <a:rPr lang="en" sz="1100"/>
              <a:t>,” “</a:t>
            </a:r>
            <a:r>
              <a:rPr lang="en" sz="1100" u="sng">
                <a:solidFill>
                  <a:schemeClr val="hlink"/>
                </a:solidFill>
                <a:hlinkClick r:id="rId9"/>
              </a:rPr>
              <a:t>Data</a:t>
            </a:r>
            <a:r>
              <a:rPr lang="en" sz="1100"/>
              <a:t>,” </a:t>
            </a:r>
            <a:r>
              <a:rPr lang="en" sz="1100" u="sng">
                <a:solidFill>
                  <a:schemeClr val="accent5"/>
                </a:solidFill>
                <a:hlinkClick r:id="rId10"/>
              </a:rPr>
              <a:t>CC BY 3.0</a:t>
            </a: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Overcoming our training</a:t>
            </a:r>
          </a:p>
        </p:txBody>
      </p:sp>
      <p:sp>
        <p:nvSpPr>
          <p:cNvPr id="289" name="Shape 289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5566499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SzPct val="100000"/>
              <a:buFont typeface="Calibri"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Copyright, right?</a:t>
            </a:r>
          </a:p>
          <a:p>
            <a:pPr marL="457200" lvl="0" indent="-228600" rtl="0">
              <a:spcBef>
                <a:spcPts val="0"/>
              </a:spcBef>
              <a:buSzPct val="100000"/>
              <a:buFont typeface="Calibri"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Citing v. attribution</a:t>
            </a:r>
          </a:p>
          <a:p>
            <a:pPr marL="457200" lvl="0" indent="-228600">
              <a:spcBef>
                <a:spcPts val="0"/>
              </a:spcBef>
              <a:buSzPct val="100000"/>
              <a:buFont typeface="Calibri"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Unlearning the tendency not to share</a:t>
            </a:r>
          </a:p>
        </p:txBody>
      </p:sp>
      <p:pic>
        <p:nvPicPr>
          <p:cNvPr id="290" name="Shape 2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54475" y="571775"/>
            <a:ext cx="2954024" cy="4149425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Shape 291"/>
          <p:cNvSpPr txBox="1"/>
          <p:nvPr/>
        </p:nvSpPr>
        <p:spPr>
          <a:xfrm>
            <a:off x="5954475" y="4436100"/>
            <a:ext cx="3217800" cy="707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100"/>
              <a:t>© Rodrigo De Araujo E Silva  "</a:t>
            </a:r>
            <a:r>
              <a:rPr lang="en" sz="1100" u="sng">
                <a:solidFill>
                  <a:schemeClr val="hlink"/>
                </a:solidFill>
                <a:hlinkClick r:id="rId4"/>
              </a:rPr>
              <a:t>Judo Instructor</a:t>
            </a:r>
            <a:r>
              <a:rPr lang="en" sz="1100"/>
              <a:t>” </a:t>
            </a:r>
            <a:r>
              <a:rPr lang="en" sz="1100" u="sng">
                <a:solidFill>
                  <a:schemeClr val="hlink"/>
                </a:solidFill>
                <a:hlinkClick r:id="rId5"/>
              </a:rPr>
              <a:t>CC BY 3.0</a:t>
            </a:r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/>
              <a:t>Successes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97" name="Shape 297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SzPct val="100000"/>
              <a:buFont typeface="Calibri"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2-yr ‘Z’ proliferation</a:t>
            </a:r>
          </a:p>
          <a:p>
            <a:pPr marL="457200" lvl="0" indent="-228600" rtl="0">
              <a:spcBef>
                <a:spcPts val="0"/>
              </a:spcBef>
              <a:buSzPct val="100000"/>
              <a:buFont typeface="Calibri"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Tech integration </a:t>
            </a:r>
          </a:p>
          <a:p>
            <a:pPr marL="457200" lvl="0" indent="-228600" rtl="0">
              <a:spcBef>
                <a:spcPts val="0"/>
              </a:spcBef>
              <a:buSzPct val="100000"/>
              <a:buFont typeface="Calibri"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Enthusiasm and buy-in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98" name="Shape 2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06125" y="2228425"/>
            <a:ext cx="2726175" cy="2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Shape 299"/>
          <p:cNvSpPr txBox="1"/>
          <p:nvPr/>
        </p:nvSpPr>
        <p:spPr>
          <a:xfrm>
            <a:off x="5967648" y="4436100"/>
            <a:ext cx="3509400" cy="707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100"/>
              <a:t>© Jon Prepeluh  "</a:t>
            </a:r>
            <a:r>
              <a:rPr lang="en" sz="1100" u="sng">
                <a:solidFill>
                  <a:schemeClr val="hlink"/>
                </a:solidFill>
                <a:hlinkClick r:id="rId4"/>
              </a:rPr>
              <a:t>team</a:t>
            </a:r>
            <a:r>
              <a:rPr lang="en" sz="1100"/>
              <a:t>" </a:t>
            </a:r>
            <a:r>
              <a:rPr lang="en" sz="1100" u="sng">
                <a:solidFill>
                  <a:schemeClr val="hlink"/>
                </a:solidFill>
                <a:hlinkClick r:id="rId5"/>
              </a:rPr>
              <a:t>CC BY 3.0</a:t>
            </a:r>
          </a:p>
        </p:txBody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Student benefits</a:t>
            </a:r>
          </a:p>
        </p:txBody>
      </p:sp>
      <p:sp>
        <p:nvSpPr>
          <p:cNvPr id="305" name="Shape 305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3000" dirty="0">
                <a:latin typeface="Calibri"/>
                <a:ea typeface="Calibri"/>
                <a:cs typeface="Calibri"/>
                <a:sym typeface="Calibri"/>
              </a:rPr>
              <a:t>Tidewater is beginning to see data on Z-Degree outcomes</a:t>
            </a:r>
          </a:p>
          <a:p>
            <a:pPr marL="457200" lvl="0" indent="-228600" rtl="0">
              <a:spcBef>
                <a:spcPts val="0"/>
              </a:spcBef>
              <a:buSzPct val="100000"/>
              <a:buFont typeface="Calibri"/>
            </a:pPr>
            <a:r>
              <a:rPr lang="en" sz="3000" dirty="0">
                <a:latin typeface="Calibri"/>
                <a:ea typeface="Calibri"/>
                <a:cs typeface="Calibri"/>
                <a:sym typeface="Calibri"/>
              </a:rPr>
              <a:t>Savings</a:t>
            </a:r>
          </a:p>
          <a:p>
            <a:pPr marL="457200" lvl="0" indent="-228600" rtl="0">
              <a:spcBef>
                <a:spcPts val="0"/>
              </a:spcBef>
              <a:buSzPct val="100000"/>
              <a:buFont typeface="Calibri"/>
            </a:pPr>
            <a:r>
              <a:rPr lang="en" sz="3000" dirty="0">
                <a:latin typeface="Calibri"/>
                <a:ea typeface="Calibri"/>
                <a:cs typeface="Calibri"/>
                <a:sym typeface="Calibri"/>
              </a:rPr>
              <a:t>Satisfaction</a:t>
            </a:r>
          </a:p>
          <a:p>
            <a:pPr marL="457200" lvl="0" indent="-228600">
              <a:spcBef>
                <a:spcPts val="0"/>
              </a:spcBef>
              <a:buSzPct val="100000"/>
              <a:buFont typeface="Calibri"/>
            </a:pPr>
            <a:r>
              <a:rPr lang="en" sz="3000" dirty="0">
                <a:latin typeface="Calibri"/>
                <a:ea typeface="Calibri"/>
                <a:cs typeface="Calibri"/>
                <a:sym typeface="Calibri"/>
              </a:rPr>
              <a:t>Success</a:t>
            </a:r>
          </a:p>
        </p:txBody>
      </p:sp>
      <p:pic>
        <p:nvPicPr>
          <p:cNvPr id="306" name="Shape 3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48625" y="1941100"/>
            <a:ext cx="2902675" cy="2780274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Shape 307"/>
          <p:cNvSpPr txBox="1"/>
          <p:nvPr/>
        </p:nvSpPr>
        <p:spPr>
          <a:xfrm>
            <a:off x="5281848" y="4436100"/>
            <a:ext cx="3509400" cy="707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100"/>
              <a:t>© mathieu dedebant "</a:t>
            </a:r>
            <a:r>
              <a:rPr lang="en" sz="1100" u="sng">
                <a:solidFill>
                  <a:schemeClr val="hlink"/>
                </a:solidFill>
                <a:hlinkClick r:id="rId4"/>
              </a:rPr>
              <a:t>students</a:t>
            </a:r>
            <a:r>
              <a:rPr lang="en" sz="1100"/>
              <a:t>" </a:t>
            </a:r>
            <a:r>
              <a:rPr lang="en" sz="1100" u="sng">
                <a:solidFill>
                  <a:schemeClr val="hlink"/>
                </a:solidFill>
                <a:hlinkClick r:id="rId5"/>
              </a:rPr>
              <a:t>CC BY 3.0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8600" y="4789799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dirty="0"/>
              <a:t>'</a:t>
            </a:r>
            <a:r>
              <a:rPr lang="en" u="sng" dirty="0">
                <a:solidFill>
                  <a:schemeClr val="hlink"/>
                </a:solidFill>
                <a:hlinkClick r:id="rId6"/>
              </a:rPr>
              <a:t>Z-Degree Program Successes</a:t>
            </a:r>
            <a:r>
              <a:rPr lang="en" dirty="0"/>
              <a:t>' 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New networks &amp; collaborations</a:t>
            </a:r>
          </a:p>
        </p:txBody>
      </p:sp>
      <p:sp>
        <p:nvSpPr>
          <p:cNvPr id="313" name="Shape 313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5193299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SzPct val="100000"/>
              <a:buFont typeface="Calibri"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Textbook affordability</a:t>
            </a:r>
          </a:p>
          <a:p>
            <a:pPr marL="457200" lvl="0" indent="-228600" rtl="0">
              <a:spcBef>
                <a:spcPts val="0"/>
              </a:spcBef>
              <a:buSzPct val="100000"/>
              <a:buFont typeface="Calibri"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Cross-institutional conversations </a:t>
            </a:r>
          </a:p>
          <a:p>
            <a:pPr marL="457200" lvl="0" indent="-228600" rtl="0">
              <a:spcBef>
                <a:spcPts val="0"/>
              </a:spcBef>
              <a:buSzPct val="100000"/>
              <a:buFont typeface="Calibri"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Interest from libraries of all types</a:t>
            </a:r>
          </a:p>
        </p:txBody>
      </p:sp>
      <p:pic>
        <p:nvPicPr>
          <p:cNvPr id="314" name="Shape 3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40800" y="1886575"/>
            <a:ext cx="3591499" cy="2881224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Shape 315"/>
          <p:cNvSpPr txBox="1"/>
          <p:nvPr/>
        </p:nvSpPr>
        <p:spPr>
          <a:xfrm>
            <a:off x="5281848" y="4436100"/>
            <a:ext cx="3509400" cy="707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100"/>
              <a:t>© Wilson Joseph "</a:t>
            </a:r>
            <a:r>
              <a:rPr lang="en" sz="1100" u="sng">
                <a:solidFill>
                  <a:schemeClr val="hlink"/>
                </a:solidFill>
                <a:hlinkClick r:id="rId4"/>
              </a:rPr>
              <a:t>HR</a:t>
            </a:r>
            <a:r>
              <a:rPr lang="en" sz="1100"/>
              <a:t>" </a:t>
            </a:r>
            <a:r>
              <a:rPr lang="en" sz="1100" u="sng">
                <a:solidFill>
                  <a:schemeClr val="hlink"/>
                </a:solidFill>
                <a:hlinkClick r:id="rId5"/>
              </a:rPr>
              <a:t>CC BY 3.0</a:t>
            </a:r>
          </a:p>
        </p:txBody>
      </p:sp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Librarian OER Leaders</a:t>
            </a:r>
          </a:p>
        </p:txBody>
      </p:sp>
      <p:sp>
        <p:nvSpPr>
          <p:cNvPr id="321" name="Shape 321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4289700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SzPct val="100000"/>
              <a:buFont typeface="Calibri"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Building expertise</a:t>
            </a:r>
          </a:p>
          <a:p>
            <a:pPr marL="457200" lvl="0" indent="-228600" rtl="0">
              <a:spcBef>
                <a:spcPts val="0"/>
              </a:spcBef>
              <a:buSzPct val="100000"/>
              <a:buFont typeface="Calibri"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Support &amp; training</a:t>
            </a:r>
          </a:p>
          <a:p>
            <a:pPr marL="457200" lvl="0" indent="-228600" rtl="0">
              <a:spcBef>
                <a:spcPts val="0"/>
              </a:spcBef>
              <a:buSzPct val="100000"/>
              <a:buFont typeface="Calibri"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Developing policy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322" name="Shape 3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5525" y="861575"/>
            <a:ext cx="3509375" cy="3570574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Shape 323"/>
          <p:cNvSpPr txBox="1"/>
          <p:nvPr/>
        </p:nvSpPr>
        <p:spPr>
          <a:xfrm>
            <a:off x="5226648" y="4321800"/>
            <a:ext cx="3509400" cy="707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100"/>
              <a:t>© Wilson Joseph "</a:t>
            </a:r>
            <a:r>
              <a:rPr lang="en" sz="1100" u="sng">
                <a:solidFill>
                  <a:schemeClr val="accent5"/>
                </a:solidFill>
                <a:hlinkClick r:id="rId4"/>
              </a:rPr>
              <a:t>people</a:t>
            </a:r>
            <a:r>
              <a:rPr lang="en" sz="1100"/>
              <a:t>" </a:t>
            </a:r>
            <a:r>
              <a:rPr lang="en" sz="1100" u="sng">
                <a:solidFill>
                  <a:schemeClr val="hlink"/>
                </a:solidFill>
                <a:hlinkClick r:id="rId5"/>
              </a:rPr>
              <a:t>CC BY 3.0</a:t>
            </a:r>
          </a:p>
        </p:txBody>
      </p:sp>
      <p:sp>
        <p:nvSpPr>
          <p:cNvPr id="324" name="Shape 324"/>
          <p:cNvSpPr txBox="1"/>
          <p:nvPr/>
        </p:nvSpPr>
        <p:spPr>
          <a:xfrm>
            <a:off x="152475" y="4683075"/>
            <a:ext cx="6761100" cy="346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100"/>
              <a:t>SCHEV </a:t>
            </a:r>
            <a:r>
              <a:rPr lang="en" sz="1100" u="sng">
                <a:solidFill>
                  <a:schemeClr val="accent5"/>
                </a:solidFill>
                <a:hlinkClick r:id="rId6"/>
              </a:rPr>
              <a:t>Open Virginia Advisory Committee</a:t>
            </a:r>
            <a:r>
              <a:rPr lang="en" sz="1100"/>
              <a:t> and </a:t>
            </a:r>
            <a:r>
              <a:rPr lang="en" sz="1100" u="sng">
                <a:solidFill>
                  <a:schemeClr val="accent5"/>
                </a:solidFill>
                <a:hlinkClick r:id="rId7"/>
              </a:rPr>
              <a:t>Library Advisory Committee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/>
              <a:t>What are Open Educational Resources?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82" name="Shape 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47100" y="1070675"/>
            <a:ext cx="4478275" cy="3288723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Shape 83"/>
          <p:cNvSpPr txBox="1"/>
          <p:nvPr/>
        </p:nvSpPr>
        <p:spPr>
          <a:xfrm>
            <a:off x="6797375" y="4590375"/>
            <a:ext cx="2589600" cy="16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Image</a:t>
            </a:r>
            <a:r>
              <a:rPr lang="en"/>
              <a:t>: Public Domain </a:t>
            </a:r>
          </a:p>
        </p:txBody>
      </p:sp>
    </p:spTree>
  </p:cSld>
  <p:clrMapOvr>
    <a:masterClrMapping/>
  </p:clrMapOvr>
  <p:transition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What seems to be working?</a:t>
            </a:r>
          </a:p>
        </p:txBody>
      </p:sp>
      <p:pic>
        <p:nvPicPr>
          <p:cNvPr id="330" name="Shape 3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9350" y="692324"/>
            <a:ext cx="2984774" cy="210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Shape 3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98099" y="1710725"/>
            <a:ext cx="3101224" cy="2351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Shape 3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1700" y="1152474"/>
            <a:ext cx="3334524" cy="1870475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Shape 333"/>
          <p:cNvSpPr txBox="1"/>
          <p:nvPr/>
        </p:nvSpPr>
        <p:spPr>
          <a:xfrm>
            <a:off x="3498162" y="3951650"/>
            <a:ext cx="3101099" cy="329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0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lang="en" sz="10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Excitement</a:t>
            </a:r>
            <a:r>
              <a:rPr lang="en" sz="10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”by </a:t>
            </a:r>
            <a:r>
              <a:rPr lang="en" sz="10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7"/>
              </a:rPr>
              <a:t>Alexandre Normand</a:t>
            </a:r>
            <a:r>
              <a:rPr lang="en" sz="10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is </a:t>
            </a:r>
            <a:r>
              <a:rPr lang="en" sz="1000" u="sng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hlinkClick r:id="rId8"/>
              </a:rPr>
              <a:t>CC BY 2.0</a:t>
            </a:r>
          </a:p>
        </p:txBody>
      </p:sp>
      <p:pic>
        <p:nvPicPr>
          <p:cNvPr id="334" name="Shape 33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940600" y="3260475"/>
            <a:ext cx="1898899" cy="1462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Shape 335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797850" y="2669000"/>
            <a:ext cx="1709599" cy="1709599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Shape 336"/>
          <p:cNvSpPr txBox="1"/>
          <p:nvPr/>
        </p:nvSpPr>
        <p:spPr>
          <a:xfrm>
            <a:off x="6678075" y="4459900"/>
            <a:ext cx="2088299" cy="401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“</a:t>
            </a:r>
            <a:r>
              <a:rPr lang="en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11"/>
              </a:rPr>
              <a:t>Leadership</a:t>
            </a: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” by </a:t>
            </a:r>
            <a:r>
              <a:rPr lang="en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12"/>
              </a:rPr>
              <a:t>Pedro Ribeiro</a:t>
            </a: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 Simoes is </a:t>
            </a:r>
            <a:r>
              <a:rPr lang="en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8"/>
              </a:rPr>
              <a:t>CC BY 2.0</a:t>
            </a:r>
          </a:p>
        </p:txBody>
      </p:sp>
      <p:sp>
        <p:nvSpPr>
          <p:cNvPr id="337" name="Shape 337"/>
          <p:cNvSpPr txBox="1"/>
          <p:nvPr/>
        </p:nvSpPr>
        <p:spPr>
          <a:xfrm>
            <a:off x="940550" y="4723225"/>
            <a:ext cx="1899000" cy="2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000" u="sng">
                <a:solidFill>
                  <a:schemeClr val="hlink"/>
                </a:solidFill>
                <a:hlinkClick r:id="rId13"/>
              </a:rPr>
              <a:t>Image</a:t>
            </a:r>
            <a:r>
              <a:rPr lang="en" sz="1000"/>
              <a:t>: </a:t>
            </a:r>
            <a:r>
              <a:rPr lang="en" sz="1000" u="sng">
                <a:solidFill>
                  <a:schemeClr val="hlink"/>
                </a:solidFill>
                <a:hlinkClick r:id="rId14"/>
              </a:rPr>
              <a:t>CC0</a:t>
            </a:r>
          </a:p>
        </p:txBody>
      </p:sp>
      <p:sp>
        <p:nvSpPr>
          <p:cNvPr id="338" name="Shape 338"/>
          <p:cNvSpPr txBox="1"/>
          <p:nvPr/>
        </p:nvSpPr>
        <p:spPr>
          <a:xfrm>
            <a:off x="7542925" y="2406900"/>
            <a:ext cx="901199" cy="329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800"/>
              <a:t>CC0 image</a:t>
            </a:r>
          </a:p>
        </p:txBody>
      </p:sp>
      <p:sp>
        <p:nvSpPr>
          <p:cNvPr id="339" name="Shape 339"/>
          <p:cNvSpPr txBox="1"/>
          <p:nvPr/>
        </p:nvSpPr>
        <p:spPr>
          <a:xfrm>
            <a:off x="311700" y="2923425"/>
            <a:ext cx="2341499" cy="17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000" u="sng">
                <a:solidFill>
                  <a:schemeClr val="hlink"/>
                </a:solidFill>
                <a:hlinkClick r:id="rId15"/>
              </a:rPr>
              <a:t>Image</a:t>
            </a:r>
            <a:r>
              <a:rPr lang="en" sz="1000" u="sng"/>
              <a:t>: CC0</a:t>
            </a:r>
          </a:p>
        </p:txBody>
      </p:sp>
    </p:spTree>
  </p:cSld>
  <p:clrMapOvr>
    <a:masterClrMapping/>
  </p:clrMapOvr>
  <p:transition spd="slow">
    <p:cut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Questions &amp; Discussion</a:t>
            </a:r>
          </a:p>
        </p:txBody>
      </p:sp>
      <p:pic>
        <p:nvPicPr>
          <p:cNvPr id="345" name="Shape 3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6100" y="1439425"/>
            <a:ext cx="3426399" cy="2264651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Shape 346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Tara Cassidy: </a:t>
            </a:r>
            <a:r>
              <a:rPr lang="en" u="sng">
                <a:solidFill>
                  <a:schemeClr val="accent3"/>
                </a:solidFill>
                <a:hlinkClick r:id="rId4"/>
              </a:rPr>
              <a:t>tcassidy@vccs.edu</a:t>
            </a:r>
            <a:r>
              <a:rPr lang="en"/>
              <a:t> 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Olivia Reinauer: </a:t>
            </a:r>
            <a:r>
              <a:rPr lang="en" u="sng">
                <a:solidFill>
                  <a:schemeClr val="accent3"/>
                </a:solidFill>
                <a:hlinkClick r:id="rId5"/>
              </a:rPr>
              <a:t>oreinauer@tcc.edu</a:t>
            </a:r>
            <a:r>
              <a:rPr lang="en"/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Anita Walz: </a:t>
            </a:r>
            <a:r>
              <a:rPr lang="en" u="sng">
                <a:solidFill>
                  <a:schemeClr val="accent3"/>
                </a:solidFill>
                <a:hlinkClick r:id="rId6"/>
              </a:rPr>
              <a:t>arwalz@vt.edu</a:t>
            </a:r>
            <a:r>
              <a:rPr lang="en"/>
              <a:t> </a:t>
            </a:r>
          </a:p>
        </p:txBody>
      </p:sp>
      <p:sp>
        <p:nvSpPr>
          <p:cNvPr id="347" name="Shape 347"/>
          <p:cNvSpPr txBox="1"/>
          <p:nvPr/>
        </p:nvSpPr>
        <p:spPr>
          <a:xfrm>
            <a:off x="7952450" y="4793775"/>
            <a:ext cx="1288500" cy="12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000" u="sng">
                <a:solidFill>
                  <a:schemeClr val="hlink"/>
                </a:solidFill>
                <a:hlinkClick r:id="rId7"/>
              </a:rPr>
              <a:t>Image</a:t>
            </a:r>
            <a:r>
              <a:rPr lang="en" sz="1000"/>
              <a:t> source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Open Educational Resources are: 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724600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600"/>
              </a:spcBef>
              <a:spcAft>
                <a:spcPts val="0"/>
              </a:spcAft>
              <a:buNone/>
            </a:pPr>
            <a:endParaRPr sz="3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Teaching</a:t>
            </a:r>
            <a:r>
              <a:rPr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" sz="36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learning</a:t>
            </a:r>
            <a:r>
              <a:rPr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and </a:t>
            </a:r>
            <a:r>
              <a:rPr lang="en" sz="36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research </a:t>
            </a:r>
            <a:r>
              <a:rPr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resources...</a:t>
            </a:r>
          </a:p>
          <a:p>
            <a:pPr rtl="0">
              <a:spcBef>
                <a:spcPts val="600"/>
              </a:spcBef>
              <a:spcAft>
                <a:spcPts val="0"/>
              </a:spcAft>
              <a:buNone/>
            </a:pPr>
            <a:endParaRPr sz="3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rtl="0">
              <a:spcBef>
                <a:spcPts val="600"/>
              </a:spcBef>
              <a:spcAft>
                <a:spcPts val="0"/>
              </a:spcAft>
              <a:buNone/>
            </a:pPr>
            <a:endParaRPr sz="3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http://www.hewlett.org/programs/education/open-educational-resources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Open Educational Resources include: </a:t>
            </a:r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Full courses, course materials, modules, textbooks, streaming videos, tests, software, and any other tools, materials, or techniques </a:t>
            </a:r>
            <a:r>
              <a:rPr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used to support access to knowledge.</a:t>
            </a:r>
            <a:r>
              <a:rPr lang="en" sz="36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</a:t>
            </a:r>
          </a:p>
          <a:p>
            <a:pPr lvl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http://www.hewlett.org/programs/education/open-educational-resources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/>
              <a:t>Open Educational Resources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311700" y="1010075"/>
            <a:ext cx="8520599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. . reside in the </a:t>
            </a:r>
            <a:r>
              <a:rPr lang="en" sz="36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public domain </a:t>
            </a:r>
            <a:r>
              <a:rPr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 have been</a:t>
            </a:r>
            <a:r>
              <a:rPr lang="en" sz="36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released under an intellectual property license that permits their free use </a:t>
            </a:r>
            <a:r>
              <a:rPr lang="en" sz="3600" b="1" u="sng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and re-purposing</a:t>
            </a:r>
            <a:r>
              <a:rPr lang="en" sz="36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by others.</a:t>
            </a:r>
          </a:p>
          <a:p>
            <a:pPr lvl="0" rtl="0">
              <a:spcBef>
                <a:spcPts val="600"/>
              </a:spcBef>
              <a:spcAft>
                <a:spcPts val="0"/>
              </a:spcAft>
              <a:buNone/>
            </a:pPr>
            <a:endParaRPr sz="3600" b="1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http://www.hewlett.org/programs/education/open-educational-resources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02" name="Shape 10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28925" y="3088550"/>
            <a:ext cx="1370774" cy="1523074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Shape 103"/>
          <p:cNvSpPr txBox="1"/>
          <p:nvPr/>
        </p:nvSpPr>
        <p:spPr>
          <a:xfrm>
            <a:off x="6755700" y="4503625"/>
            <a:ext cx="2244000" cy="107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800"/>
              <a:t>CC BY </a:t>
            </a:r>
            <a:r>
              <a:rPr lang="en" sz="800" u="sng">
                <a:solidFill>
                  <a:schemeClr val="hlink"/>
                </a:solidFill>
                <a:hlinkClick r:id="rId5"/>
              </a:rPr>
              <a:t>http://creativecommons.org/licenses/</a:t>
            </a:r>
            <a:r>
              <a:rPr lang="en" sz="800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Most popular licensing scheme: Creative Commons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Copying / distributing materials with CC licenses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always requires attribution and</a:t>
            </a:r>
          </a:p>
          <a:p>
            <a:pPr marL="457200" lvl="0" indent="-228600">
              <a:spcBef>
                <a:spcPts val="0"/>
              </a:spcBef>
              <a:buChar char="-"/>
            </a:pPr>
            <a:r>
              <a:rPr lang="en"/>
              <a:t>allows </a:t>
            </a:r>
            <a:r>
              <a:rPr lang="en" u="sng"/>
              <a:t>anyone</a:t>
            </a:r>
            <a:r>
              <a:rPr lang="en"/>
              <a:t> to remix and redistribute a work</a:t>
            </a:r>
          </a:p>
        </p:txBody>
      </p:sp>
      <p:sp>
        <p:nvSpPr>
          <p:cNvPr id="110" name="Shape 110"/>
          <p:cNvSpPr txBox="1"/>
          <p:nvPr/>
        </p:nvSpPr>
        <p:spPr>
          <a:xfrm>
            <a:off x="397725" y="3890625"/>
            <a:ext cx="8746200" cy="125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u="sng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http://www.creativecommons.org/licenses</a:t>
            </a:r>
          </a:p>
          <a:p>
            <a:pPr rtl="0">
              <a:spcBef>
                <a:spcPts val="0"/>
              </a:spcBef>
              <a:buNone/>
            </a:pPr>
            <a:endParaRPr>
              <a:solidFill>
                <a:srgbClr val="0000FF"/>
              </a:solidFill>
            </a:endParaRP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u="sng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https://wiki.creativecommons.org/wiki/Best_practices_for_attribution</a:t>
            </a:r>
            <a:r>
              <a:rPr lang="en" sz="18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11" name="Shape 1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5775" y="2726623"/>
            <a:ext cx="8172450" cy="1252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/>
              <a:t>Like Open Access publications, OER are: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1106000" y="677650"/>
            <a:ext cx="7539000" cy="3962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25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48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Gratis</a:t>
            </a:r>
            <a:r>
              <a:rPr lang="en"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(nominal cost for print)</a:t>
            </a:r>
          </a:p>
          <a:p>
            <a:pPr rtl="0">
              <a:spcBef>
                <a:spcPts val="0"/>
              </a:spcBef>
              <a:buNone/>
            </a:pPr>
            <a:r>
              <a:rPr lang="en" sz="48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Libre</a:t>
            </a:r>
            <a:r>
              <a:rPr lang="en"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(5 Rs: Retain, Reuse,   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         </a:t>
            </a:r>
            <a:r>
              <a:rPr lang="en" sz="36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Revise</a:t>
            </a:r>
            <a:r>
              <a:rPr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" sz="36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Remix</a:t>
            </a:r>
            <a:r>
              <a:rPr lang="en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Redistribute)</a:t>
            </a:r>
          </a:p>
          <a:p>
            <a:pPr lvl="0" rtl="0">
              <a:spcBef>
                <a:spcPts val="0"/>
              </a:spcBef>
              <a:buNone/>
            </a:pPr>
            <a:endParaRPr sz="4800" b="1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Shape 118"/>
          <p:cNvSpPr txBox="1"/>
          <p:nvPr/>
        </p:nvSpPr>
        <p:spPr>
          <a:xfrm>
            <a:off x="3223400" y="4639750"/>
            <a:ext cx="5772300" cy="323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Wiley, David (2014) CC BY 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http://opencontent.org/blog/archives/3221</a:t>
            </a:r>
            <a:r>
              <a:rPr lang="en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Shape 1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6953" y="0"/>
            <a:ext cx="7630091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1459</Words>
  <Application>Microsoft Office PowerPoint</Application>
  <PresentationFormat>On-screen Show (16:9)</PresentationFormat>
  <Paragraphs>235</Paragraphs>
  <Slides>31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PT Sans Narrow</vt:lpstr>
      <vt:lpstr>Open Sans</vt:lpstr>
      <vt:lpstr>tropic</vt:lpstr>
      <vt:lpstr>In the Highways and the Hedges</vt:lpstr>
      <vt:lpstr>Presenters</vt:lpstr>
      <vt:lpstr>What are Open Educational Resources? </vt:lpstr>
      <vt:lpstr>Open Educational Resources are: </vt:lpstr>
      <vt:lpstr>Open Educational Resources include: </vt:lpstr>
      <vt:lpstr>Open Educational Resources </vt:lpstr>
      <vt:lpstr>Most popular licensing scheme: Creative Commons</vt:lpstr>
      <vt:lpstr>Like Open Access publications, OER are: </vt:lpstr>
      <vt:lpstr>PowerPoint Presentation</vt:lpstr>
      <vt:lpstr>PowerPoint Presentation</vt:lpstr>
      <vt:lpstr>Impacts of costs &amp; Opportunities </vt:lpstr>
      <vt:lpstr>Virginia Higher Education Open Ed initiatives </vt:lpstr>
      <vt:lpstr>Institution-specific OER initiatives underway </vt:lpstr>
      <vt:lpstr>Institution-specific OER initiatives underway </vt:lpstr>
      <vt:lpstr>= Zx23 Project</vt:lpstr>
      <vt:lpstr>Building a supportive, flexible, cross-institutional librarians+  training community</vt:lpstr>
      <vt:lpstr>Rationale, risks, and rewards for the librarian as OER consultant, trainer, and advocate</vt:lpstr>
      <vt:lpstr>Complementary Values</vt:lpstr>
      <vt:lpstr>Skillset &amp; Infrastructure</vt:lpstr>
      <vt:lpstr>Risks</vt:lpstr>
      <vt:lpstr>Opportunities</vt:lpstr>
      <vt:lpstr>Growing Pains</vt:lpstr>
      <vt:lpstr>Some assembly required</vt:lpstr>
      <vt:lpstr>Silos, silos, everywhere</vt:lpstr>
      <vt:lpstr>Overcoming our training</vt:lpstr>
      <vt:lpstr>Successes </vt:lpstr>
      <vt:lpstr>Student benefits</vt:lpstr>
      <vt:lpstr>New networks &amp; collaborations</vt:lpstr>
      <vt:lpstr>Librarian OER Leaders</vt:lpstr>
      <vt:lpstr>What seems to be working?</vt:lpstr>
      <vt:lpstr>Questions &amp; 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 the Highways and the Hedges</dc:title>
  <dc:creator>Anita Walz</dc:creator>
  <cp:lastModifiedBy>Anita Walz</cp:lastModifiedBy>
  <cp:revision>1</cp:revision>
  <dcterms:modified xsi:type="dcterms:W3CDTF">2015-11-11T18:59:49Z</dcterms:modified>
</cp:coreProperties>
</file>