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7" roundtripDataSignature="AMtx7mjlHyl5ImqPL7TPyASxyMQAv22iP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customschemas.google.com/relationships/presentationmetadata" Target="metadata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AA8A3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0" name="Google Shape;80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a05dcbd0eb_3_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2" name="Google Shape;142;g2a05dcbd0eb_3_2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a05dcbd0eb_3_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9" name="Google Shape;149;g2a05dcbd0eb_3_3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9fee3b20f7_11_7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6" name="Google Shape;156;g29fee3b20f7_11_7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9fee3b20f7_11_7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1" name="Google Shape;161;g29fee3b20f7_11_7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9fee3b20f7_11_8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7" name="Google Shape;167;g29fee3b20f7_11_8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9fee3b20f7_11_8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29fee3b20f7_11_8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9fee3b20f7_11_9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8" name="Google Shape;178;g29fee3b20f7_11_9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9fee3b20f7_11_9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5" name="Google Shape;185;g29fee3b20f7_11_9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9fee3b20f7_11_10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2" name="Google Shape;192;g29fee3b20f7_11_10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9fee3b20f7_11_1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9" name="Google Shape;199;g29fee3b20f7_11_1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a05dcbd0eb_0_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a05dcbd0eb_0_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9fee3b20f7_11_3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6" name="Google Shape;206;g29fee3b20f7_11_3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9fee3b20f7_11_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" name="Google Shape;211;g29fee3b20f7_11_3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9fee3b20f7_11_4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9fee3b20f7_11_4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9fee3b20f7_11_4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3" name="Google Shape;223;g29fee3b20f7_11_4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9fee3b20f7_11_5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0" name="Google Shape;230;g29fee3b20f7_11_5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9fee3b20f7_11_5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5" name="Google Shape;235;g29fee3b20f7_11_5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9fee3b20f7_11_6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2" name="Google Shape;242;g29fee3b20f7_11_6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29fee3b20f7_11_6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8" name="Google Shape;248;g29fee3b20f7_11_6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29fee3b20f7_11_1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4" name="Google Shape;254;g29fee3b20f7_11_12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29fee3b20f7_11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0" name="Google Shape;260;g29fee3b20f7_11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7ecbc4395a_0_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6" name="Google Shape;96;g27ecbc4395a_0_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29fee3b20f7_11_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5" name="Google Shape;265;g29fee3b20f7_11_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27ecbc4395a_0_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1" name="Google Shape;271;g27ecbc4395a_0_2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7ecbc4395a_0_6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1" name="Google Shape;101;g27ecbc4395a_0_6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9fee3b20f7_0_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9fee3b20f7_0_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9fee3b20f7_0_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4" name="Google Shape;114;g29fee3b20f7_0_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9fee3b20f7_11_1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1" name="Google Shape;121;g29fee3b20f7_11_1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a05dcbd0eb_3_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8" name="Google Shape;128;g2a05dcbd0eb_3_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97ef6aebbc_2_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5" name="Google Shape;135;g297ef6aebbc_2_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 background alt footer">
  <p:cSld name="1_empty background">
    <p:bg>
      <p:bgPr>
        <a:solidFill>
          <a:srgbClr val="FFFFFF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45"/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p45"/>
          <p:cNvSpPr txBox="1"/>
          <p:nvPr>
            <p:ph type="title"/>
          </p:nvPr>
        </p:nvSpPr>
        <p:spPr>
          <a:xfrm>
            <a:off x="838200" y="40227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11" name="Google Shape;11;p45"/>
          <p:cNvSpPr txBox="1"/>
          <p:nvPr>
            <p:ph idx="1" type="body"/>
          </p:nvPr>
        </p:nvSpPr>
        <p:spPr>
          <a:xfrm>
            <a:off x="838200" y="2001838"/>
            <a:ext cx="10515600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gray graphic empty background">
  <p:cSld name="maroon background, main logo corner">
    <p:bg>
      <p:bgPr>
        <a:solidFill>
          <a:schemeClr val="dk1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5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6623" y="6278880"/>
            <a:ext cx="1719412" cy="3247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gray graphic empty background">
  <p:cSld name="maroon background, main logo corner">
    <p:bg>
      <p:bgPr>
        <a:solidFill>
          <a:schemeClr val="dk1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5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6623" y="6278880"/>
            <a:ext cx="1719412" cy="3247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 background alt footer">
  <p:cSld name="1_maroon background">
    <p:bg>
      <p:bgPr>
        <a:solidFill>
          <a:schemeClr val="dk1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7"/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47"/>
          <p:cNvSpPr txBox="1"/>
          <p:nvPr>
            <p:ph type="title"/>
          </p:nvPr>
        </p:nvSpPr>
        <p:spPr>
          <a:xfrm>
            <a:off x="838200" y="34440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77" name="Google Shape;77;p47"/>
          <p:cNvSpPr txBox="1"/>
          <p:nvPr>
            <p:ph idx="1" type="body"/>
          </p:nvPr>
        </p:nvSpPr>
        <p:spPr>
          <a:xfrm>
            <a:off x="838200" y="2060294"/>
            <a:ext cx="10515600" cy="40277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logo corner">
  <p:cSld name="main logo corner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2"/>
          <p:cNvSpPr txBox="1"/>
          <p:nvPr>
            <p:ph type="title"/>
          </p:nvPr>
        </p:nvSpPr>
        <p:spPr>
          <a:xfrm>
            <a:off x="838200" y="111669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4" name="Google Shape;14;p52"/>
          <p:cNvSpPr txBox="1"/>
          <p:nvPr>
            <p:ph idx="1" type="body"/>
          </p:nvPr>
        </p:nvSpPr>
        <p:spPr>
          <a:xfrm>
            <a:off x="838200" y="2673751"/>
            <a:ext cx="10515600" cy="35032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06400" lvl="2" marL="13716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06400" lvl="3" marL="18288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06400" lvl="4" marL="22860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6400" lvl="5" marL="27432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06400" lvl="6" marL="32004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06400" lvl="7" marL="36576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06400" lvl="8" marL="41148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15" name="Google Shape;15;p5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5374" y="6218073"/>
            <a:ext cx="1780309" cy="3362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ey partial background">
  <p:cSld name="Grey partial background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8"/>
          <p:cNvSpPr/>
          <p:nvPr/>
        </p:nvSpPr>
        <p:spPr>
          <a:xfrm>
            <a:off x="0" y="63661"/>
            <a:ext cx="9016375" cy="6858001"/>
          </a:xfrm>
          <a:prstGeom prst="rect">
            <a:avLst/>
          </a:prstGeom>
          <a:solidFill>
            <a:srgbClr val="3A3C3D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48"/>
          <p:cNvSpPr txBox="1"/>
          <p:nvPr>
            <p:ph type="title"/>
          </p:nvPr>
        </p:nvSpPr>
        <p:spPr>
          <a:xfrm>
            <a:off x="838200" y="49166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9" name="Google Shape;19;p48"/>
          <p:cNvSpPr txBox="1"/>
          <p:nvPr>
            <p:ph idx="1" type="body"/>
          </p:nvPr>
        </p:nvSpPr>
        <p:spPr>
          <a:xfrm>
            <a:off x="838201" y="2308888"/>
            <a:ext cx="10515600" cy="6658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20" name="Google Shape;20;p48"/>
          <p:cNvSpPr txBox="1"/>
          <p:nvPr>
            <p:ph idx="2" type="body"/>
          </p:nvPr>
        </p:nvSpPr>
        <p:spPr>
          <a:xfrm>
            <a:off x="838200" y="3275013"/>
            <a:ext cx="10515600" cy="78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background">
  <p:cSld name="white corner logo, maroon corner">
    <p:bg>
      <p:bgPr>
        <a:solidFill>
          <a:srgbClr val="FFFFFF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9"/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49"/>
          <p:cNvSpPr txBox="1"/>
          <p:nvPr>
            <p:ph type="title"/>
          </p:nvPr>
        </p:nvSpPr>
        <p:spPr>
          <a:xfrm>
            <a:off x="838200" y="2620451"/>
            <a:ext cx="10515600" cy="154004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500"/>
              <a:buFont typeface="Arial"/>
              <a:buNone/>
              <a:defRPr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24" name="Google Shape;24;p49"/>
          <p:cNvSpPr/>
          <p:nvPr/>
        </p:nvSpPr>
        <p:spPr>
          <a:xfrm>
            <a:off x="9254059" y="-6100"/>
            <a:ext cx="2940214" cy="875893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" name="Google Shape;25;p4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628836" y="257770"/>
            <a:ext cx="2053002" cy="387789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49"/>
          <p:cNvSpPr txBox="1"/>
          <p:nvPr>
            <p:ph idx="1" type="body"/>
          </p:nvPr>
        </p:nvSpPr>
        <p:spPr>
          <a:xfrm>
            <a:off x="960438" y="4491038"/>
            <a:ext cx="5661025" cy="54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27" name="Google Shape;27;p49"/>
          <p:cNvSpPr txBox="1"/>
          <p:nvPr>
            <p:ph idx="2" type="body"/>
          </p:nvPr>
        </p:nvSpPr>
        <p:spPr>
          <a:xfrm>
            <a:off x="960438" y="5208588"/>
            <a:ext cx="5661025" cy="54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ey background White corner logo">
  <p:cSld name="Grey background White corner logo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1"/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3A3C3D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51"/>
          <p:cNvSpPr txBox="1"/>
          <p:nvPr>
            <p:ph type="title"/>
          </p:nvPr>
        </p:nvSpPr>
        <p:spPr>
          <a:xfrm>
            <a:off x="838200" y="140063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pic>
        <p:nvPicPr>
          <p:cNvPr descr="A black and white sign&#10;&#10;Description automatically generated with low confidence" id="31" name="Google Shape;31;p5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963396" y="363022"/>
            <a:ext cx="1823853" cy="344506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51"/>
          <p:cNvSpPr txBox="1"/>
          <p:nvPr>
            <p:ph idx="1" type="body"/>
          </p:nvPr>
        </p:nvSpPr>
        <p:spPr>
          <a:xfrm>
            <a:off x="838201" y="3026521"/>
            <a:ext cx="10515600" cy="6658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rgbClr val="E58DA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33" name="Google Shape;33;p51"/>
          <p:cNvSpPr txBox="1"/>
          <p:nvPr>
            <p:ph idx="2" type="body"/>
          </p:nvPr>
        </p:nvSpPr>
        <p:spPr>
          <a:xfrm>
            <a:off x="838200" y="3992646"/>
            <a:ext cx="10515600" cy="78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rgbClr val="E58DA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hree item circle pictures">
  <p:cSld name="1_three item circle pictures">
    <p:bg>
      <p:bgPr>
        <a:solidFill>
          <a:srgbClr val="FFFFFF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3"/>
          <p:cNvSpPr txBox="1"/>
          <p:nvPr>
            <p:ph type="title"/>
          </p:nvPr>
        </p:nvSpPr>
        <p:spPr>
          <a:xfrm>
            <a:off x="987335" y="-165517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36" name="Google Shape;36;p53"/>
          <p:cNvSpPr/>
          <p:nvPr/>
        </p:nvSpPr>
        <p:spPr>
          <a:xfrm>
            <a:off x="700640" y="1080655"/>
            <a:ext cx="2743200" cy="18288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" name="Google Shape;37;p53"/>
          <p:cNvCxnSpPr/>
          <p:nvPr/>
        </p:nvCxnSpPr>
        <p:spPr>
          <a:xfrm>
            <a:off x="3443840" y="2909455"/>
            <a:ext cx="1280560" cy="1280556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38" name="Google Shape;38;p53"/>
          <p:cNvSpPr/>
          <p:nvPr/>
        </p:nvSpPr>
        <p:spPr>
          <a:xfrm>
            <a:off x="4724400" y="4190011"/>
            <a:ext cx="2743200" cy="18288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" name="Google Shape;39;p53"/>
          <p:cNvCxnSpPr/>
          <p:nvPr/>
        </p:nvCxnSpPr>
        <p:spPr>
          <a:xfrm flipH="1" rot="10800000">
            <a:off x="7467600" y="2909455"/>
            <a:ext cx="1152931" cy="1280556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40" name="Google Shape;40;p53"/>
          <p:cNvSpPr/>
          <p:nvPr/>
        </p:nvSpPr>
        <p:spPr>
          <a:xfrm>
            <a:off x="8620531" y="1080655"/>
            <a:ext cx="2743200" cy="18288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" name="Google Shape;41;p5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5374" y="6218073"/>
            <a:ext cx="1780309" cy="336281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53"/>
          <p:cNvSpPr txBox="1"/>
          <p:nvPr>
            <p:ph idx="1" type="body"/>
          </p:nvPr>
        </p:nvSpPr>
        <p:spPr>
          <a:xfrm>
            <a:off x="3669175" y="1081087"/>
            <a:ext cx="3798425" cy="6782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500"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43" name="Google Shape;43;p53"/>
          <p:cNvSpPr txBox="1"/>
          <p:nvPr>
            <p:ph idx="2" type="body"/>
          </p:nvPr>
        </p:nvSpPr>
        <p:spPr>
          <a:xfrm>
            <a:off x="3668713" y="1898650"/>
            <a:ext cx="3798887" cy="11414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44" name="Google Shape;44;p53"/>
          <p:cNvSpPr txBox="1"/>
          <p:nvPr>
            <p:ph idx="3" type="body"/>
          </p:nvPr>
        </p:nvSpPr>
        <p:spPr>
          <a:xfrm>
            <a:off x="236222" y="4189845"/>
            <a:ext cx="4109374" cy="5484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500"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45" name="Google Shape;45;p53"/>
          <p:cNvSpPr txBox="1"/>
          <p:nvPr>
            <p:ph idx="4" type="body"/>
          </p:nvPr>
        </p:nvSpPr>
        <p:spPr>
          <a:xfrm>
            <a:off x="236222" y="4849813"/>
            <a:ext cx="4109373" cy="11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46" name="Google Shape;46;p53"/>
          <p:cNvSpPr txBox="1"/>
          <p:nvPr>
            <p:ph idx="5" type="body"/>
          </p:nvPr>
        </p:nvSpPr>
        <p:spPr>
          <a:xfrm>
            <a:off x="8620532" y="3422871"/>
            <a:ext cx="2743200" cy="636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500"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47" name="Google Shape;47;p53"/>
          <p:cNvSpPr txBox="1"/>
          <p:nvPr>
            <p:ph idx="6" type="body"/>
          </p:nvPr>
        </p:nvSpPr>
        <p:spPr>
          <a:xfrm>
            <a:off x="8620125" y="4166863"/>
            <a:ext cx="2882900" cy="906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io page">
  <p:cSld name="1_bio page">
    <p:bg>
      <p:bgPr>
        <a:solidFill>
          <a:srgbClr val="FFFFFF"/>
        </a:solid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54"/>
          <p:cNvSpPr/>
          <p:nvPr/>
        </p:nvSpPr>
        <p:spPr>
          <a:xfrm>
            <a:off x="9960867" y="6357146"/>
            <a:ext cx="249382" cy="41521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54"/>
          <p:cNvSpPr txBox="1"/>
          <p:nvPr>
            <p:ph type="title"/>
          </p:nvPr>
        </p:nvSpPr>
        <p:spPr>
          <a:xfrm>
            <a:off x="960863" y="-132556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51" name="Google Shape;51;p54"/>
          <p:cNvSpPr/>
          <p:nvPr/>
        </p:nvSpPr>
        <p:spPr>
          <a:xfrm>
            <a:off x="629390" y="1080655"/>
            <a:ext cx="2743200" cy="18288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54"/>
          <p:cNvSpPr txBox="1"/>
          <p:nvPr>
            <p:ph idx="1" type="body"/>
          </p:nvPr>
        </p:nvSpPr>
        <p:spPr>
          <a:xfrm>
            <a:off x="3646488" y="1080656"/>
            <a:ext cx="7829550" cy="6555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53" name="Google Shape;53;p54"/>
          <p:cNvSpPr txBox="1"/>
          <p:nvPr>
            <p:ph idx="2" type="body"/>
          </p:nvPr>
        </p:nvSpPr>
        <p:spPr>
          <a:xfrm>
            <a:off x="3646488" y="1885950"/>
            <a:ext cx="7829550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rgbClr val="000000"/>
                </a:solidFill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54" name="Google Shape;54;p54"/>
          <p:cNvSpPr txBox="1"/>
          <p:nvPr>
            <p:ph idx="3" type="body"/>
          </p:nvPr>
        </p:nvSpPr>
        <p:spPr>
          <a:xfrm>
            <a:off x="628649" y="3887355"/>
            <a:ext cx="7748802" cy="6555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55" name="Google Shape;55;p54"/>
          <p:cNvSpPr txBox="1"/>
          <p:nvPr>
            <p:ph idx="4" type="body"/>
          </p:nvPr>
        </p:nvSpPr>
        <p:spPr>
          <a:xfrm>
            <a:off x="628649" y="4693081"/>
            <a:ext cx="774880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>
                <a:solidFill>
                  <a:srgbClr val="000000"/>
                </a:solidFill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56" name="Google Shape;56;p54"/>
          <p:cNvSpPr/>
          <p:nvPr/>
        </p:nvSpPr>
        <p:spPr>
          <a:xfrm>
            <a:off x="8733263" y="3888579"/>
            <a:ext cx="2743200" cy="18288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5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5374" y="6218073"/>
            <a:ext cx="1780309" cy="3362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side photo">
  <p:cSld name="right side photo">
    <p:bg>
      <p:bgPr>
        <a:solidFill>
          <a:srgbClr val="FFFFFF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55"/>
          <p:cNvSpPr txBox="1"/>
          <p:nvPr>
            <p:ph type="title"/>
          </p:nvPr>
        </p:nvSpPr>
        <p:spPr>
          <a:xfrm>
            <a:off x="838200" y="429568"/>
            <a:ext cx="3992563" cy="8783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  <p:sp>
        <p:nvSpPr>
          <p:cNvPr id="60" name="Google Shape;60;p55"/>
          <p:cNvSpPr txBox="1"/>
          <p:nvPr>
            <p:ph idx="1" type="body"/>
          </p:nvPr>
        </p:nvSpPr>
        <p:spPr>
          <a:xfrm>
            <a:off x="838200" y="1423988"/>
            <a:ext cx="3992563" cy="1160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5pPr>
            <a:lvl6pPr indent="-406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6pPr>
            <a:lvl7pPr indent="-406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7pPr>
            <a:lvl8pPr indent="-406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8pPr>
            <a:lvl9pPr indent="-406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9pPr>
          </a:lstStyle>
          <a:p/>
        </p:txBody>
      </p:sp>
      <p:sp>
        <p:nvSpPr>
          <p:cNvPr id="61" name="Google Shape;61;p55"/>
          <p:cNvSpPr/>
          <p:nvPr/>
        </p:nvSpPr>
        <p:spPr>
          <a:xfrm>
            <a:off x="679512" y="2712043"/>
            <a:ext cx="2468880" cy="2468880"/>
          </a:xfrm>
          <a:prstGeom prst="ellipse">
            <a:avLst/>
          </a:prstGeom>
          <a:noFill/>
          <a:ln cap="flat" cmpd="sng" w="12700">
            <a:solidFill>
              <a:schemeClr val="accent2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55"/>
          <p:cNvSpPr/>
          <p:nvPr/>
        </p:nvSpPr>
        <p:spPr>
          <a:xfrm>
            <a:off x="2362538" y="2712043"/>
            <a:ext cx="2468880" cy="2468880"/>
          </a:xfrm>
          <a:prstGeom prst="ellipse">
            <a:avLst/>
          </a:prstGeom>
          <a:noFill/>
          <a:ln cap="flat" cmpd="sng" w="12700">
            <a:solidFill>
              <a:schemeClr val="accent1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55"/>
          <p:cNvSpPr/>
          <p:nvPr/>
        </p:nvSpPr>
        <p:spPr>
          <a:xfrm>
            <a:off x="1475305" y="3988228"/>
            <a:ext cx="2468880" cy="2468880"/>
          </a:xfrm>
          <a:prstGeom prst="ellipse">
            <a:avLst/>
          </a:prstGeom>
          <a:noFill/>
          <a:ln cap="flat" cmpd="sng" w="12700">
            <a:solidFill>
              <a:srgbClr val="3A3C3D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 background alt footer">
  <p:cSld name="1_maroon background">
    <p:bg>
      <p:bgPr>
        <a:solidFill>
          <a:schemeClr val="dk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56"/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56"/>
          <p:cNvSpPr txBox="1"/>
          <p:nvPr>
            <p:ph type="title"/>
          </p:nvPr>
        </p:nvSpPr>
        <p:spPr>
          <a:xfrm>
            <a:off x="838200" y="50644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>
            <a:alpha val="0"/>
          </a:schemeClr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4"/>
          <p:cNvSpPr txBox="1"/>
          <p:nvPr>
            <p:ph type="title"/>
          </p:nvPr>
        </p:nvSpPr>
        <p:spPr>
          <a:xfrm>
            <a:off x="838200" y="31804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06400" lvl="2" marL="1371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06400" lvl="3" marL="18288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06400" lvl="4" marL="22860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6400" lvl="5" marL="2743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06400" lvl="6" marL="3200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06400" lvl="7" marL="3657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06400" lvl="8" marL="41148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>
            <a:alpha val="0"/>
          </a:schemeClr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46"/>
          <p:cNvSpPr txBox="1"/>
          <p:nvPr>
            <p:ph type="title"/>
          </p:nvPr>
        </p:nvSpPr>
        <p:spPr>
          <a:xfrm>
            <a:off x="838200" y="21387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b="0" i="0" sz="3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Google Shape;71;p4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06400" lvl="2" marL="1371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06400" lvl="3" marL="18288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06400" lvl="4" marL="22860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6400" lvl="5" marL="2743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06400" lvl="6" marL="3200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06400" lvl="7" marL="3657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06400" lvl="8" marL="41148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3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7"/>
          <p:cNvSpPr txBox="1"/>
          <p:nvPr>
            <p:ph type="title"/>
          </p:nvPr>
        </p:nvSpPr>
        <p:spPr>
          <a:xfrm>
            <a:off x="224100" y="941025"/>
            <a:ext cx="112509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60"/>
              <a:buNone/>
            </a:pPr>
            <a:r>
              <a:rPr lang="en-US" sz="4460">
                <a:solidFill>
                  <a:srgbClr val="3A3C3D"/>
                </a:solidFill>
              </a:rPr>
              <a:t>Final Presentation</a:t>
            </a:r>
            <a:endParaRPr sz="4460">
              <a:solidFill>
                <a:srgbClr val="3A3C3D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60"/>
              <a:buNone/>
            </a:pPr>
            <a:r>
              <a:rPr lang="en-US" sz="4460">
                <a:solidFill>
                  <a:srgbClr val="3A3C3D"/>
                </a:solidFill>
              </a:rPr>
              <a:t>Team 2 - Search and Recommendation</a:t>
            </a:r>
            <a:endParaRPr sz="4460">
              <a:solidFill>
                <a:srgbClr val="3A3C3D"/>
              </a:solidFill>
            </a:endParaRPr>
          </a:p>
        </p:txBody>
      </p:sp>
      <p:sp>
        <p:nvSpPr>
          <p:cNvPr id="83" name="Google Shape;83;p7"/>
          <p:cNvSpPr txBox="1"/>
          <p:nvPr>
            <p:ph idx="1" type="body"/>
          </p:nvPr>
        </p:nvSpPr>
        <p:spPr>
          <a:xfrm>
            <a:off x="1353750" y="4544073"/>
            <a:ext cx="88719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508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2900">
                <a:solidFill>
                  <a:schemeClr val="dk1"/>
                </a:solidFill>
              </a:rPr>
              <a:t>Team</a:t>
            </a:r>
            <a:r>
              <a:rPr lang="en-US" sz="2900">
                <a:solidFill>
                  <a:schemeClr val="dk1"/>
                </a:solidFill>
              </a:rPr>
              <a:t>: Jason Banuelos, Mahesh Maddhuru, Ujjwal </a:t>
            </a:r>
            <a:r>
              <a:rPr lang="en-US" sz="2900">
                <a:solidFill>
                  <a:schemeClr val="dk1"/>
                </a:solidFill>
              </a:rPr>
              <a:t>Maheshwari</a:t>
            </a:r>
            <a:r>
              <a:rPr lang="en-US" sz="2900">
                <a:solidFill>
                  <a:schemeClr val="dk1"/>
                </a:solidFill>
              </a:rPr>
              <a:t>, Nikhil Ram, Aseem Khandelwal, Harsha Bhamidipati</a:t>
            </a:r>
            <a:endParaRPr sz="2700"/>
          </a:p>
        </p:txBody>
      </p:sp>
      <p:pic>
        <p:nvPicPr>
          <p:cNvPr descr="Virginia Tech" id="84" name="Google Shape;8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8528" y="197816"/>
            <a:ext cx="2450248" cy="46282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7"/>
          <p:cNvSpPr txBox="1"/>
          <p:nvPr>
            <p:ph idx="1" type="body"/>
          </p:nvPr>
        </p:nvSpPr>
        <p:spPr>
          <a:xfrm>
            <a:off x="1502200" y="2557536"/>
            <a:ext cx="88719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508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3500">
                <a:solidFill>
                  <a:srgbClr val="3A3C3D"/>
                </a:solidFill>
              </a:rPr>
              <a:t>CS5604: Information Storage and Retrieval</a:t>
            </a:r>
            <a:endParaRPr sz="3500">
              <a:solidFill>
                <a:srgbClr val="3A3C3D"/>
              </a:solidFill>
            </a:endParaRPr>
          </a:p>
        </p:txBody>
      </p:sp>
      <p:sp>
        <p:nvSpPr>
          <p:cNvPr id="86" name="Google Shape;86;p7"/>
          <p:cNvSpPr txBox="1"/>
          <p:nvPr/>
        </p:nvSpPr>
        <p:spPr>
          <a:xfrm>
            <a:off x="3674700" y="5990550"/>
            <a:ext cx="4349700" cy="82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en-US" sz="2100" u="none" cap="none" strike="noStrike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November </a:t>
            </a:r>
            <a:r>
              <a:rPr lang="en-US" sz="2100">
                <a:solidFill>
                  <a:srgbClr val="3A3C3D"/>
                </a:solidFill>
              </a:rPr>
              <a:t>30</a:t>
            </a:r>
            <a:r>
              <a:rPr b="0" i="0" lang="en-US" sz="2100" u="none" cap="none" strike="noStrike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, 2023</a:t>
            </a:r>
            <a:br>
              <a:rPr b="0" i="0" lang="en-US" sz="2100" u="none" cap="none" strike="noStrike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700" u="none" cap="none" strike="noStrike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Virginia Tech, Blacksburg, VA - 24061</a:t>
            </a:r>
            <a:endParaRPr b="0" i="0" sz="1700" u="none" cap="none" strike="noStrike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7"/>
          <p:cNvSpPr txBox="1"/>
          <p:nvPr>
            <p:ph idx="1" type="body"/>
          </p:nvPr>
        </p:nvSpPr>
        <p:spPr>
          <a:xfrm>
            <a:off x="1413600" y="3699098"/>
            <a:ext cx="88719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508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en-US" sz="2900">
                <a:solidFill>
                  <a:schemeClr val="dk1"/>
                </a:solidFill>
              </a:rPr>
              <a:t>Instructor: Edward A. Fox, SME: Satvik Chekuri</a:t>
            </a:r>
            <a:endParaRPr sz="27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a05dcbd0eb_3_20"/>
          <p:cNvSpPr txBox="1"/>
          <p:nvPr>
            <p:ph type="title"/>
          </p:nvPr>
        </p:nvSpPr>
        <p:spPr>
          <a:xfrm>
            <a:off x="838200" y="-142577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</a:pPr>
            <a:r>
              <a:rPr lang="en-US"/>
              <a:t>Quote Callout</a:t>
            </a:r>
            <a:endParaRPr/>
          </a:p>
        </p:txBody>
      </p:sp>
      <p:sp>
        <p:nvSpPr>
          <p:cNvPr id="145" name="Google Shape;145;g2a05dcbd0eb_3_20"/>
          <p:cNvSpPr txBox="1"/>
          <p:nvPr>
            <p:ph type="title"/>
          </p:nvPr>
        </p:nvSpPr>
        <p:spPr>
          <a:xfrm>
            <a:off x="762000" y="326074"/>
            <a:ext cx="10515600" cy="13257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k-Nearest Neighbors (kNN)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46" name="Google Shape;146;g2a05dcbd0eb_3_20"/>
          <p:cNvSpPr txBox="1"/>
          <p:nvPr>
            <p:ph idx="4294967295" type="body"/>
          </p:nvPr>
        </p:nvSpPr>
        <p:spPr>
          <a:xfrm>
            <a:off x="346500" y="1342050"/>
            <a:ext cx="11499000" cy="43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kNN is used for semantic-based retrieval.</a:t>
            </a:r>
            <a:endParaRPr>
              <a:solidFill>
                <a:srgbClr val="000000"/>
              </a:solidFill>
            </a:endParaRPr>
          </a:p>
          <a:p>
            <a:pPr indent="-4381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ETDs</a:t>
            </a:r>
            <a:r>
              <a:rPr lang="en-US">
                <a:solidFill>
                  <a:srgbClr val="000000"/>
                </a:solidFill>
              </a:rPr>
              <a:t> are represented as vectors, and similarity is measured using distance metrics (e.g., cosine similarity).</a:t>
            </a:r>
            <a:endParaRPr>
              <a:solidFill>
                <a:srgbClr val="000000"/>
              </a:solidFill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00"/>
              <a:buChar char="●"/>
            </a:pPr>
            <a:r>
              <a:rPr b="1" lang="en-US">
                <a:solidFill>
                  <a:srgbClr val="000000"/>
                </a:solidFill>
              </a:rPr>
              <a:t>Scaling to 500K ETDs:</a:t>
            </a:r>
            <a:endParaRPr>
              <a:solidFill>
                <a:srgbClr val="000000"/>
              </a:solidFill>
            </a:endParaRPr>
          </a:p>
          <a:p>
            <a:pPr indent="-4064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en-US">
                <a:solidFill>
                  <a:srgbClr val="000000"/>
                </a:solidFill>
              </a:rPr>
              <a:t>Timeout Handling: Extended ElasticSearch timeout from 30 to 180 seconds to prevent timeouts.</a:t>
            </a:r>
            <a:endParaRPr>
              <a:solidFill>
                <a:srgbClr val="000000"/>
              </a:solidFill>
            </a:endParaRPr>
          </a:p>
          <a:p>
            <a:pPr indent="-4064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en-US">
                <a:solidFill>
                  <a:srgbClr val="000000"/>
                </a:solidFill>
              </a:rPr>
              <a:t>Adjusted k from 100 to 10, reducing response time significantly from an average of 1.5 minutes to about 16 seconds.</a:t>
            </a:r>
            <a:endParaRPr>
              <a:solidFill>
                <a:srgbClr val="000000"/>
              </a:solidFill>
            </a:endParaRPr>
          </a:p>
          <a:p>
            <a:pPr indent="-4064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en-US">
                <a:solidFill>
                  <a:srgbClr val="000000"/>
                </a:solidFill>
              </a:rPr>
              <a:t>This came with a potential trade-off with accuracy, though not thoroughly assessed.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a05dcbd0eb_3_30"/>
          <p:cNvSpPr txBox="1"/>
          <p:nvPr>
            <p:ph type="title"/>
          </p:nvPr>
        </p:nvSpPr>
        <p:spPr>
          <a:xfrm>
            <a:off x="838200" y="-142577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</a:pPr>
            <a:r>
              <a:rPr lang="en-US"/>
              <a:t>Quote Callout</a:t>
            </a:r>
            <a:endParaRPr/>
          </a:p>
        </p:txBody>
      </p:sp>
      <p:sp>
        <p:nvSpPr>
          <p:cNvPr id="152" name="Google Shape;152;g2a05dcbd0eb_3_30"/>
          <p:cNvSpPr txBox="1"/>
          <p:nvPr>
            <p:ph type="title"/>
          </p:nvPr>
        </p:nvSpPr>
        <p:spPr>
          <a:xfrm>
            <a:off x="762000" y="326074"/>
            <a:ext cx="10515600" cy="13257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Combined Method - Reciprocal Rank Fusion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53" name="Google Shape;153;g2a05dcbd0eb_3_30"/>
          <p:cNvSpPr txBox="1"/>
          <p:nvPr>
            <p:ph idx="4294967295" type="body"/>
          </p:nvPr>
        </p:nvSpPr>
        <p:spPr>
          <a:xfrm>
            <a:off x="346500" y="1342050"/>
            <a:ext cx="11499000" cy="43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RRF combines rankings from different algorithms by considering the reciprocal ranks of documents.</a:t>
            </a:r>
            <a:endParaRPr sz="29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Utilized Reciprocal Rank Fusion to integrate BM25 and kNN results.</a:t>
            </a:r>
            <a:endParaRPr>
              <a:solidFill>
                <a:srgbClr val="000000"/>
              </a:solidFill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Combining different methods helps diversify search results and amplify the ETDs that are consistently ranked higher by all methods.</a:t>
            </a:r>
            <a:endParaRPr>
              <a:solidFill>
                <a:srgbClr val="000000"/>
              </a:solidFill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b="1" lang="en-US">
                <a:solidFill>
                  <a:srgbClr val="000000"/>
                </a:solidFill>
              </a:rPr>
              <a:t>Scaling to 500K ETDs:</a:t>
            </a:r>
            <a:endParaRPr b="1">
              <a:solidFill>
                <a:srgbClr val="000000"/>
              </a:solidFill>
            </a:endParaRPr>
          </a:p>
          <a:p>
            <a:pPr indent="-4064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en-US">
                <a:solidFill>
                  <a:srgbClr val="000000"/>
                </a:solidFill>
              </a:rPr>
              <a:t>Average response time = ~kNN response time</a:t>
            </a:r>
            <a:endParaRPr>
              <a:solidFill>
                <a:srgbClr val="000000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9fee3b20f7_11_74"/>
          <p:cNvSpPr txBox="1"/>
          <p:nvPr>
            <p:ph idx="4294967295" type="title"/>
          </p:nvPr>
        </p:nvSpPr>
        <p:spPr>
          <a:xfrm>
            <a:off x="3021078" y="2929128"/>
            <a:ext cx="6349500" cy="95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None/>
            </a:pPr>
            <a:r>
              <a:rPr lang="en-US" sz="4400">
                <a:solidFill>
                  <a:srgbClr val="F2F2F2"/>
                </a:solidFill>
              </a:rPr>
              <a:t>Experimenter</a:t>
            </a:r>
            <a:endParaRPr sz="4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9fee3b20f7_11_78"/>
          <p:cNvSpPr txBox="1"/>
          <p:nvPr>
            <p:ph idx="4294967295" type="body"/>
          </p:nvPr>
        </p:nvSpPr>
        <p:spPr>
          <a:xfrm>
            <a:off x="740625" y="1340025"/>
            <a:ext cx="10429800" cy="54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7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Experiments in our context are specialized search trials designed to enhance and evaluate the effectiveness of information retrieval from Electronic Theses and Dissertations (ETDs) for an user with </a:t>
            </a:r>
            <a:r>
              <a:rPr i="1" lang="en-US" sz="27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Experimenter</a:t>
            </a:r>
            <a:r>
              <a:rPr lang="en-US" sz="27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 role.</a:t>
            </a:r>
            <a:endParaRPr sz="27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g29fee3b20f7_11_78"/>
          <p:cNvSpPr txBox="1"/>
          <p:nvPr>
            <p:ph type="title"/>
          </p:nvPr>
        </p:nvSpPr>
        <p:spPr>
          <a:xfrm>
            <a:off x="314100" y="53400"/>
            <a:ext cx="10429800" cy="87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What are experiments?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9fee3b20f7_11_83"/>
          <p:cNvSpPr txBox="1"/>
          <p:nvPr>
            <p:ph type="title"/>
          </p:nvPr>
        </p:nvSpPr>
        <p:spPr>
          <a:xfrm>
            <a:off x="838200" y="-142577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</a:pPr>
            <a:r>
              <a:rPr lang="en-US"/>
              <a:t>Quote Callout</a:t>
            </a:r>
            <a:endParaRPr/>
          </a:p>
        </p:txBody>
      </p:sp>
      <p:sp>
        <p:nvSpPr>
          <p:cNvPr id="170" name="Google Shape;170;g29fee3b20f7_11_83"/>
          <p:cNvSpPr txBox="1"/>
          <p:nvPr>
            <p:ph idx="4294967295" type="body"/>
          </p:nvPr>
        </p:nvSpPr>
        <p:spPr>
          <a:xfrm>
            <a:off x="762000" y="635000"/>
            <a:ext cx="10429800" cy="48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448389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38588"/>
              <a:buFont typeface="Arial"/>
              <a:buChar char="•"/>
            </a:pPr>
            <a:r>
              <a:rPr lang="en-US" sz="27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Search experiments allow experimenters to index custom vectors for each ETD, enabling a hybrid search approach that combines k-Nearest Neighbors (kNN) with traditional keyword search.</a:t>
            </a:r>
            <a:endParaRPr sz="27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8389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38588"/>
              <a:buFont typeface="Arial"/>
              <a:buChar char="•"/>
            </a:pPr>
            <a:r>
              <a:rPr lang="en-US" sz="27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The goal is to analyze and improve the relevance and accuracy of search results by leveraging advanced text embedding models.</a:t>
            </a:r>
            <a:endParaRPr sz="27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8389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38588"/>
              <a:buFont typeface="Arial"/>
              <a:buChar char="•"/>
            </a:pPr>
            <a:r>
              <a:rPr lang="en-US" sz="27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An Experimenter can Create, Run and Delete the experiments based on his liking. </a:t>
            </a:r>
            <a:endParaRPr sz="27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8389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38588"/>
              <a:buFont typeface="Arial"/>
              <a:buChar char="•"/>
            </a:pPr>
            <a:r>
              <a:rPr lang="en-US" sz="27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Search on Collection: A method enabling hybrid searches on indexed ETDs to create and experiment with specific collections, refining retrieval techniques.</a:t>
            </a:r>
            <a:b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endParaRPr sz="20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6666"/>
              <a:buNone/>
            </a:pPr>
            <a:r>
              <a:t/>
            </a:r>
            <a:endParaRPr sz="24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6666"/>
              <a:buNone/>
            </a:pPr>
            <a:r>
              <a:t/>
            </a:r>
            <a:endParaRPr sz="24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6666"/>
              <a:buNone/>
            </a:pPr>
            <a:r>
              <a:t/>
            </a:r>
            <a:endParaRPr sz="24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g29fee3b20f7_11_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8000" y="191250"/>
            <a:ext cx="5559351" cy="6074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9fee3b20f7_11_92"/>
          <p:cNvSpPr txBox="1"/>
          <p:nvPr>
            <p:ph type="title"/>
          </p:nvPr>
        </p:nvSpPr>
        <p:spPr>
          <a:xfrm>
            <a:off x="838200" y="-142577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</a:pPr>
            <a:r>
              <a:rPr lang="en-US"/>
              <a:t>Quote Callout</a:t>
            </a:r>
            <a:endParaRPr/>
          </a:p>
        </p:txBody>
      </p:sp>
      <p:sp>
        <p:nvSpPr>
          <p:cNvPr id="181" name="Google Shape;181;g29fee3b20f7_11_92"/>
          <p:cNvSpPr txBox="1"/>
          <p:nvPr>
            <p:ph idx="4294967295" type="body"/>
          </p:nvPr>
        </p:nvSpPr>
        <p:spPr>
          <a:xfrm>
            <a:off x="762000" y="635000"/>
            <a:ext cx="10429800" cy="48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9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Creating an experiment </a:t>
            </a:r>
            <a:b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	 </a:t>
            </a:r>
            <a:b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endParaRPr sz="20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2" name="Google Shape;182;g29fee3b20f7_11_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40400" y="1706450"/>
            <a:ext cx="8571750" cy="3976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9fee3b20f7_11_98"/>
          <p:cNvSpPr txBox="1"/>
          <p:nvPr>
            <p:ph type="title"/>
          </p:nvPr>
        </p:nvSpPr>
        <p:spPr>
          <a:xfrm>
            <a:off x="838200" y="-142577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</a:pPr>
            <a:r>
              <a:rPr lang="en-US"/>
              <a:t>Quote Callout</a:t>
            </a:r>
            <a:endParaRPr/>
          </a:p>
        </p:txBody>
      </p:sp>
      <p:sp>
        <p:nvSpPr>
          <p:cNvPr id="188" name="Google Shape;188;g29fee3b20f7_11_98"/>
          <p:cNvSpPr txBox="1"/>
          <p:nvPr>
            <p:ph idx="4294967295" type="body"/>
          </p:nvPr>
        </p:nvSpPr>
        <p:spPr>
          <a:xfrm>
            <a:off x="762000" y="635000"/>
            <a:ext cx="10429800" cy="48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9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Running a search experiment.</a:t>
            </a:r>
            <a:b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	 </a:t>
            </a:r>
            <a:b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endParaRPr sz="20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9" name="Google Shape;189;g29fee3b20f7_11_9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15375" y="1696400"/>
            <a:ext cx="8276224" cy="410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9fee3b20f7_11_104"/>
          <p:cNvSpPr txBox="1"/>
          <p:nvPr>
            <p:ph type="title"/>
          </p:nvPr>
        </p:nvSpPr>
        <p:spPr>
          <a:xfrm>
            <a:off x="838200" y="-142577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</a:pPr>
            <a:r>
              <a:rPr lang="en-US"/>
              <a:t>Quote Callout</a:t>
            </a:r>
            <a:endParaRPr/>
          </a:p>
        </p:txBody>
      </p:sp>
      <p:sp>
        <p:nvSpPr>
          <p:cNvPr id="195" name="Google Shape;195;g29fee3b20f7_11_104"/>
          <p:cNvSpPr txBox="1"/>
          <p:nvPr>
            <p:ph idx="4294967295" type="body"/>
          </p:nvPr>
        </p:nvSpPr>
        <p:spPr>
          <a:xfrm>
            <a:off x="762000" y="635000"/>
            <a:ext cx="10429800" cy="48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9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Listing the user created experiments</a:t>
            </a:r>
            <a:b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	 </a:t>
            </a:r>
            <a:b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endParaRPr sz="20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6" name="Google Shape;196;g29fee3b20f7_11_10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00850" y="1729100"/>
            <a:ext cx="7770173" cy="4390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9fee3b20f7_11_110"/>
          <p:cNvSpPr txBox="1"/>
          <p:nvPr>
            <p:ph type="title"/>
          </p:nvPr>
        </p:nvSpPr>
        <p:spPr>
          <a:xfrm>
            <a:off x="838200" y="-142577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</a:pPr>
            <a:r>
              <a:rPr lang="en-US"/>
              <a:t>Quote Callout</a:t>
            </a:r>
            <a:endParaRPr/>
          </a:p>
        </p:txBody>
      </p:sp>
      <p:sp>
        <p:nvSpPr>
          <p:cNvPr id="202" name="Google Shape;202;g29fee3b20f7_11_110"/>
          <p:cNvSpPr txBox="1"/>
          <p:nvPr>
            <p:ph idx="4294967295" type="body"/>
          </p:nvPr>
        </p:nvSpPr>
        <p:spPr>
          <a:xfrm>
            <a:off x="762000" y="635000"/>
            <a:ext cx="10429800" cy="48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9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A3C3D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Deleting the user created experiment</a:t>
            </a:r>
            <a:b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	 </a:t>
            </a:r>
            <a:b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endParaRPr sz="20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3" name="Google Shape;203;g29fee3b20f7_11_1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6275" y="1864198"/>
            <a:ext cx="10245524" cy="4197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g2a05dcbd0eb_0_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663" y="0"/>
            <a:ext cx="11472677" cy="62254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g2a05dcbd0eb_0_1"/>
          <p:cNvSpPr txBox="1"/>
          <p:nvPr/>
        </p:nvSpPr>
        <p:spPr>
          <a:xfrm>
            <a:off x="4277075" y="6357650"/>
            <a:ext cx="3801900" cy="3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50"/>
              <a:t>The flow of data between teams.</a:t>
            </a:r>
            <a:endParaRPr sz="35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9fee3b20f7_11_34"/>
          <p:cNvSpPr txBox="1"/>
          <p:nvPr>
            <p:ph idx="4294967295" type="title"/>
          </p:nvPr>
        </p:nvSpPr>
        <p:spPr>
          <a:xfrm>
            <a:off x="3021078" y="2929128"/>
            <a:ext cx="6349500" cy="95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None/>
            </a:pPr>
            <a:r>
              <a:rPr lang="en-US" sz="4400">
                <a:solidFill>
                  <a:srgbClr val="F2F2F2"/>
                </a:solidFill>
              </a:rPr>
              <a:t>Logging</a:t>
            </a:r>
            <a:endParaRPr sz="4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9fee3b20f7_11_38"/>
          <p:cNvSpPr txBox="1"/>
          <p:nvPr>
            <p:ph type="title"/>
          </p:nvPr>
        </p:nvSpPr>
        <p:spPr>
          <a:xfrm>
            <a:off x="838200" y="-142577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</a:pPr>
            <a:r>
              <a:rPr lang="en-US"/>
              <a:t>Quote Callout</a:t>
            </a:r>
            <a:endParaRPr/>
          </a:p>
        </p:txBody>
      </p:sp>
      <p:sp>
        <p:nvSpPr>
          <p:cNvPr id="214" name="Google Shape;214;g29fee3b20f7_11_38"/>
          <p:cNvSpPr txBox="1"/>
          <p:nvPr>
            <p:ph idx="4294967295" type="body"/>
          </p:nvPr>
        </p:nvSpPr>
        <p:spPr>
          <a:xfrm>
            <a:off x="762000" y="489250"/>
            <a:ext cx="10429800" cy="57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-US" sz="3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Why did we implement logging?</a:t>
            </a:r>
            <a:endParaRPr b="1" sz="3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27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Char char="•"/>
            </a:pPr>
            <a:r>
              <a:rPr b="1" lang="en-US" sz="2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Capturing User Engagement</a:t>
            </a:r>
            <a:r>
              <a:rPr lang="en-US" sz="29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: To capture user actions, preferences, and interactions with the system.</a:t>
            </a:r>
            <a:endParaRPr sz="29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27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Char char="•"/>
            </a:pPr>
            <a:r>
              <a:rPr b="1" lang="en-US" sz="2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Personalized Recommendations</a:t>
            </a:r>
            <a:r>
              <a:rPr lang="en-US" sz="29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: By analyzing logs of user interactions, recommendation systems can tailor suggestions to individual preferences, enhancing user satisfaction and engagement.</a:t>
            </a:r>
            <a:endParaRPr sz="29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27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Char char="•"/>
            </a:pPr>
            <a:r>
              <a:rPr b="1" lang="en-US" sz="2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Streamlined Error Debugging</a:t>
            </a:r>
            <a:r>
              <a:rPr lang="en-US" sz="29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: Facilitate service level error debugging.</a:t>
            </a:r>
            <a:endParaRPr sz="29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27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Char char="•"/>
            </a:pPr>
            <a:r>
              <a:rPr b="1" lang="en-US" sz="2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Enhanced Performance Monitoring</a:t>
            </a:r>
            <a:r>
              <a:rPr lang="en-US" sz="29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: Logging facilitates the monitoring of system performance and the identification of potential issues or anomalies.</a:t>
            </a:r>
            <a:endParaRPr sz="29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9fee3b20f7_11_43"/>
          <p:cNvSpPr txBox="1"/>
          <p:nvPr>
            <p:ph type="title"/>
          </p:nvPr>
        </p:nvSpPr>
        <p:spPr>
          <a:xfrm>
            <a:off x="838200" y="269220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How did we implement logging?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220" name="Google Shape;220;g29fee3b20f7_11_43"/>
          <p:cNvSpPr txBox="1"/>
          <p:nvPr>
            <p:ph idx="1" type="body"/>
          </p:nvPr>
        </p:nvSpPr>
        <p:spPr>
          <a:xfrm>
            <a:off x="838200" y="1800201"/>
            <a:ext cx="10515600" cy="3503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2750" lvl="0" marL="457200" rtl="0" algn="l">
              <a:spcBef>
                <a:spcPts val="1000"/>
              </a:spcBef>
              <a:spcAft>
                <a:spcPts val="0"/>
              </a:spcAft>
              <a:buSzPts val="2900"/>
              <a:buChar char="●"/>
            </a:pPr>
            <a:r>
              <a:rPr b="1" lang="en-US" sz="2900">
                <a:solidFill>
                  <a:schemeClr val="dk1"/>
                </a:solidFill>
              </a:rPr>
              <a:t>Index creation:</a:t>
            </a:r>
            <a:r>
              <a:rPr lang="en-US" sz="2900"/>
              <a:t> Established an Elasticsearch index structure, featuring a versatile "meta" field for dynamic log data inclusion.</a:t>
            </a:r>
            <a:endParaRPr sz="2900"/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Char char="●"/>
            </a:pPr>
            <a:r>
              <a:rPr b="1" lang="en-US" sz="2900">
                <a:solidFill>
                  <a:schemeClr val="dk1"/>
                </a:solidFill>
              </a:rPr>
              <a:t>Logging service creation:</a:t>
            </a:r>
            <a:r>
              <a:rPr lang="en-US" sz="2900">
                <a:solidFill>
                  <a:schemeClr val="dk1"/>
                </a:solidFill>
              </a:rPr>
              <a:t> </a:t>
            </a:r>
            <a:r>
              <a:rPr lang="en-US" sz="2900"/>
              <a:t>Deployed a dedicated logging service ensuring systematic log handling functions.</a:t>
            </a:r>
            <a:endParaRPr sz="2900"/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b="1" lang="en-US" sz="2900">
                <a:solidFill>
                  <a:schemeClr val="dk1"/>
                </a:solidFill>
              </a:rPr>
              <a:t>API Integration for Logging:</a:t>
            </a:r>
            <a:r>
              <a:rPr b="1" lang="en-US" sz="2900"/>
              <a:t> </a:t>
            </a:r>
            <a:r>
              <a:rPr lang="en-US" sz="2900"/>
              <a:t>Integrated logging mechanisms into APIs.</a:t>
            </a:r>
            <a:endParaRPr sz="2900"/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b="1" lang="en-US" sz="2900">
                <a:solidFill>
                  <a:schemeClr val="dk1"/>
                </a:solidFill>
              </a:rPr>
              <a:t>Log-Specific Kafka Topic Implementation:</a:t>
            </a:r>
            <a:r>
              <a:rPr lang="en-US" sz="2900"/>
              <a:t> Established a Kafka topic named 'logs' to automatically store bulk log data from authorized sources.</a:t>
            </a:r>
            <a:endParaRPr sz="29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9fee3b20f7_11_48"/>
          <p:cNvSpPr txBox="1"/>
          <p:nvPr>
            <p:ph type="title"/>
          </p:nvPr>
        </p:nvSpPr>
        <p:spPr>
          <a:xfrm>
            <a:off x="838200" y="-142577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</a:pPr>
            <a:r>
              <a:rPr lang="en-US"/>
              <a:t>Quote Callout</a:t>
            </a:r>
            <a:endParaRPr/>
          </a:p>
        </p:txBody>
      </p:sp>
      <p:sp>
        <p:nvSpPr>
          <p:cNvPr id="226" name="Google Shape;226;g29fee3b20f7_11_48"/>
          <p:cNvSpPr txBox="1"/>
          <p:nvPr/>
        </p:nvSpPr>
        <p:spPr>
          <a:xfrm>
            <a:off x="3233425" y="586700"/>
            <a:ext cx="5788800" cy="9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Integrated endpoints</a:t>
            </a:r>
            <a:endParaRPr b="1" sz="32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7" name="Google Shape;227;g29fee3b20f7_11_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200" y="1888450"/>
            <a:ext cx="10258425" cy="284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9fee3b20f7_11_54"/>
          <p:cNvSpPr txBox="1"/>
          <p:nvPr>
            <p:ph idx="4294967295" type="title"/>
          </p:nvPr>
        </p:nvSpPr>
        <p:spPr>
          <a:xfrm>
            <a:off x="3021078" y="2929128"/>
            <a:ext cx="6349500" cy="95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None/>
            </a:pPr>
            <a:r>
              <a:rPr lang="en-US" sz="4400">
                <a:solidFill>
                  <a:srgbClr val="F2F2F2"/>
                </a:solidFill>
              </a:rPr>
              <a:t>Recommendation</a:t>
            </a:r>
            <a:endParaRPr sz="4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9fee3b20f7_11_58"/>
          <p:cNvSpPr txBox="1"/>
          <p:nvPr>
            <p:ph idx="4294967295" type="body"/>
          </p:nvPr>
        </p:nvSpPr>
        <p:spPr>
          <a:xfrm>
            <a:off x="815425" y="1035325"/>
            <a:ext cx="10429800" cy="54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26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Started out trying to improve the original system, which was a single user-item model.</a:t>
            </a:r>
            <a:endParaRPr sz="26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26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Model was an autoencoder that had a one-hot user-item matrix as its input and output.</a:t>
            </a:r>
            <a:endParaRPr sz="26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8" name="Google Shape;238;g29fee3b20f7_11_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5950" y="3018125"/>
            <a:ext cx="8785850" cy="3175949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g29fee3b20f7_11_58"/>
          <p:cNvSpPr txBox="1"/>
          <p:nvPr>
            <p:ph type="title"/>
          </p:nvPr>
        </p:nvSpPr>
        <p:spPr>
          <a:xfrm>
            <a:off x="314100" y="53400"/>
            <a:ext cx="10429800" cy="87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Recommendation system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9fee3b20f7_11_64"/>
          <p:cNvSpPr txBox="1"/>
          <p:nvPr>
            <p:ph idx="4294967295" type="body"/>
          </p:nvPr>
        </p:nvSpPr>
        <p:spPr>
          <a:xfrm>
            <a:off x="740625" y="1340025"/>
            <a:ext cx="10429800" cy="54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254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100"/>
              <a:buChar char="●"/>
            </a:pPr>
            <a:r>
              <a:rPr lang="en-US" sz="27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Autoencoder was a good model choice, but their architecture wasn’t really scalable because of fixed model I/O vs. non-fixed number of users and ETDs.</a:t>
            </a:r>
            <a:endParaRPr sz="27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254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100"/>
              <a:buChar char="●"/>
            </a:pPr>
            <a:r>
              <a:rPr lang="en-US" sz="27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Use of a </a:t>
            </a:r>
            <a:r>
              <a:rPr i="1" lang="en-US" sz="27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one-hot</a:t>
            </a:r>
            <a:r>
              <a:rPr lang="en-US" sz="27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 matrix was also questionable since the number of times a user clicked on an ETD could potentially inform the user’s level of interest in the content.</a:t>
            </a:r>
            <a:endParaRPr sz="27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254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100"/>
              <a:buChar char="●"/>
            </a:pPr>
            <a:r>
              <a:rPr lang="en-US" sz="27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Since they had no real user data, they had to use synthetic data for initial model training.</a:t>
            </a:r>
            <a:endParaRPr sz="27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g29fee3b20f7_11_64"/>
          <p:cNvSpPr txBox="1"/>
          <p:nvPr>
            <p:ph type="title"/>
          </p:nvPr>
        </p:nvSpPr>
        <p:spPr>
          <a:xfrm>
            <a:off x="314100" y="53400"/>
            <a:ext cx="10429800" cy="87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Recommendation system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29fee3b20f7_11_69"/>
          <p:cNvSpPr txBox="1"/>
          <p:nvPr>
            <p:ph type="title"/>
          </p:nvPr>
        </p:nvSpPr>
        <p:spPr>
          <a:xfrm>
            <a:off x="324325" y="125100"/>
            <a:ext cx="10429800" cy="87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New Recommendation system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51" name="Google Shape;251;g29fee3b20f7_11_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48100"/>
            <a:ext cx="11887201" cy="43009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29fee3b20f7_11_124"/>
          <p:cNvSpPr txBox="1"/>
          <p:nvPr>
            <p:ph idx="4294967295" type="body"/>
          </p:nvPr>
        </p:nvSpPr>
        <p:spPr>
          <a:xfrm>
            <a:off x="347375" y="777550"/>
            <a:ext cx="11698800" cy="54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4191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000"/>
              <a:buChar char="●"/>
            </a:pPr>
            <a:r>
              <a:rPr lang="en-US" sz="26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Initial setup</a:t>
            </a:r>
            <a:endParaRPr sz="26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937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A3C3D"/>
              </a:buClr>
              <a:buSzPts val="2600"/>
              <a:buFont typeface="Arial"/>
              <a:buChar char="•"/>
            </a:pPr>
            <a:r>
              <a:rPr lang="en-US" sz="26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Embeddings for all ETDs are pulled from the kNN Elasticsearch index.</a:t>
            </a:r>
            <a:endParaRPr sz="26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937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A3C3D"/>
              </a:buClr>
              <a:buSzPts val="2600"/>
              <a:buFont typeface="Arial"/>
              <a:buChar char="•"/>
            </a:pPr>
            <a:r>
              <a:rPr lang="en-US" sz="26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Use K-means clustering to create clusters.</a:t>
            </a:r>
            <a:endParaRPr sz="26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937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A3C3D"/>
              </a:buClr>
              <a:buSzPts val="2600"/>
              <a:buFont typeface="Arial"/>
              <a:buChar char="•"/>
            </a:pPr>
            <a:r>
              <a:rPr lang="en-US" sz="26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Inside each cluster, compute cosine similarity.</a:t>
            </a:r>
            <a:endParaRPr sz="26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937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A3C3D"/>
              </a:buClr>
              <a:buSzPts val="2600"/>
              <a:buFont typeface="Arial"/>
              <a:buChar char="•"/>
            </a:pPr>
            <a:r>
              <a:rPr lang="en-US" sz="26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Initially, the categories and topics selected by users will be used to generate recommendations.</a:t>
            </a:r>
            <a:endParaRPr sz="26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000"/>
              <a:buChar char="●"/>
            </a:pPr>
            <a:r>
              <a:rPr lang="en-US" sz="26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When user clicks on an ETD</a:t>
            </a:r>
            <a:endParaRPr sz="26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937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A3C3D"/>
              </a:buClr>
              <a:buSzPts val="2600"/>
              <a:buFont typeface="Arial"/>
              <a:buChar char="•"/>
            </a:pPr>
            <a:r>
              <a:rPr lang="en-US" sz="26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The ETD ID and user ID is sent to the recommendation server.</a:t>
            </a:r>
            <a:endParaRPr sz="26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937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A3C3D"/>
              </a:buClr>
              <a:buSzPts val="2600"/>
              <a:buFont typeface="Arial"/>
              <a:buChar char="•"/>
            </a:pPr>
            <a:r>
              <a:rPr lang="en-US" sz="26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The 5 nearest neighbors of the ETD ID will be obtained from the cluster.</a:t>
            </a:r>
            <a:endParaRPr sz="26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937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A3C3D"/>
              </a:buClr>
              <a:buSzPts val="2600"/>
              <a:buFont typeface="Arial"/>
              <a:buChar char="•"/>
            </a:pPr>
            <a:r>
              <a:rPr lang="en-US" sz="26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The existing recommendations will be pushed down by 5 places. The newly obtained neighbors will become the top 5 recommendations.</a:t>
            </a:r>
            <a:endParaRPr sz="26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g29fee3b20f7_11_124"/>
          <p:cNvSpPr txBox="1"/>
          <p:nvPr>
            <p:ph type="title"/>
          </p:nvPr>
        </p:nvSpPr>
        <p:spPr>
          <a:xfrm>
            <a:off x="262875" y="-98450"/>
            <a:ext cx="10429800" cy="87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New </a:t>
            </a:r>
            <a:r>
              <a:rPr lang="en-US">
                <a:solidFill>
                  <a:schemeClr val="dk1"/>
                </a:solidFill>
              </a:rPr>
              <a:t>Recommendation system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29fee3b20f7_11_0"/>
          <p:cNvSpPr txBox="1"/>
          <p:nvPr>
            <p:ph idx="4294967295" type="title"/>
          </p:nvPr>
        </p:nvSpPr>
        <p:spPr>
          <a:xfrm>
            <a:off x="3032303" y="2952003"/>
            <a:ext cx="6349500" cy="95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None/>
            </a:pPr>
            <a:r>
              <a:rPr lang="en-US" sz="4400">
                <a:solidFill>
                  <a:srgbClr val="F2F2F2"/>
                </a:solidFill>
              </a:rPr>
              <a:t>Future Work</a:t>
            </a:r>
            <a:endParaRPr sz="4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7ecbc4395a_0_16"/>
          <p:cNvSpPr txBox="1"/>
          <p:nvPr>
            <p:ph idx="4294967295" type="title"/>
          </p:nvPr>
        </p:nvSpPr>
        <p:spPr>
          <a:xfrm>
            <a:off x="3021078" y="2929128"/>
            <a:ext cx="6349500" cy="95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None/>
            </a:pPr>
            <a:r>
              <a:rPr lang="en-US" sz="4400">
                <a:solidFill>
                  <a:srgbClr val="F2F2F2"/>
                </a:solidFill>
              </a:rPr>
              <a:t>Search</a:t>
            </a:r>
            <a:endParaRPr sz="4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29fee3b20f7_11_4"/>
          <p:cNvSpPr txBox="1"/>
          <p:nvPr>
            <p:ph type="title"/>
          </p:nvPr>
        </p:nvSpPr>
        <p:spPr>
          <a:xfrm>
            <a:off x="838200" y="-142577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</a:pPr>
            <a:r>
              <a:rPr lang="en-US"/>
              <a:t>Quote Callout</a:t>
            </a:r>
            <a:endParaRPr/>
          </a:p>
        </p:txBody>
      </p:sp>
      <p:sp>
        <p:nvSpPr>
          <p:cNvPr id="268" name="Google Shape;268;g29fee3b20f7_11_4"/>
          <p:cNvSpPr txBox="1"/>
          <p:nvPr>
            <p:ph idx="4294967295" type="body"/>
          </p:nvPr>
        </p:nvSpPr>
        <p:spPr>
          <a:xfrm>
            <a:off x="631250" y="1018800"/>
            <a:ext cx="10429800" cy="48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46621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742"/>
              <a:buFont typeface="Arial"/>
              <a:buChar char="•"/>
            </a:pPr>
            <a:r>
              <a:rPr lang="en-US" sz="27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Improve kNN search performance.</a:t>
            </a:r>
            <a:endParaRPr sz="27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6621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42"/>
              <a:buFont typeface="Arial"/>
              <a:buChar char="•"/>
            </a:pPr>
            <a:r>
              <a:rPr lang="en-US" sz="27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Shard Elasticsearch indexes for better search performance.</a:t>
            </a:r>
            <a:endParaRPr sz="27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6621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42"/>
              <a:buFont typeface="Arial"/>
              <a:buChar char="•"/>
            </a:pPr>
            <a:r>
              <a:rPr lang="en-US" sz="27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Reduce time taken to index data into Elasticsearch.</a:t>
            </a:r>
            <a:endParaRPr sz="27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6621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42"/>
              <a:buFont typeface="Arial"/>
              <a:buChar char="•"/>
            </a:pPr>
            <a:r>
              <a:rPr lang="en-US" sz="27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Add more options for search experiments.</a:t>
            </a:r>
            <a:endParaRPr sz="27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6621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42"/>
              <a:buFont typeface="Arial"/>
              <a:buChar char="•"/>
            </a:pPr>
            <a:r>
              <a:rPr lang="en-US" sz="27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Create test routines for search and recommendation APIs.</a:t>
            </a:r>
            <a:endParaRPr sz="27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6621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42"/>
              <a:buFont typeface="Arial"/>
              <a:buChar char="•"/>
            </a:pPr>
            <a:r>
              <a:rPr lang="en-US" sz="27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As user data becomes available, cluster it to form User-User relations.</a:t>
            </a:r>
            <a:endParaRPr sz="27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6621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42"/>
              <a:buFont typeface="Arial"/>
              <a:buChar char="•"/>
            </a:pPr>
            <a:r>
              <a:rPr lang="en-US" sz="2700">
                <a:solidFill>
                  <a:srgbClr val="3A3C3D"/>
                </a:solidFill>
                <a:latin typeface="Arial"/>
                <a:ea typeface="Arial"/>
                <a:cs typeface="Arial"/>
                <a:sym typeface="Arial"/>
              </a:rPr>
              <a:t>Implement a User-Item model using LightFM.</a:t>
            </a:r>
            <a:endParaRPr sz="20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27ecbc4395a_0_28"/>
          <p:cNvSpPr txBox="1"/>
          <p:nvPr>
            <p:ph idx="4294967295" type="title"/>
          </p:nvPr>
        </p:nvSpPr>
        <p:spPr>
          <a:xfrm>
            <a:off x="3021078" y="2929128"/>
            <a:ext cx="6349500" cy="95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</a:pPr>
            <a:r>
              <a:rPr lang="en-US" sz="4400">
                <a:solidFill>
                  <a:srgbClr val="F2F2F2"/>
                </a:solidFill>
              </a:rPr>
              <a:t>Thank you!</a:t>
            </a:r>
            <a:br>
              <a:rPr lang="en-US" sz="4400">
                <a:solidFill>
                  <a:srgbClr val="F2F2F2"/>
                </a:solidFill>
              </a:rPr>
            </a:br>
            <a:r>
              <a:rPr lang="en-US" sz="4400">
                <a:solidFill>
                  <a:srgbClr val="F2F2F2"/>
                </a:solidFill>
              </a:rPr>
              <a:t>Any Questions?</a:t>
            </a:r>
            <a:endParaRPr sz="4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7ecbc4395a_0_61"/>
          <p:cNvSpPr txBox="1"/>
          <p:nvPr>
            <p:ph type="title"/>
          </p:nvPr>
        </p:nvSpPr>
        <p:spPr>
          <a:xfrm>
            <a:off x="838200" y="-142577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</a:pPr>
            <a:r>
              <a:rPr lang="en-US"/>
              <a:t>Quote Callout</a:t>
            </a:r>
            <a:endParaRPr/>
          </a:p>
        </p:txBody>
      </p:sp>
      <p:sp>
        <p:nvSpPr>
          <p:cNvPr id="104" name="Google Shape;104;g27ecbc4395a_0_61"/>
          <p:cNvSpPr txBox="1"/>
          <p:nvPr>
            <p:ph idx="4294967295" type="body"/>
          </p:nvPr>
        </p:nvSpPr>
        <p:spPr>
          <a:xfrm>
            <a:off x="346500" y="921650"/>
            <a:ext cx="11499000" cy="54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9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Reviewed and changed the index schema for ETD metadata and chapter summaries.</a:t>
            </a:r>
            <a:endParaRPr>
              <a:solidFill>
                <a:srgbClr val="000000"/>
              </a:solidFill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Fixed the search service APIs to serve frontend interface.</a:t>
            </a:r>
            <a:endParaRPr>
              <a:solidFill>
                <a:srgbClr val="000000"/>
              </a:solidFill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Implemented code to support creation of embeddings which are used in kNN search.</a:t>
            </a:r>
            <a:endParaRPr>
              <a:solidFill>
                <a:srgbClr val="000000"/>
              </a:solidFill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Wrote new indexing script for new APIs and database schema.</a:t>
            </a:r>
            <a:endParaRPr>
              <a:solidFill>
                <a:srgbClr val="000000"/>
              </a:solidFill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Processed 500K ETDs and indexed the filtered metadata.</a:t>
            </a:r>
            <a:endParaRPr>
              <a:solidFill>
                <a:srgbClr val="000000"/>
              </a:solidFill>
            </a:endParaRPr>
          </a:p>
          <a:p>
            <a:pPr indent="-4381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Improved search relevance by implementing Reciprocal Rank Fusion (RRF).</a:t>
            </a:r>
            <a:endParaRPr>
              <a:solidFill>
                <a:srgbClr val="000000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05" name="Google Shape;105;g27ecbc4395a_0_61"/>
          <p:cNvSpPr txBox="1"/>
          <p:nvPr>
            <p:ph type="title"/>
          </p:nvPr>
        </p:nvSpPr>
        <p:spPr>
          <a:xfrm>
            <a:off x="580400" y="-100076"/>
            <a:ext cx="10515600" cy="13257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Summary of search tasks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g29fee3b20f7_0_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69150"/>
            <a:ext cx="11887201" cy="574045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g29fee3b20f7_0_12"/>
          <p:cNvSpPr txBox="1"/>
          <p:nvPr>
            <p:ph type="title"/>
          </p:nvPr>
        </p:nvSpPr>
        <p:spPr>
          <a:xfrm>
            <a:off x="430650" y="-1"/>
            <a:ext cx="10515600" cy="13257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ETD indexing flow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9fee3b20f7_0_6"/>
          <p:cNvSpPr txBox="1"/>
          <p:nvPr>
            <p:ph type="title"/>
          </p:nvPr>
        </p:nvSpPr>
        <p:spPr>
          <a:xfrm>
            <a:off x="838200" y="-142577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</a:pPr>
            <a:r>
              <a:rPr lang="en-US"/>
              <a:t>Quote Callout</a:t>
            </a:r>
            <a:endParaRPr/>
          </a:p>
        </p:txBody>
      </p:sp>
      <p:sp>
        <p:nvSpPr>
          <p:cNvPr id="117" name="Google Shape;117;g29fee3b20f7_0_6"/>
          <p:cNvSpPr txBox="1"/>
          <p:nvPr>
            <p:ph idx="4294967295" type="body"/>
          </p:nvPr>
        </p:nvSpPr>
        <p:spPr>
          <a:xfrm>
            <a:off x="346500" y="921650"/>
            <a:ext cx="11499000" cy="54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9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Processed 500K ETDs. 182,689 failed title/abstract validation. </a:t>
            </a:r>
            <a:endParaRPr>
              <a:solidFill>
                <a:srgbClr val="000000"/>
              </a:solidFill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The entire pipeline takes 45 hours and 50 minutes.</a:t>
            </a:r>
            <a:endParaRPr>
              <a:solidFill>
                <a:srgbClr val="000000"/>
              </a:solidFill>
            </a:endParaRPr>
          </a:p>
          <a:p>
            <a:pPr indent="-4381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Network calls and creation of embeddings using E5-large-v2 model are the time consuming processes.</a:t>
            </a:r>
            <a:endParaRPr>
              <a:solidFill>
                <a:srgbClr val="000000"/>
              </a:solidFill>
            </a:endParaRPr>
          </a:p>
          <a:p>
            <a:pPr indent="-4381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Tried multithreading the code but didn’t work.</a:t>
            </a:r>
            <a:endParaRPr>
              <a:solidFill>
                <a:srgbClr val="000000"/>
              </a:solidFill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Solution: Run multiple processes in parallel with different offsets and sizes. </a:t>
            </a:r>
            <a:endParaRPr>
              <a:solidFill>
                <a:srgbClr val="000000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18" name="Google Shape;118;g29fee3b20f7_0_6"/>
          <p:cNvSpPr txBox="1"/>
          <p:nvPr>
            <p:ph type="title"/>
          </p:nvPr>
        </p:nvSpPr>
        <p:spPr>
          <a:xfrm>
            <a:off x="580400" y="-100076"/>
            <a:ext cx="10515600" cy="13257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New indexing script and embeddings model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9fee3b20f7_11_117"/>
          <p:cNvSpPr txBox="1"/>
          <p:nvPr>
            <p:ph type="title"/>
          </p:nvPr>
        </p:nvSpPr>
        <p:spPr>
          <a:xfrm>
            <a:off x="838200" y="-142577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</a:pPr>
            <a:r>
              <a:rPr lang="en-US"/>
              <a:t>Quote Callout</a:t>
            </a:r>
            <a:endParaRPr/>
          </a:p>
        </p:txBody>
      </p:sp>
      <p:sp>
        <p:nvSpPr>
          <p:cNvPr id="124" name="Google Shape;124;g29fee3b20f7_11_117"/>
          <p:cNvSpPr txBox="1"/>
          <p:nvPr>
            <p:ph idx="4294967295" type="body"/>
          </p:nvPr>
        </p:nvSpPr>
        <p:spPr>
          <a:xfrm>
            <a:off x="346500" y="921650"/>
            <a:ext cx="11499000" cy="54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9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The Elasticsearch instance in endeavour was a victim of a ransomware attack. The attack took place twice.</a:t>
            </a:r>
            <a:endParaRPr>
              <a:solidFill>
                <a:srgbClr val="000000"/>
              </a:solidFill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The attackers deleted all of our existing data and demanded crypto currency in exchange for restoring our data.</a:t>
            </a:r>
            <a:endParaRPr>
              <a:solidFill>
                <a:srgbClr val="000000"/>
              </a:solidFill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With the help of Team 5, we were able to enable security for the instance.</a:t>
            </a:r>
            <a:endParaRPr>
              <a:solidFill>
                <a:srgbClr val="000000"/>
              </a:solidFill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Kibana and Elasticsearch APIs are now secure and cannot be accessed without authentication.</a:t>
            </a:r>
            <a:endParaRPr>
              <a:solidFill>
                <a:srgbClr val="000000"/>
              </a:solidFill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We haven’t noticed any unusual activity since enabling security.</a:t>
            </a:r>
            <a:endParaRPr>
              <a:solidFill>
                <a:srgbClr val="000000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25" name="Google Shape;125;g29fee3b20f7_11_117"/>
          <p:cNvSpPr txBox="1"/>
          <p:nvPr>
            <p:ph type="title"/>
          </p:nvPr>
        </p:nvSpPr>
        <p:spPr>
          <a:xfrm>
            <a:off x="580400" y="-100076"/>
            <a:ext cx="10515600" cy="13257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Security incident with Elasticsearch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a05dcbd0eb_3_10"/>
          <p:cNvSpPr txBox="1"/>
          <p:nvPr>
            <p:ph type="title"/>
          </p:nvPr>
        </p:nvSpPr>
        <p:spPr>
          <a:xfrm>
            <a:off x="838200" y="-142577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</a:pPr>
            <a:r>
              <a:rPr lang="en-US"/>
              <a:t>Quote Callout</a:t>
            </a:r>
            <a:endParaRPr/>
          </a:p>
        </p:txBody>
      </p:sp>
      <p:sp>
        <p:nvSpPr>
          <p:cNvPr id="131" name="Google Shape;131;g2a05dcbd0eb_3_10"/>
          <p:cNvSpPr txBox="1"/>
          <p:nvPr>
            <p:ph type="title"/>
          </p:nvPr>
        </p:nvSpPr>
        <p:spPr>
          <a:xfrm>
            <a:off x="762000" y="326074"/>
            <a:ext cx="10515600" cy="13257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Search Algorithms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32" name="Google Shape;132;g2a05dcbd0eb_3_10"/>
          <p:cNvSpPr txBox="1"/>
          <p:nvPr>
            <p:ph idx="4294967295" type="body"/>
          </p:nvPr>
        </p:nvSpPr>
        <p:spPr>
          <a:xfrm>
            <a:off x="346500" y="1342050"/>
            <a:ext cx="11499000" cy="43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9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Best Matching 25 (BM25)</a:t>
            </a:r>
            <a:endParaRPr>
              <a:solidFill>
                <a:srgbClr val="000000"/>
              </a:solidFill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k-Nearest Neighbors (kNN)</a:t>
            </a:r>
            <a:endParaRPr>
              <a:solidFill>
                <a:srgbClr val="000000"/>
              </a:solidFill>
            </a:endParaRPr>
          </a:p>
          <a:p>
            <a:pPr indent="-4381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Combined Method - Reciprocal Rank Fusion (RRF)</a:t>
            </a:r>
            <a:endParaRPr>
              <a:solidFill>
                <a:srgbClr val="000000"/>
              </a:solidFill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97ef6aebbc_2_5"/>
          <p:cNvSpPr txBox="1"/>
          <p:nvPr>
            <p:ph type="title"/>
          </p:nvPr>
        </p:nvSpPr>
        <p:spPr>
          <a:xfrm>
            <a:off x="838200" y="-142577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</a:pPr>
            <a:r>
              <a:rPr lang="en-US"/>
              <a:t>Quote Callout</a:t>
            </a:r>
            <a:endParaRPr/>
          </a:p>
        </p:txBody>
      </p:sp>
      <p:sp>
        <p:nvSpPr>
          <p:cNvPr id="138" name="Google Shape;138;g297ef6aebbc_2_5"/>
          <p:cNvSpPr txBox="1"/>
          <p:nvPr>
            <p:ph type="title"/>
          </p:nvPr>
        </p:nvSpPr>
        <p:spPr>
          <a:xfrm>
            <a:off x="762000" y="326074"/>
            <a:ext cx="10515600" cy="13257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Best Matching 25 (BM25)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39" name="Google Shape;139;g297ef6aebbc_2_5"/>
          <p:cNvSpPr txBox="1"/>
          <p:nvPr>
            <p:ph idx="4294967295" type="body"/>
          </p:nvPr>
        </p:nvSpPr>
        <p:spPr>
          <a:xfrm>
            <a:off x="346500" y="1342050"/>
            <a:ext cx="11499000" cy="43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900">
              <a:solidFill>
                <a:srgbClr val="3A3C3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Default search method for Elasticsearch.</a:t>
            </a:r>
            <a:endParaRPr>
              <a:solidFill>
                <a:srgbClr val="000000"/>
              </a:solidFill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lang="en-US">
                <a:solidFill>
                  <a:srgbClr val="000000"/>
                </a:solidFill>
              </a:rPr>
              <a:t>Utilizes term weighting to assign different weights to terms based on their frequency in an ETD.</a:t>
            </a:r>
            <a:endParaRPr>
              <a:solidFill>
                <a:srgbClr val="000000"/>
              </a:solidFill>
            </a:endParaRPr>
          </a:p>
          <a:p>
            <a:pPr indent="-438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300"/>
              <a:buChar char="●"/>
            </a:pPr>
            <a:r>
              <a:rPr b="1" lang="en-US">
                <a:solidFill>
                  <a:srgbClr val="000000"/>
                </a:solidFill>
              </a:rPr>
              <a:t>Scaling to 500K ETDs:</a:t>
            </a:r>
            <a:endParaRPr b="1">
              <a:solidFill>
                <a:srgbClr val="000000"/>
              </a:solidFill>
            </a:endParaRPr>
          </a:p>
          <a:p>
            <a:pPr indent="-4064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en-US">
                <a:solidFill>
                  <a:srgbClr val="000000"/>
                </a:solidFill>
              </a:rPr>
              <a:t>minimal performance impact, response time increased from average 300ms to 3-4 seconds.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Office Theme">
  <a:themeElements>
    <a:clrScheme name="Custom 2">
      <a:dk1>
        <a:srgbClr val="861F41"/>
      </a:dk1>
      <a:lt1>
        <a:srgbClr val="FFFFFF"/>
      </a:lt1>
      <a:dk2>
        <a:srgbClr val="75787B"/>
      </a:dk2>
      <a:lt2>
        <a:srgbClr val="E5E1E6"/>
      </a:lt2>
      <a:accent1>
        <a:srgbClr val="861F41"/>
      </a:accent1>
      <a:accent2>
        <a:srgbClr val="C64600"/>
      </a:accent2>
      <a:accent3>
        <a:srgbClr val="A5A5A5"/>
      </a:accent3>
      <a:accent4>
        <a:srgbClr val="508590"/>
      </a:accent4>
      <a:accent5>
        <a:srgbClr val="E5E1E6"/>
      </a:accent5>
      <a:accent6>
        <a:srgbClr val="003C7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6C1035"/>
      </a:dk1>
      <a:lt1>
        <a:srgbClr val="5C6C66"/>
      </a:lt1>
      <a:dk2>
        <a:srgbClr val="A7A7A7"/>
      </a:dk2>
      <a:lt2>
        <a:srgbClr val="535353"/>
      </a:lt2>
      <a:accent1>
        <a:srgbClr val="6C1035"/>
      </a:accent1>
      <a:accent2>
        <a:srgbClr val="E57631"/>
      </a:accent2>
      <a:accent3>
        <a:srgbClr val="A5A5A5"/>
      </a:accent3>
      <a:accent4>
        <a:srgbClr val="417C79"/>
      </a:accent4>
      <a:accent5>
        <a:srgbClr val="E5E1EF"/>
      </a:accent5>
      <a:accent6>
        <a:srgbClr val="003C7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Office Theme">
  <a:themeElements>
    <a:clrScheme name="Custom 2">
      <a:dk1>
        <a:srgbClr val="861F41"/>
      </a:dk1>
      <a:lt1>
        <a:srgbClr val="FFFFFF"/>
      </a:lt1>
      <a:dk2>
        <a:srgbClr val="75787B"/>
      </a:dk2>
      <a:lt2>
        <a:srgbClr val="E5E1E6"/>
      </a:lt2>
      <a:accent1>
        <a:srgbClr val="861F41"/>
      </a:accent1>
      <a:accent2>
        <a:srgbClr val="C64600"/>
      </a:accent2>
      <a:accent3>
        <a:srgbClr val="A5A5A5"/>
      </a:accent3>
      <a:accent4>
        <a:srgbClr val="508590"/>
      </a:accent4>
      <a:accent5>
        <a:srgbClr val="E5E1E6"/>
      </a:accent5>
      <a:accent6>
        <a:srgbClr val="003C7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Schlieper, Elizabeth</dc:creator>
</cp:coreProperties>
</file>