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256" r:id="rId2"/>
    <p:sldId id="282" r:id="rId3"/>
    <p:sldId id="286" r:id="rId4"/>
    <p:sldId id="257" r:id="rId5"/>
    <p:sldId id="258" r:id="rId6"/>
    <p:sldId id="261" r:id="rId7"/>
    <p:sldId id="259" r:id="rId8"/>
    <p:sldId id="263" r:id="rId9"/>
    <p:sldId id="262" r:id="rId10"/>
    <p:sldId id="265" r:id="rId11"/>
    <p:sldId id="266" r:id="rId12"/>
    <p:sldId id="270" r:id="rId13"/>
    <p:sldId id="272" r:id="rId14"/>
    <p:sldId id="288" r:id="rId15"/>
    <p:sldId id="269" r:id="rId16"/>
    <p:sldId id="281" r:id="rId17"/>
    <p:sldId id="280" r:id="rId18"/>
    <p:sldId id="279" r:id="rId19"/>
    <p:sldId id="276" r:id="rId20"/>
    <p:sldId id="293" r:id="rId21"/>
    <p:sldId id="290" r:id="rId22"/>
    <p:sldId id="291" r:id="rId23"/>
    <p:sldId id="277" r:id="rId24"/>
    <p:sldId id="284" r:id="rId25"/>
    <p:sldId id="274" r:id="rId26"/>
    <p:sldId id="275" r:id="rId27"/>
    <p:sldId id="283" r:id="rId28"/>
    <p:sldId id="267"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46" autoAdjust="0"/>
    <p:restoredTop sz="86424" autoAdjust="0"/>
  </p:normalViewPr>
  <p:slideViewPr>
    <p:cSldViewPr snapToGrid="0" snapToObjects="1">
      <p:cViewPr>
        <p:scale>
          <a:sx n="75" d="100"/>
          <a:sy n="75" d="100"/>
        </p:scale>
        <p:origin x="-133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0086970-6071-474B-B2C8-8546BFA844F7}" type="datetimeFigureOut">
              <a:rPr lang="en-US" smtClean="0"/>
              <a:t>6/9/15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B0164F-F0B1-1D4F-9422-ABDA17E565D8}" type="slidenum">
              <a:rPr lang="en-US" smtClean="0"/>
              <a:t>‹#›</a:t>
            </a:fld>
            <a:endParaRPr lang="en-US"/>
          </a:p>
        </p:txBody>
      </p:sp>
    </p:spTree>
    <p:extLst>
      <p:ext uri="{BB962C8B-B14F-4D97-AF65-F5344CB8AC3E}">
        <p14:creationId xmlns:p14="http://schemas.microsoft.com/office/powerpoint/2010/main" val="23182947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185392-9063-CC46-9F14-BC98AF91E541}" type="datetimeFigureOut">
              <a:rPr lang="en-US" smtClean="0"/>
              <a:t>6/9/15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DD164-BCE6-1044-B8A4-808E19E29087}" type="slidenum">
              <a:rPr lang="en-US" smtClean="0"/>
              <a:t>‹#›</a:t>
            </a:fld>
            <a:endParaRPr lang="en-US"/>
          </a:p>
        </p:txBody>
      </p:sp>
    </p:spTree>
    <p:extLst>
      <p:ext uri="{BB962C8B-B14F-4D97-AF65-F5344CB8AC3E}">
        <p14:creationId xmlns:p14="http://schemas.microsoft.com/office/powerpoint/2010/main" val="13831254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1</a:t>
            </a:fld>
            <a:endParaRPr lang="en-US"/>
          </a:p>
        </p:txBody>
      </p:sp>
    </p:spTree>
    <p:extLst>
      <p:ext uri="{BB962C8B-B14F-4D97-AF65-F5344CB8AC3E}">
        <p14:creationId xmlns:p14="http://schemas.microsoft.com/office/powerpoint/2010/main" val="4117896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figure corresponds</a:t>
            </a:r>
            <a:r>
              <a:rPr lang="en-US" baseline="0" dirty="0" smtClean="0"/>
              <a:t> to the first bullet point and </a:t>
            </a:r>
            <a:r>
              <a:rPr lang="en-US" dirty="0" smtClean="0"/>
              <a:t>is really an</a:t>
            </a:r>
            <a:r>
              <a:rPr lang="en-US" baseline="0" dirty="0" smtClean="0"/>
              <a:t> example taken from CBWES, a DOE field study conducted in the Gorge during 2010 and 2011. Red line is the result of 256 month</a:t>
            </a:r>
            <a:r>
              <a:rPr lang="en-US" baseline="0" smtClean="0"/>
              <a:t>-long simulations </a:t>
            </a:r>
            <a:r>
              <a:rPr lang="en-US" baseline="0" dirty="0" smtClean="0"/>
              <a:t>using WRF with different parameter values and black line is taken from the sonic anemometer mounted near the top of a tall (approximately 62 m) tower. </a:t>
            </a:r>
            <a:endParaRPr lang="en-US" dirty="0"/>
          </a:p>
        </p:txBody>
      </p:sp>
      <p:sp>
        <p:nvSpPr>
          <p:cNvPr id="4" name="Slide Number Placeholder 3"/>
          <p:cNvSpPr>
            <a:spLocks noGrp="1"/>
          </p:cNvSpPr>
          <p:nvPr>
            <p:ph type="sldNum" sz="quarter" idx="10"/>
          </p:nvPr>
        </p:nvSpPr>
        <p:spPr/>
        <p:txBody>
          <a:bodyPr/>
          <a:lstStyle/>
          <a:p>
            <a:fld id="{4C2EE89A-63B2-4A48-8CC2-360F622E8A86}" type="slidenum">
              <a:rPr lang="en-US" smtClean="0"/>
              <a:t>22</a:t>
            </a:fld>
            <a:endParaRPr lang="en-US"/>
          </a:p>
        </p:txBody>
      </p:sp>
    </p:spTree>
    <p:extLst>
      <p:ext uri="{BB962C8B-B14F-4D97-AF65-F5344CB8AC3E}">
        <p14:creationId xmlns:p14="http://schemas.microsoft.com/office/powerpoint/2010/main" val="11636730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24</a:t>
            </a:fld>
            <a:endParaRPr lang="en-US"/>
          </a:p>
        </p:txBody>
      </p:sp>
    </p:spTree>
    <p:extLst>
      <p:ext uri="{BB962C8B-B14F-4D97-AF65-F5344CB8AC3E}">
        <p14:creationId xmlns:p14="http://schemas.microsoft.com/office/powerpoint/2010/main" val="1401932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25</a:t>
            </a:fld>
            <a:endParaRPr lang="en-US"/>
          </a:p>
        </p:txBody>
      </p:sp>
    </p:spTree>
    <p:extLst>
      <p:ext uri="{BB962C8B-B14F-4D97-AF65-F5344CB8AC3E}">
        <p14:creationId xmlns:p14="http://schemas.microsoft.com/office/powerpoint/2010/main" val="18746956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27</a:t>
            </a:fld>
            <a:endParaRPr lang="en-US"/>
          </a:p>
        </p:txBody>
      </p:sp>
    </p:spTree>
    <p:extLst>
      <p:ext uri="{BB962C8B-B14F-4D97-AF65-F5344CB8AC3E}">
        <p14:creationId xmlns:p14="http://schemas.microsoft.com/office/powerpoint/2010/main" val="3191023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28</a:t>
            </a:fld>
            <a:endParaRPr lang="en-US"/>
          </a:p>
        </p:txBody>
      </p:sp>
    </p:spTree>
    <p:extLst>
      <p:ext uri="{BB962C8B-B14F-4D97-AF65-F5344CB8AC3E}">
        <p14:creationId xmlns:p14="http://schemas.microsoft.com/office/powerpoint/2010/main" val="2363822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4</a:t>
            </a:fld>
            <a:endParaRPr lang="en-US"/>
          </a:p>
        </p:txBody>
      </p:sp>
    </p:spTree>
    <p:extLst>
      <p:ext uri="{BB962C8B-B14F-4D97-AF65-F5344CB8AC3E}">
        <p14:creationId xmlns:p14="http://schemas.microsoft.com/office/powerpoint/2010/main" val="3869486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8</a:t>
            </a:fld>
            <a:endParaRPr lang="en-US"/>
          </a:p>
        </p:txBody>
      </p:sp>
    </p:spTree>
    <p:extLst>
      <p:ext uri="{BB962C8B-B14F-4D97-AF65-F5344CB8AC3E}">
        <p14:creationId xmlns:p14="http://schemas.microsoft.com/office/powerpoint/2010/main" val="3891043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9</a:t>
            </a:fld>
            <a:endParaRPr lang="en-US"/>
          </a:p>
        </p:txBody>
      </p:sp>
    </p:spTree>
    <p:extLst>
      <p:ext uri="{BB962C8B-B14F-4D97-AF65-F5344CB8AC3E}">
        <p14:creationId xmlns:p14="http://schemas.microsoft.com/office/powerpoint/2010/main" val="1199298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10</a:t>
            </a:fld>
            <a:endParaRPr lang="en-US"/>
          </a:p>
        </p:txBody>
      </p:sp>
    </p:spTree>
    <p:extLst>
      <p:ext uri="{BB962C8B-B14F-4D97-AF65-F5344CB8AC3E}">
        <p14:creationId xmlns:p14="http://schemas.microsoft.com/office/powerpoint/2010/main" val="3324022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11</a:t>
            </a:fld>
            <a:endParaRPr lang="en-US"/>
          </a:p>
        </p:txBody>
      </p:sp>
    </p:spTree>
    <p:extLst>
      <p:ext uri="{BB962C8B-B14F-4D97-AF65-F5344CB8AC3E}">
        <p14:creationId xmlns:p14="http://schemas.microsoft.com/office/powerpoint/2010/main" val="833520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(6.3 </a:t>
            </a:r>
            <a:r>
              <a:rPr lang="en-US" dirty="0" err="1" smtClean="0"/>
              <a:t>sq</a:t>
            </a:r>
            <a:r>
              <a:rPr lang="en-US" dirty="0" smtClean="0"/>
              <a:t> km; approx. circle of ~2 km diameter ) </a:t>
            </a:r>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12</a:t>
            </a:fld>
            <a:endParaRPr lang="en-US"/>
          </a:p>
        </p:txBody>
      </p:sp>
    </p:spTree>
    <p:extLst>
      <p:ext uri="{BB962C8B-B14F-4D97-AF65-F5344CB8AC3E}">
        <p14:creationId xmlns:p14="http://schemas.microsoft.com/office/powerpoint/2010/main" val="1146855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baseline="0" dirty="0" smtClean="0"/>
              <a:t> 5 </a:t>
            </a:r>
            <a:r>
              <a:rPr lang="en-US" baseline="0" dirty="0" err="1" smtClean="0"/>
              <a:t>sodars</a:t>
            </a:r>
            <a:r>
              <a:rPr lang="en-US" baseline="0" dirty="0" smtClean="0"/>
              <a:t> on the W-E transect </a:t>
            </a:r>
          </a:p>
          <a:p>
            <a:r>
              <a:rPr lang="en-US" baseline="0" dirty="0" smtClean="0"/>
              <a:t>Star = supersite near Wasco airport</a:t>
            </a:r>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14</a:t>
            </a:fld>
            <a:endParaRPr lang="en-US"/>
          </a:p>
        </p:txBody>
      </p:sp>
    </p:spTree>
    <p:extLst>
      <p:ext uri="{BB962C8B-B14F-4D97-AF65-F5344CB8AC3E}">
        <p14:creationId xmlns:p14="http://schemas.microsoft.com/office/powerpoint/2010/main" val="4015097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750 m </a:t>
            </a:r>
          </a:p>
          <a:p>
            <a:r>
              <a:rPr lang="en-US" dirty="0" smtClean="0"/>
              <a:t>Pacific</a:t>
            </a:r>
            <a:r>
              <a:rPr lang="en-US" baseline="0" dirty="0" smtClean="0"/>
              <a:t> NW for WFIP2 only</a:t>
            </a:r>
          </a:p>
          <a:p>
            <a:r>
              <a:rPr lang="en-US" dirty="0" smtClean="0"/>
              <a:t>Run only twice daily at the moment (06 and 18 Z).</a:t>
            </a:r>
            <a:endParaRPr lang="en-US" dirty="0"/>
          </a:p>
        </p:txBody>
      </p:sp>
      <p:sp>
        <p:nvSpPr>
          <p:cNvPr id="4" name="Slide Number Placeholder 3"/>
          <p:cNvSpPr>
            <a:spLocks noGrp="1"/>
          </p:cNvSpPr>
          <p:nvPr>
            <p:ph type="sldNum" sz="quarter" idx="10"/>
          </p:nvPr>
        </p:nvSpPr>
        <p:spPr/>
        <p:txBody>
          <a:bodyPr/>
          <a:lstStyle/>
          <a:p>
            <a:fld id="{23FDD164-BCE6-1044-B8A4-808E19E29087}" type="slidenum">
              <a:rPr lang="en-US" smtClean="0"/>
              <a:t>16</a:t>
            </a:fld>
            <a:endParaRPr lang="en-US"/>
          </a:p>
        </p:txBody>
      </p:sp>
    </p:spTree>
    <p:extLst>
      <p:ext uri="{BB962C8B-B14F-4D97-AF65-F5344CB8AC3E}">
        <p14:creationId xmlns:p14="http://schemas.microsoft.com/office/powerpoint/2010/main" val="3641271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r>
              <a:rPr lang="en-US" smtClean="0"/>
              <a:t>6/11/15</a:t>
            </a:r>
            <a:endParaRPr lang="en-US"/>
          </a:p>
        </p:txBody>
      </p:sp>
      <p:sp>
        <p:nvSpPr>
          <p:cNvPr id="3" name="Footer Placeholder 2"/>
          <p:cNvSpPr>
            <a:spLocks noGrp="1"/>
          </p:cNvSpPr>
          <p:nvPr>
            <p:ph type="ftr" sz="quarter" idx="11"/>
          </p:nvPr>
        </p:nvSpPr>
        <p:spPr/>
        <p:txBody>
          <a:bodyPr/>
          <a:lstStyle/>
          <a:p>
            <a:r>
              <a:rPr lang="en-US" smtClean="0"/>
              <a:t>NAWEA 2015, VA</a:t>
            </a:r>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6/11/15</a:t>
            </a:r>
            <a:endParaRPr lang="en-US"/>
          </a:p>
        </p:txBody>
      </p:sp>
      <p:sp>
        <p:nvSpPr>
          <p:cNvPr id="6" name="Footer Placeholder 5"/>
          <p:cNvSpPr>
            <a:spLocks noGrp="1"/>
          </p:cNvSpPr>
          <p:nvPr>
            <p:ph type="ftr" sz="quarter" idx="11"/>
          </p:nvPr>
        </p:nvSpPr>
        <p:spPr/>
        <p:txBody>
          <a:bodyPr/>
          <a:lstStyle/>
          <a:p>
            <a:r>
              <a:rPr lang="en-US" smtClean="0"/>
              <a:t>NAWEA 2015, VA</a:t>
            </a:r>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r>
              <a:rPr lang="en-US" smtClean="0"/>
              <a:t>6/11/15</a:t>
            </a:r>
            <a:endParaRPr lang="en-US"/>
          </a:p>
        </p:txBody>
      </p:sp>
      <p:sp>
        <p:nvSpPr>
          <p:cNvPr id="6" name="Footer Placeholder 5"/>
          <p:cNvSpPr>
            <a:spLocks noGrp="1"/>
          </p:cNvSpPr>
          <p:nvPr>
            <p:ph type="ftr" sz="quarter" idx="11"/>
          </p:nvPr>
        </p:nvSpPr>
        <p:spPr>
          <a:xfrm>
            <a:off x="5867399" y="6288741"/>
            <a:ext cx="2675965" cy="365125"/>
          </a:xfrm>
        </p:spPr>
        <p:txBody>
          <a:bodyPr/>
          <a:lstStyle/>
          <a:p>
            <a:r>
              <a:rPr lang="en-US" smtClean="0"/>
              <a:t>NAWEA 2015, VA</a:t>
            </a:r>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cstate="email">
              <a:extLst>
                <a:ext uri="{28A0092B-C50C-407E-A947-70E740481C1C}">
                  <a14:useLocalDpi xmlns:a14="http://schemas.microsoft.com/office/drawing/2010/main"/>
                </a:ext>
              </a:extLst>
            </a:blip>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email">
              <a:extLst>
                <a:ext uri="{28A0092B-C50C-407E-A947-70E740481C1C}">
                  <a14:useLocalDpi xmlns:a14="http://schemas.microsoft.com/office/drawing/2010/main"/>
                </a:ext>
              </a:extLst>
            </a:blip>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r>
              <a:rPr lang="en-US" smtClean="0"/>
              <a:t>6/11/15</a:t>
            </a:r>
            <a:endParaRPr lang="en-US"/>
          </a:p>
        </p:txBody>
      </p:sp>
      <p:sp>
        <p:nvSpPr>
          <p:cNvPr id="6" name="Footer Placeholder 5"/>
          <p:cNvSpPr>
            <a:spLocks noGrp="1"/>
          </p:cNvSpPr>
          <p:nvPr>
            <p:ph type="ftr" sz="quarter" idx="11"/>
          </p:nvPr>
        </p:nvSpPr>
        <p:spPr>
          <a:xfrm>
            <a:off x="3325813" y="6288741"/>
            <a:ext cx="5217551" cy="365125"/>
          </a:xfrm>
        </p:spPr>
        <p:txBody>
          <a:bodyPr/>
          <a:lstStyle/>
          <a:p>
            <a:r>
              <a:rPr lang="en-US" smtClean="0"/>
              <a:t>NAWEA 2015, VA</a:t>
            </a:r>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cstate="email">
              <a:extLst>
                <a:ext uri="{28A0092B-C50C-407E-A947-70E740481C1C}">
                  <a14:useLocalDpi xmlns:a14="http://schemas.microsoft.com/office/drawing/2010/main"/>
                </a:ext>
              </a:extLst>
            </a:blip>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r>
              <a:rPr lang="en-US" smtClean="0"/>
              <a:t>6/11/15</a:t>
            </a:r>
            <a:endParaRPr lang="en-US"/>
          </a:p>
        </p:txBody>
      </p:sp>
      <p:sp>
        <p:nvSpPr>
          <p:cNvPr id="6" name="Footer Placeholder 5"/>
          <p:cNvSpPr>
            <a:spLocks noGrp="1"/>
          </p:cNvSpPr>
          <p:nvPr>
            <p:ph type="ftr" sz="quarter" idx="11"/>
          </p:nvPr>
        </p:nvSpPr>
        <p:spPr>
          <a:xfrm>
            <a:off x="3325813" y="6288741"/>
            <a:ext cx="5217551" cy="365125"/>
          </a:xfrm>
        </p:spPr>
        <p:txBody>
          <a:bodyPr/>
          <a:lstStyle/>
          <a:p>
            <a:r>
              <a:rPr lang="en-US" smtClean="0"/>
              <a:t>NAWEA 2015, VA</a:t>
            </a:r>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t>6/11/15</a:t>
            </a:r>
            <a:endParaRPr lang="en-US"/>
          </a:p>
        </p:txBody>
      </p:sp>
      <p:sp>
        <p:nvSpPr>
          <p:cNvPr id="6" name="Footer Placeholder 5"/>
          <p:cNvSpPr>
            <a:spLocks noGrp="1"/>
          </p:cNvSpPr>
          <p:nvPr>
            <p:ph type="ftr" sz="quarter" idx="11"/>
          </p:nvPr>
        </p:nvSpPr>
        <p:spPr/>
        <p:txBody>
          <a:bodyPr/>
          <a:lstStyle/>
          <a:p>
            <a:r>
              <a:rPr lang="en-US" smtClean="0"/>
              <a:t>NAWEA 2015, VA</a:t>
            </a:r>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r>
              <a:rPr lang="en-US" smtClean="0"/>
              <a:t>6/11/15</a:t>
            </a:r>
            <a:endParaRPr lang="en-US"/>
          </a:p>
        </p:txBody>
      </p:sp>
      <p:sp>
        <p:nvSpPr>
          <p:cNvPr id="8" name="Footer Placeholder 7"/>
          <p:cNvSpPr>
            <a:spLocks noGrp="1"/>
          </p:cNvSpPr>
          <p:nvPr>
            <p:ph type="ftr" sz="quarter" idx="11"/>
          </p:nvPr>
        </p:nvSpPr>
        <p:spPr/>
        <p:txBody>
          <a:bodyPr/>
          <a:lstStyle/>
          <a:p>
            <a:r>
              <a:rPr lang="en-US" smtClean="0"/>
              <a:t>NAWEA 2015, VA</a:t>
            </a:r>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t>6/11/15</a:t>
            </a:r>
            <a:endParaRPr lang="en-US"/>
          </a:p>
        </p:txBody>
      </p:sp>
      <p:sp>
        <p:nvSpPr>
          <p:cNvPr id="6" name="Footer Placeholder 5"/>
          <p:cNvSpPr>
            <a:spLocks noGrp="1"/>
          </p:cNvSpPr>
          <p:nvPr>
            <p:ph type="ftr" sz="quarter" idx="11"/>
          </p:nvPr>
        </p:nvSpPr>
        <p:spPr/>
        <p:txBody>
          <a:bodyPr/>
          <a:lstStyle/>
          <a:p>
            <a:r>
              <a:rPr lang="en-US" smtClean="0"/>
              <a:t>NAWEA 2015, VA</a:t>
            </a:r>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t>6/11/15</a:t>
            </a:r>
            <a:endParaRPr lang="en-US"/>
          </a:p>
        </p:txBody>
      </p:sp>
      <p:sp>
        <p:nvSpPr>
          <p:cNvPr id="6" name="Footer Placeholder 5"/>
          <p:cNvSpPr>
            <a:spLocks noGrp="1"/>
          </p:cNvSpPr>
          <p:nvPr>
            <p:ph type="ftr" sz="quarter" idx="11"/>
          </p:nvPr>
        </p:nvSpPr>
        <p:spPr/>
        <p:txBody>
          <a:bodyPr/>
          <a:lstStyle/>
          <a:p>
            <a:r>
              <a:rPr lang="en-US" smtClean="0"/>
              <a:t>NAWEA 2015, VA</a:t>
            </a:r>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r>
              <a:rPr lang="en-US" smtClean="0"/>
              <a:t>6/11/15</a:t>
            </a:r>
            <a:endParaRPr lang="en-US"/>
          </a:p>
        </p:txBody>
      </p:sp>
      <p:sp>
        <p:nvSpPr>
          <p:cNvPr id="6" name="Footer Placeholder 5"/>
          <p:cNvSpPr>
            <a:spLocks noGrp="1"/>
          </p:cNvSpPr>
          <p:nvPr>
            <p:ph type="ftr" sz="quarter" idx="11"/>
          </p:nvPr>
        </p:nvSpPr>
        <p:spPr/>
        <p:txBody>
          <a:bodyPr/>
          <a:lstStyle/>
          <a:p>
            <a:r>
              <a:rPr lang="en-US" smtClean="0"/>
              <a:t>NAWEA 2015, VA</a:t>
            </a:r>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6/11/15</a:t>
            </a:r>
            <a:endParaRPr lang="en-US"/>
          </a:p>
        </p:txBody>
      </p:sp>
      <p:sp>
        <p:nvSpPr>
          <p:cNvPr id="4" name="Footer Placeholder 3"/>
          <p:cNvSpPr>
            <a:spLocks noGrp="1"/>
          </p:cNvSpPr>
          <p:nvPr>
            <p:ph type="ftr" sz="quarter" idx="11"/>
          </p:nvPr>
        </p:nvSpPr>
        <p:spPr/>
        <p:txBody>
          <a:bodyPr/>
          <a:lstStyle/>
          <a:p>
            <a:r>
              <a:rPr lang="en-US" smtClean="0"/>
              <a:t>NAWEA 2015, VA</a:t>
            </a:r>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r>
              <a:rPr lang="en-US" smtClean="0"/>
              <a:t>6/11/15</a:t>
            </a:r>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r>
              <a:rPr lang="en-US" smtClean="0"/>
              <a:t>NAWEA 2015, VA</a:t>
            </a:r>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9.tiff"/><Relationship Id="rId4" Type="http://schemas.openxmlformats.org/officeDocument/2006/relationships/image" Target="../media/image20.tif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21.tiff"/><Relationship Id="rId4" Type="http://schemas.openxmlformats.org/officeDocument/2006/relationships/image" Target="../media/image22.tif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7.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8.tif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8.xml.rels><?xml version="1.0" encoding="UTF-8" standalone="yes"?>
<Relationships xmlns="http://schemas.openxmlformats.org/package/2006/relationships"><Relationship Id="rId3" Type="http://schemas.openxmlformats.org/officeDocument/2006/relationships/image" Target="../media/image29.tiff"/><Relationship Id="rId4" Type="http://schemas.openxmlformats.org/officeDocument/2006/relationships/image" Target="../media/image30.tif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image" Target="../media/image18.tif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Wind Forecast Improvement Project-2</a:t>
            </a:r>
            <a:endParaRPr lang="en-US" dirty="0"/>
          </a:p>
        </p:txBody>
      </p:sp>
      <p:sp>
        <p:nvSpPr>
          <p:cNvPr id="3" name="Subtitle 2"/>
          <p:cNvSpPr>
            <a:spLocks noGrp="1"/>
          </p:cNvSpPr>
          <p:nvPr>
            <p:ph type="subTitle" idx="1"/>
          </p:nvPr>
        </p:nvSpPr>
        <p:spPr>
          <a:xfrm>
            <a:off x="480143" y="3966882"/>
            <a:ext cx="7882808" cy="1752600"/>
          </a:xfrm>
        </p:spPr>
        <p:txBody>
          <a:bodyPr>
            <a:normAutofit lnSpcReduction="10000"/>
          </a:bodyPr>
          <a:lstStyle/>
          <a:p>
            <a:r>
              <a:rPr lang="en-US" dirty="0" smtClean="0"/>
              <a:t>Improving Model Physics in Complex Terrain</a:t>
            </a:r>
          </a:p>
          <a:p>
            <a:endParaRPr lang="en-US" dirty="0" smtClean="0"/>
          </a:p>
          <a:p>
            <a:r>
              <a:rPr lang="en-US" dirty="0" smtClean="0"/>
              <a:t>Melinda Marquis, Joe Olson, James Kenyon, Stan Benjamin, Jim </a:t>
            </a:r>
            <a:r>
              <a:rPr lang="en-US" dirty="0" err="1" smtClean="0"/>
              <a:t>Wilczak</a:t>
            </a:r>
            <a:r>
              <a:rPr lang="en-US" dirty="0" smtClean="0"/>
              <a:t>, Laura </a:t>
            </a:r>
            <a:r>
              <a:rPr lang="en-US" dirty="0" err="1" smtClean="0"/>
              <a:t>Bianco</a:t>
            </a:r>
            <a:r>
              <a:rPr lang="en-US" dirty="0" smtClean="0"/>
              <a:t>, Irina </a:t>
            </a:r>
            <a:r>
              <a:rPr lang="en-US" dirty="0" err="1" smtClean="0"/>
              <a:t>Djalalova</a:t>
            </a:r>
            <a:r>
              <a:rPr lang="en-US" dirty="0" smtClean="0"/>
              <a:t>, Katherine McCaffrey, Yelena </a:t>
            </a:r>
            <a:r>
              <a:rPr lang="en-US" dirty="0" err="1" smtClean="0"/>
              <a:t>Pichugina</a:t>
            </a:r>
            <a:r>
              <a:rPr lang="en-US" dirty="0" smtClean="0"/>
              <a:t>, Bob Banta, </a:t>
            </a:r>
            <a:r>
              <a:rPr lang="en-US" dirty="0" err="1" smtClean="0"/>
              <a:t>Aditya</a:t>
            </a:r>
            <a:r>
              <a:rPr lang="en-US" dirty="0" smtClean="0"/>
              <a:t> </a:t>
            </a:r>
            <a:r>
              <a:rPr lang="en-US" dirty="0" err="1" smtClean="0"/>
              <a:t>Choukulkar</a:t>
            </a:r>
            <a:r>
              <a:rPr lang="en-US" dirty="0" smtClean="0"/>
              <a:t> Richard </a:t>
            </a:r>
            <a:r>
              <a:rPr lang="en-US" dirty="0" err="1" smtClean="0"/>
              <a:t>Echman</a:t>
            </a:r>
            <a:r>
              <a:rPr lang="en-US" dirty="0" smtClean="0"/>
              <a:t>, Andy Clifton, Jacob </a:t>
            </a:r>
            <a:r>
              <a:rPr lang="en-US" dirty="0" err="1" smtClean="0"/>
              <a:t>Carley</a:t>
            </a:r>
            <a:r>
              <a:rPr lang="en-US" dirty="0" smtClean="0"/>
              <a:t>, Joel Cline.</a:t>
            </a:r>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1</a:t>
            </a:fld>
            <a:endParaRPr lang="en-US"/>
          </a:p>
        </p:txBody>
      </p:sp>
    </p:spTree>
    <p:extLst>
      <p:ext uri="{BB962C8B-B14F-4D97-AF65-F5344CB8AC3E}">
        <p14:creationId xmlns:p14="http://schemas.microsoft.com/office/powerpoint/2010/main" val="207145155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27062"/>
            <a:ext cx="7583487" cy="1044388"/>
          </a:xfrm>
        </p:spPr>
        <p:txBody>
          <a:bodyPr/>
          <a:lstStyle/>
          <a:p>
            <a:r>
              <a:rPr lang="en-US" dirty="0" smtClean="0"/>
              <a:t>Strong </a:t>
            </a:r>
            <a:r>
              <a:rPr lang="en-US" dirty="0"/>
              <a:t>Cross Barrier Flow</a:t>
            </a:r>
          </a:p>
        </p:txBody>
      </p:sp>
      <p:sp>
        <p:nvSpPr>
          <p:cNvPr id="3" name="Content Placeholder 2"/>
          <p:cNvSpPr>
            <a:spLocks noGrp="1"/>
          </p:cNvSpPr>
          <p:nvPr>
            <p:ph idx="1"/>
          </p:nvPr>
        </p:nvSpPr>
        <p:spPr>
          <a:xfrm>
            <a:off x="0" y="1489044"/>
            <a:ext cx="5328030" cy="5164822"/>
          </a:xfrm>
        </p:spPr>
        <p:txBody>
          <a:bodyPr>
            <a:normAutofit/>
          </a:bodyPr>
          <a:lstStyle/>
          <a:p>
            <a:pPr marL="0" indent="0">
              <a:buNone/>
            </a:pPr>
            <a:r>
              <a:rPr lang="en-US" b="1" dirty="0"/>
              <a:t> </a:t>
            </a:r>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10</a:t>
            </a:fld>
            <a:endParaRPr lang="en-US"/>
          </a:p>
        </p:txBody>
      </p:sp>
      <p:pic>
        <p:nvPicPr>
          <p:cNvPr id="7" name="Picture 6" descr="Ex D Fig 2c.tif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0310" y="1586946"/>
            <a:ext cx="4864014" cy="3309536"/>
          </a:xfrm>
          <a:prstGeom prst="rect">
            <a:avLst/>
          </a:prstGeom>
        </p:spPr>
      </p:pic>
      <p:pic>
        <p:nvPicPr>
          <p:cNvPr id="8" name="Picture 7" descr="Ex D Fig 2d.tif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95483" y="3959238"/>
            <a:ext cx="4291747" cy="2711340"/>
          </a:xfrm>
          <a:prstGeom prst="rect">
            <a:avLst/>
          </a:prstGeom>
        </p:spPr>
      </p:pic>
      <p:sp>
        <p:nvSpPr>
          <p:cNvPr id="9" name="TextBox 8"/>
          <p:cNvSpPr txBox="1"/>
          <p:nvPr/>
        </p:nvSpPr>
        <p:spPr>
          <a:xfrm>
            <a:off x="290310" y="5113867"/>
            <a:ext cx="3191933" cy="1477328"/>
          </a:xfrm>
          <a:prstGeom prst="rect">
            <a:avLst/>
          </a:prstGeom>
          <a:noFill/>
        </p:spPr>
        <p:txBody>
          <a:bodyPr wrap="square" rtlCol="0">
            <a:spAutoFit/>
          </a:bodyPr>
          <a:lstStyle/>
          <a:p>
            <a:r>
              <a:rPr lang="en-US" dirty="0" smtClean="0">
                <a:solidFill>
                  <a:srgbClr val="FFFFFF"/>
                </a:solidFill>
              </a:rPr>
              <a:t>Trapped lee waves and mountain wakes. NWP captured the mountain wave, but missed the amplitude and structure.</a:t>
            </a:r>
            <a:endParaRPr lang="en-US" dirty="0">
              <a:solidFill>
                <a:srgbClr val="FFFFFF"/>
              </a:solidFill>
            </a:endParaRPr>
          </a:p>
        </p:txBody>
      </p:sp>
    </p:spTree>
    <p:extLst>
      <p:ext uri="{BB962C8B-B14F-4D97-AF65-F5344CB8AC3E}">
        <p14:creationId xmlns:p14="http://schemas.microsoft.com/office/powerpoint/2010/main" val="197674414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455" y="0"/>
            <a:ext cx="7583487" cy="1044388"/>
          </a:xfrm>
        </p:spPr>
        <p:txBody>
          <a:bodyPr/>
          <a:lstStyle/>
          <a:p>
            <a:r>
              <a:rPr lang="en-US" dirty="0" smtClean="0"/>
              <a:t>Convective Outflows</a:t>
            </a:r>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11</a:t>
            </a:fld>
            <a:endParaRPr lang="en-US"/>
          </a:p>
        </p:txBody>
      </p:sp>
      <p:pic>
        <p:nvPicPr>
          <p:cNvPr id="7" name="Picture 6" descr="Ex D fig e.tif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6933" y="1425388"/>
            <a:ext cx="4631852" cy="3016090"/>
          </a:xfrm>
          <a:prstGeom prst="rect">
            <a:avLst/>
          </a:prstGeom>
        </p:spPr>
      </p:pic>
      <p:pic>
        <p:nvPicPr>
          <p:cNvPr id="8" name="Picture 7" descr="Ex D fig f.tif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45102" y="3657951"/>
            <a:ext cx="4467903" cy="2849958"/>
          </a:xfrm>
          <a:prstGeom prst="rect">
            <a:avLst/>
          </a:prstGeom>
        </p:spPr>
      </p:pic>
      <p:sp>
        <p:nvSpPr>
          <p:cNvPr id="3" name="TextBox 2"/>
          <p:cNvSpPr txBox="1"/>
          <p:nvPr/>
        </p:nvSpPr>
        <p:spPr>
          <a:xfrm>
            <a:off x="325436" y="4809067"/>
            <a:ext cx="4195763" cy="1477328"/>
          </a:xfrm>
          <a:prstGeom prst="rect">
            <a:avLst/>
          </a:prstGeom>
          <a:noFill/>
        </p:spPr>
        <p:txBody>
          <a:bodyPr wrap="square" rtlCol="0">
            <a:spAutoFit/>
          </a:bodyPr>
          <a:lstStyle/>
          <a:p>
            <a:r>
              <a:rPr lang="en-US" dirty="0" smtClean="0">
                <a:solidFill>
                  <a:srgbClr val="FFFFFF"/>
                </a:solidFill>
              </a:rPr>
              <a:t>NWP missed the convective outflow. NWP development has been focused on protection of life and property, not on non-severe convective outflow characteristic in PNW. </a:t>
            </a:r>
            <a:endParaRPr lang="en-US" dirty="0">
              <a:solidFill>
                <a:srgbClr val="FFFFFF"/>
              </a:solidFill>
            </a:endParaRPr>
          </a:p>
        </p:txBody>
      </p:sp>
    </p:spTree>
    <p:extLst>
      <p:ext uri="{BB962C8B-B14F-4D97-AF65-F5344CB8AC3E}">
        <p14:creationId xmlns:p14="http://schemas.microsoft.com/office/powerpoint/2010/main" val="5377161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02203"/>
            <a:ext cx="7583487" cy="1044388"/>
          </a:xfrm>
        </p:spPr>
        <p:txBody>
          <a:bodyPr/>
          <a:lstStyle/>
          <a:p>
            <a:r>
              <a:rPr lang="en-US" dirty="0" smtClean="0"/>
              <a:t>Experimental Design</a:t>
            </a:r>
            <a:endParaRPr lang="en-US" dirty="0"/>
          </a:p>
        </p:txBody>
      </p:sp>
      <p:sp>
        <p:nvSpPr>
          <p:cNvPr id="3" name="Content Placeholder 2"/>
          <p:cNvSpPr>
            <a:spLocks noGrp="1"/>
          </p:cNvSpPr>
          <p:nvPr>
            <p:ph idx="1"/>
          </p:nvPr>
        </p:nvSpPr>
        <p:spPr>
          <a:xfrm>
            <a:off x="169333" y="1371600"/>
            <a:ext cx="8728137" cy="4013200"/>
          </a:xfrm>
        </p:spPr>
        <p:txBody>
          <a:bodyPr>
            <a:normAutofit fontScale="92500" lnSpcReduction="20000"/>
          </a:bodyPr>
          <a:lstStyle/>
          <a:p>
            <a:pPr marL="457200" lvl="0" indent="-457200">
              <a:buFont typeface="+mj-lt"/>
              <a:buAutoNum type="arabicPeriod"/>
            </a:pPr>
            <a:r>
              <a:rPr lang="en-US" dirty="0" smtClean="0"/>
              <a:t>A  network </a:t>
            </a:r>
            <a:r>
              <a:rPr lang="en-US" dirty="0"/>
              <a:t>of instruments </a:t>
            </a:r>
            <a:r>
              <a:rPr lang="en-US" dirty="0" smtClean="0"/>
              <a:t>to </a:t>
            </a:r>
            <a:r>
              <a:rPr lang="en-US" dirty="0"/>
              <a:t>measure </a:t>
            </a:r>
            <a:r>
              <a:rPr lang="en-US" dirty="0" err="1"/>
              <a:t>meso</a:t>
            </a:r>
            <a:r>
              <a:rPr lang="en-US" dirty="0"/>
              <a:t>-alpha scale (200-2000 km) variability </a:t>
            </a:r>
            <a:r>
              <a:rPr lang="en-US" dirty="0" smtClean="0"/>
              <a:t>in a region with many wind plants.  This </a:t>
            </a:r>
            <a:r>
              <a:rPr lang="en-US" dirty="0"/>
              <a:t>will provide insight into large-scale gradients and help refine the inflow boundary conditions for the modeling portion of WFIP2. </a:t>
            </a:r>
          </a:p>
          <a:p>
            <a:pPr marL="457200" lvl="0" indent="-457200">
              <a:buFont typeface="+mj-lt"/>
              <a:buAutoNum type="arabicPeriod"/>
            </a:pPr>
            <a:r>
              <a:rPr lang="en-US" dirty="0" smtClean="0"/>
              <a:t>A transect </a:t>
            </a:r>
            <a:r>
              <a:rPr lang="en-US" dirty="0"/>
              <a:t>that is roughly perpendicular </a:t>
            </a:r>
            <a:r>
              <a:rPr lang="en-US" dirty="0" smtClean="0"/>
              <a:t>to the linear </a:t>
            </a:r>
            <a:r>
              <a:rPr lang="en-US" dirty="0" smtClean="0"/>
              <a:t>aspect of the network </a:t>
            </a:r>
            <a:r>
              <a:rPr lang="en-US" dirty="0" smtClean="0"/>
              <a:t>in #1 (above). This will </a:t>
            </a:r>
            <a:r>
              <a:rPr lang="en-US" dirty="0"/>
              <a:t>allow </a:t>
            </a:r>
            <a:r>
              <a:rPr lang="en-US" dirty="0" smtClean="0"/>
              <a:t>for observation </a:t>
            </a:r>
            <a:r>
              <a:rPr lang="en-US" dirty="0"/>
              <a:t>of features both perpendicular to the Cascade Mountains (e.g. topographic wakes) and parallel to the mountains (e.g. mountain waves).  </a:t>
            </a:r>
          </a:p>
          <a:p>
            <a:pPr marL="457200" lvl="0" indent="-457200">
              <a:buFont typeface="+mj-lt"/>
              <a:buAutoNum type="arabicPeriod"/>
            </a:pPr>
            <a:r>
              <a:rPr lang="en-US" dirty="0"/>
              <a:t>A supersite </a:t>
            </a:r>
            <a:r>
              <a:rPr lang="en-US" dirty="0" smtClean="0"/>
              <a:t>near </a:t>
            </a:r>
            <a:r>
              <a:rPr lang="en-US" dirty="0"/>
              <a:t>the intersection of the two </a:t>
            </a:r>
            <a:r>
              <a:rPr lang="en-US" dirty="0" smtClean="0"/>
              <a:t>transects. This will </a:t>
            </a:r>
            <a:r>
              <a:rPr lang="en-US" dirty="0"/>
              <a:t>allow detailed observation of surface and boundary layer </a:t>
            </a:r>
            <a:r>
              <a:rPr lang="en-US" dirty="0" smtClean="0"/>
              <a:t>processes.</a:t>
            </a:r>
            <a:endParaRPr lang="en-US" dirty="0"/>
          </a:p>
          <a:p>
            <a:pPr marL="457200" lvl="0" indent="-457200">
              <a:buFont typeface="+mj-lt"/>
              <a:buAutoNum type="arabicPeriod"/>
            </a:pPr>
            <a:r>
              <a:rPr lang="en-US" dirty="0"/>
              <a:t>Some instruments will be located further </a:t>
            </a:r>
            <a:r>
              <a:rPr lang="en-US" dirty="0" smtClean="0"/>
              <a:t>afield</a:t>
            </a:r>
            <a:r>
              <a:rPr lang="en-US" dirty="0"/>
              <a:t> </a:t>
            </a:r>
            <a:r>
              <a:rPr lang="en-US" dirty="0" smtClean="0"/>
              <a:t>to ensure </a:t>
            </a:r>
            <a:r>
              <a:rPr lang="en-US" dirty="0"/>
              <a:t>the applicability of the project science to other areas of complex terrain. </a:t>
            </a:r>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12</a:t>
            </a:fld>
            <a:endParaRPr lang="en-US"/>
          </a:p>
        </p:txBody>
      </p:sp>
      <p:sp>
        <p:nvSpPr>
          <p:cNvPr id="7" name="TextBox 6"/>
          <p:cNvSpPr txBox="1"/>
          <p:nvPr/>
        </p:nvSpPr>
        <p:spPr>
          <a:xfrm>
            <a:off x="204818" y="5384800"/>
            <a:ext cx="8692652" cy="1169551"/>
          </a:xfrm>
          <a:prstGeom prst="rect">
            <a:avLst/>
          </a:prstGeom>
          <a:noFill/>
        </p:spPr>
        <p:txBody>
          <a:bodyPr wrap="square" rtlCol="0">
            <a:spAutoFit/>
          </a:bodyPr>
          <a:lstStyle/>
          <a:p>
            <a:r>
              <a:rPr lang="en-US" sz="1400" dirty="0" smtClean="0">
                <a:solidFill>
                  <a:srgbClr val="FFFFFF"/>
                </a:solidFill>
              </a:rPr>
              <a:t>Team: Jim </a:t>
            </a:r>
            <a:r>
              <a:rPr lang="en-US" sz="1400" dirty="0" err="1">
                <a:solidFill>
                  <a:srgbClr val="FFFFFF"/>
                </a:solidFill>
              </a:rPr>
              <a:t>McCaa</a:t>
            </a:r>
            <a:r>
              <a:rPr lang="en-US" sz="1400" dirty="0">
                <a:solidFill>
                  <a:srgbClr val="FFFFFF"/>
                </a:solidFill>
              </a:rPr>
              <a:t> (</a:t>
            </a:r>
            <a:r>
              <a:rPr lang="en-US" sz="1400" dirty="0" err="1">
                <a:solidFill>
                  <a:srgbClr val="FFFFFF"/>
                </a:solidFill>
              </a:rPr>
              <a:t>Vaisala</a:t>
            </a:r>
            <a:r>
              <a:rPr lang="en-US" sz="1400" dirty="0">
                <a:solidFill>
                  <a:srgbClr val="FFFFFF"/>
                </a:solidFill>
              </a:rPr>
              <a:t>) and Julie Lundquist (CU) = Co-Leads</a:t>
            </a:r>
          </a:p>
          <a:p>
            <a:r>
              <a:rPr lang="en-US" sz="1400" dirty="0">
                <a:solidFill>
                  <a:srgbClr val="FFFFFF"/>
                </a:solidFill>
              </a:rPr>
              <a:t>Keith Barr (Lockheed Martin), </a:t>
            </a:r>
            <a:r>
              <a:rPr lang="en-US" sz="1400" dirty="0" err="1">
                <a:solidFill>
                  <a:srgbClr val="FFFFFF"/>
                </a:solidFill>
              </a:rPr>
              <a:t>Bronko</a:t>
            </a:r>
            <a:r>
              <a:rPr lang="en-US" sz="1400" dirty="0">
                <a:solidFill>
                  <a:srgbClr val="FFFFFF"/>
                </a:solidFill>
              </a:rPr>
              <a:t> </a:t>
            </a:r>
            <a:r>
              <a:rPr lang="en-US" sz="1400" dirty="0" err="1">
                <a:solidFill>
                  <a:srgbClr val="FFFFFF"/>
                </a:solidFill>
              </a:rPr>
              <a:t>Kosovic</a:t>
            </a:r>
            <a:r>
              <a:rPr lang="en-US" sz="1400" dirty="0">
                <a:solidFill>
                  <a:srgbClr val="FFFFFF"/>
                </a:solidFill>
              </a:rPr>
              <a:t> (NCAR</a:t>
            </a:r>
            <a:r>
              <a:rPr lang="en-US" sz="1400" dirty="0" smtClean="0">
                <a:solidFill>
                  <a:srgbClr val="FFFFFF"/>
                </a:solidFill>
              </a:rPr>
              <a:t>),Justin </a:t>
            </a:r>
            <a:r>
              <a:rPr lang="en-US" sz="1400" dirty="0">
                <a:solidFill>
                  <a:srgbClr val="FFFFFF"/>
                </a:solidFill>
              </a:rPr>
              <a:t>Sharp (Sharply Focused), Joe Fernando (Notre Dame</a:t>
            </a:r>
            <a:r>
              <a:rPr lang="en-US" sz="1400" dirty="0" smtClean="0">
                <a:solidFill>
                  <a:srgbClr val="FFFFFF"/>
                </a:solidFill>
              </a:rPr>
              <a:t>), Rich </a:t>
            </a:r>
            <a:r>
              <a:rPr lang="en-US" sz="1400" dirty="0">
                <a:solidFill>
                  <a:srgbClr val="FFFFFF"/>
                </a:solidFill>
              </a:rPr>
              <a:t>Coulter and </a:t>
            </a:r>
            <a:r>
              <a:rPr lang="en-US" sz="1400" dirty="0" err="1">
                <a:solidFill>
                  <a:srgbClr val="FFFFFF"/>
                </a:solidFill>
              </a:rPr>
              <a:t>Rao</a:t>
            </a:r>
            <a:r>
              <a:rPr lang="en-US" sz="1400" dirty="0">
                <a:solidFill>
                  <a:srgbClr val="FFFFFF"/>
                </a:solidFill>
              </a:rPr>
              <a:t> </a:t>
            </a:r>
            <a:r>
              <a:rPr lang="en-US" sz="1400" dirty="0" err="1">
                <a:solidFill>
                  <a:srgbClr val="FFFFFF"/>
                </a:solidFill>
                <a:ea typeface="Arial"/>
                <a:cs typeface="Arial"/>
              </a:rPr>
              <a:t>Kotamarthi</a:t>
            </a:r>
            <a:r>
              <a:rPr lang="en-US" sz="1400" dirty="0">
                <a:solidFill>
                  <a:srgbClr val="FFFFFF"/>
                </a:solidFill>
                <a:ea typeface="Arial"/>
                <a:cs typeface="Arial"/>
              </a:rPr>
              <a:t> (ANL</a:t>
            </a:r>
            <a:r>
              <a:rPr lang="en-US" sz="1400" dirty="0" smtClean="0">
                <a:solidFill>
                  <a:srgbClr val="FFFFFF"/>
                </a:solidFill>
                <a:ea typeface="Arial"/>
                <a:cs typeface="Arial"/>
              </a:rPr>
              <a:t>), Jeff </a:t>
            </a:r>
            <a:r>
              <a:rPr lang="en-US" sz="1400" dirty="0" err="1">
                <a:solidFill>
                  <a:srgbClr val="FFFFFF"/>
                </a:solidFill>
                <a:ea typeface="Arial"/>
                <a:cs typeface="Arial"/>
              </a:rPr>
              <a:t>Mirocha</a:t>
            </a:r>
            <a:r>
              <a:rPr lang="en-US" sz="1400" dirty="0">
                <a:solidFill>
                  <a:srgbClr val="FFFFFF"/>
                </a:solidFill>
                <a:ea typeface="Arial"/>
                <a:cs typeface="Arial"/>
              </a:rPr>
              <a:t> and Sonia Wharton (LLNL</a:t>
            </a:r>
            <a:r>
              <a:rPr lang="en-US" sz="1400" dirty="0" smtClean="0">
                <a:solidFill>
                  <a:srgbClr val="FFFFFF"/>
                </a:solidFill>
                <a:ea typeface="Arial"/>
                <a:cs typeface="Arial"/>
              </a:rPr>
              <a:t>), </a:t>
            </a:r>
            <a:r>
              <a:rPr lang="en-US" sz="1400" dirty="0" smtClean="0">
                <a:solidFill>
                  <a:srgbClr val="FFFFFF"/>
                </a:solidFill>
              </a:rPr>
              <a:t>Andy </a:t>
            </a:r>
            <a:r>
              <a:rPr lang="en-US" sz="1400" dirty="0">
                <a:solidFill>
                  <a:srgbClr val="FFFFFF"/>
                </a:solidFill>
              </a:rPr>
              <a:t>Clifton (NREL) and Larry Berg &amp; Will Shaw  (PNNL</a:t>
            </a:r>
            <a:r>
              <a:rPr lang="en-US" sz="1400" dirty="0" smtClean="0">
                <a:solidFill>
                  <a:srgbClr val="FFFFFF"/>
                </a:solidFill>
              </a:rPr>
              <a:t>), Joe </a:t>
            </a:r>
            <a:r>
              <a:rPr lang="en-US" sz="1400" dirty="0">
                <a:solidFill>
                  <a:srgbClr val="FFFFFF"/>
                </a:solidFill>
              </a:rPr>
              <a:t>Olson, Jim </a:t>
            </a:r>
            <a:r>
              <a:rPr lang="en-US" sz="1400" dirty="0" err="1">
                <a:solidFill>
                  <a:srgbClr val="FFFFFF"/>
                </a:solidFill>
              </a:rPr>
              <a:t>Wilczak</a:t>
            </a:r>
            <a:r>
              <a:rPr lang="en-US" sz="1400" dirty="0">
                <a:solidFill>
                  <a:srgbClr val="FFFFFF"/>
                </a:solidFill>
              </a:rPr>
              <a:t>, Bob Banta, Yelena </a:t>
            </a:r>
            <a:r>
              <a:rPr lang="en-US" sz="1400" dirty="0" err="1">
                <a:solidFill>
                  <a:srgbClr val="FFFFFF"/>
                </a:solidFill>
              </a:rPr>
              <a:t>Pichugina</a:t>
            </a:r>
            <a:r>
              <a:rPr lang="en-US" sz="1400" dirty="0">
                <a:solidFill>
                  <a:srgbClr val="FFFFFF"/>
                </a:solidFill>
              </a:rPr>
              <a:t>, Laura </a:t>
            </a:r>
            <a:r>
              <a:rPr lang="en-US" sz="1400" dirty="0" err="1">
                <a:solidFill>
                  <a:srgbClr val="FFFFFF"/>
                </a:solidFill>
              </a:rPr>
              <a:t>Bianco</a:t>
            </a:r>
            <a:r>
              <a:rPr lang="en-US" sz="1400" dirty="0">
                <a:solidFill>
                  <a:srgbClr val="FFFFFF"/>
                </a:solidFill>
              </a:rPr>
              <a:t>, Irina </a:t>
            </a:r>
            <a:r>
              <a:rPr lang="en-US" sz="1400" dirty="0" err="1">
                <a:solidFill>
                  <a:srgbClr val="FFFFFF"/>
                </a:solidFill>
              </a:rPr>
              <a:t>Djalalova</a:t>
            </a:r>
            <a:r>
              <a:rPr lang="en-US" sz="1400" dirty="0">
                <a:solidFill>
                  <a:srgbClr val="FFFFFF"/>
                </a:solidFill>
              </a:rPr>
              <a:t>, Alan Brewer (NOAA</a:t>
            </a:r>
            <a:r>
              <a:rPr lang="en-US" sz="1400" dirty="0" smtClean="0">
                <a:solidFill>
                  <a:srgbClr val="FFFFFF"/>
                </a:solidFill>
              </a:rPr>
              <a:t>)</a:t>
            </a:r>
            <a:endParaRPr lang="en-US" sz="1400" dirty="0">
              <a:solidFill>
                <a:srgbClr val="FFFFFF"/>
              </a:solidFill>
            </a:endParaRPr>
          </a:p>
        </p:txBody>
      </p:sp>
    </p:spTree>
    <p:extLst>
      <p:ext uri="{BB962C8B-B14F-4D97-AF65-F5344CB8AC3E}">
        <p14:creationId xmlns:p14="http://schemas.microsoft.com/office/powerpoint/2010/main" val="30042832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 Team</a:t>
            </a:r>
            <a:endParaRPr lang="en-US" dirty="0"/>
          </a:p>
        </p:txBody>
      </p:sp>
      <p:sp>
        <p:nvSpPr>
          <p:cNvPr id="3" name="Content Placeholder 2"/>
          <p:cNvSpPr>
            <a:spLocks noGrp="1"/>
          </p:cNvSpPr>
          <p:nvPr>
            <p:ph idx="1"/>
          </p:nvPr>
        </p:nvSpPr>
        <p:spPr>
          <a:xfrm>
            <a:off x="381000" y="1605564"/>
            <a:ext cx="2923615" cy="4459941"/>
          </a:xfrm>
        </p:spPr>
        <p:txBody>
          <a:bodyPr>
            <a:normAutofit fontScale="85000" lnSpcReduction="20000"/>
          </a:bodyPr>
          <a:lstStyle/>
          <a:p>
            <a:pPr marL="0" indent="0">
              <a:buNone/>
            </a:pPr>
            <a:r>
              <a:rPr lang="en-US" dirty="0" smtClean="0"/>
              <a:t>Jim </a:t>
            </a:r>
            <a:r>
              <a:rPr lang="en-US" dirty="0" err="1"/>
              <a:t>Wilczak</a:t>
            </a:r>
            <a:r>
              <a:rPr lang="en-US" dirty="0"/>
              <a:t> (lead; NOAA), Joe Olson (deputy; NOAA), Larry Berg </a:t>
            </a:r>
            <a:r>
              <a:rPr lang="en-US" dirty="0" smtClean="0"/>
              <a:t>(</a:t>
            </a:r>
            <a:r>
              <a:rPr lang="en-US" dirty="0"/>
              <a:t>PNNL), Mikhail </a:t>
            </a:r>
            <a:r>
              <a:rPr lang="en-US" dirty="0" err="1"/>
              <a:t>Pekour</a:t>
            </a:r>
            <a:r>
              <a:rPr lang="en-US" dirty="0"/>
              <a:t> (PNNL), Bob Banta (NOAA), Sonia Wharton (LLNL), </a:t>
            </a:r>
            <a:r>
              <a:rPr lang="en-US" dirty="0" smtClean="0"/>
              <a:t>Andy</a:t>
            </a:r>
            <a:r>
              <a:rPr lang="en-US" dirty="0"/>
              <a:t> </a:t>
            </a:r>
            <a:r>
              <a:rPr lang="en-US" dirty="0" smtClean="0"/>
              <a:t>Clifton </a:t>
            </a:r>
            <a:r>
              <a:rPr lang="en-US" dirty="0"/>
              <a:t>(NREL), Dave </a:t>
            </a:r>
            <a:r>
              <a:rPr lang="en-US" dirty="0" err="1"/>
              <a:t>Jager</a:t>
            </a:r>
            <a:r>
              <a:rPr lang="en-US" dirty="0"/>
              <a:t> (NREL), Dave Cook (ANL), Justin Sharp (</a:t>
            </a:r>
            <a:r>
              <a:rPr lang="en-US" dirty="0" err="1"/>
              <a:t>Vaisala</a:t>
            </a:r>
            <a:r>
              <a:rPr lang="en-US" dirty="0"/>
              <a:t>), Jim </a:t>
            </a:r>
            <a:r>
              <a:rPr lang="en-US" dirty="0" smtClean="0"/>
              <a:t>Bickford </a:t>
            </a:r>
            <a:r>
              <a:rPr lang="en-US" dirty="0"/>
              <a:t>(</a:t>
            </a:r>
            <a:r>
              <a:rPr lang="en-US" dirty="0" err="1"/>
              <a:t>Vaisala</a:t>
            </a:r>
            <a:r>
              <a:rPr lang="en-US" dirty="0"/>
              <a:t>), Eric Stephan (PNNL), Leon Benjamin (NOAA), Bob </a:t>
            </a:r>
            <a:r>
              <a:rPr lang="en-US" dirty="0" err="1"/>
              <a:t>Lipschutz</a:t>
            </a:r>
            <a:r>
              <a:rPr lang="en-US" dirty="0"/>
              <a:t> (NOAA),  Kirk Clawson (NOAA/ARL),  Laura </a:t>
            </a:r>
            <a:r>
              <a:rPr lang="en-US" dirty="0" err="1"/>
              <a:t>Bianco</a:t>
            </a:r>
            <a:r>
              <a:rPr lang="en-US" dirty="0"/>
              <a:t> (NOAA</a:t>
            </a:r>
            <a:r>
              <a:rPr lang="en-US" dirty="0" smtClean="0"/>
              <a:t>), and Kathy Lantz (NOAA). </a:t>
            </a:r>
            <a:r>
              <a:rPr lang="en-US" dirty="0"/>
              <a:t> </a:t>
            </a:r>
          </a:p>
          <a:p>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13</a:t>
            </a:fld>
            <a:endParaRPr lang="en-US"/>
          </a:p>
        </p:txBody>
      </p:sp>
      <p:pic>
        <p:nvPicPr>
          <p:cNvPr id="7" name="Picture 6" descr="WFIP2 Study Area.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04615" y="1588632"/>
            <a:ext cx="5581752" cy="3728436"/>
          </a:xfrm>
          <a:prstGeom prst="rect">
            <a:avLst/>
          </a:prstGeom>
        </p:spPr>
      </p:pic>
      <p:sp>
        <p:nvSpPr>
          <p:cNvPr id="8" name="TextBox 7"/>
          <p:cNvSpPr txBox="1"/>
          <p:nvPr/>
        </p:nvSpPr>
        <p:spPr>
          <a:xfrm>
            <a:off x="4995334" y="5384802"/>
            <a:ext cx="1964266" cy="369332"/>
          </a:xfrm>
          <a:prstGeom prst="rect">
            <a:avLst/>
          </a:prstGeom>
          <a:noFill/>
        </p:spPr>
        <p:txBody>
          <a:bodyPr wrap="square" rtlCol="0">
            <a:spAutoFit/>
          </a:bodyPr>
          <a:lstStyle/>
          <a:p>
            <a:r>
              <a:rPr lang="en-US" dirty="0" smtClean="0">
                <a:solidFill>
                  <a:srgbClr val="FFFFFF"/>
                </a:solidFill>
              </a:rPr>
              <a:t>WFIP2 Study Area</a:t>
            </a:r>
            <a:endParaRPr lang="en-US" dirty="0">
              <a:solidFill>
                <a:srgbClr val="FFFFFF"/>
              </a:solidFill>
            </a:endParaRPr>
          </a:p>
        </p:txBody>
      </p:sp>
    </p:spTree>
    <p:extLst>
      <p:ext uri="{BB962C8B-B14F-4D97-AF65-F5344CB8AC3E}">
        <p14:creationId xmlns:p14="http://schemas.microsoft.com/office/powerpoint/2010/main" val="34313512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25424" y="982096"/>
            <a:ext cx="7565520" cy="5669916"/>
            <a:chOff x="848683" y="0"/>
            <a:chExt cx="7972637" cy="685800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48683" y="0"/>
              <a:ext cx="7531921" cy="6858000"/>
            </a:xfrm>
            <a:prstGeom prst="rect">
              <a:avLst/>
            </a:prstGeom>
          </p:spPr>
        </p:pic>
        <p:sp>
          <p:nvSpPr>
            <p:cNvPr id="5" name="TextBox 4"/>
            <p:cNvSpPr txBox="1"/>
            <p:nvPr/>
          </p:nvSpPr>
          <p:spPr>
            <a:xfrm>
              <a:off x="4293039" y="141258"/>
              <a:ext cx="1155184" cy="430887"/>
            </a:xfrm>
            <a:prstGeom prst="rect">
              <a:avLst/>
            </a:prstGeom>
            <a:noFill/>
          </p:spPr>
          <p:txBody>
            <a:bodyPr wrap="none" rtlCol="0">
              <a:spAutoFit/>
            </a:bodyPr>
            <a:lstStyle/>
            <a:p>
              <a:r>
                <a:rPr lang="en-US" sz="1100" dirty="0" smtClean="0">
                  <a:solidFill>
                    <a:schemeClr val="bg1"/>
                  </a:solidFill>
                </a:rPr>
                <a:t>ANL/Cook</a:t>
              </a:r>
            </a:p>
            <a:p>
              <a:r>
                <a:rPr lang="en-US" sz="1100" dirty="0" smtClean="0">
                  <a:solidFill>
                    <a:schemeClr val="bg1"/>
                  </a:solidFill>
                </a:rPr>
                <a:t>WPR, </a:t>
              </a:r>
              <a:r>
                <a:rPr lang="en-US" sz="1100" dirty="0" err="1" smtClean="0">
                  <a:solidFill>
                    <a:schemeClr val="bg1"/>
                  </a:solidFill>
                </a:rPr>
                <a:t>sodar</a:t>
              </a:r>
              <a:r>
                <a:rPr lang="en-US" sz="1100" dirty="0" smtClean="0">
                  <a:solidFill>
                    <a:schemeClr val="bg1"/>
                  </a:solidFill>
                </a:rPr>
                <a:t>, SM</a:t>
              </a:r>
              <a:endParaRPr lang="en-US" sz="1100" dirty="0">
                <a:solidFill>
                  <a:schemeClr val="bg1"/>
                </a:solidFill>
              </a:endParaRPr>
            </a:p>
          </p:txBody>
        </p:sp>
        <p:sp>
          <p:nvSpPr>
            <p:cNvPr id="6" name="TextBox 5"/>
            <p:cNvSpPr txBox="1"/>
            <p:nvPr/>
          </p:nvSpPr>
          <p:spPr>
            <a:xfrm>
              <a:off x="3466468" y="1366183"/>
              <a:ext cx="1429391" cy="430887"/>
            </a:xfrm>
            <a:prstGeom prst="rect">
              <a:avLst/>
            </a:prstGeom>
            <a:noFill/>
          </p:spPr>
          <p:txBody>
            <a:bodyPr wrap="none" rtlCol="0">
              <a:spAutoFit/>
            </a:bodyPr>
            <a:lstStyle/>
            <a:p>
              <a:r>
                <a:rPr lang="en-US" sz="1100" dirty="0" smtClean="0">
                  <a:solidFill>
                    <a:schemeClr val="bg1"/>
                  </a:solidFill>
                </a:rPr>
                <a:t>ANL/Cook</a:t>
              </a:r>
            </a:p>
            <a:p>
              <a:r>
                <a:rPr lang="en-US" sz="1100" dirty="0" smtClean="0">
                  <a:solidFill>
                    <a:schemeClr val="bg1"/>
                  </a:solidFill>
                </a:rPr>
                <a:t>WPR, </a:t>
              </a:r>
              <a:r>
                <a:rPr lang="en-US" sz="1100" dirty="0" err="1" smtClean="0">
                  <a:solidFill>
                    <a:schemeClr val="bg1"/>
                  </a:solidFill>
                </a:rPr>
                <a:t>sodar</a:t>
              </a:r>
              <a:r>
                <a:rPr lang="en-US" sz="1100" dirty="0" smtClean="0">
                  <a:solidFill>
                    <a:schemeClr val="bg1"/>
                  </a:solidFill>
                </a:rPr>
                <a:t>, MB, SM</a:t>
              </a:r>
              <a:endParaRPr lang="en-US" sz="1100" dirty="0">
                <a:solidFill>
                  <a:schemeClr val="bg1"/>
                </a:solidFill>
              </a:endParaRPr>
            </a:p>
          </p:txBody>
        </p:sp>
        <p:sp>
          <p:nvSpPr>
            <p:cNvPr id="7" name="TextBox 6"/>
            <p:cNvSpPr txBox="1"/>
            <p:nvPr/>
          </p:nvSpPr>
          <p:spPr>
            <a:xfrm>
              <a:off x="7391929" y="757197"/>
              <a:ext cx="1429391" cy="430887"/>
            </a:xfrm>
            <a:prstGeom prst="rect">
              <a:avLst/>
            </a:prstGeom>
            <a:noFill/>
          </p:spPr>
          <p:txBody>
            <a:bodyPr wrap="none" rtlCol="0">
              <a:spAutoFit/>
            </a:bodyPr>
            <a:lstStyle/>
            <a:p>
              <a:r>
                <a:rPr lang="en-US" sz="1100" dirty="0" smtClean="0">
                  <a:solidFill>
                    <a:schemeClr val="bg1"/>
                  </a:solidFill>
                </a:rPr>
                <a:t>ANL/Cook</a:t>
              </a:r>
            </a:p>
            <a:p>
              <a:r>
                <a:rPr lang="en-US" sz="1100" dirty="0" smtClean="0">
                  <a:solidFill>
                    <a:schemeClr val="bg1"/>
                  </a:solidFill>
                </a:rPr>
                <a:t>WPR, </a:t>
              </a:r>
              <a:r>
                <a:rPr lang="en-US" sz="1100" dirty="0" err="1" smtClean="0">
                  <a:solidFill>
                    <a:schemeClr val="bg1"/>
                  </a:solidFill>
                </a:rPr>
                <a:t>sodar</a:t>
              </a:r>
              <a:r>
                <a:rPr lang="en-US" sz="1100" dirty="0" smtClean="0">
                  <a:solidFill>
                    <a:schemeClr val="bg1"/>
                  </a:solidFill>
                </a:rPr>
                <a:t>, MB, SM</a:t>
              </a:r>
              <a:endParaRPr lang="en-US" sz="1100" dirty="0">
                <a:solidFill>
                  <a:schemeClr val="bg1"/>
                </a:solidFill>
              </a:endParaRPr>
            </a:p>
          </p:txBody>
        </p:sp>
        <p:sp>
          <p:nvSpPr>
            <p:cNvPr id="8" name="TextBox 7"/>
            <p:cNvSpPr txBox="1"/>
            <p:nvPr/>
          </p:nvSpPr>
          <p:spPr>
            <a:xfrm>
              <a:off x="6853702" y="1673564"/>
              <a:ext cx="1097864" cy="430887"/>
            </a:xfrm>
            <a:prstGeom prst="rect">
              <a:avLst/>
            </a:prstGeom>
            <a:noFill/>
          </p:spPr>
          <p:txBody>
            <a:bodyPr wrap="none" rtlCol="0">
              <a:spAutoFit/>
            </a:bodyPr>
            <a:lstStyle/>
            <a:p>
              <a:r>
                <a:rPr lang="en-US" sz="1100" dirty="0" smtClean="0">
                  <a:solidFill>
                    <a:schemeClr val="bg1"/>
                  </a:solidFill>
                </a:rPr>
                <a:t>LLNL/Wharton</a:t>
              </a:r>
            </a:p>
            <a:p>
              <a:r>
                <a:rPr lang="en-US" sz="1100" dirty="0" smtClean="0">
                  <a:solidFill>
                    <a:schemeClr val="bg1"/>
                  </a:solidFill>
                </a:rPr>
                <a:t>WPL</a:t>
              </a:r>
              <a:endParaRPr lang="en-US" sz="1100" dirty="0">
                <a:solidFill>
                  <a:schemeClr val="bg1"/>
                </a:solidFill>
              </a:endParaRPr>
            </a:p>
          </p:txBody>
        </p:sp>
        <p:sp>
          <p:nvSpPr>
            <p:cNvPr id="9" name="TextBox 8"/>
            <p:cNvSpPr txBox="1"/>
            <p:nvPr/>
          </p:nvSpPr>
          <p:spPr>
            <a:xfrm>
              <a:off x="4704330" y="2321896"/>
              <a:ext cx="1097864" cy="430887"/>
            </a:xfrm>
            <a:prstGeom prst="rect">
              <a:avLst/>
            </a:prstGeom>
            <a:noFill/>
          </p:spPr>
          <p:txBody>
            <a:bodyPr wrap="none" rtlCol="0">
              <a:spAutoFit/>
            </a:bodyPr>
            <a:lstStyle/>
            <a:p>
              <a:r>
                <a:rPr lang="en-US" sz="1100" dirty="0" smtClean="0">
                  <a:solidFill>
                    <a:schemeClr val="bg1"/>
                  </a:solidFill>
                </a:rPr>
                <a:t>LLNL/Wharton</a:t>
              </a:r>
            </a:p>
            <a:p>
              <a:r>
                <a:rPr lang="en-US" sz="1100" dirty="0" smtClean="0">
                  <a:solidFill>
                    <a:schemeClr val="bg1"/>
                  </a:solidFill>
                </a:rPr>
                <a:t>WPL, SL</a:t>
              </a:r>
              <a:endParaRPr lang="en-US" sz="1100" dirty="0">
                <a:solidFill>
                  <a:schemeClr val="bg1"/>
                </a:solidFill>
              </a:endParaRPr>
            </a:p>
          </p:txBody>
        </p:sp>
        <p:sp>
          <p:nvSpPr>
            <p:cNvPr id="10" name="TextBox 9"/>
            <p:cNvSpPr txBox="1"/>
            <p:nvPr/>
          </p:nvSpPr>
          <p:spPr>
            <a:xfrm>
              <a:off x="5510391" y="1157796"/>
              <a:ext cx="971540" cy="430887"/>
            </a:xfrm>
            <a:prstGeom prst="rect">
              <a:avLst/>
            </a:prstGeom>
            <a:noFill/>
          </p:spPr>
          <p:txBody>
            <a:bodyPr wrap="none" rtlCol="0">
              <a:spAutoFit/>
            </a:bodyPr>
            <a:lstStyle/>
            <a:p>
              <a:r>
                <a:rPr lang="en-US" sz="1100" dirty="0" smtClean="0">
                  <a:solidFill>
                    <a:schemeClr val="bg1"/>
                  </a:solidFill>
                </a:rPr>
                <a:t>PNNL/Morris</a:t>
              </a:r>
            </a:p>
            <a:p>
              <a:r>
                <a:rPr lang="en-US" sz="1100" dirty="0" smtClean="0">
                  <a:solidFill>
                    <a:schemeClr val="bg1"/>
                  </a:solidFill>
                </a:rPr>
                <a:t>MB, SM</a:t>
              </a:r>
              <a:endParaRPr lang="en-US" sz="1100" dirty="0">
                <a:solidFill>
                  <a:schemeClr val="bg1"/>
                </a:solidFill>
              </a:endParaRPr>
            </a:p>
          </p:txBody>
        </p:sp>
        <p:sp>
          <p:nvSpPr>
            <p:cNvPr id="11" name="TextBox 10"/>
            <p:cNvSpPr txBox="1"/>
            <p:nvPr/>
          </p:nvSpPr>
          <p:spPr>
            <a:xfrm>
              <a:off x="2655025" y="1721979"/>
              <a:ext cx="971540" cy="430887"/>
            </a:xfrm>
            <a:prstGeom prst="rect">
              <a:avLst/>
            </a:prstGeom>
            <a:noFill/>
          </p:spPr>
          <p:txBody>
            <a:bodyPr wrap="none" rtlCol="0">
              <a:spAutoFit/>
            </a:bodyPr>
            <a:lstStyle/>
            <a:p>
              <a:r>
                <a:rPr lang="en-US" sz="1100" dirty="0" smtClean="0">
                  <a:solidFill>
                    <a:schemeClr val="bg1"/>
                  </a:solidFill>
                </a:rPr>
                <a:t>PNNL/Morris</a:t>
              </a:r>
            </a:p>
            <a:p>
              <a:r>
                <a:rPr lang="en-US" sz="1100" dirty="0" smtClean="0">
                  <a:solidFill>
                    <a:schemeClr val="bg1"/>
                  </a:solidFill>
                </a:rPr>
                <a:t>MB, SM</a:t>
              </a:r>
              <a:endParaRPr lang="en-US" sz="1100" dirty="0">
                <a:solidFill>
                  <a:schemeClr val="bg1"/>
                </a:solidFill>
              </a:endParaRPr>
            </a:p>
          </p:txBody>
        </p:sp>
        <p:sp>
          <p:nvSpPr>
            <p:cNvPr id="12" name="TextBox 11"/>
            <p:cNvSpPr txBox="1"/>
            <p:nvPr/>
          </p:nvSpPr>
          <p:spPr>
            <a:xfrm>
              <a:off x="4116234" y="1792428"/>
              <a:ext cx="1296373" cy="430887"/>
            </a:xfrm>
            <a:prstGeom prst="rect">
              <a:avLst/>
            </a:prstGeom>
            <a:noFill/>
          </p:spPr>
          <p:txBody>
            <a:bodyPr wrap="none" rtlCol="0">
              <a:spAutoFit/>
            </a:bodyPr>
            <a:lstStyle/>
            <a:p>
              <a:r>
                <a:rPr lang="en-US" sz="1100" dirty="0" smtClean="0">
                  <a:solidFill>
                    <a:schemeClr val="bg1"/>
                  </a:solidFill>
                </a:rPr>
                <a:t>PNNL/Morris</a:t>
              </a:r>
            </a:p>
            <a:p>
              <a:r>
                <a:rPr lang="en-US" sz="1100" dirty="0" smtClean="0">
                  <a:solidFill>
                    <a:schemeClr val="bg1"/>
                  </a:solidFill>
                </a:rPr>
                <a:t>PR, </a:t>
              </a:r>
              <a:r>
                <a:rPr lang="en-US" sz="1100" dirty="0" err="1" smtClean="0">
                  <a:solidFill>
                    <a:schemeClr val="bg1"/>
                  </a:solidFill>
                </a:rPr>
                <a:t>sodar</a:t>
              </a:r>
              <a:r>
                <a:rPr lang="en-US" sz="1100" dirty="0" smtClean="0">
                  <a:solidFill>
                    <a:schemeClr val="bg1"/>
                  </a:solidFill>
                </a:rPr>
                <a:t>, MB, SM</a:t>
              </a:r>
              <a:endParaRPr lang="en-US" sz="1100" dirty="0">
                <a:solidFill>
                  <a:schemeClr val="bg1"/>
                </a:solidFill>
              </a:endParaRPr>
            </a:p>
          </p:txBody>
        </p:sp>
        <p:sp>
          <p:nvSpPr>
            <p:cNvPr id="13" name="TextBox 12"/>
            <p:cNvSpPr txBox="1"/>
            <p:nvPr/>
          </p:nvSpPr>
          <p:spPr>
            <a:xfrm>
              <a:off x="3535786" y="3816034"/>
              <a:ext cx="971540" cy="430887"/>
            </a:xfrm>
            <a:prstGeom prst="rect">
              <a:avLst/>
            </a:prstGeom>
            <a:noFill/>
          </p:spPr>
          <p:txBody>
            <a:bodyPr wrap="none" rtlCol="0">
              <a:spAutoFit/>
            </a:bodyPr>
            <a:lstStyle/>
            <a:p>
              <a:r>
                <a:rPr lang="en-US" sz="1100" dirty="0" smtClean="0">
                  <a:solidFill>
                    <a:schemeClr val="bg1"/>
                  </a:solidFill>
                </a:rPr>
                <a:t>PNNL/Morris</a:t>
              </a:r>
            </a:p>
            <a:p>
              <a:r>
                <a:rPr lang="en-US" sz="1100" dirty="0" err="1" smtClean="0">
                  <a:solidFill>
                    <a:schemeClr val="bg1"/>
                  </a:solidFill>
                </a:rPr>
                <a:t>Sodar</a:t>
              </a:r>
              <a:endParaRPr lang="en-US" sz="1100" dirty="0">
                <a:solidFill>
                  <a:schemeClr val="bg1"/>
                </a:solidFill>
              </a:endParaRPr>
            </a:p>
          </p:txBody>
        </p:sp>
        <p:sp>
          <p:nvSpPr>
            <p:cNvPr id="14" name="TextBox 13"/>
            <p:cNvSpPr txBox="1"/>
            <p:nvPr/>
          </p:nvSpPr>
          <p:spPr>
            <a:xfrm>
              <a:off x="3238618" y="3124680"/>
              <a:ext cx="971540" cy="430887"/>
            </a:xfrm>
            <a:prstGeom prst="rect">
              <a:avLst/>
            </a:prstGeom>
            <a:noFill/>
          </p:spPr>
          <p:txBody>
            <a:bodyPr wrap="none" rtlCol="0">
              <a:spAutoFit/>
            </a:bodyPr>
            <a:lstStyle/>
            <a:p>
              <a:r>
                <a:rPr lang="en-US" sz="1100" dirty="0" smtClean="0">
                  <a:solidFill>
                    <a:schemeClr val="bg1"/>
                  </a:solidFill>
                </a:rPr>
                <a:t>PNNL/Morris</a:t>
              </a:r>
            </a:p>
            <a:p>
              <a:r>
                <a:rPr lang="en-US" sz="1100" dirty="0" err="1" smtClean="0">
                  <a:solidFill>
                    <a:schemeClr val="bg1"/>
                  </a:solidFill>
                </a:rPr>
                <a:t>Sodar</a:t>
              </a:r>
              <a:endParaRPr lang="en-US" sz="1100" dirty="0">
                <a:solidFill>
                  <a:schemeClr val="bg1"/>
                </a:solidFill>
              </a:endParaRPr>
            </a:p>
          </p:txBody>
        </p:sp>
        <p:sp>
          <p:nvSpPr>
            <p:cNvPr id="15" name="TextBox 14"/>
            <p:cNvSpPr txBox="1"/>
            <p:nvPr/>
          </p:nvSpPr>
          <p:spPr>
            <a:xfrm>
              <a:off x="1255800" y="2788574"/>
              <a:ext cx="1621689" cy="430887"/>
            </a:xfrm>
            <a:prstGeom prst="rect">
              <a:avLst/>
            </a:prstGeom>
            <a:noFill/>
          </p:spPr>
          <p:txBody>
            <a:bodyPr wrap="none" rtlCol="0">
              <a:spAutoFit/>
            </a:bodyPr>
            <a:lstStyle/>
            <a:p>
              <a:r>
                <a:rPr lang="en-US" sz="1100" dirty="0" smtClean="0">
                  <a:solidFill>
                    <a:schemeClr val="bg1"/>
                  </a:solidFill>
                </a:rPr>
                <a:t>NOAA/King</a:t>
              </a:r>
            </a:p>
            <a:p>
              <a:r>
                <a:rPr lang="en-US" sz="1100" dirty="0" smtClean="0">
                  <a:solidFill>
                    <a:schemeClr val="bg1"/>
                  </a:solidFill>
                </a:rPr>
                <a:t>WPR, WPL, PR, MB, SM</a:t>
              </a:r>
              <a:endParaRPr lang="en-US" sz="1100" dirty="0">
                <a:solidFill>
                  <a:schemeClr val="bg1"/>
                </a:solidFill>
              </a:endParaRPr>
            </a:p>
          </p:txBody>
        </p:sp>
        <p:sp>
          <p:nvSpPr>
            <p:cNvPr id="16" name="TextBox 15"/>
            <p:cNvSpPr txBox="1"/>
            <p:nvPr/>
          </p:nvSpPr>
          <p:spPr>
            <a:xfrm>
              <a:off x="1915237" y="1961286"/>
              <a:ext cx="877163" cy="430887"/>
            </a:xfrm>
            <a:prstGeom prst="rect">
              <a:avLst/>
            </a:prstGeom>
            <a:noFill/>
          </p:spPr>
          <p:txBody>
            <a:bodyPr wrap="none" rtlCol="0">
              <a:spAutoFit/>
            </a:bodyPr>
            <a:lstStyle/>
            <a:p>
              <a:r>
                <a:rPr lang="en-US" sz="1100" dirty="0" smtClean="0">
                  <a:solidFill>
                    <a:schemeClr val="bg1"/>
                  </a:solidFill>
                </a:rPr>
                <a:t>NOAA/King</a:t>
              </a:r>
            </a:p>
            <a:p>
              <a:r>
                <a:rPr lang="en-US" sz="1100" dirty="0" smtClean="0">
                  <a:solidFill>
                    <a:schemeClr val="bg1"/>
                  </a:solidFill>
                </a:rPr>
                <a:t>MB, SM</a:t>
              </a:r>
              <a:endParaRPr lang="en-US" sz="1100" dirty="0">
                <a:solidFill>
                  <a:schemeClr val="bg1"/>
                </a:solidFill>
              </a:endParaRPr>
            </a:p>
          </p:txBody>
        </p:sp>
        <p:sp>
          <p:nvSpPr>
            <p:cNvPr id="17" name="TextBox 16"/>
            <p:cNvSpPr txBox="1"/>
            <p:nvPr/>
          </p:nvSpPr>
          <p:spPr>
            <a:xfrm>
              <a:off x="3623551" y="6360269"/>
              <a:ext cx="1142360" cy="430887"/>
            </a:xfrm>
            <a:prstGeom prst="rect">
              <a:avLst/>
            </a:prstGeom>
            <a:noFill/>
          </p:spPr>
          <p:txBody>
            <a:bodyPr wrap="none" rtlCol="0">
              <a:spAutoFit/>
            </a:bodyPr>
            <a:lstStyle/>
            <a:p>
              <a:r>
                <a:rPr lang="en-US" sz="1100" dirty="0" smtClean="0">
                  <a:solidFill>
                    <a:schemeClr val="bg1"/>
                  </a:solidFill>
                </a:rPr>
                <a:t>NOAA/King</a:t>
              </a:r>
            </a:p>
            <a:p>
              <a:r>
                <a:rPr lang="en-US" sz="1100" dirty="0" smtClean="0">
                  <a:solidFill>
                    <a:schemeClr val="bg1"/>
                  </a:solidFill>
                </a:rPr>
                <a:t>WPR, </a:t>
              </a:r>
              <a:r>
                <a:rPr lang="en-US" sz="1100" dirty="0" err="1" smtClean="0">
                  <a:solidFill>
                    <a:schemeClr val="bg1"/>
                  </a:solidFill>
                </a:rPr>
                <a:t>sodar</a:t>
              </a:r>
              <a:r>
                <a:rPr lang="en-US" sz="1100" dirty="0" smtClean="0">
                  <a:solidFill>
                    <a:schemeClr val="bg1"/>
                  </a:solidFill>
                </a:rPr>
                <a:t>, SM</a:t>
              </a:r>
              <a:endParaRPr lang="en-US" sz="1100" dirty="0">
                <a:solidFill>
                  <a:schemeClr val="bg1"/>
                </a:solidFill>
              </a:endParaRPr>
            </a:p>
          </p:txBody>
        </p:sp>
        <p:sp>
          <p:nvSpPr>
            <p:cNvPr id="18" name="TextBox 17"/>
            <p:cNvSpPr txBox="1"/>
            <p:nvPr/>
          </p:nvSpPr>
          <p:spPr>
            <a:xfrm>
              <a:off x="5378496" y="1992298"/>
              <a:ext cx="1650136" cy="430887"/>
            </a:xfrm>
            <a:prstGeom prst="rect">
              <a:avLst/>
            </a:prstGeom>
            <a:noFill/>
          </p:spPr>
          <p:txBody>
            <a:bodyPr wrap="none" rtlCol="0">
              <a:spAutoFit/>
            </a:bodyPr>
            <a:lstStyle/>
            <a:p>
              <a:r>
                <a:rPr lang="en-US" sz="1100" dirty="0" smtClean="0">
                  <a:solidFill>
                    <a:schemeClr val="bg1"/>
                  </a:solidFill>
                </a:rPr>
                <a:t>NOAA/Clawson</a:t>
              </a:r>
            </a:p>
            <a:p>
              <a:r>
                <a:rPr lang="en-US" sz="1100" dirty="0" smtClean="0">
                  <a:solidFill>
                    <a:schemeClr val="bg1"/>
                  </a:solidFill>
                </a:rPr>
                <a:t>WPR, </a:t>
              </a:r>
              <a:r>
                <a:rPr lang="en-US" sz="1100" dirty="0" err="1" smtClean="0">
                  <a:solidFill>
                    <a:schemeClr val="bg1"/>
                  </a:solidFill>
                </a:rPr>
                <a:t>sodar</a:t>
              </a:r>
              <a:r>
                <a:rPr lang="en-US" sz="1100" dirty="0" smtClean="0">
                  <a:solidFill>
                    <a:schemeClr val="bg1"/>
                  </a:solidFill>
                </a:rPr>
                <a:t>, SL, MB, SM</a:t>
              </a:r>
              <a:endParaRPr lang="en-US" sz="1100" dirty="0">
                <a:solidFill>
                  <a:schemeClr val="bg1"/>
                </a:solidFill>
              </a:endParaRPr>
            </a:p>
          </p:txBody>
        </p:sp>
        <p:sp>
          <p:nvSpPr>
            <p:cNvPr id="19" name="TextBox 18"/>
            <p:cNvSpPr txBox="1"/>
            <p:nvPr/>
          </p:nvSpPr>
          <p:spPr>
            <a:xfrm>
              <a:off x="4592228" y="3505859"/>
              <a:ext cx="1671626" cy="430887"/>
            </a:xfrm>
            <a:prstGeom prst="rect">
              <a:avLst/>
            </a:prstGeom>
            <a:noFill/>
          </p:spPr>
          <p:txBody>
            <a:bodyPr wrap="none" rtlCol="0">
              <a:spAutoFit/>
            </a:bodyPr>
            <a:lstStyle/>
            <a:p>
              <a:r>
                <a:rPr lang="en-US" sz="1100" dirty="0" smtClean="0">
                  <a:solidFill>
                    <a:schemeClr val="bg1"/>
                  </a:solidFill>
                </a:rPr>
                <a:t>NREL/Clifton</a:t>
              </a:r>
            </a:p>
            <a:p>
              <a:r>
                <a:rPr lang="en-US" sz="1100" dirty="0" smtClean="0">
                  <a:solidFill>
                    <a:schemeClr val="bg1"/>
                  </a:solidFill>
                </a:rPr>
                <a:t>WPR, </a:t>
              </a:r>
              <a:r>
                <a:rPr lang="en-US" sz="1100" dirty="0" err="1" smtClean="0">
                  <a:solidFill>
                    <a:schemeClr val="bg1"/>
                  </a:solidFill>
                </a:rPr>
                <a:t>sodar</a:t>
              </a:r>
              <a:r>
                <a:rPr lang="en-US" sz="1100" dirty="0" smtClean="0">
                  <a:solidFill>
                    <a:schemeClr val="bg1"/>
                  </a:solidFill>
                </a:rPr>
                <a:t>, PR, MB, SM</a:t>
              </a:r>
              <a:endParaRPr lang="en-US" sz="1100" dirty="0">
                <a:solidFill>
                  <a:schemeClr val="bg1"/>
                </a:solidFill>
              </a:endParaRPr>
            </a:p>
          </p:txBody>
        </p:sp>
        <p:sp>
          <p:nvSpPr>
            <p:cNvPr id="20" name="TextBox 19"/>
            <p:cNvSpPr txBox="1"/>
            <p:nvPr/>
          </p:nvSpPr>
          <p:spPr>
            <a:xfrm>
              <a:off x="3935655" y="2743499"/>
              <a:ext cx="2747510" cy="521176"/>
            </a:xfrm>
            <a:prstGeom prst="rect">
              <a:avLst/>
            </a:prstGeom>
            <a:noFill/>
          </p:spPr>
          <p:txBody>
            <a:bodyPr wrap="none" rtlCol="0">
              <a:spAutoFit/>
            </a:bodyPr>
            <a:lstStyle/>
            <a:p>
              <a:r>
                <a:rPr lang="en-US" sz="1100" dirty="0" smtClean="0">
                  <a:solidFill>
                    <a:srgbClr val="FFFF00"/>
                  </a:solidFill>
                </a:rPr>
                <a:t>NOAA/King</a:t>
              </a:r>
            </a:p>
            <a:p>
              <a:r>
                <a:rPr lang="en-US" sz="1100" dirty="0" smtClean="0">
                  <a:solidFill>
                    <a:srgbClr val="FFFF00"/>
                  </a:solidFill>
                </a:rPr>
                <a:t>WPR, WPL, </a:t>
              </a:r>
              <a:r>
                <a:rPr lang="en-US" sz="1100" dirty="0" err="1" smtClean="0">
                  <a:solidFill>
                    <a:srgbClr val="FFFF00"/>
                  </a:solidFill>
                </a:rPr>
                <a:t>sodar</a:t>
              </a:r>
              <a:r>
                <a:rPr lang="en-US" sz="1100" dirty="0" smtClean="0">
                  <a:solidFill>
                    <a:srgbClr val="FFFF00"/>
                  </a:solidFill>
                </a:rPr>
                <a:t>, PR, SL, Ceil, MB, SM</a:t>
              </a:r>
              <a:endParaRPr lang="en-US" sz="1100" dirty="0">
                <a:solidFill>
                  <a:srgbClr val="FFFF00"/>
                </a:solidFill>
              </a:endParaRPr>
            </a:p>
          </p:txBody>
        </p:sp>
        <p:sp>
          <p:nvSpPr>
            <p:cNvPr id="21" name="TextBox 20"/>
            <p:cNvSpPr txBox="1"/>
            <p:nvPr/>
          </p:nvSpPr>
          <p:spPr>
            <a:xfrm>
              <a:off x="3307186" y="2396118"/>
              <a:ext cx="1082504" cy="430887"/>
            </a:xfrm>
            <a:prstGeom prst="rect">
              <a:avLst/>
            </a:prstGeom>
            <a:noFill/>
          </p:spPr>
          <p:txBody>
            <a:bodyPr wrap="none" rtlCol="0">
              <a:spAutoFit/>
            </a:bodyPr>
            <a:lstStyle/>
            <a:p>
              <a:r>
                <a:rPr lang="en-US" sz="1100" dirty="0" err="1" smtClean="0">
                  <a:solidFill>
                    <a:schemeClr val="bg1"/>
                  </a:solidFill>
                </a:rPr>
                <a:t>Vaisala</a:t>
              </a:r>
              <a:r>
                <a:rPr lang="en-US" sz="1100" dirty="0" smtClean="0">
                  <a:solidFill>
                    <a:schemeClr val="bg1"/>
                  </a:solidFill>
                </a:rPr>
                <a:t>/Pierce</a:t>
              </a:r>
            </a:p>
            <a:p>
              <a:r>
                <a:rPr lang="en-US" sz="1100" dirty="0" smtClean="0">
                  <a:solidFill>
                    <a:schemeClr val="bg1"/>
                  </a:solidFill>
                </a:rPr>
                <a:t>SL, WPL</a:t>
              </a:r>
              <a:endParaRPr lang="en-US" sz="1100" dirty="0">
                <a:solidFill>
                  <a:schemeClr val="bg1"/>
                </a:solidFill>
              </a:endParaRPr>
            </a:p>
          </p:txBody>
        </p:sp>
      </p:grpSp>
      <p:sp>
        <p:nvSpPr>
          <p:cNvPr id="22" name="TextBox 21"/>
          <p:cNvSpPr txBox="1"/>
          <p:nvPr/>
        </p:nvSpPr>
        <p:spPr>
          <a:xfrm>
            <a:off x="1025424" y="336131"/>
            <a:ext cx="7147309" cy="646331"/>
          </a:xfrm>
          <a:prstGeom prst="rect">
            <a:avLst/>
          </a:prstGeom>
          <a:noFill/>
        </p:spPr>
        <p:txBody>
          <a:bodyPr wrap="square" rtlCol="0">
            <a:spAutoFit/>
          </a:bodyPr>
          <a:lstStyle/>
          <a:p>
            <a:r>
              <a:rPr lang="en-US" sz="3600" dirty="0" smtClean="0">
                <a:solidFill>
                  <a:schemeClr val="bg1"/>
                </a:solidFill>
              </a:rPr>
              <a:t>Planned Instrument Layout</a:t>
            </a:r>
            <a:endParaRPr lang="en-US" sz="3600" dirty="0">
              <a:solidFill>
                <a:schemeClr val="bg1"/>
              </a:solidFill>
            </a:endParaRPr>
          </a:p>
        </p:txBody>
      </p:sp>
      <p:cxnSp>
        <p:nvCxnSpPr>
          <p:cNvPr id="25" name="Straight Connector 24"/>
          <p:cNvCxnSpPr/>
          <p:nvPr/>
        </p:nvCxnSpPr>
        <p:spPr>
          <a:xfrm flipV="1">
            <a:off x="3947032" y="1596918"/>
            <a:ext cx="0" cy="3306784"/>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2565400" y="2901745"/>
            <a:ext cx="2824691" cy="348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5-Point Star 28"/>
          <p:cNvSpPr/>
          <p:nvPr/>
        </p:nvSpPr>
        <p:spPr>
          <a:xfrm>
            <a:off x="3747190" y="2868012"/>
            <a:ext cx="252620" cy="234950"/>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5183013" y="6593960"/>
            <a:ext cx="3820075" cy="307777"/>
          </a:xfrm>
          <a:prstGeom prst="rect">
            <a:avLst/>
          </a:prstGeom>
          <a:noFill/>
        </p:spPr>
        <p:txBody>
          <a:bodyPr wrap="square" rtlCol="0">
            <a:spAutoFit/>
          </a:bodyPr>
          <a:lstStyle/>
          <a:p>
            <a:r>
              <a:rPr lang="en-US" sz="1400" dirty="0" smtClean="0"/>
              <a:t>Slide courtesy of Jim </a:t>
            </a:r>
            <a:r>
              <a:rPr lang="en-US" sz="1400" dirty="0" err="1" smtClean="0"/>
              <a:t>Wilczak</a:t>
            </a:r>
            <a:endParaRPr lang="en-US" sz="1400" dirty="0"/>
          </a:p>
        </p:txBody>
      </p:sp>
    </p:spTree>
    <p:extLst>
      <p:ext uri="{BB962C8B-B14F-4D97-AF65-F5344CB8AC3E}">
        <p14:creationId xmlns:p14="http://schemas.microsoft.com/office/powerpoint/2010/main" val="178422016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6/11/15</a:t>
            </a:r>
            <a:endParaRPr lang="en-US"/>
          </a:p>
        </p:txBody>
      </p:sp>
      <p:sp>
        <p:nvSpPr>
          <p:cNvPr id="3" name="Footer Placeholder 2"/>
          <p:cNvSpPr>
            <a:spLocks noGrp="1"/>
          </p:cNvSpPr>
          <p:nvPr>
            <p:ph type="ftr" sz="quarter" idx="11"/>
          </p:nvPr>
        </p:nvSpPr>
        <p:spPr/>
        <p:txBody>
          <a:bodyPr/>
          <a:lstStyle/>
          <a:p>
            <a:r>
              <a:rPr lang="en-US" smtClean="0"/>
              <a:t>NAWEA 2015, VA</a:t>
            </a:r>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15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529480447"/>
              </p:ext>
            </p:extLst>
          </p:nvPr>
        </p:nvGraphicFramePr>
        <p:xfrm>
          <a:off x="227604" y="430719"/>
          <a:ext cx="8916396" cy="6256515"/>
        </p:xfrm>
        <a:graphic>
          <a:graphicData uri="http://schemas.openxmlformats.org/drawingml/2006/table">
            <a:tbl>
              <a:tblPr/>
              <a:tblGrid>
                <a:gridCol w="2667996"/>
                <a:gridCol w="643467"/>
                <a:gridCol w="5604933"/>
              </a:tblGrid>
              <a:tr h="438125">
                <a:tc>
                  <a:txBody>
                    <a:bodyPr/>
                    <a:lstStyle/>
                    <a:p>
                      <a:pPr algn="ctr" fontAlgn="b"/>
                      <a:r>
                        <a:rPr lang="en-US" sz="1400" b="1" i="0" u="none" strike="noStrike">
                          <a:solidFill>
                            <a:srgbClr val="000000"/>
                          </a:solidFill>
                          <a:effectLst/>
                          <a:latin typeface="Calibri"/>
                        </a:rPr>
                        <a:t>Instrument </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1" i="0" u="none" strike="noStrike">
                          <a:solidFill>
                            <a:srgbClr val="000000"/>
                          </a:solidFill>
                          <a:effectLst/>
                          <a:latin typeface="Calibri"/>
                        </a:rPr>
                        <a:t>Number of Each</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1" i="0" u="none" strike="noStrike" dirty="0">
                          <a:solidFill>
                            <a:srgbClr val="000000"/>
                          </a:solidFill>
                          <a:effectLst/>
                          <a:latin typeface="Calibri"/>
                        </a:rPr>
                        <a:t>Notes</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464">
                <a:tc>
                  <a:txBody>
                    <a:bodyPr/>
                    <a:lstStyle/>
                    <a:p>
                      <a:pPr algn="l" fontAlgn="t"/>
                      <a:r>
                        <a:rPr lang="en-US" sz="1400" b="0" i="0" u="none" strike="noStrike">
                          <a:solidFill>
                            <a:srgbClr val="000000"/>
                          </a:solidFill>
                          <a:effectLst/>
                          <a:latin typeface="Calibri"/>
                        </a:rPr>
                        <a:t>Ceilometer</a:t>
                      </a:r>
                    </a:p>
                  </a:txBody>
                  <a:tcPr marL="11169" marR="11169" marT="1116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1</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464">
                <a:tc>
                  <a:txBody>
                    <a:bodyPr/>
                    <a:lstStyle/>
                    <a:p>
                      <a:pPr algn="l" fontAlgn="t"/>
                      <a:r>
                        <a:rPr lang="en-US" sz="1400" b="0" i="0" u="none" strike="noStrike">
                          <a:solidFill>
                            <a:srgbClr val="000000"/>
                          </a:solidFill>
                          <a:effectLst/>
                          <a:latin typeface="Calibri"/>
                        </a:rPr>
                        <a:t>Profiler - Lower PBL - Wind - Sodar</a:t>
                      </a:r>
                    </a:p>
                  </a:txBody>
                  <a:tcPr marL="11169" marR="11169" marT="1116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8</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Top out at between 200-500 m</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54282">
                <a:tc>
                  <a:txBody>
                    <a:bodyPr/>
                    <a:lstStyle/>
                    <a:p>
                      <a:pPr algn="l" fontAlgn="b"/>
                      <a:r>
                        <a:rPr lang="en-US" sz="1400" b="0" i="0" u="none" strike="noStrike">
                          <a:solidFill>
                            <a:srgbClr val="000000"/>
                          </a:solidFill>
                          <a:effectLst/>
                          <a:latin typeface="Calibri"/>
                        </a:rPr>
                        <a:t>Profiler - Lower Trop - Wind - 915 MHz</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8</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Winds 2-4 km ; RASS temp 0-1km; several </a:t>
                      </a:r>
                      <a:r>
                        <a:rPr lang="en-US" sz="1400" b="0" i="0" u="none" strike="noStrike" dirty="0" err="1">
                          <a:solidFill>
                            <a:srgbClr val="000000"/>
                          </a:solidFill>
                          <a:effectLst/>
                          <a:latin typeface="Calibri"/>
                        </a:rPr>
                        <a:t>incl</a:t>
                      </a:r>
                      <a:r>
                        <a:rPr lang="en-US" sz="1400" b="0" i="0" u="none" strike="noStrike" dirty="0">
                          <a:solidFill>
                            <a:srgbClr val="000000"/>
                          </a:solidFill>
                          <a:effectLst/>
                          <a:latin typeface="Calibri"/>
                        </a:rPr>
                        <a:t> </a:t>
                      </a:r>
                      <a:r>
                        <a:rPr lang="en-US" sz="1400" b="0" i="0" u="none" strike="noStrike" dirty="0" err="1">
                          <a:solidFill>
                            <a:srgbClr val="000000"/>
                          </a:solidFill>
                          <a:effectLst/>
                          <a:latin typeface="Calibri"/>
                        </a:rPr>
                        <a:t>sfc</a:t>
                      </a:r>
                      <a:r>
                        <a:rPr lang="en-US" sz="1400" b="0" i="0" u="none" strike="noStrike" dirty="0">
                          <a:solidFill>
                            <a:srgbClr val="000000"/>
                          </a:solidFill>
                          <a:effectLst/>
                          <a:latin typeface="Calibri"/>
                        </a:rPr>
                        <a:t> met (2m </a:t>
                      </a:r>
                      <a:r>
                        <a:rPr lang="en-US" sz="1400" b="0" i="0" u="none" strike="noStrike" dirty="0" err="1">
                          <a:solidFill>
                            <a:srgbClr val="000000"/>
                          </a:solidFill>
                          <a:effectLst/>
                          <a:latin typeface="Calibri"/>
                        </a:rPr>
                        <a:t>T,RH,p</a:t>
                      </a:r>
                      <a:r>
                        <a:rPr lang="en-US" sz="1400" b="0" i="0" u="none" strike="noStrike" dirty="0">
                          <a:solidFill>
                            <a:srgbClr val="000000"/>
                          </a:solidFill>
                          <a:effectLst/>
                          <a:latin typeface="Calibri"/>
                        </a:rPr>
                        <a:t>; 10m wind) </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54282">
                <a:tc>
                  <a:txBody>
                    <a:bodyPr/>
                    <a:lstStyle/>
                    <a:p>
                      <a:pPr algn="l" fontAlgn="b"/>
                      <a:r>
                        <a:rPr lang="en-US" sz="1400" b="0" i="0" u="none" strike="noStrike">
                          <a:solidFill>
                            <a:srgbClr val="000000"/>
                          </a:solidFill>
                          <a:effectLst/>
                          <a:latin typeface="Calibri"/>
                        </a:rPr>
                        <a:t>Profiler - Tropospheric - T/H - Radiometer</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4</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Tops out at 10 km</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464">
                <a:tc>
                  <a:txBody>
                    <a:bodyPr/>
                    <a:lstStyle/>
                    <a:p>
                      <a:pPr algn="l" fontAlgn="b"/>
                      <a:r>
                        <a:rPr lang="en-US" sz="1400" b="0" i="0" u="none" strike="noStrike" dirty="0">
                          <a:solidFill>
                            <a:srgbClr val="000000"/>
                          </a:solidFill>
                          <a:effectLst/>
                          <a:latin typeface="Calibri"/>
                        </a:rPr>
                        <a:t>Scanning Doppler </a:t>
                      </a:r>
                      <a:r>
                        <a:rPr lang="en-US" sz="1400" b="0" i="0" u="none" strike="noStrike" dirty="0" err="1">
                          <a:solidFill>
                            <a:srgbClr val="000000"/>
                          </a:solidFill>
                          <a:effectLst/>
                          <a:latin typeface="Calibri"/>
                        </a:rPr>
                        <a:t>Lidar</a:t>
                      </a:r>
                      <a:r>
                        <a:rPr lang="en-US" sz="1400" b="0" i="0" u="none" strike="noStrike" dirty="0">
                          <a:solidFill>
                            <a:srgbClr val="000000"/>
                          </a:solidFill>
                          <a:effectLst/>
                          <a:latin typeface="Calibri"/>
                        </a:rPr>
                        <a:t> (Halo)</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2</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3 km range</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464">
                <a:tc>
                  <a:txBody>
                    <a:bodyPr/>
                    <a:lstStyle/>
                    <a:p>
                      <a:pPr algn="l" fontAlgn="b"/>
                      <a:r>
                        <a:rPr lang="en-US" sz="1400" b="0" i="0" u="none" strike="noStrike">
                          <a:solidFill>
                            <a:srgbClr val="000000"/>
                          </a:solidFill>
                          <a:effectLst/>
                          <a:latin typeface="Calibri"/>
                        </a:rPr>
                        <a:t>Sfc Met - Hi-res micorbarograph</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10</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674101">
                <a:tc>
                  <a:txBody>
                    <a:bodyPr/>
                    <a:lstStyle/>
                    <a:p>
                      <a:pPr algn="l" fontAlgn="b"/>
                      <a:r>
                        <a:rPr lang="en-US" sz="1400" b="0" i="0" u="none" strike="noStrike" dirty="0" err="1">
                          <a:solidFill>
                            <a:srgbClr val="000000"/>
                          </a:solidFill>
                          <a:effectLst/>
                          <a:latin typeface="Calibri"/>
                        </a:rPr>
                        <a:t>Sfc</a:t>
                      </a:r>
                      <a:r>
                        <a:rPr lang="en-US" sz="1400" b="0" i="0" u="none" strike="noStrike" dirty="0">
                          <a:solidFill>
                            <a:srgbClr val="000000"/>
                          </a:solidFill>
                          <a:effectLst/>
                          <a:latin typeface="Calibri"/>
                        </a:rPr>
                        <a:t> Met - Short Met Tower</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6</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3m height, equipped with RM Young prop and vane anemometers, as well as instruments for temperature and humidity. Some also have broad-band radiometers and barometers. </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54282">
                <a:tc>
                  <a:txBody>
                    <a:bodyPr/>
                    <a:lstStyle/>
                    <a:p>
                      <a:pPr algn="l" fontAlgn="b"/>
                      <a:r>
                        <a:rPr lang="en-US" sz="1400" b="0" i="0" u="none" strike="noStrike">
                          <a:solidFill>
                            <a:srgbClr val="000000"/>
                          </a:solidFill>
                          <a:effectLst/>
                          <a:latin typeface="Calibri"/>
                        </a:rPr>
                        <a:t>Profiler - Lower PBL - Wind - Sodar (8/10 are Triton)</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10</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54282">
                <a:tc>
                  <a:txBody>
                    <a:bodyPr/>
                    <a:lstStyle/>
                    <a:p>
                      <a:pPr algn="l" fontAlgn="b"/>
                      <a:r>
                        <a:rPr lang="en-US" sz="1400" b="0" i="0" u="none" strike="noStrike">
                          <a:solidFill>
                            <a:srgbClr val="000000"/>
                          </a:solidFill>
                          <a:effectLst/>
                          <a:latin typeface="Calibri"/>
                        </a:rPr>
                        <a:t>Scanning Doppler Lidar (Windcube 200S)</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2</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3 km range</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54282">
                <a:tc>
                  <a:txBody>
                    <a:bodyPr/>
                    <a:lstStyle/>
                    <a:p>
                      <a:pPr algn="l" fontAlgn="b"/>
                      <a:r>
                        <a:rPr lang="en-US" sz="1400" b="0" i="0" u="none" strike="noStrike" dirty="0">
                          <a:solidFill>
                            <a:srgbClr val="000000"/>
                          </a:solidFill>
                          <a:effectLst/>
                          <a:latin typeface="Calibri"/>
                        </a:rPr>
                        <a:t>Profiler - Lower PBL </a:t>
                      </a:r>
                      <a:r>
                        <a:rPr lang="en-US" sz="1400" b="0" i="0" u="none" strike="noStrike" dirty="0" smtClean="0">
                          <a:solidFill>
                            <a:srgbClr val="000000"/>
                          </a:solidFill>
                          <a:effectLst/>
                          <a:latin typeface="Calibri"/>
                        </a:rPr>
                        <a:t>- Wind - </a:t>
                      </a:r>
                      <a:r>
                        <a:rPr lang="en-US" sz="1400" b="0" i="0" u="none" strike="noStrike" dirty="0" err="1">
                          <a:solidFill>
                            <a:srgbClr val="000000"/>
                          </a:solidFill>
                          <a:effectLst/>
                          <a:latin typeface="Calibri"/>
                        </a:rPr>
                        <a:t>Lidar</a:t>
                      </a:r>
                      <a:r>
                        <a:rPr lang="en-US" sz="1400" b="0" i="0" u="none" strike="noStrike" dirty="0">
                          <a:solidFill>
                            <a:srgbClr val="000000"/>
                          </a:solidFill>
                          <a:effectLst/>
                          <a:latin typeface="Calibri"/>
                        </a:rPr>
                        <a:t> (</a:t>
                      </a:r>
                      <a:r>
                        <a:rPr lang="en-US" sz="1400" b="0" i="0" u="none" strike="noStrike" dirty="0" err="1">
                          <a:solidFill>
                            <a:srgbClr val="000000"/>
                          </a:solidFill>
                          <a:effectLst/>
                          <a:latin typeface="Calibri"/>
                        </a:rPr>
                        <a:t>Windcube</a:t>
                      </a:r>
                      <a:r>
                        <a:rPr lang="en-US" sz="1400" b="0" i="0" u="none" strike="noStrike" dirty="0">
                          <a:solidFill>
                            <a:srgbClr val="000000"/>
                          </a:solidFill>
                          <a:effectLst/>
                          <a:latin typeface="Calibri"/>
                        </a:rPr>
                        <a:t>)</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4</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Tops out at 200 m</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27957">
                <a:tc>
                  <a:txBody>
                    <a:bodyPr/>
                    <a:lstStyle/>
                    <a:p>
                      <a:pPr algn="l" fontAlgn="b"/>
                      <a:r>
                        <a:rPr lang="en-US" sz="1400" b="0" i="0" u="none" strike="noStrike">
                          <a:solidFill>
                            <a:srgbClr val="000000"/>
                          </a:solidFill>
                          <a:effectLst/>
                          <a:latin typeface="Calibri"/>
                        </a:rPr>
                        <a:t> Scanning Doppler Lidar (WindTracer WTX)</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1</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Typical range 18 km</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54282">
                <a:tc>
                  <a:txBody>
                    <a:bodyPr/>
                    <a:lstStyle/>
                    <a:p>
                      <a:pPr algn="l" fontAlgn="b"/>
                      <a:r>
                        <a:rPr lang="en-US" sz="1400" b="0" i="0" u="none" strike="noStrike" dirty="0">
                          <a:solidFill>
                            <a:srgbClr val="000000"/>
                          </a:solidFill>
                          <a:effectLst/>
                          <a:latin typeface="Calibri"/>
                        </a:rPr>
                        <a:t>Profiler - Lower PBL - Wind - </a:t>
                      </a:r>
                      <a:r>
                        <a:rPr lang="en-US" sz="1400" b="0" i="0" u="none" strike="noStrike" dirty="0" err="1">
                          <a:solidFill>
                            <a:srgbClr val="000000"/>
                          </a:solidFill>
                          <a:effectLst/>
                          <a:latin typeface="Calibri"/>
                        </a:rPr>
                        <a:t>Lidar</a:t>
                      </a:r>
                      <a:r>
                        <a:rPr lang="en-US" sz="1400" b="0" i="0" u="none" strike="noStrike" dirty="0">
                          <a:solidFill>
                            <a:srgbClr val="000000"/>
                          </a:solidFill>
                          <a:effectLst/>
                          <a:latin typeface="Calibri"/>
                        </a:rPr>
                        <a:t> - </a:t>
                      </a:r>
                      <a:r>
                        <a:rPr lang="en-US" sz="1400" b="0" i="0" u="none" strike="noStrike" dirty="0" err="1">
                          <a:solidFill>
                            <a:srgbClr val="000000"/>
                          </a:solidFill>
                          <a:effectLst/>
                          <a:latin typeface="Calibri"/>
                        </a:rPr>
                        <a:t>ZephIR</a:t>
                      </a:r>
                      <a:r>
                        <a:rPr lang="en-US" sz="1400" b="0" i="0" u="none" strike="noStrike" dirty="0">
                          <a:solidFill>
                            <a:srgbClr val="000000"/>
                          </a:solidFill>
                          <a:effectLst/>
                          <a:latin typeface="Calibri"/>
                        </a:rPr>
                        <a:t> 300</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Calibri"/>
                        </a:rPr>
                        <a:t>1</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cs typeface="Calibri"/>
                        </a:rPr>
                        <a:t>10m to 300m</a:t>
                      </a: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042853">
                <a:tc>
                  <a:txBody>
                    <a:bodyPr/>
                    <a:lstStyle/>
                    <a:p>
                      <a:pPr algn="l" fontAlgn="b"/>
                      <a:r>
                        <a:rPr lang="en-US" sz="1400" b="0" i="0" u="none" strike="noStrike" dirty="0" err="1" smtClean="0">
                          <a:solidFill>
                            <a:srgbClr val="000000"/>
                          </a:solidFill>
                          <a:effectLst/>
                          <a:latin typeface="Calibri"/>
                        </a:rPr>
                        <a:t>SURFRad</a:t>
                      </a:r>
                      <a:r>
                        <a:rPr lang="en-US" sz="1400" b="0" i="0" u="none" strike="noStrike" dirty="0" smtClean="0">
                          <a:solidFill>
                            <a:srgbClr val="000000"/>
                          </a:solidFill>
                          <a:effectLst/>
                          <a:latin typeface="Calibri"/>
                        </a:rPr>
                        <a:t> mobile units</a:t>
                      </a:r>
                      <a:endParaRPr lang="en-US" sz="1400" b="0" i="0" u="none" strike="noStrike" dirty="0">
                        <a:solidFill>
                          <a:srgbClr val="000000"/>
                        </a:solidFill>
                        <a:effectLst/>
                        <a:latin typeface="Calibri"/>
                      </a:endParaRP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dirty="0" smtClean="0">
                          <a:solidFill>
                            <a:srgbClr val="000000"/>
                          </a:solidFill>
                          <a:effectLst/>
                          <a:latin typeface="Calibri"/>
                        </a:rPr>
                        <a:t>AOD</a:t>
                      </a:r>
                      <a:endParaRPr lang="en-US" sz="1400" b="0" i="0" u="none" strike="noStrike" dirty="0">
                        <a:solidFill>
                          <a:srgbClr val="000000"/>
                        </a:solidFill>
                        <a:effectLst/>
                        <a:latin typeface="Calibri"/>
                      </a:endParaRP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kern="1200" dirty="0" smtClean="0">
                          <a:solidFill>
                            <a:schemeClr val="tx1"/>
                          </a:solidFill>
                          <a:effectLst/>
                          <a:latin typeface="Calibri"/>
                          <a:ea typeface="+mn-ea"/>
                          <a:cs typeface="Calibri"/>
                        </a:rPr>
                        <a:t>Solar irradiance (GHI, DNI, GDI) plus full surface radiation budget: </a:t>
                      </a:r>
                      <a:r>
                        <a:rPr lang="en-US" sz="1400" dirty="0" smtClean="0">
                          <a:effectLst/>
                          <a:latin typeface="Calibri"/>
                          <a:cs typeface="Calibri"/>
                        </a:rPr>
                        <a:t> </a:t>
                      </a:r>
                      <a:r>
                        <a:rPr lang="en-US" sz="1400" kern="1200" dirty="0" err="1" smtClean="0">
                          <a:solidFill>
                            <a:schemeClr val="tx1"/>
                          </a:solidFill>
                          <a:effectLst/>
                          <a:latin typeface="Calibri"/>
                          <a:ea typeface="+mn-ea"/>
                          <a:cs typeface="Calibri"/>
                        </a:rPr>
                        <a:t>downwelling</a:t>
                      </a:r>
                      <a:r>
                        <a:rPr lang="en-US" sz="1400" kern="1200" dirty="0" smtClean="0">
                          <a:solidFill>
                            <a:schemeClr val="tx1"/>
                          </a:solidFill>
                          <a:effectLst/>
                          <a:latin typeface="Calibri"/>
                          <a:ea typeface="+mn-ea"/>
                          <a:cs typeface="Calibri"/>
                        </a:rPr>
                        <a:t> &amp; upwelling SW and LW) radiation, SW components (total, direct and diffuse solar irradiance), AOD, spectral solar irradiance, broadband and spectral surface albedo, cloud fraction, and sky images.</a:t>
                      </a:r>
                      <a:r>
                        <a:rPr lang="en-US" sz="1400" dirty="0" smtClean="0">
                          <a:effectLst/>
                          <a:latin typeface="Calibri"/>
                          <a:cs typeface="Calibri"/>
                        </a:rPr>
                        <a:t> </a:t>
                      </a:r>
                      <a:endParaRPr lang="en-US" sz="1400" b="0" i="0" u="none" strike="noStrike" dirty="0">
                        <a:solidFill>
                          <a:srgbClr val="000000"/>
                        </a:solidFill>
                        <a:effectLst/>
                        <a:latin typeface="Calibri"/>
                        <a:cs typeface="Calibri"/>
                      </a:endParaRPr>
                    </a:p>
                  </a:txBody>
                  <a:tcPr marL="11169" marR="11169" marT="111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12009633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6/11/15</a:t>
            </a:r>
            <a:endParaRPr lang="en-US"/>
          </a:p>
        </p:txBody>
      </p:sp>
      <p:sp>
        <p:nvSpPr>
          <p:cNvPr id="3" name="Footer Placeholder 2"/>
          <p:cNvSpPr>
            <a:spLocks noGrp="1"/>
          </p:cNvSpPr>
          <p:nvPr>
            <p:ph type="ftr" sz="quarter" idx="11"/>
          </p:nvPr>
        </p:nvSpPr>
        <p:spPr/>
        <p:txBody>
          <a:bodyPr/>
          <a:lstStyle/>
          <a:p>
            <a:r>
              <a:rPr lang="en-US" smtClean="0"/>
              <a:t>NAWEA 2015, VA</a:t>
            </a:r>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16</a:t>
            </a:fld>
            <a:endParaRPr lang="en-US"/>
          </a:p>
        </p:txBody>
      </p:sp>
      <p:sp>
        <p:nvSpPr>
          <p:cNvPr id="5" name="TextBox 4"/>
          <p:cNvSpPr txBox="1"/>
          <p:nvPr/>
        </p:nvSpPr>
        <p:spPr>
          <a:xfrm>
            <a:off x="2268537" y="406400"/>
            <a:ext cx="3302000" cy="646331"/>
          </a:xfrm>
          <a:prstGeom prst="rect">
            <a:avLst/>
          </a:prstGeom>
          <a:noFill/>
        </p:spPr>
        <p:txBody>
          <a:bodyPr wrap="square" rtlCol="0">
            <a:spAutoFit/>
          </a:bodyPr>
          <a:lstStyle/>
          <a:p>
            <a:r>
              <a:rPr lang="en-US" sz="3600" dirty="0" smtClean="0">
                <a:solidFill>
                  <a:srgbClr val="FFFFFF"/>
                </a:solidFill>
              </a:rPr>
              <a:t>Modeling Team</a:t>
            </a:r>
            <a:endParaRPr lang="en-US" sz="3600" dirty="0">
              <a:solidFill>
                <a:srgbClr val="FFFFFF"/>
              </a:solidFill>
            </a:endParaRPr>
          </a:p>
        </p:txBody>
      </p:sp>
      <p:sp>
        <p:nvSpPr>
          <p:cNvPr id="6" name="Rectangle 5"/>
          <p:cNvSpPr/>
          <p:nvPr/>
        </p:nvSpPr>
        <p:spPr>
          <a:xfrm>
            <a:off x="134773" y="1232176"/>
            <a:ext cx="4190469" cy="5078314"/>
          </a:xfrm>
          <a:prstGeom prst="rect">
            <a:avLst/>
          </a:prstGeom>
        </p:spPr>
        <p:txBody>
          <a:bodyPr wrap="square">
            <a:spAutoFit/>
          </a:bodyPr>
          <a:lstStyle/>
          <a:p>
            <a:r>
              <a:rPr lang="en-US" dirty="0">
                <a:solidFill>
                  <a:schemeClr val="bg1"/>
                </a:solidFill>
              </a:rPr>
              <a:t>Joseph Olson (co-lead; NOAA-ESRL), Jim </a:t>
            </a:r>
            <a:r>
              <a:rPr lang="en-US" dirty="0" err="1">
                <a:solidFill>
                  <a:schemeClr val="bg1"/>
                </a:solidFill>
              </a:rPr>
              <a:t>McCaa</a:t>
            </a:r>
            <a:r>
              <a:rPr lang="en-US" dirty="0">
                <a:solidFill>
                  <a:schemeClr val="bg1"/>
                </a:solidFill>
              </a:rPr>
              <a:t> (co-lead; </a:t>
            </a:r>
            <a:r>
              <a:rPr lang="en-US" dirty="0" err="1">
                <a:solidFill>
                  <a:schemeClr val="bg1"/>
                </a:solidFill>
              </a:rPr>
              <a:t>Vaisala</a:t>
            </a:r>
            <a:r>
              <a:rPr lang="en-US" dirty="0">
                <a:solidFill>
                  <a:schemeClr val="bg1"/>
                </a:solidFill>
              </a:rPr>
              <a:t>),</a:t>
            </a:r>
          </a:p>
          <a:p>
            <a:r>
              <a:rPr lang="en-US" dirty="0">
                <a:solidFill>
                  <a:schemeClr val="bg1"/>
                </a:solidFill>
              </a:rPr>
              <a:t>Larry Berg (DOE-PNNL), Bob Banta (NOAA-ESRL), Rick </a:t>
            </a:r>
            <a:r>
              <a:rPr lang="en-US" dirty="0" err="1">
                <a:solidFill>
                  <a:schemeClr val="bg1"/>
                </a:solidFill>
              </a:rPr>
              <a:t>Eckman</a:t>
            </a:r>
            <a:r>
              <a:rPr lang="en-US" dirty="0">
                <a:solidFill>
                  <a:schemeClr val="bg1"/>
                </a:solidFill>
              </a:rPr>
              <a:t> (NOAA-ARL), Mark </a:t>
            </a:r>
            <a:r>
              <a:rPr lang="en-US" dirty="0" err="1">
                <a:solidFill>
                  <a:schemeClr val="bg1"/>
                </a:solidFill>
              </a:rPr>
              <a:t>Stoelinga</a:t>
            </a:r>
            <a:r>
              <a:rPr lang="en-US" dirty="0">
                <a:solidFill>
                  <a:schemeClr val="bg1"/>
                </a:solidFill>
              </a:rPr>
              <a:t> (</a:t>
            </a:r>
            <a:r>
              <a:rPr lang="en-US" dirty="0" err="1">
                <a:solidFill>
                  <a:schemeClr val="bg1"/>
                </a:solidFill>
              </a:rPr>
              <a:t>Vaisala</a:t>
            </a:r>
            <a:r>
              <a:rPr lang="en-US" dirty="0">
                <a:solidFill>
                  <a:schemeClr val="bg1"/>
                </a:solidFill>
              </a:rPr>
              <a:t>), </a:t>
            </a:r>
            <a:r>
              <a:rPr lang="en-US" dirty="0" err="1">
                <a:solidFill>
                  <a:schemeClr val="bg1"/>
                </a:solidFill>
              </a:rPr>
              <a:t>Branko</a:t>
            </a:r>
            <a:r>
              <a:rPr lang="en-US" dirty="0">
                <a:solidFill>
                  <a:schemeClr val="bg1"/>
                </a:solidFill>
              </a:rPr>
              <a:t> </a:t>
            </a:r>
            <a:r>
              <a:rPr lang="en-US" dirty="0" err="1">
                <a:solidFill>
                  <a:schemeClr val="bg1"/>
                </a:solidFill>
              </a:rPr>
              <a:t>Kosovic</a:t>
            </a:r>
            <a:r>
              <a:rPr lang="en-US" dirty="0">
                <a:solidFill>
                  <a:schemeClr val="bg1"/>
                </a:solidFill>
              </a:rPr>
              <a:t> (NCAR), </a:t>
            </a:r>
            <a:r>
              <a:rPr lang="en-US" dirty="0" err="1">
                <a:solidFill>
                  <a:schemeClr val="bg1"/>
                </a:solidFill>
              </a:rPr>
              <a:t>Virendra</a:t>
            </a:r>
            <a:r>
              <a:rPr lang="en-US" dirty="0">
                <a:solidFill>
                  <a:schemeClr val="bg1"/>
                </a:solidFill>
              </a:rPr>
              <a:t> </a:t>
            </a:r>
            <a:r>
              <a:rPr lang="en-US" dirty="0" err="1">
                <a:solidFill>
                  <a:schemeClr val="bg1"/>
                </a:solidFill>
              </a:rPr>
              <a:t>Ghate</a:t>
            </a:r>
            <a:r>
              <a:rPr lang="en-US" dirty="0">
                <a:solidFill>
                  <a:schemeClr val="bg1"/>
                </a:solidFill>
              </a:rPr>
              <a:t> (DOE-ANL), Scott Collis (DOE-ANL), </a:t>
            </a:r>
            <a:r>
              <a:rPr lang="en-US" dirty="0" err="1">
                <a:solidFill>
                  <a:schemeClr val="bg1"/>
                </a:solidFill>
              </a:rPr>
              <a:t>Rao</a:t>
            </a:r>
            <a:r>
              <a:rPr lang="en-US" dirty="0">
                <a:solidFill>
                  <a:schemeClr val="bg1"/>
                </a:solidFill>
              </a:rPr>
              <a:t> </a:t>
            </a:r>
            <a:r>
              <a:rPr lang="en-US" dirty="0" err="1">
                <a:solidFill>
                  <a:schemeClr val="bg1"/>
                </a:solidFill>
              </a:rPr>
              <a:t>Kotamarthi</a:t>
            </a:r>
            <a:r>
              <a:rPr lang="en-US" dirty="0">
                <a:solidFill>
                  <a:schemeClr val="bg1"/>
                </a:solidFill>
              </a:rPr>
              <a:t> (DOE-ANL), Katie Lundquist (DOE-LLNL), Jeff </a:t>
            </a:r>
            <a:r>
              <a:rPr lang="en-US" dirty="0" err="1">
                <a:solidFill>
                  <a:schemeClr val="bg1"/>
                </a:solidFill>
              </a:rPr>
              <a:t>Mirocha</a:t>
            </a:r>
            <a:r>
              <a:rPr lang="en-US" dirty="0">
                <a:solidFill>
                  <a:schemeClr val="bg1"/>
                </a:solidFill>
              </a:rPr>
              <a:t> (DOE-LLNL), John Brown (NOAA-ESRL), </a:t>
            </a:r>
            <a:r>
              <a:rPr lang="en-US" dirty="0" err="1">
                <a:solidFill>
                  <a:schemeClr val="bg1"/>
                </a:solidFill>
              </a:rPr>
              <a:t>Jaymes</a:t>
            </a:r>
            <a:r>
              <a:rPr lang="en-US" dirty="0">
                <a:solidFill>
                  <a:schemeClr val="bg1"/>
                </a:solidFill>
              </a:rPr>
              <a:t> Kenyon (NOAA-ESRL), Caroline </a:t>
            </a:r>
            <a:r>
              <a:rPr lang="en-US" dirty="0" err="1">
                <a:solidFill>
                  <a:schemeClr val="bg1"/>
                </a:solidFill>
              </a:rPr>
              <a:t>Draxl</a:t>
            </a:r>
            <a:r>
              <a:rPr lang="en-US" dirty="0">
                <a:solidFill>
                  <a:schemeClr val="bg1"/>
                </a:solidFill>
              </a:rPr>
              <a:t> (DOE-NREL), Will Shaw (DOE-PNNL), Jerome Fast (DOE-PNNL), Julie Lundquist (CU/NREL), Wayne </a:t>
            </a:r>
            <a:r>
              <a:rPr lang="en-US" dirty="0" err="1">
                <a:solidFill>
                  <a:schemeClr val="bg1"/>
                </a:solidFill>
              </a:rPr>
              <a:t>Angevine</a:t>
            </a:r>
            <a:r>
              <a:rPr lang="en-US" dirty="0">
                <a:solidFill>
                  <a:schemeClr val="bg1"/>
                </a:solidFill>
              </a:rPr>
              <a:t> (NOAA-ESRL)</a:t>
            </a:r>
            <a:r>
              <a:rPr lang="en-US" dirty="0" smtClean="0">
                <a:solidFill>
                  <a:schemeClr val="bg1"/>
                </a:solidFill>
              </a:rPr>
              <a:t>,</a:t>
            </a:r>
            <a:r>
              <a:rPr lang="en-US" dirty="0" err="1" smtClean="0">
                <a:solidFill>
                  <a:schemeClr val="bg1"/>
                </a:solidFill>
              </a:rPr>
              <a:t>Jian</a:t>
            </a:r>
            <a:r>
              <a:rPr lang="en-US" dirty="0" smtClean="0">
                <a:solidFill>
                  <a:schemeClr val="bg1"/>
                </a:solidFill>
              </a:rPr>
              <a:t>-Wen </a:t>
            </a:r>
            <a:r>
              <a:rPr lang="en-US" dirty="0" err="1" smtClean="0">
                <a:solidFill>
                  <a:schemeClr val="bg1"/>
                </a:solidFill>
              </a:rPr>
              <a:t>Bao</a:t>
            </a:r>
            <a:r>
              <a:rPr lang="en-US" dirty="0" smtClean="0">
                <a:solidFill>
                  <a:schemeClr val="bg1"/>
                </a:solidFill>
              </a:rPr>
              <a:t> (NOAA-ESRL), Sara Michelson (NOAA-ESRL),  Brian </a:t>
            </a:r>
            <a:r>
              <a:rPr lang="en-US" dirty="0" err="1">
                <a:solidFill>
                  <a:schemeClr val="bg1"/>
                </a:solidFill>
              </a:rPr>
              <a:t>Ancell</a:t>
            </a:r>
            <a:r>
              <a:rPr lang="en-US" dirty="0">
                <a:solidFill>
                  <a:schemeClr val="bg1"/>
                </a:solidFill>
              </a:rPr>
              <a:t> (TTU)</a:t>
            </a:r>
          </a:p>
          <a:p>
            <a:endParaRPr lang="en-US" dirty="0"/>
          </a:p>
        </p:txBody>
      </p:sp>
      <p:pic>
        <p:nvPicPr>
          <p:cNvPr id="7" name="Picture 6" descr="Screen Shot 2014-10-30 at 9.59.03 AM (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57510" y="1225688"/>
            <a:ext cx="4639960" cy="4184788"/>
          </a:xfrm>
          <a:prstGeom prst="rect">
            <a:avLst/>
          </a:prstGeom>
        </p:spPr>
      </p:pic>
      <p:sp>
        <p:nvSpPr>
          <p:cNvPr id="8" name="Rectangle 7"/>
          <p:cNvSpPr/>
          <p:nvPr/>
        </p:nvSpPr>
        <p:spPr>
          <a:xfrm>
            <a:off x="6033066" y="5410476"/>
            <a:ext cx="2039102" cy="369332"/>
          </a:xfrm>
          <a:prstGeom prst="rect">
            <a:avLst/>
          </a:prstGeom>
        </p:spPr>
        <p:txBody>
          <a:bodyPr wrap="none">
            <a:spAutoFit/>
          </a:bodyPr>
          <a:lstStyle/>
          <a:p>
            <a:r>
              <a:rPr lang="en-US" dirty="0" err="1" smtClean="0">
                <a:solidFill>
                  <a:schemeClr val="bg1"/>
                </a:solidFill>
              </a:rPr>
              <a:t>HRRRnest</a:t>
            </a:r>
            <a:r>
              <a:rPr lang="en-US" dirty="0" smtClean="0">
                <a:solidFill>
                  <a:schemeClr val="bg1"/>
                </a:solidFill>
              </a:rPr>
              <a:t> (750 m)</a:t>
            </a:r>
            <a:endParaRPr lang="en-US" dirty="0">
              <a:solidFill>
                <a:schemeClr val="bg1"/>
              </a:solidFill>
            </a:endParaRPr>
          </a:p>
        </p:txBody>
      </p:sp>
      <p:sp>
        <p:nvSpPr>
          <p:cNvPr id="9" name="TextBox 8"/>
          <p:cNvSpPr txBox="1"/>
          <p:nvPr/>
        </p:nvSpPr>
        <p:spPr>
          <a:xfrm>
            <a:off x="4859867" y="6592608"/>
            <a:ext cx="4037603" cy="369332"/>
          </a:xfrm>
          <a:prstGeom prst="rect">
            <a:avLst/>
          </a:prstGeom>
          <a:noFill/>
        </p:spPr>
        <p:txBody>
          <a:bodyPr wrap="square" rtlCol="0">
            <a:spAutoFit/>
          </a:bodyPr>
          <a:lstStyle/>
          <a:p>
            <a:r>
              <a:rPr lang="en-US" dirty="0" smtClean="0"/>
              <a:t>Image courtesy of Joseph Olson.</a:t>
            </a:r>
            <a:endParaRPr lang="en-US" dirty="0"/>
          </a:p>
        </p:txBody>
      </p:sp>
    </p:spTree>
    <p:extLst>
      <p:ext uri="{BB962C8B-B14F-4D97-AF65-F5344CB8AC3E}">
        <p14:creationId xmlns:p14="http://schemas.microsoft.com/office/powerpoint/2010/main" val="359084476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6/11/15</a:t>
            </a:r>
            <a:endParaRPr lang="en-US"/>
          </a:p>
        </p:txBody>
      </p:sp>
      <p:sp>
        <p:nvSpPr>
          <p:cNvPr id="3" name="Footer Placeholder 2"/>
          <p:cNvSpPr>
            <a:spLocks noGrp="1"/>
          </p:cNvSpPr>
          <p:nvPr>
            <p:ph type="ftr" sz="quarter" idx="11"/>
          </p:nvPr>
        </p:nvSpPr>
        <p:spPr/>
        <p:txBody>
          <a:bodyPr/>
          <a:lstStyle/>
          <a:p>
            <a:r>
              <a:rPr lang="en-US" smtClean="0"/>
              <a:t>NAWEA 2015, VA</a:t>
            </a:r>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17</a:t>
            </a:fld>
            <a:endParaRPr lang="en-US"/>
          </a:p>
        </p:txBody>
      </p:sp>
      <p:sp>
        <p:nvSpPr>
          <p:cNvPr id="5" name="TextBox 4"/>
          <p:cNvSpPr txBox="1"/>
          <p:nvPr/>
        </p:nvSpPr>
        <p:spPr>
          <a:xfrm>
            <a:off x="2506134" y="416806"/>
            <a:ext cx="4555066" cy="646331"/>
          </a:xfrm>
          <a:prstGeom prst="rect">
            <a:avLst/>
          </a:prstGeom>
          <a:noFill/>
        </p:spPr>
        <p:txBody>
          <a:bodyPr wrap="square" rtlCol="0">
            <a:spAutoFit/>
          </a:bodyPr>
          <a:lstStyle/>
          <a:p>
            <a:r>
              <a:rPr lang="en-US" sz="3600" dirty="0" smtClean="0">
                <a:solidFill>
                  <a:srgbClr val="FFFFFF"/>
                </a:solidFill>
              </a:rPr>
              <a:t>Modeling Goals</a:t>
            </a:r>
            <a:endParaRPr lang="en-US" sz="3600" dirty="0">
              <a:solidFill>
                <a:srgbClr val="FFFFFF"/>
              </a:solidFill>
            </a:endParaRPr>
          </a:p>
        </p:txBody>
      </p:sp>
      <p:sp>
        <p:nvSpPr>
          <p:cNvPr id="8" name="TextBox 7"/>
          <p:cNvSpPr txBox="1"/>
          <p:nvPr/>
        </p:nvSpPr>
        <p:spPr>
          <a:xfrm>
            <a:off x="144930" y="1021554"/>
            <a:ext cx="9083737" cy="4801315"/>
          </a:xfrm>
          <a:prstGeom prst="rect">
            <a:avLst/>
          </a:prstGeom>
          <a:noFill/>
        </p:spPr>
        <p:txBody>
          <a:bodyPr wrap="square" rtlCol="0">
            <a:spAutoFit/>
          </a:bodyPr>
          <a:lstStyle/>
          <a:p>
            <a:endParaRPr lang="en-US" dirty="0" smtClean="0">
              <a:solidFill>
                <a:srgbClr val="FFFF00"/>
              </a:solidFill>
            </a:endParaRPr>
          </a:p>
          <a:p>
            <a:r>
              <a:rPr lang="en-US" dirty="0" smtClean="0">
                <a:solidFill>
                  <a:srgbClr val="FFFF00"/>
                </a:solidFill>
              </a:rPr>
              <a:t>The </a:t>
            </a:r>
            <a:r>
              <a:rPr lang="en-US" dirty="0">
                <a:solidFill>
                  <a:srgbClr val="FFFF00"/>
                </a:solidFill>
              </a:rPr>
              <a:t>focus is on short-term </a:t>
            </a:r>
            <a:r>
              <a:rPr lang="en-US" dirty="0" smtClean="0">
                <a:solidFill>
                  <a:srgbClr val="FFFF00"/>
                </a:solidFill>
              </a:rPr>
              <a:t>(0-</a:t>
            </a:r>
            <a:r>
              <a:rPr lang="en-US" dirty="0">
                <a:solidFill>
                  <a:srgbClr val="FFFF00"/>
                </a:solidFill>
              </a:rPr>
              <a:t>15 </a:t>
            </a:r>
            <a:r>
              <a:rPr lang="en-US" dirty="0" err="1">
                <a:solidFill>
                  <a:srgbClr val="FFFF00"/>
                </a:solidFill>
              </a:rPr>
              <a:t>hr</a:t>
            </a:r>
            <a:r>
              <a:rPr lang="en-US" dirty="0">
                <a:solidFill>
                  <a:srgbClr val="FFFF00"/>
                </a:solidFill>
              </a:rPr>
              <a:t>) forecasts but benefits are expected to extend to next day forecasts. </a:t>
            </a:r>
            <a:endParaRPr lang="en-US" dirty="0" smtClean="0">
              <a:solidFill>
                <a:srgbClr val="FFFF00"/>
              </a:solidFill>
            </a:endParaRPr>
          </a:p>
          <a:p>
            <a:endParaRPr lang="en-US" dirty="0" smtClean="0">
              <a:solidFill>
                <a:srgbClr val="FFFF00"/>
              </a:solidFill>
            </a:endParaRPr>
          </a:p>
          <a:p>
            <a:r>
              <a:rPr lang="en-US" dirty="0" smtClean="0">
                <a:solidFill>
                  <a:srgbClr val="FFFF00"/>
                </a:solidFill>
              </a:rPr>
              <a:t>Model </a:t>
            </a:r>
            <a:r>
              <a:rPr lang="en-US" dirty="0">
                <a:solidFill>
                  <a:srgbClr val="FFFF00"/>
                </a:solidFill>
              </a:rPr>
              <a:t>improvements are expected at very high-resolution (≤ 3 km grid spacing to 750m) as well as coarse resolution models (&gt;10 km grid spacing) and in between</a:t>
            </a:r>
            <a:r>
              <a:rPr lang="en-US" dirty="0" smtClean="0">
                <a:solidFill>
                  <a:srgbClr val="FFFF00"/>
                </a:solidFill>
              </a:rPr>
              <a:t>.</a:t>
            </a:r>
          </a:p>
          <a:p>
            <a:endParaRPr lang="en-US" dirty="0" smtClean="0">
              <a:solidFill>
                <a:srgbClr val="FFFF00"/>
              </a:solidFill>
            </a:endParaRPr>
          </a:p>
          <a:p>
            <a:r>
              <a:rPr lang="en-US" dirty="0" smtClean="0">
                <a:solidFill>
                  <a:srgbClr val="FFFF00"/>
                </a:solidFill>
              </a:rPr>
              <a:t>Therefore</a:t>
            </a:r>
            <a:r>
              <a:rPr lang="en-US" dirty="0">
                <a:solidFill>
                  <a:srgbClr val="FFFF00"/>
                </a:solidFill>
              </a:rPr>
              <a:t>, the model development team needs to develop scale-aware physical parameterizations that can adaptively represent the </a:t>
            </a:r>
            <a:r>
              <a:rPr lang="en-US" dirty="0" err="1">
                <a:solidFill>
                  <a:srgbClr val="FFFF00"/>
                </a:solidFill>
              </a:rPr>
              <a:t>subgrid</a:t>
            </a:r>
            <a:r>
              <a:rPr lang="en-US" dirty="0">
                <a:solidFill>
                  <a:srgbClr val="FFFF00"/>
                </a:solidFill>
              </a:rPr>
              <a:t>-scale processes across all </a:t>
            </a:r>
            <a:r>
              <a:rPr lang="en-US" dirty="0" smtClean="0">
                <a:solidFill>
                  <a:srgbClr val="FFFF00"/>
                </a:solidFill>
              </a:rPr>
              <a:t>scales. </a:t>
            </a:r>
          </a:p>
          <a:p>
            <a:endParaRPr lang="en-US" dirty="0" smtClean="0">
              <a:solidFill>
                <a:srgbClr val="FFFF00"/>
              </a:solidFill>
            </a:endParaRPr>
          </a:p>
          <a:p>
            <a:r>
              <a:rPr lang="en-US" dirty="0" smtClean="0">
                <a:solidFill>
                  <a:srgbClr val="FFFF00"/>
                </a:solidFill>
              </a:rPr>
              <a:t>Due </a:t>
            </a:r>
            <a:r>
              <a:rPr lang="en-US" dirty="0">
                <a:solidFill>
                  <a:srgbClr val="FFFF00"/>
                </a:solidFill>
              </a:rPr>
              <a:t>to the complex processes and multi-scale feedbacks, biases in boundary layer winds can originate from many different components of the model. </a:t>
            </a:r>
            <a:endParaRPr lang="en-US" dirty="0" smtClean="0">
              <a:solidFill>
                <a:srgbClr val="FFFF00"/>
              </a:solidFill>
            </a:endParaRPr>
          </a:p>
          <a:p>
            <a:r>
              <a:rPr lang="en-US" dirty="0" smtClean="0">
                <a:solidFill>
                  <a:srgbClr val="FFFF00"/>
                </a:solidFill>
              </a:rPr>
              <a:t>Therefore</a:t>
            </a:r>
            <a:r>
              <a:rPr lang="en-US" dirty="0">
                <a:solidFill>
                  <a:srgbClr val="FFFF00"/>
                </a:solidFill>
              </a:rPr>
              <a:t>, the focus of the model development efforts must stretch beyond the surface layer and boundary layer parameterizations to include those related to cloud physics (fog, stratus, and shallow cumulus) and </a:t>
            </a:r>
            <a:r>
              <a:rPr lang="en-US" dirty="0" err="1">
                <a:solidFill>
                  <a:srgbClr val="FFFF00"/>
                </a:solidFill>
              </a:rPr>
              <a:t>radiative</a:t>
            </a:r>
            <a:r>
              <a:rPr lang="en-US" dirty="0">
                <a:solidFill>
                  <a:srgbClr val="FFFF00"/>
                </a:solidFill>
              </a:rPr>
              <a:t> processes as well.</a:t>
            </a:r>
          </a:p>
          <a:p>
            <a:endParaRPr lang="en-US" dirty="0"/>
          </a:p>
        </p:txBody>
      </p:sp>
    </p:spTree>
    <p:extLst>
      <p:ext uri="{BB962C8B-B14F-4D97-AF65-F5344CB8AC3E}">
        <p14:creationId xmlns:p14="http://schemas.microsoft.com/office/powerpoint/2010/main" val="22879108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 calcmode="lin" valueType="num">
                                      <p:cBhvr additive="base">
                                        <p:cTn id="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anim calcmode="lin" valueType="num">
                                      <p:cBhvr additive="base">
                                        <p:cTn id="1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anim calcmode="lin" valueType="num">
                                      <p:cBhvr additive="base">
                                        <p:cTn id="19"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7" end="7"/>
                                            </p:txEl>
                                          </p:spTgt>
                                        </p:tgtEl>
                                        <p:attrNameLst>
                                          <p:attrName>style.visibility</p:attrName>
                                        </p:attrNameLst>
                                      </p:cBhvr>
                                      <p:to>
                                        <p:strVal val="visible"/>
                                      </p:to>
                                    </p:set>
                                    <p:anim calcmode="lin" valueType="num">
                                      <p:cBhvr additive="base">
                                        <p:cTn id="25"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7" end="7"/>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8">
                                            <p:txEl>
                                              <p:pRg st="8" end="8"/>
                                            </p:txEl>
                                          </p:spTgt>
                                        </p:tgtEl>
                                        <p:attrNameLst>
                                          <p:attrName>style.visibility</p:attrName>
                                        </p:attrNameLst>
                                      </p:cBhvr>
                                      <p:to>
                                        <p:strVal val="visible"/>
                                      </p:to>
                                    </p:set>
                                    <p:anim calcmode="lin" valueType="num">
                                      <p:cBhvr additive="base">
                                        <p:cTn id="29"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6/11/15</a:t>
            </a:r>
            <a:endParaRPr lang="en-US"/>
          </a:p>
        </p:txBody>
      </p:sp>
      <p:sp>
        <p:nvSpPr>
          <p:cNvPr id="3" name="Footer Placeholder 2"/>
          <p:cNvSpPr>
            <a:spLocks noGrp="1"/>
          </p:cNvSpPr>
          <p:nvPr>
            <p:ph type="ftr" sz="quarter" idx="11"/>
          </p:nvPr>
        </p:nvSpPr>
        <p:spPr/>
        <p:txBody>
          <a:bodyPr/>
          <a:lstStyle/>
          <a:p>
            <a:r>
              <a:rPr lang="en-US" smtClean="0"/>
              <a:t>NAWEA 2015, VA</a:t>
            </a:r>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18</a:t>
            </a:fld>
            <a:endParaRPr lang="en-US"/>
          </a:p>
        </p:txBody>
      </p:sp>
      <p:pic>
        <p:nvPicPr>
          <p:cNvPr id="5" name="Picture 4"/>
          <p:cNvPicPr/>
          <p:nvPr/>
        </p:nvPicPr>
        <p:blipFill>
          <a:blip r:embed="rId2" cstate="email">
            <a:extLst>
              <a:ext uri="{28A0092B-C50C-407E-A947-70E740481C1C}">
                <a14:useLocalDpi xmlns:a14="http://schemas.microsoft.com/office/drawing/2010/main"/>
              </a:ext>
            </a:extLst>
          </a:blip>
          <a:stretch>
            <a:fillRect/>
          </a:stretch>
        </p:blipFill>
        <p:spPr>
          <a:xfrm>
            <a:off x="220134" y="372534"/>
            <a:ext cx="8677336" cy="6281332"/>
          </a:xfrm>
          <a:prstGeom prst="rect">
            <a:avLst/>
          </a:prstGeom>
        </p:spPr>
      </p:pic>
      <p:sp>
        <p:nvSpPr>
          <p:cNvPr id="6" name="TextBox 5"/>
          <p:cNvSpPr txBox="1"/>
          <p:nvPr/>
        </p:nvSpPr>
        <p:spPr>
          <a:xfrm>
            <a:off x="3067547" y="6603067"/>
            <a:ext cx="3502585" cy="369332"/>
          </a:xfrm>
          <a:prstGeom prst="rect">
            <a:avLst/>
          </a:prstGeom>
          <a:noFill/>
        </p:spPr>
        <p:txBody>
          <a:bodyPr wrap="square" rtlCol="0">
            <a:spAutoFit/>
          </a:bodyPr>
          <a:lstStyle/>
          <a:p>
            <a:r>
              <a:rPr lang="en-US" dirty="0" smtClean="0"/>
              <a:t>Slide courtesy of Joseph Olson.</a:t>
            </a:r>
            <a:endParaRPr lang="en-US" dirty="0"/>
          </a:p>
        </p:txBody>
      </p:sp>
    </p:spTree>
    <p:extLst>
      <p:ext uri="{BB962C8B-B14F-4D97-AF65-F5344CB8AC3E}">
        <p14:creationId xmlns:p14="http://schemas.microsoft.com/office/powerpoint/2010/main" val="128655933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Team</a:t>
            </a:r>
            <a:endParaRPr lang="en-US" dirty="0"/>
          </a:p>
        </p:txBody>
      </p:sp>
      <p:sp>
        <p:nvSpPr>
          <p:cNvPr id="3" name="Content Placeholder 2"/>
          <p:cNvSpPr>
            <a:spLocks noGrp="1"/>
          </p:cNvSpPr>
          <p:nvPr>
            <p:ph idx="1"/>
          </p:nvPr>
        </p:nvSpPr>
        <p:spPr>
          <a:xfrm>
            <a:off x="365219" y="1494117"/>
            <a:ext cx="8118007" cy="4974415"/>
          </a:xfrm>
        </p:spPr>
        <p:txBody>
          <a:bodyPr>
            <a:normAutofit lnSpcReduction="10000"/>
          </a:bodyPr>
          <a:lstStyle/>
          <a:p>
            <a:pPr marL="0" indent="0">
              <a:buNone/>
            </a:pPr>
            <a:r>
              <a:rPr lang="en-US" sz="2800" dirty="0"/>
              <a:t>It is the role of the data team to ensure that this data is received, quality controlled and organized in the most effective way so that it can be retrieved and analyzed by other teams and delivered to project partners with minimal friction and/or duplication of effort</a:t>
            </a:r>
            <a:r>
              <a:rPr lang="en-US" sz="2800" dirty="0" smtClean="0"/>
              <a:t>.</a:t>
            </a:r>
          </a:p>
          <a:p>
            <a:pPr marL="282575" lvl="1" indent="0">
              <a:buNone/>
            </a:pPr>
            <a:endParaRPr lang="en-US" sz="2800" b="1" baseline="-25000" dirty="0"/>
          </a:p>
          <a:p>
            <a:pPr marL="282575" lvl="1" indent="0">
              <a:buNone/>
            </a:pPr>
            <a:r>
              <a:rPr lang="en-US" sz="2800" b="1" baseline="-25000" dirty="0" smtClean="0"/>
              <a:t>Members: Kyle </a:t>
            </a:r>
            <a:r>
              <a:rPr lang="en-US" sz="2800" b="1" baseline="-25000" dirty="0"/>
              <a:t>Wade (</a:t>
            </a:r>
            <a:r>
              <a:rPr lang="en-US" sz="2800" b="1" baseline="-25000" dirty="0" smtClean="0"/>
              <a:t>lead, </a:t>
            </a:r>
            <a:r>
              <a:rPr lang="en-US" sz="2800" b="1" baseline="-25000" dirty="0" err="1" smtClean="0"/>
              <a:t>Vaisala</a:t>
            </a:r>
            <a:r>
              <a:rPr lang="en-US" sz="2800" b="1" baseline="-25000" dirty="0" smtClean="0"/>
              <a:t>)</a:t>
            </a:r>
            <a:r>
              <a:rPr lang="en-US" sz="2800" baseline="-25000" dirty="0"/>
              <a:t>, Justin </a:t>
            </a:r>
            <a:r>
              <a:rPr lang="en-US" sz="2800" baseline="-25000" dirty="0" smtClean="0"/>
              <a:t>Sharp (Sharply Focused)</a:t>
            </a:r>
          </a:p>
          <a:p>
            <a:pPr marL="282575" lvl="1" indent="0">
              <a:buNone/>
            </a:pPr>
            <a:r>
              <a:rPr lang="en-US" sz="2800" baseline="-25000" dirty="0" smtClean="0"/>
              <a:t>Eric </a:t>
            </a:r>
            <a:r>
              <a:rPr lang="en-US" sz="2800" baseline="-25000" dirty="0"/>
              <a:t>Stephan, </a:t>
            </a:r>
            <a:r>
              <a:rPr lang="en-US" sz="2800" baseline="-25000" dirty="0" err="1"/>
              <a:t>Chitra</a:t>
            </a:r>
            <a:r>
              <a:rPr lang="en-US" sz="2800" baseline="-25000" dirty="0"/>
              <a:t> </a:t>
            </a:r>
            <a:r>
              <a:rPr lang="en-US" sz="2800" baseline="-25000" dirty="0" err="1"/>
              <a:t>Sivaraman</a:t>
            </a:r>
            <a:r>
              <a:rPr lang="en-US" sz="2800" baseline="-25000" dirty="0"/>
              <a:t>, Matt </a:t>
            </a:r>
            <a:r>
              <a:rPr lang="en-US" sz="2800" baseline="-25000" dirty="0" err="1" smtClean="0"/>
              <a:t>MacDuff</a:t>
            </a:r>
            <a:r>
              <a:rPr lang="en-US" sz="2800" baseline="-25000" dirty="0" smtClean="0"/>
              <a:t> (PNNL)</a:t>
            </a:r>
            <a:endParaRPr lang="en-US" sz="2800" baseline="-25000" dirty="0"/>
          </a:p>
          <a:p>
            <a:pPr marL="282575" lvl="1" indent="0">
              <a:buNone/>
            </a:pPr>
            <a:r>
              <a:rPr lang="en-US" sz="2800" baseline="-25000" dirty="0" smtClean="0"/>
              <a:t>Irina </a:t>
            </a:r>
            <a:r>
              <a:rPr lang="en-US" sz="2800" baseline="-25000" dirty="0" err="1"/>
              <a:t>Djalalova</a:t>
            </a:r>
            <a:r>
              <a:rPr lang="en-US" sz="2800" baseline="-25000" dirty="0"/>
              <a:t>, Leon Benjamin, </a:t>
            </a:r>
            <a:r>
              <a:rPr lang="en-US" sz="2800" baseline="-25000" dirty="0" err="1"/>
              <a:t>Aditiya</a:t>
            </a:r>
            <a:r>
              <a:rPr lang="en-US" sz="2800" baseline="-25000" dirty="0"/>
              <a:t> </a:t>
            </a:r>
            <a:r>
              <a:rPr lang="en-US" sz="2800" baseline="-25000" dirty="0" err="1" smtClean="0"/>
              <a:t>Choukulkar</a:t>
            </a:r>
            <a:r>
              <a:rPr lang="en-US" sz="2800" baseline="-25000" dirty="0" smtClean="0"/>
              <a:t> (NOAA) </a:t>
            </a:r>
            <a:endParaRPr lang="en-US" sz="2800" baseline="-25000" dirty="0"/>
          </a:p>
          <a:p>
            <a:pPr marL="282575" lvl="1" indent="0">
              <a:buNone/>
            </a:pPr>
            <a:r>
              <a:rPr lang="en-US" sz="2800" baseline="-25000" dirty="0" smtClean="0"/>
              <a:t>Scott </a:t>
            </a:r>
            <a:r>
              <a:rPr lang="en-US" sz="2800" baseline="-25000" dirty="0" err="1" smtClean="0"/>
              <a:t>Collias</a:t>
            </a:r>
            <a:r>
              <a:rPr lang="en-US" sz="2800" baseline="-25000" dirty="0" smtClean="0"/>
              <a:t> (ANL)</a:t>
            </a:r>
            <a:endParaRPr lang="en-US" sz="2800" baseline="-25000" dirty="0"/>
          </a:p>
          <a:p>
            <a:pPr marL="282575" lvl="1" indent="0">
              <a:buNone/>
            </a:pPr>
            <a:r>
              <a:rPr lang="en-US" sz="2800" baseline="-25000" dirty="0" smtClean="0"/>
              <a:t>Vera </a:t>
            </a:r>
            <a:r>
              <a:rPr lang="en-US" sz="2800" baseline="-25000" dirty="0" err="1" smtClean="0"/>
              <a:t>Bulaevskaya</a:t>
            </a:r>
            <a:r>
              <a:rPr lang="en-US" sz="2800" baseline="-25000" dirty="0" smtClean="0"/>
              <a:t> (LLNL)</a:t>
            </a:r>
            <a:endParaRPr lang="en-US" sz="2800" baseline="-25000" dirty="0"/>
          </a:p>
          <a:p>
            <a:pPr marL="282575" lvl="1" indent="0">
              <a:buNone/>
            </a:pPr>
            <a:r>
              <a:rPr lang="en-US" sz="2800" baseline="-25000" dirty="0" smtClean="0"/>
              <a:t> </a:t>
            </a:r>
            <a:r>
              <a:rPr lang="en-US" sz="2800" baseline="-25000" dirty="0"/>
              <a:t>Andy </a:t>
            </a:r>
            <a:r>
              <a:rPr lang="en-US" sz="2800" baseline="-25000" dirty="0" smtClean="0"/>
              <a:t>Clifton (NREL)</a:t>
            </a:r>
            <a:endParaRPr lang="en-US" sz="2800" baseline="-25000" dirty="0"/>
          </a:p>
          <a:p>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19</a:t>
            </a:fld>
            <a:endParaRPr lang="en-US"/>
          </a:p>
        </p:txBody>
      </p:sp>
    </p:spTree>
    <p:extLst>
      <p:ext uri="{BB962C8B-B14F-4D97-AF65-F5344CB8AC3E}">
        <p14:creationId xmlns:p14="http://schemas.microsoft.com/office/powerpoint/2010/main" val="37492801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19635"/>
            <a:ext cx="7583487" cy="1044388"/>
          </a:xfrm>
        </p:spPr>
        <p:txBody>
          <a:bodyPr/>
          <a:lstStyle/>
          <a:p>
            <a:r>
              <a:rPr lang="en-US" dirty="0" smtClean="0"/>
              <a:t>Outline</a:t>
            </a:r>
            <a:endParaRPr lang="en-US" dirty="0"/>
          </a:p>
        </p:txBody>
      </p:sp>
      <p:sp>
        <p:nvSpPr>
          <p:cNvPr id="3" name="Content Placeholder 2"/>
          <p:cNvSpPr>
            <a:spLocks noGrp="1"/>
          </p:cNvSpPr>
          <p:nvPr>
            <p:ph idx="1"/>
          </p:nvPr>
        </p:nvSpPr>
        <p:spPr>
          <a:xfrm>
            <a:off x="381001" y="1425387"/>
            <a:ext cx="3520328" cy="5228479"/>
          </a:xfrm>
        </p:spPr>
        <p:txBody>
          <a:bodyPr/>
          <a:lstStyle/>
          <a:p>
            <a:r>
              <a:rPr lang="en-US" dirty="0" smtClean="0"/>
              <a:t>WFIP2 Goals</a:t>
            </a:r>
          </a:p>
          <a:p>
            <a:r>
              <a:rPr lang="en-US" dirty="0" smtClean="0"/>
              <a:t>Team and Sub-Team Structures</a:t>
            </a:r>
          </a:p>
          <a:p>
            <a:r>
              <a:rPr lang="en-US" dirty="0" smtClean="0"/>
              <a:t>Meteorological Challenges in the Columbia River Gorge</a:t>
            </a:r>
          </a:p>
          <a:p>
            <a:r>
              <a:rPr lang="en-US" dirty="0" smtClean="0"/>
              <a:t>Goals of Sub-Teams</a:t>
            </a:r>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2</a:t>
            </a:fld>
            <a:endParaRPr lang="en-US"/>
          </a:p>
        </p:txBody>
      </p:sp>
      <p:pic>
        <p:nvPicPr>
          <p:cNvPr id="11" name="Picture 10" descr="map fs.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89789" y="1678566"/>
            <a:ext cx="5407681" cy="2990340"/>
          </a:xfrm>
          <a:prstGeom prst="rect">
            <a:avLst/>
          </a:prstGeom>
        </p:spPr>
      </p:pic>
      <p:sp>
        <p:nvSpPr>
          <p:cNvPr id="12" name="TextBox 11"/>
          <p:cNvSpPr txBox="1"/>
          <p:nvPr/>
        </p:nvSpPr>
        <p:spPr>
          <a:xfrm>
            <a:off x="4451350" y="4910667"/>
            <a:ext cx="3911600" cy="369332"/>
          </a:xfrm>
          <a:prstGeom prst="rect">
            <a:avLst/>
          </a:prstGeom>
          <a:noFill/>
        </p:spPr>
        <p:txBody>
          <a:bodyPr wrap="square" rtlCol="0">
            <a:spAutoFit/>
          </a:bodyPr>
          <a:lstStyle/>
          <a:p>
            <a:r>
              <a:rPr lang="en-US" dirty="0" smtClean="0">
                <a:solidFill>
                  <a:srgbClr val="FFFFFF"/>
                </a:solidFill>
              </a:rPr>
              <a:t>Columbia River Gorge Region</a:t>
            </a:r>
            <a:endParaRPr lang="en-US" dirty="0">
              <a:solidFill>
                <a:srgbClr val="FFFFFF"/>
              </a:solidFill>
            </a:endParaRPr>
          </a:p>
        </p:txBody>
      </p:sp>
    </p:spTree>
    <p:extLst>
      <p:ext uri="{BB962C8B-B14F-4D97-AF65-F5344CB8AC3E}">
        <p14:creationId xmlns:p14="http://schemas.microsoft.com/office/powerpoint/2010/main" val="354493087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p:nvPr/>
        </p:nvSpPr>
        <p:spPr>
          <a:xfrm>
            <a:off x="4460787" y="2682800"/>
            <a:ext cx="1375800" cy="1551599"/>
          </a:xfrm>
          <a:prstGeom prst="can">
            <a:avLst>
              <a:gd name="adj" fmla="val 25000"/>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1" name="Shape 31"/>
          <p:cNvSpPr/>
          <p:nvPr/>
        </p:nvSpPr>
        <p:spPr>
          <a:xfrm>
            <a:off x="6864900" y="1582400"/>
            <a:ext cx="1883700" cy="1166800"/>
          </a:xfrm>
          <a:prstGeom prst="diamond">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2" name="Shape 32"/>
          <p:cNvSpPr txBox="1"/>
          <p:nvPr/>
        </p:nvSpPr>
        <p:spPr>
          <a:xfrm>
            <a:off x="321676" y="319367"/>
            <a:ext cx="1409999" cy="547599"/>
          </a:xfrm>
          <a:prstGeom prst="rect">
            <a:avLst/>
          </a:prstGeom>
          <a:noFill/>
          <a:ln>
            <a:noFill/>
          </a:ln>
        </p:spPr>
        <p:txBody>
          <a:bodyPr lIns="91425" tIns="91425" rIns="91425" bIns="91425" anchor="t" anchorCtr="0">
            <a:noAutofit/>
          </a:bodyPr>
          <a:lstStyle/>
          <a:p>
            <a:pPr>
              <a:spcBef>
                <a:spcPts val="0"/>
              </a:spcBef>
              <a:buNone/>
            </a:pPr>
            <a:endParaRPr/>
          </a:p>
        </p:txBody>
      </p:sp>
      <p:sp>
        <p:nvSpPr>
          <p:cNvPr id="33" name="Shape 33"/>
          <p:cNvSpPr txBox="1"/>
          <p:nvPr/>
        </p:nvSpPr>
        <p:spPr>
          <a:xfrm>
            <a:off x="7488449" y="1859200"/>
            <a:ext cx="876617" cy="613200"/>
          </a:xfrm>
          <a:prstGeom prst="rect">
            <a:avLst/>
          </a:prstGeom>
          <a:noFill/>
          <a:ln>
            <a:noFill/>
          </a:ln>
        </p:spPr>
        <p:txBody>
          <a:bodyPr lIns="91425" tIns="91425" rIns="91425" bIns="91425" anchor="t" anchorCtr="0">
            <a:noAutofit/>
          </a:bodyPr>
          <a:lstStyle/>
          <a:p>
            <a:pPr>
              <a:spcBef>
                <a:spcPts val="0"/>
              </a:spcBef>
              <a:buNone/>
            </a:pPr>
            <a:r>
              <a:rPr lang="en" dirty="0"/>
              <a:t>NWP</a:t>
            </a:r>
          </a:p>
        </p:txBody>
      </p:sp>
      <p:sp>
        <p:nvSpPr>
          <p:cNvPr id="34" name="Shape 34"/>
          <p:cNvSpPr txBox="1"/>
          <p:nvPr/>
        </p:nvSpPr>
        <p:spPr>
          <a:xfrm>
            <a:off x="4649051" y="3236934"/>
            <a:ext cx="999299" cy="784799"/>
          </a:xfrm>
          <a:prstGeom prst="rect">
            <a:avLst/>
          </a:prstGeom>
          <a:noFill/>
          <a:ln>
            <a:noFill/>
          </a:ln>
        </p:spPr>
        <p:txBody>
          <a:bodyPr lIns="91425" tIns="91425" rIns="91425" bIns="91425" anchor="t" anchorCtr="0">
            <a:noAutofit/>
          </a:bodyPr>
          <a:lstStyle/>
          <a:p>
            <a:pPr algn="ctr" rtl="0">
              <a:spcBef>
                <a:spcPts val="0"/>
              </a:spcBef>
              <a:buNone/>
            </a:pPr>
            <a:r>
              <a:rPr lang="en"/>
              <a:t>a2e DAP</a:t>
            </a:r>
          </a:p>
          <a:p>
            <a:pPr algn="ctr">
              <a:spcBef>
                <a:spcPts val="0"/>
              </a:spcBef>
              <a:buNone/>
            </a:pPr>
            <a:r>
              <a:rPr lang="en"/>
              <a:t>(PNNL)</a:t>
            </a:r>
          </a:p>
        </p:txBody>
      </p:sp>
      <p:sp>
        <p:nvSpPr>
          <p:cNvPr id="35" name="Shape 35"/>
          <p:cNvSpPr txBox="1"/>
          <p:nvPr/>
        </p:nvSpPr>
        <p:spPr>
          <a:xfrm>
            <a:off x="479101" y="465400"/>
            <a:ext cx="2155799" cy="613200"/>
          </a:xfrm>
          <a:prstGeom prst="rect">
            <a:avLst/>
          </a:prstGeom>
          <a:noFill/>
          <a:ln>
            <a:noFill/>
          </a:ln>
        </p:spPr>
        <p:txBody>
          <a:bodyPr lIns="91425" tIns="91425" rIns="91425" bIns="91425" anchor="t" anchorCtr="0">
            <a:noAutofit/>
          </a:bodyPr>
          <a:lstStyle/>
          <a:p>
            <a:pPr>
              <a:spcBef>
                <a:spcPts val="0"/>
              </a:spcBef>
              <a:buNone/>
            </a:pPr>
            <a:r>
              <a:rPr lang="en" u="sng"/>
              <a:t>FIELD OBSERVATIONS</a:t>
            </a:r>
          </a:p>
        </p:txBody>
      </p:sp>
      <p:cxnSp>
        <p:nvCxnSpPr>
          <p:cNvPr id="36" name="Shape 36"/>
          <p:cNvCxnSpPr/>
          <p:nvPr/>
        </p:nvCxnSpPr>
        <p:spPr>
          <a:xfrm>
            <a:off x="1012950" y="2637333"/>
            <a:ext cx="3203100" cy="839600"/>
          </a:xfrm>
          <a:prstGeom prst="curvedConnector3">
            <a:avLst>
              <a:gd name="adj1" fmla="val 50000"/>
            </a:avLst>
          </a:prstGeom>
          <a:noFill/>
          <a:ln w="19050" cap="flat" cmpd="sng">
            <a:solidFill>
              <a:schemeClr val="dk2"/>
            </a:solidFill>
            <a:prstDash val="solid"/>
            <a:round/>
            <a:headEnd type="none" w="lg" len="lg"/>
            <a:tailEnd type="none" w="lg" len="lg"/>
          </a:ln>
        </p:spPr>
      </p:cxnSp>
      <p:sp>
        <p:nvSpPr>
          <p:cNvPr id="37" name="Shape 37"/>
          <p:cNvSpPr/>
          <p:nvPr/>
        </p:nvSpPr>
        <p:spPr>
          <a:xfrm>
            <a:off x="489150" y="2266800"/>
            <a:ext cx="818100" cy="859600"/>
          </a:xfrm>
          <a:prstGeom prst="flowChartConnector">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cxnSp>
        <p:nvCxnSpPr>
          <p:cNvPr id="38" name="Shape 38"/>
          <p:cNvCxnSpPr/>
          <p:nvPr/>
        </p:nvCxnSpPr>
        <p:spPr>
          <a:xfrm rot="10800000" flipH="1">
            <a:off x="1081425" y="3495034"/>
            <a:ext cx="2463900" cy="2347599"/>
          </a:xfrm>
          <a:prstGeom prst="curvedConnector3">
            <a:avLst>
              <a:gd name="adj1" fmla="val 84445"/>
            </a:avLst>
          </a:prstGeom>
          <a:noFill/>
          <a:ln w="19050" cap="flat" cmpd="sng">
            <a:solidFill>
              <a:schemeClr val="dk2"/>
            </a:solidFill>
            <a:prstDash val="solid"/>
            <a:round/>
            <a:headEnd type="none" w="lg" len="lg"/>
            <a:tailEnd type="none" w="lg" len="lg"/>
          </a:ln>
        </p:spPr>
      </p:cxnSp>
      <p:cxnSp>
        <p:nvCxnSpPr>
          <p:cNvPr id="39" name="Shape 39"/>
          <p:cNvCxnSpPr/>
          <p:nvPr/>
        </p:nvCxnSpPr>
        <p:spPr>
          <a:xfrm rot="10800000" flipH="1">
            <a:off x="2607676" y="3531699"/>
            <a:ext cx="1129199" cy="930800"/>
          </a:xfrm>
          <a:prstGeom prst="curvedConnector3">
            <a:avLst>
              <a:gd name="adj1" fmla="val 28489"/>
            </a:avLst>
          </a:prstGeom>
          <a:noFill/>
          <a:ln w="19050" cap="flat" cmpd="sng">
            <a:solidFill>
              <a:schemeClr val="dk2"/>
            </a:solidFill>
            <a:prstDash val="solid"/>
            <a:round/>
            <a:headEnd type="none" w="lg" len="lg"/>
            <a:tailEnd type="none" w="lg" len="lg"/>
          </a:ln>
        </p:spPr>
      </p:cxnSp>
      <p:cxnSp>
        <p:nvCxnSpPr>
          <p:cNvPr id="40" name="Shape 40"/>
          <p:cNvCxnSpPr/>
          <p:nvPr/>
        </p:nvCxnSpPr>
        <p:spPr>
          <a:xfrm rot="10800000" flipH="1">
            <a:off x="1697400" y="3458500"/>
            <a:ext cx="2005500" cy="1003999"/>
          </a:xfrm>
          <a:prstGeom prst="curvedConnector3">
            <a:avLst>
              <a:gd name="adj1" fmla="val 50000"/>
            </a:avLst>
          </a:prstGeom>
          <a:noFill/>
          <a:ln w="19050" cap="flat" cmpd="sng">
            <a:solidFill>
              <a:schemeClr val="dk2"/>
            </a:solidFill>
            <a:prstDash val="solid"/>
            <a:round/>
            <a:headEnd type="none" w="lg" len="lg"/>
            <a:tailEnd type="none" w="lg" len="lg"/>
          </a:ln>
        </p:spPr>
      </p:cxnSp>
      <p:cxnSp>
        <p:nvCxnSpPr>
          <p:cNvPr id="41" name="Shape 41"/>
          <p:cNvCxnSpPr/>
          <p:nvPr/>
        </p:nvCxnSpPr>
        <p:spPr>
          <a:xfrm rot="10800000" flipH="1">
            <a:off x="2169650" y="3431299"/>
            <a:ext cx="1238700" cy="45600"/>
          </a:xfrm>
          <a:prstGeom prst="curvedConnector3">
            <a:avLst>
              <a:gd name="adj1" fmla="val 50000"/>
            </a:avLst>
          </a:prstGeom>
          <a:noFill/>
          <a:ln w="19050" cap="flat" cmpd="sng">
            <a:solidFill>
              <a:schemeClr val="dk2"/>
            </a:solidFill>
            <a:prstDash val="solid"/>
            <a:round/>
            <a:headEnd type="none" w="lg" len="lg"/>
            <a:tailEnd type="none" w="lg" len="lg"/>
          </a:ln>
        </p:spPr>
      </p:cxnSp>
      <p:cxnSp>
        <p:nvCxnSpPr>
          <p:cNvPr id="42" name="Shape 42"/>
          <p:cNvCxnSpPr/>
          <p:nvPr/>
        </p:nvCxnSpPr>
        <p:spPr>
          <a:xfrm rot="10800000" flipH="1">
            <a:off x="930826" y="3495300"/>
            <a:ext cx="3141599" cy="720799"/>
          </a:xfrm>
          <a:prstGeom prst="curvedConnector3">
            <a:avLst>
              <a:gd name="adj1" fmla="val 50000"/>
            </a:avLst>
          </a:prstGeom>
          <a:noFill/>
          <a:ln w="19050" cap="flat" cmpd="sng">
            <a:solidFill>
              <a:schemeClr val="dk2"/>
            </a:solidFill>
            <a:prstDash val="solid"/>
            <a:round/>
            <a:headEnd type="none" w="lg" len="lg"/>
            <a:tailEnd type="none" w="lg" len="lg"/>
          </a:ln>
        </p:spPr>
      </p:cxnSp>
      <p:cxnSp>
        <p:nvCxnSpPr>
          <p:cNvPr id="43" name="Shape 43"/>
          <p:cNvCxnSpPr/>
          <p:nvPr/>
        </p:nvCxnSpPr>
        <p:spPr>
          <a:xfrm>
            <a:off x="1656326" y="1715633"/>
            <a:ext cx="2470799" cy="1688400"/>
          </a:xfrm>
          <a:prstGeom prst="curvedConnector3">
            <a:avLst>
              <a:gd name="adj1" fmla="val 50000"/>
            </a:avLst>
          </a:prstGeom>
          <a:noFill/>
          <a:ln w="19050" cap="flat" cmpd="sng">
            <a:solidFill>
              <a:schemeClr val="dk2"/>
            </a:solidFill>
            <a:prstDash val="solid"/>
            <a:round/>
            <a:headEnd type="none" w="lg" len="lg"/>
            <a:tailEnd type="none" w="lg" len="lg"/>
          </a:ln>
        </p:spPr>
      </p:cxnSp>
      <p:cxnSp>
        <p:nvCxnSpPr>
          <p:cNvPr id="44" name="Shape 44"/>
          <p:cNvCxnSpPr/>
          <p:nvPr/>
        </p:nvCxnSpPr>
        <p:spPr>
          <a:xfrm>
            <a:off x="2190176" y="2427434"/>
            <a:ext cx="1957499" cy="1085999"/>
          </a:xfrm>
          <a:prstGeom prst="curvedConnector3">
            <a:avLst>
              <a:gd name="adj1" fmla="val 50000"/>
            </a:avLst>
          </a:prstGeom>
          <a:noFill/>
          <a:ln w="19050" cap="flat" cmpd="sng">
            <a:solidFill>
              <a:schemeClr val="dk2"/>
            </a:solidFill>
            <a:prstDash val="solid"/>
            <a:round/>
            <a:headEnd type="none" w="lg" len="lg"/>
            <a:tailEnd type="none" w="lg" len="lg"/>
          </a:ln>
        </p:spPr>
      </p:cxnSp>
      <p:cxnSp>
        <p:nvCxnSpPr>
          <p:cNvPr id="45" name="Shape 45"/>
          <p:cNvCxnSpPr/>
          <p:nvPr/>
        </p:nvCxnSpPr>
        <p:spPr>
          <a:xfrm>
            <a:off x="1789801" y="3191949"/>
            <a:ext cx="1820699" cy="182400"/>
          </a:xfrm>
          <a:prstGeom prst="curvedConnector3">
            <a:avLst>
              <a:gd name="adj1" fmla="val 50000"/>
            </a:avLst>
          </a:prstGeom>
          <a:noFill/>
          <a:ln w="19050" cap="flat" cmpd="sng">
            <a:solidFill>
              <a:schemeClr val="dk2"/>
            </a:solidFill>
            <a:prstDash val="solid"/>
            <a:round/>
            <a:headEnd type="none" w="lg" len="lg"/>
            <a:tailEnd type="none" w="lg" len="lg"/>
          </a:ln>
        </p:spPr>
      </p:cxnSp>
      <p:sp>
        <p:nvSpPr>
          <p:cNvPr id="46" name="Shape 46"/>
          <p:cNvSpPr/>
          <p:nvPr/>
        </p:nvSpPr>
        <p:spPr>
          <a:xfrm>
            <a:off x="1779550" y="2073283"/>
            <a:ext cx="818100" cy="1086799"/>
          </a:xfrm>
          <a:prstGeom prst="flowChartConnector">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47" name="Shape 47"/>
          <p:cNvSpPr/>
          <p:nvPr/>
        </p:nvSpPr>
        <p:spPr>
          <a:xfrm>
            <a:off x="1858450" y="3186415"/>
            <a:ext cx="818100" cy="1086799"/>
          </a:xfrm>
          <a:prstGeom prst="flowChartConnector">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48" name="Shape 48"/>
          <p:cNvSpPr txBox="1"/>
          <p:nvPr/>
        </p:nvSpPr>
        <p:spPr>
          <a:xfrm>
            <a:off x="1957425" y="3455933"/>
            <a:ext cx="1081500" cy="401600"/>
          </a:xfrm>
          <a:prstGeom prst="rect">
            <a:avLst/>
          </a:prstGeom>
          <a:noFill/>
          <a:ln>
            <a:noFill/>
          </a:ln>
        </p:spPr>
        <p:txBody>
          <a:bodyPr lIns="91425" tIns="91425" rIns="91425" bIns="91425" anchor="t" anchorCtr="0">
            <a:noAutofit/>
          </a:bodyPr>
          <a:lstStyle/>
          <a:p>
            <a:pPr>
              <a:spcBef>
                <a:spcPts val="0"/>
              </a:spcBef>
              <a:buNone/>
            </a:pPr>
            <a:r>
              <a:rPr lang="en"/>
              <a:t>NOAA</a:t>
            </a:r>
          </a:p>
        </p:txBody>
      </p:sp>
      <p:sp>
        <p:nvSpPr>
          <p:cNvPr id="49" name="Shape 49"/>
          <p:cNvSpPr/>
          <p:nvPr/>
        </p:nvSpPr>
        <p:spPr>
          <a:xfrm>
            <a:off x="2279250" y="4377767"/>
            <a:ext cx="602400" cy="784799"/>
          </a:xfrm>
          <a:prstGeom prst="flowChartConnector">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50" name="Shape 50"/>
          <p:cNvSpPr txBox="1"/>
          <p:nvPr/>
        </p:nvSpPr>
        <p:spPr>
          <a:xfrm>
            <a:off x="2357876" y="4523767"/>
            <a:ext cx="1232099" cy="401600"/>
          </a:xfrm>
          <a:prstGeom prst="rect">
            <a:avLst/>
          </a:prstGeom>
          <a:noFill/>
          <a:ln>
            <a:noFill/>
          </a:ln>
        </p:spPr>
        <p:txBody>
          <a:bodyPr lIns="91425" tIns="91425" rIns="91425" bIns="91425" anchor="t" anchorCtr="0">
            <a:noAutofit/>
          </a:bodyPr>
          <a:lstStyle/>
          <a:p>
            <a:pPr>
              <a:spcBef>
                <a:spcPts val="0"/>
              </a:spcBef>
              <a:buNone/>
            </a:pPr>
            <a:r>
              <a:rPr lang="en"/>
              <a:t>CU</a:t>
            </a:r>
          </a:p>
        </p:txBody>
      </p:sp>
      <p:sp>
        <p:nvSpPr>
          <p:cNvPr id="51" name="Shape 51"/>
          <p:cNvSpPr txBox="1"/>
          <p:nvPr/>
        </p:nvSpPr>
        <p:spPr>
          <a:xfrm>
            <a:off x="1745400" y="2312700"/>
            <a:ext cx="1197900" cy="465600"/>
          </a:xfrm>
          <a:prstGeom prst="rect">
            <a:avLst/>
          </a:prstGeom>
          <a:noFill/>
          <a:ln>
            <a:noFill/>
          </a:ln>
        </p:spPr>
        <p:txBody>
          <a:bodyPr lIns="91425" tIns="91425" rIns="91425" bIns="91425" anchor="t" anchorCtr="0">
            <a:noAutofit/>
          </a:bodyPr>
          <a:lstStyle/>
          <a:p>
            <a:pPr>
              <a:spcBef>
                <a:spcPts val="0"/>
              </a:spcBef>
              <a:buNone/>
            </a:pPr>
            <a:r>
              <a:rPr lang="en"/>
              <a:t>VAISALA</a:t>
            </a:r>
          </a:p>
        </p:txBody>
      </p:sp>
      <p:sp>
        <p:nvSpPr>
          <p:cNvPr id="52" name="Shape 52"/>
          <p:cNvSpPr/>
          <p:nvPr/>
        </p:nvSpPr>
        <p:spPr>
          <a:xfrm>
            <a:off x="587250" y="3490401"/>
            <a:ext cx="818100" cy="1086799"/>
          </a:xfrm>
          <a:prstGeom prst="flowChartConnector">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53" name="Shape 53"/>
          <p:cNvSpPr/>
          <p:nvPr/>
        </p:nvSpPr>
        <p:spPr>
          <a:xfrm>
            <a:off x="1317412" y="4299500"/>
            <a:ext cx="818100" cy="859600"/>
          </a:xfrm>
          <a:prstGeom prst="flowChartConnector">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54" name="Shape 54"/>
          <p:cNvSpPr txBox="1"/>
          <p:nvPr/>
        </p:nvSpPr>
        <p:spPr>
          <a:xfrm>
            <a:off x="1457837" y="4496500"/>
            <a:ext cx="818100" cy="465600"/>
          </a:xfrm>
          <a:prstGeom prst="rect">
            <a:avLst/>
          </a:prstGeom>
          <a:noFill/>
          <a:ln>
            <a:noFill/>
          </a:ln>
        </p:spPr>
        <p:txBody>
          <a:bodyPr lIns="91425" tIns="91425" rIns="91425" bIns="91425" anchor="t" anchorCtr="0">
            <a:noAutofit/>
          </a:bodyPr>
          <a:lstStyle/>
          <a:p>
            <a:pPr>
              <a:spcBef>
                <a:spcPts val="0"/>
              </a:spcBef>
              <a:buNone/>
            </a:pPr>
            <a:r>
              <a:rPr lang="en"/>
              <a:t>UND</a:t>
            </a:r>
          </a:p>
        </p:txBody>
      </p:sp>
      <p:sp>
        <p:nvSpPr>
          <p:cNvPr id="55" name="Shape 55"/>
          <p:cNvSpPr txBox="1"/>
          <p:nvPr/>
        </p:nvSpPr>
        <p:spPr>
          <a:xfrm>
            <a:off x="489150" y="2489332"/>
            <a:ext cx="783875" cy="361383"/>
          </a:xfrm>
          <a:prstGeom prst="rect">
            <a:avLst/>
          </a:prstGeom>
          <a:noFill/>
          <a:ln>
            <a:noFill/>
          </a:ln>
        </p:spPr>
        <p:txBody>
          <a:bodyPr lIns="91425" tIns="91425" rIns="91425" bIns="91425" anchor="t" anchorCtr="0">
            <a:noAutofit/>
          </a:bodyPr>
          <a:lstStyle/>
          <a:p>
            <a:pPr>
              <a:spcBef>
                <a:spcPts val="0"/>
              </a:spcBef>
              <a:buNone/>
            </a:pPr>
            <a:r>
              <a:rPr lang="en" dirty="0"/>
              <a:t>PNNL</a:t>
            </a:r>
          </a:p>
        </p:txBody>
      </p:sp>
      <p:sp>
        <p:nvSpPr>
          <p:cNvPr id="56" name="Shape 56"/>
          <p:cNvSpPr/>
          <p:nvPr/>
        </p:nvSpPr>
        <p:spPr>
          <a:xfrm>
            <a:off x="1307250" y="1482001"/>
            <a:ext cx="602400" cy="784799"/>
          </a:xfrm>
          <a:prstGeom prst="flowChartConnector">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57" name="Shape 57"/>
          <p:cNvSpPr txBox="1"/>
          <p:nvPr/>
        </p:nvSpPr>
        <p:spPr>
          <a:xfrm>
            <a:off x="1348325" y="1582400"/>
            <a:ext cx="896700" cy="465600"/>
          </a:xfrm>
          <a:prstGeom prst="rect">
            <a:avLst/>
          </a:prstGeom>
          <a:noFill/>
          <a:ln>
            <a:noFill/>
          </a:ln>
        </p:spPr>
        <p:txBody>
          <a:bodyPr lIns="91425" tIns="91425" rIns="91425" bIns="91425" anchor="t" anchorCtr="0">
            <a:noAutofit/>
          </a:bodyPr>
          <a:lstStyle/>
          <a:p>
            <a:pPr>
              <a:spcBef>
                <a:spcPts val="0"/>
              </a:spcBef>
              <a:buNone/>
            </a:pPr>
            <a:r>
              <a:rPr lang="en"/>
              <a:t>ANL</a:t>
            </a:r>
          </a:p>
        </p:txBody>
      </p:sp>
      <p:sp>
        <p:nvSpPr>
          <p:cNvPr id="58" name="Shape 58"/>
          <p:cNvSpPr/>
          <p:nvPr/>
        </p:nvSpPr>
        <p:spPr>
          <a:xfrm>
            <a:off x="1211425" y="2824201"/>
            <a:ext cx="602400" cy="784799"/>
          </a:xfrm>
          <a:prstGeom prst="flowChartConnector">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59" name="Shape 59"/>
          <p:cNvSpPr txBox="1"/>
          <p:nvPr/>
        </p:nvSpPr>
        <p:spPr>
          <a:xfrm>
            <a:off x="1211425" y="2942801"/>
            <a:ext cx="972000" cy="547599"/>
          </a:xfrm>
          <a:prstGeom prst="rect">
            <a:avLst/>
          </a:prstGeom>
          <a:noFill/>
          <a:ln>
            <a:noFill/>
          </a:ln>
        </p:spPr>
        <p:txBody>
          <a:bodyPr lIns="91425" tIns="91425" rIns="91425" bIns="91425" anchor="t" anchorCtr="0">
            <a:noAutofit/>
          </a:bodyPr>
          <a:lstStyle/>
          <a:p>
            <a:pPr>
              <a:spcBef>
                <a:spcPts val="0"/>
              </a:spcBef>
              <a:buNone/>
            </a:pPr>
            <a:r>
              <a:rPr lang="en-US" dirty="0" smtClean="0"/>
              <a:t>NREL</a:t>
            </a:r>
            <a:endParaRPr lang="en" dirty="0"/>
          </a:p>
        </p:txBody>
      </p:sp>
      <p:sp>
        <p:nvSpPr>
          <p:cNvPr id="60" name="Shape 60"/>
          <p:cNvSpPr txBox="1"/>
          <p:nvPr/>
        </p:nvSpPr>
        <p:spPr>
          <a:xfrm>
            <a:off x="421350" y="3754067"/>
            <a:ext cx="1149900" cy="730000"/>
          </a:xfrm>
          <a:prstGeom prst="rect">
            <a:avLst/>
          </a:prstGeom>
          <a:noFill/>
          <a:ln>
            <a:noFill/>
          </a:ln>
        </p:spPr>
        <p:txBody>
          <a:bodyPr lIns="91425" tIns="91425" rIns="91425" bIns="91425" anchor="t" anchorCtr="0">
            <a:noAutofit/>
          </a:bodyPr>
          <a:lstStyle/>
          <a:p>
            <a:pPr algn="ctr">
              <a:spcBef>
                <a:spcPts val="0"/>
              </a:spcBef>
              <a:buNone/>
            </a:pPr>
            <a:r>
              <a:rPr lang="en"/>
              <a:t>LLNL</a:t>
            </a:r>
          </a:p>
        </p:txBody>
      </p:sp>
      <p:sp>
        <p:nvSpPr>
          <p:cNvPr id="61" name="Shape 61"/>
          <p:cNvSpPr/>
          <p:nvPr/>
        </p:nvSpPr>
        <p:spPr>
          <a:xfrm>
            <a:off x="958201" y="5548467"/>
            <a:ext cx="691199" cy="921599"/>
          </a:xfrm>
          <a:prstGeom prst="ellipse">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62" name="Shape 62"/>
          <p:cNvSpPr txBox="1"/>
          <p:nvPr/>
        </p:nvSpPr>
        <p:spPr>
          <a:xfrm>
            <a:off x="817800" y="5566233"/>
            <a:ext cx="972000" cy="613200"/>
          </a:xfrm>
          <a:prstGeom prst="rect">
            <a:avLst/>
          </a:prstGeom>
          <a:noFill/>
          <a:ln>
            <a:noFill/>
          </a:ln>
        </p:spPr>
        <p:txBody>
          <a:bodyPr lIns="91425" tIns="91425" rIns="91425" bIns="91425" anchor="t" anchorCtr="0">
            <a:noAutofit/>
          </a:bodyPr>
          <a:lstStyle/>
          <a:p>
            <a:pPr algn="ctr">
              <a:spcBef>
                <a:spcPts val="0"/>
              </a:spcBef>
              <a:buNone/>
            </a:pPr>
            <a:r>
              <a:rPr lang="en"/>
              <a:t>Wind Farms</a:t>
            </a:r>
          </a:p>
        </p:txBody>
      </p:sp>
      <p:cxnSp>
        <p:nvCxnSpPr>
          <p:cNvPr id="63" name="Shape 63"/>
          <p:cNvCxnSpPr/>
          <p:nvPr/>
        </p:nvCxnSpPr>
        <p:spPr>
          <a:xfrm>
            <a:off x="3449601" y="3458600"/>
            <a:ext cx="951299" cy="0"/>
          </a:xfrm>
          <a:prstGeom prst="straightConnector1">
            <a:avLst/>
          </a:prstGeom>
          <a:noFill/>
          <a:ln w="152400" cap="flat" cmpd="sng">
            <a:solidFill>
              <a:schemeClr val="dk2"/>
            </a:solidFill>
            <a:prstDash val="solid"/>
            <a:round/>
            <a:headEnd type="none" w="lg" len="lg"/>
            <a:tailEnd type="triangle" w="lg" len="lg"/>
          </a:ln>
        </p:spPr>
      </p:cxnSp>
      <p:sp>
        <p:nvSpPr>
          <p:cNvPr id="64" name="Shape 64"/>
          <p:cNvSpPr txBox="1"/>
          <p:nvPr/>
        </p:nvSpPr>
        <p:spPr>
          <a:xfrm>
            <a:off x="6536475" y="501900"/>
            <a:ext cx="2463900" cy="401600"/>
          </a:xfrm>
          <a:prstGeom prst="rect">
            <a:avLst/>
          </a:prstGeom>
          <a:noFill/>
          <a:ln>
            <a:noFill/>
          </a:ln>
        </p:spPr>
        <p:txBody>
          <a:bodyPr lIns="91425" tIns="91425" rIns="91425" bIns="91425" anchor="t" anchorCtr="0">
            <a:noAutofit/>
          </a:bodyPr>
          <a:lstStyle/>
          <a:p>
            <a:pPr>
              <a:spcBef>
                <a:spcPts val="0"/>
              </a:spcBef>
              <a:buNone/>
            </a:pPr>
            <a:r>
              <a:rPr lang="en" u="sng"/>
              <a:t>FORECAST/VERIFICATION</a:t>
            </a:r>
          </a:p>
        </p:txBody>
      </p:sp>
      <p:sp>
        <p:nvSpPr>
          <p:cNvPr id="65" name="Shape 65"/>
          <p:cNvSpPr/>
          <p:nvPr/>
        </p:nvSpPr>
        <p:spPr>
          <a:xfrm>
            <a:off x="7049651" y="4763634"/>
            <a:ext cx="1478399" cy="1085999"/>
          </a:xfrm>
          <a:prstGeom prst="roundRect">
            <a:avLst>
              <a:gd name="adj" fmla="val 16667"/>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66" name="Shape 66"/>
          <p:cNvSpPr txBox="1"/>
          <p:nvPr/>
        </p:nvSpPr>
        <p:spPr>
          <a:xfrm>
            <a:off x="7354300" y="4925367"/>
            <a:ext cx="869100" cy="547599"/>
          </a:xfrm>
          <a:prstGeom prst="rect">
            <a:avLst/>
          </a:prstGeom>
          <a:noFill/>
          <a:ln>
            <a:noFill/>
          </a:ln>
        </p:spPr>
        <p:txBody>
          <a:bodyPr lIns="91425" tIns="91425" rIns="91425" bIns="91425" anchor="t" anchorCtr="0">
            <a:noAutofit/>
          </a:bodyPr>
          <a:lstStyle/>
          <a:p>
            <a:pPr algn="ctr">
              <a:spcBef>
                <a:spcPts val="0"/>
              </a:spcBef>
              <a:buNone/>
            </a:pPr>
            <a:r>
              <a:rPr lang="en"/>
              <a:t>DSS Tools</a:t>
            </a:r>
          </a:p>
        </p:txBody>
      </p:sp>
      <p:sp>
        <p:nvSpPr>
          <p:cNvPr id="67" name="Shape 67"/>
          <p:cNvSpPr/>
          <p:nvPr/>
        </p:nvSpPr>
        <p:spPr>
          <a:xfrm rot="-1959013">
            <a:off x="6030408" y="2613849"/>
            <a:ext cx="971994" cy="613267"/>
          </a:xfrm>
          <a:prstGeom prst="leftRightArrow">
            <a:avLst>
              <a:gd name="adj1" fmla="val 50000"/>
              <a:gd name="adj2" fmla="val 50000"/>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68" name="Shape 68"/>
          <p:cNvSpPr/>
          <p:nvPr/>
        </p:nvSpPr>
        <p:spPr>
          <a:xfrm rot="1563233">
            <a:off x="6011749" y="4508382"/>
            <a:ext cx="857208" cy="438108"/>
          </a:xfrm>
          <a:prstGeom prst="rightArrow">
            <a:avLst>
              <a:gd name="adj1" fmla="val 50000"/>
              <a:gd name="adj2" fmla="val 50000"/>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69" name="Shape 69"/>
          <p:cNvSpPr/>
          <p:nvPr/>
        </p:nvSpPr>
        <p:spPr>
          <a:xfrm rot="5400000">
            <a:off x="7213697" y="3534647"/>
            <a:ext cx="1142799" cy="328499"/>
          </a:xfrm>
          <a:prstGeom prst="rightArrow">
            <a:avLst>
              <a:gd name="adj1" fmla="val 50000"/>
              <a:gd name="adj2" fmla="val 50000"/>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0" name="Shape 70"/>
          <p:cNvSpPr/>
          <p:nvPr/>
        </p:nvSpPr>
        <p:spPr>
          <a:xfrm>
            <a:off x="3502049" y="1221132"/>
            <a:ext cx="1576692" cy="1361448"/>
          </a:xfrm>
          <a:prstGeom prst="irregularSeal1">
            <a:avLst/>
          </a:prstGeom>
          <a:solidFill>
            <a:srgbClr val="FFFF00"/>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1" name="Shape 71"/>
          <p:cNvSpPr txBox="1"/>
          <p:nvPr/>
        </p:nvSpPr>
        <p:spPr>
          <a:xfrm>
            <a:off x="3978225" y="1482000"/>
            <a:ext cx="818100" cy="366800"/>
          </a:xfrm>
          <a:prstGeom prst="rect">
            <a:avLst/>
          </a:prstGeom>
          <a:noFill/>
          <a:ln>
            <a:noFill/>
          </a:ln>
        </p:spPr>
        <p:txBody>
          <a:bodyPr lIns="91425" tIns="91425" rIns="91425" bIns="91425" anchor="t" anchorCtr="0">
            <a:noAutofit/>
          </a:bodyPr>
          <a:lstStyle/>
          <a:p>
            <a:pPr>
              <a:spcBef>
                <a:spcPts val="0"/>
              </a:spcBef>
              <a:buNone/>
            </a:pPr>
            <a:r>
              <a:rPr lang="en"/>
              <a:t>Data Team</a:t>
            </a:r>
          </a:p>
        </p:txBody>
      </p:sp>
      <p:cxnSp>
        <p:nvCxnSpPr>
          <p:cNvPr id="72" name="Shape 72"/>
          <p:cNvCxnSpPr/>
          <p:nvPr/>
        </p:nvCxnSpPr>
        <p:spPr>
          <a:xfrm flipH="1">
            <a:off x="4003888" y="2737801"/>
            <a:ext cx="143699" cy="346799"/>
          </a:xfrm>
          <a:prstGeom prst="straightConnector1">
            <a:avLst/>
          </a:prstGeom>
          <a:noFill/>
          <a:ln w="19050" cap="flat" cmpd="sng">
            <a:solidFill>
              <a:schemeClr val="dk2"/>
            </a:solidFill>
            <a:prstDash val="solid"/>
            <a:round/>
            <a:headEnd type="none" w="lg" len="lg"/>
            <a:tailEnd type="triangle" w="lg" len="lg"/>
          </a:ln>
        </p:spPr>
      </p:cxnSp>
      <p:cxnSp>
        <p:nvCxnSpPr>
          <p:cNvPr id="73" name="Shape 73"/>
          <p:cNvCxnSpPr/>
          <p:nvPr/>
        </p:nvCxnSpPr>
        <p:spPr>
          <a:xfrm>
            <a:off x="5271976" y="1933001"/>
            <a:ext cx="846899" cy="603999"/>
          </a:xfrm>
          <a:prstGeom prst="straightConnector1">
            <a:avLst/>
          </a:prstGeom>
          <a:noFill/>
          <a:ln w="19050" cap="flat" cmpd="sng">
            <a:solidFill>
              <a:schemeClr val="dk2"/>
            </a:solidFill>
            <a:prstDash val="solid"/>
            <a:round/>
            <a:headEnd type="none" w="lg" len="lg"/>
            <a:tailEnd type="triangle" w="lg" len="lg"/>
          </a:ln>
        </p:spPr>
      </p:cxnSp>
      <p:sp>
        <p:nvSpPr>
          <p:cNvPr id="74" name="Shape 74"/>
          <p:cNvSpPr txBox="1"/>
          <p:nvPr/>
        </p:nvSpPr>
        <p:spPr>
          <a:xfrm>
            <a:off x="5983150" y="6409067"/>
            <a:ext cx="3203100" cy="613200"/>
          </a:xfrm>
          <a:prstGeom prst="rect">
            <a:avLst/>
          </a:prstGeom>
          <a:noFill/>
          <a:ln>
            <a:noFill/>
          </a:ln>
        </p:spPr>
        <p:txBody>
          <a:bodyPr lIns="91425" tIns="91425" rIns="91425" bIns="91425" anchor="t" anchorCtr="0">
            <a:noAutofit/>
          </a:bodyPr>
          <a:lstStyle/>
          <a:p>
            <a:pPr algn="ctr">
              <a:spcBef>
                <a:spcPts val="0"/>
              </a:spcBef>
              <a:buNone/>
            </a:pPr>
            <a:r>
              <a:rPr lang="en" sz="800" dirty="0"/>
              <a:t>For more info about DAP visit: https://a2e.pnnl.gov/about/dap</a:t>
            </a:r>
          </a:p>
        </p:txBody>
      </p:sp>
    </p:spTree>
    <p:extLst>
      <p:ext uri="{BB962C8B-B14F-4D97-AF65-F5344CB8AC3E}">
        <p14:creationId xmlns:p14="http://schemas.microsoft.com/office/powerpoint/2010/main" val="273550206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783" y="156105"/>
            <a:ext cx="8790608" cy="1143000"/>
          </a:xfrm>
        </p:spPr>
        <p:txBody>
          <a:bodyPr>
            <a:normAutofit fontScale="90000"/>
          </a:bodyPr>
          <a:lstStyle/>
          <a:p>
            <a:r>
              <a:rPr lang="en-US" dirty="0" smtClean="0"/>
              <a:t>Uncertainty Quantification (UQ) in WFIP2</a:t>
            </a:r>
            <a:endParaRPr lang="en-US" dirty="0"/>
          </a:p>
        </p:txBody>
      </p:sp>
      <p:sp>
        <p:nvSpPr>
          <p:cNvPr id="3" name="Content Placeholder 2"/>
          <p:cNvSpPr>
            <a:spLocks noGrp="1"/>
          </p:cNvSpPr>
          <p:nvPr>
            <p:ph idx="1"/>
          </p:nvPr>
        </p:nvSpPr>
        <p:spPr>
          <a:xfrm>
            <a:off x="198783" y="1299105"/>
            <a:ext cx="8823739" cy="5782733"/>
          </a:xfrm>
        </p:spPr>
        <p:txBody>
          <a:bodyPr>
            <a:normAutofit lnSpcReduction="10000"/>
          </a:bodyPr>
          <a:lstStyle/>
          <a:p>
            <a:r>
              <a:rPr lang="en-US" sz="1900" dirty="0" smtClean="0"/>
              <a:t>UQ is the science of the quantitative characterization and reduction of uncertainties</a:t>
            </a:r>
          </a:p>
          <a:p>
            <a:pPr lvl="1"/>
            <a:r>
              <a:rPr lang="en-US" sz="1900" dirty="0" smtClean="0"/>
              <a:t>Models such as WRF have a large number of tunable parameters</a:t>
            </a:r>
          </a:p>
          <a:p>
            <a:pPr lvl="1"/>
            <a:r>
              <a:rPr lang="en-US" sz="1900" dirty="0" smtClean="0"/>
              <a:t>UQ techniques allow us to selectively sample the parameter space and better understand the model’s sensitivity to the values of the parameters</a:t>
            </a:r>
          </a:p>
          <a:p>
            <a:pPr lvl="1"/>
            <a:r>
              <a:rPr lang="en-US" sz="1900" dirty="0" smtClean="0"/>
              <a:t>UQ can also be applied to complex measurement systems</a:t>
            </a:r>
          </a:p>
          <a:p>
            <a:r>
              <a:rPr lang="en-US" sz="1900" dirty="0" smtClean="0"/>
              <a:t>DOE supported UQ studies are already underway for the Columbia Gorge (Berg et al. this session) </a:t>
            </a:r>
          </a:p>
          <a:p>
            <a:pPr lvl="1"/>
            <a:r>
              <a:rPr lang="en-US" sz="1900" dirty="0" smtClean="0"/>
              <a:t>Informing experimental design through the identification of key parameters in WRF</a:t>
            </a:r>
          </a:p>
          <a:p>
            <a:pPr lvl="1"/>
            <a:r>
              <a:rPr lang="en-US" sz="1900" dirty="0" smtClean="0"/>
              <a:t>Providing advice on the deployment of instruments to better constrain parameters, such as measurements TKE and TKE dissipation rate through the depth of the boundary layer</a:t>
            </a:r>
          </a:p>
          <a:p>
            <a:r>
              <a:rPr lang="en-US" sz="1900" dirty="0"/>
              <a:t>Team Members: Larry Berg (lead; PNNL), Vera </a:t>
            </a:r>
            <a:r>
              <a:rPr lang="en-US" sz="1900" dirty="0" err="1"/>
              <a:t>Bulaevskaya</a:t>
            </a:r>
            <a:r>
              <a:rPr lang="en-US" sz="1900" dirty="0"/>
              <a:t> (alternate lead; LLNL), Brian </a:t>
            </a:r>
            <a:r>
              <a:rPr lang="en-US" sz="1900" dirty="0" err="1"/>
              <a:t>Ancell</a:t>
            </a:r>
            <a:r>
              <a:rPr lang="en-US" sz="1900" dirty="0"/>
              <a:t> (TTU), Bob Banta (NOAA), Emil Constantinescu (ANL), Matt </a:t>
            </a:r>
            <a:r>
              <a:rPr lang="en-US" sz="1900" dirty="0" err="1"/>
              <a:t>Churchfield</a:t>
            </a:r>
            <a:r>
              <a:rPr lang="en-US" sz="1900" dirty="0"/>
              <a:t> (NREL), Eric </a:t>
            </a:r>
            <a:r>
              <a:rPr lang="en-US" sz="1900" dirty="0" err="1"/>
              <a:t>Grimit</a:t>
            </a:r>
            <a:r>
              <a:rPr lang="en-US" sz="1900" dirty="0"/>
              <a:t> (</a:t>
            </a:r>
            <a:r>
              <a:rPr lang="en-US" sz="1900" dirty="0" err="1"/>
              <a:t>Vaisala</a:t>
            </a:r>
            <a:r>
              <a:rPr lang="en-US" sz="1900" dirty="0"/>
              <a:t>), Jim </a:t>
            </a:r>
            <a:r>
              <a:rPr lang="en-US" sz="1900" dirty="0" err="1"/>
              <a:t>Wilczak</a:t>
            </a:r>
            <a:r>
              <a:rPr lang="en-US" sz="1900" dirty="0"/>
              <a:t> (NOAA), and Yun </a:t>
            </a:r>
            <a:r>
              <a:rPr lang="en-US" sz="1900" dirty="0" err="1"/>
              <a:t>Qian</a:t>
            </a:r>
            <a:r>
              <a:rPr lang="en-US" sz="1900" dirty="0"/>
              <a:t> (PNNL)</a:t>
            </a:r>
          </a:p>
          <a:p>
            <a:pPr lvl="1"/>
            <a:endParaRPr lang="en-US" dirty="0" smtClean="0"/>
          </a:p>
          <a:p>
            <a:pPr lvl="1"/>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5117588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Application of UQ in WFIP2</a:t>
            </a:r>
            <a:endParaRPr lang="en-US" dirty="0"/>
          </a:p>
        </p:txBody>
      </p:sp>
      <p:sp>
        <p:nvSpPr>
          <p:cNvPr id="3" name="Content Placeholder 2"/>
          <p:cNvSpPr>
            <a:spLocks noGrp="1"/>
          </p:cNvSpPr>
          <p:nvPr>
            <p:ph idx="1"/>
          </p:nvPr>
        </p:nvSpPr>
        <p:spPr>
          <a:xfrm>
            <a:off x="75264" y="1508550"/>
            <a:ext cx="4335945" cy="4525963"/>
          </a:xfrm>
        </p:spPr>
        <p:txBody>
          <a:bodyPr>
            <a:normAutofit fontScale="77500" lnSpcReduction="20000"/>
          </a:bodyPr>
          <a:lstStyle/>
          <a:p>
            <a:r>
              <a:rPr lang="en-US" dirty="0" smtClean="0"/>
              <a:t>Compare model uncertainty to long-term measurements from number of different platforms, including Doppler </a:t>
            </a:r>
            <a:r>
              <a:rPr lang="en-US" dirty="0" err="1" smtClean="0"/>
              <a:t>lidar</a:t>
            </a:r>
            <a:r>
              <a:rPr lang="en-US" dirty="0" smtClean="0"/>
              <a:t> and radar wind profiler</a:t>
            </a:r>
          </a:p>
          <a:p>
            <a:r>
              <a:rPr lang="en-US" dirty="0" smtClean="0"/>
              <a:t>Apply a wide range of different UQ techniques </a:t>
            </a:r>
          </a:p>
          <a:p>
            <a:r>
              <a:rPr lang="en-US" dirty="0" smtClean="0"/>
              <a:t>Extend UQ analysis to multiple seasons</a:t>
            </a:r>
          </a:p>
          <a:p>
            <a:r>
              <a:rPr lang="en-US" dirty="0" smtClean="0"/>
              <a:t>Use UQ analysis to help guide parameterization development</a:t>
            </a:r>
          </a:p>
          <a:p>
            <a:pPr lvl="1"/>
            <a:r>
              <a:rPr lang="en-US" dirty="0" smtClean="0"/>
              <a:t>Highlight key parameters for further study or improved treatment</a:t>
            </a:r>
          </a:p>
          <a:p>
            <a:r>
              <a:rPr lang="en-US" dirty="0" smtClean="0"/>
              <a:t>Relate uncertainty to terrain elevation and/or slope</a:t>
            </a:r>
            <a:endParaRPr lang="en-US" dirty="0"/>
          </a:p>
        </p:txBody>
      </p:sp>
      <p:sp>
        <p:nvSpPr>
          <p:cNvPr id="5" name="TextBox 4"/>
          <p:cNvSpPr txBox="1"/>
          <p:nvPr/>
        </p:nvSpPr>
        <p:spPr>
          <a:xfrm>
            <a:off x="4490589" y="4813134"/>
            <a:ext cx="4653411" cy="1569660"/>
          </a:xfrm>
          <a:prstGeom prst="rect">
            <a:avLst/>
          </a:prstGeom>
          <a:noFill/>
        </p:spPr>
        <p:txBody>
          <a:bodyPr wrap="square" rtlCol="0">
            <a:spAutoFit/>
          </a:bodyPr>
          <a:lstStyle/>
          <a:p>
            <a:r>
              <a:rPr lang="en-US" sz="1600" dirty="0" smtClean="0">
                <a:solidFill>
                  <a:srgbClr val="FFFFFF"/>
                </a:solidFill>
              </a:rPr>
              <a:t>Preliminary example of simulated (256 WRF simulations with varying PBL parameters) and tower observed variability of wind speed during May 2011 at the Columbia Basin Wind Energy Study (CBWES) site, which was conducted within the WFIP2 domain.</a:t>
            </a:r>
            <a:endParaRPr lang="en-US" sz="1600" dirty="0">
              <a:solidFill>
                <a:srgbClr val="FFFFFF"/>
              </a:solidFill>
            </a:endParaRP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03536" y="1508550"/>
            <a:ext cx="4940464" cy="3363142"/>
          </a:xfrm>
          <a:prstGeom prst="rect">
            <a:avLst/>
          </a:prstGeom>
        </p:spPr>
      </p:pic>
      <p:sp>
        <p:nvSpPr>
          <p:cNvPr id="4" name="TextBox 3"/>
          <p:cNvSpPr txBox="1"/>
          <p:nvPr/>
        </p:nvSpPr>
        <p:spPr>
          <a:xfrm>
            <a:off x="4758266" y="6569061"/>
            <a:ext cx="3604683" cy="307777"/>
          </a:xfrm>
          <a:prstGeom prst="rect">
            <a:avLst/>
          </a:prstGeom>
          <a:noFill/>
        </p:spPr>
        <p:txBody>
          <a:bodyPr wrap="square" rtlCol="0">
            <a:spAutoFit/>
          </a:bodyPr>
          <a:lstStyle/>
          <a:p>
            <a:r>
              <a:rPr lang="en-US" sz="1400" dirty="0" smtClean="0"/>
              <a:t>Slide courtesy of Larry Berg</a:t>
            </a:r>
            <a:endParaRPr lang="en-US" sz="1400" dirty="0"/>
          </a:p>
        </p:txBody>
      </p:sp>
    </p:spTree>
    <p:extLst>
      <p:ext uri="{BB962C8B-B14F-4D97-AF65-F5344CB8AC3E}">
        <p14:creationId xmlns:p14="http://schemas.microsoft.com/office/powerpoint/2010/main" val="250111119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Verification &amp; Validation Team</a:t>
            </a:r>
            <a:endParaRPr lang="en-US" dirty="0"/>
          </a:p>
        </p:txBody>
      </p:sp>
      <p:sp>
        <p:nvSpPr>
          <p:cNvPr id="3" name="Content Placeholder 2"/>
          <p:cNvSpPr>
            <a:spLocks noGrp="1"/>
          </p:cNvSpPr>
          <p:nvPr>
            <p:ph idx="1"/>
          </p:nvPr>
        </p:nvSpPr>
        <p:spPr>
          <a:xfrm>
            <a:off x="422460" y="1612900"/>
            <a:ext cx="8378639" cy="4208930"/>
          </a:xfrm>
        </p:spPr>
        <p:txBody>
          <a:bodyPr>
            <a:noAutofit/>
          </a:bodyPr>
          <a:lstStyle/>
          <a:p>
            <a:pPr marL="0" indent="0">
              <a:buNone/>
            </a:pPr>
            <a:endParaRPr lang="en-US" sz="2000" dirty="0" smtClean="0"/>
          </a:p>
          <a:p>
            <a:pPr marL="0" indent="0">
              <a:buNone/>
            </a:pPr>
            <a:r>
              <a:rPr lang="en-US" sz="2000" dirty="0" smtClean="0"/>
              <a:t>Goal</a:t>
            </a:r>
            <a:r>
              <a:rPr lang="en-US" sz="2000" dirty="0" smtClean="0"/>
              <a:t>: Define </a:t>
            </a:r>
            <a:r>
              <a:rPr lang="en-US" sz="2000" dirty="0"/>
              <a:t>a strategy </a:t>
            </a:r>
            <a:r>
              <a:rPr lang="en-US" sz="2000" dirty="0" smtClean="0"/>
              <a:t>that </a:t>
            </a:r>
            <a:r>
              <a:rPr lang="en-US" sz="2000" dirty="0"/>
              <a:t>the WFIP2 participants will follow, ensuring that effects (individually and/or in total) of the model improvements have been </a:t>
            </a:r>
            <a:r>
              <a:rPr lang="en-US" sz="2000" dirty="0" smtClean="0"/>
              <a:t>quantified </a:t>
            </a:r>
            <a:r>
              <a:rPr lang="en-US" sz="2000" dirty="0"/>
              <a:t>and </a:t>
            </a:r>
            <a:r>
              <a:rPr lang="en-US" sz="2000" dirty="0" smtClean="0"/>
              <a:t>documented.</a:t>
            </a:r>
          </a:p>
          <a:p>
            <a:pPr marL="0" indent="0">
              <a:buNone/>
            </a:pPr>
            <a:endParaRPr lang="en-US" sz="2000" dirty="0" smtClean="0"/>
          </a:p>
          <a:p>
            <a:pPr marL="0" indent="0">
              <a:buNone/>
            </a:pPr>
            <a:r>
              <a:rPr lang="en-US" sz="2000" dirty="0" smtClean="0"/>
              <a:t>Team </a:t>
            </a:r>
            <a:r>
              <a:rPr lang="en-US" sz="2000" dirty="0"/>
              <a:t>Members: Andy Clifton (Lead, NREL), Larry Berg (Deputy, PNNL), Eric </a:t>
            </a:r>
            <a:r>
              <a:rPr lang="en-US" sz="2000" dirty="0" err="1" smtClean="0"/>
              <a:t>Grimit</a:t>
            </a:r>
            <a:r>
              <a:rPr lang="en-US" sz="2000" dirty="0"/>
              <a:t> </a:t>
            </a:r>
            <a:r>
              <a:rPr lang="en-US" sz="2000" dirty="0" smtClean="0"/>
              <a:t>(</a:t>
            </a:r>
            <a:r>
              <a:rPr lang="en-US" sz="2000" dirty="0" err="1"/>
              <a:t>Vaisala</a:t>
            </a:r>
            <a:r>
              <a:rPr lang="en-US" sz="2000" dirty="0"/>
              <a:t>), </a:t>
            </a:r>
            <a:r>
              <a:rPr lang="en-US" sz="2000" dirty="0" err="1"/>
              <a:t>Rao</a:t>
            </a:r>
            <a:r>
              <a:rPr lang="en-US" sz="2000" dirty="0"/>
              <a:t> </a:t>
            </a:r>
            <a:r>
              <a:rPr lang="en-US" sz="2000" dirty="0" err="1"/>
              <a:t>Kotamarthi</a:t>
            </a:r>
            <a:r>
              <a:rPr lang="en-US" sz="2000" dirty="0"/>
              <a:t> (ANL), Jeff </a:t>
            </a:r>
            <a:r>
              <a:rPr lang="en-US" sz="2000" dirty="0" err="1"/>
              <a:t>Mirocha</a:t>
            </a:r>
            <a:r>
              <a:rPr lang="en-US" sz="2000" dirty="0"/>
              <a:t> (LLNL), Katie Lundquist (LLNL), </a:t>
            </a:r>
            <a:r>
              <a:rPr lang="en-US" sz="2000" dirty="0" smtClean="0"/>
              <a:t>and Joe Olson, </a:t>
            </a:r>
            <a:r>
              <a:rPr lang="en-US" sz="2000" dirty="0" err="1"/>
              <a:t>Aditya</a:t>
            </a:r>
            <a:r>
              <a:rPr lang="en-US" sz="2000" dirty="0"/>
              <a:t> </a:t>
            </a:r>
            <a:r>
              <a:rPr lang="en-US" sz="2000" dirty="0" err="1" smtClean="0"/>
              <a:t>Choukulkar</a:t>
            </a:r>
            <a:r>
              <a:rPr lang="en-US" sz="2000" dirty="0" smtClean="0"/>
              <a:t>, </a:t>
            </a:r>
            <a:r>
              <a:rPr lang="en-US" sz="2000" dirty="0"/>
              <a:t>Laura </a:t>
            </a:r>
            <a:r>
              <a:rPr lang="en-US" sz="2000" dirty="0" err="1" smtClean="0"/>
              <a:t>Bianco</a:t>
            </a:r>
            <a:r>
              <a:rPr lang="en-US" sz="2000" dirty="0" smtClean="0"/>
              <a:t>, </a:t>
            </a:r>
            <a:r>
              <a:rPr lang="en-US" sz="2000" dirty="0"/>
              <a:t>Yelena </a:t>
            </a:r>
            <a:r>
              <a:rPr lang="en-US" sz="2000" dirty="0" err="1"/>
              <a:t>Pichugina</a:t>
            </a:r>
            <a:r>
              <a:rPr lang="en-US" sz="2000" dirty="0"/>
              <a:t> </a:t>
            </a:r>
            <a:r>
              <a:rPr lang="en-US" sz="2000" dirty="0" smtClean="0"/>
              <a:t>(NOAA).</a:t>
            </a:r>
            <a:endParaRPr lang="en-US" sz="2000"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23</a:t>
            </a:fld>
            <a:endParaRPr lang="en-US"/>
          </a:p>
        </p:txBody>
      </p:sp>
    </p:spTree>
    <p:extLst>
      <p:ext uri="{BB962C8B-B14F-4D97-AF65-F5344CB8AC3E}">
        <p14:creationId xmlns:p14="http://schemas.microsoft.com/office/powerpoint/2010/main" val="5879058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Verification and Validation </a:t>
            </a:r>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24</a:t>
            </a:fld>
            <a:endParaRPr lang="en-US"/>
          </a:p>
        </p:txBody>
      </p:sp>
      <p:pic>
        <p:nvPicPr>
          <p:cNvPr id="7" name="Picture 6" descr="V&amp;V graphic.tif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4449" y="1498599"/>
            <a:ext cx="8916302" cy="4790141"/>
          </a:xfrm>
          <a:prstGeom prst="rect">
            <a:avLst/>
          </a:prstGeom>
        </p:spPr>
      </p:pic>
    </p:spTree>
    <p:extLst>
      <p:ext uri="{BB962C8B-B14F-4D97-AF65-F5344CB8AC3E}">
        <p14:creationId xmlns:p14="http://schemas.microsoft.com/office/powerpoint/2010/main" val="303023331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8467"/>
            <a:ext cx="7583487" cy="1044388"/>
          </a:xfrm>
        </p:spPr>
        <p:txBody>
          <a:bodyPr/>
          <a:lstStyle/>
          <a:p>
            <a:r>
              <a:rPr lang="en-US" dirty="0" smtClean="0"/>
              <a:t>Decision Support Tools</a:t>
            </a:r>
            <a:endParaRPr lang="en-US" dirty="0"/>
          </a:p>
        </p:txBody>
      </p:sp>
      <p:sp>
        <p:nvSpPr>
          <p:cNvPr id="3" name="Content Placeholder 2"/>
          <p:cNvSpPr>
            <a:spLocks noGrp="1"/>
          </p:cNvSpPr>
          <p:nvPr>
            <p:ph idx="1"/>
          </p:nvPr>
        </p:nvSpPr>
        <p:spPr>
          <a:xfrm>
            <a:off x="381000" y="1035921"/>
            <a:ext cx="8516469" cy="5432612"/>
          </a:xfrm>
        </p:spPr>
        <p:txBody>
          <a:bodyPr>
            <a:normAutofit/>
          </a:bodyPr>
          <a:lstStyle/>
          <a:p>
            <a:r>
              <a:rPr lang="en-US" sz="2400" dirty="0" smtClean="0">
                <a:solidFill>
                  <a:srgbClr val="FFFFFF"/>
                </a:solidFill>
              </a:rPr>
              <a:t>Lead to </a:t>
            </a:r>
            <a:r>
              <a:rPr lang="en-US" sz="2400" dirty="0">
                <a:solidFill>
                  <a:srgbClr val="FFFFFF"/>
                </a:solidFill>
              </a:rPr>
              <a:t>greater situational awareness and reduced decision-making time on the part of electric power system operators and wind power producers. </a:t>
            </a:r>
            <a:endParaRPr lang="en-US" sz="2400" dirty="0" smtClean="0">
              <a:solidFill>
                <a:srgbClr val="FFFFFF"/>
              </a:solidFill>
            </a:endParaRPr>
          </a:p>
          <a:p>
            <a:r>
              <a:rPr lang="en-US" dirty="0" smtClean="0"/>
              <a:t>Algorithms to </a:t>
            </a:r>
            <a:r>
              <a:rPr lang="en-US" dirty="0"/>
              <a:t>detect </a:t>
            </a:r>
            <a:r>
              <a:rPr lang="en-US" dirty="0" smtClean="0"/>
              <a:t>phenomena </a:t>
            </a:r>
            <a:r>
              <a:rPr lang="en-US" dirty="0"/>
              <a:t>based </a:t>
            </a:r>
            <a:r>
              <a:rPr lang="en-US" dirty="0" smtClean="0"/>
              <a:t>on enhanced </a:t>
            </a:r>
            <a:r>
              <a:rPr lang="en-US" dirty="0"/>
              <a:t>HRRR forecasts and the uncertainty estimates made using the methods implemented by the Uncertainty Quantification (UQ) team</a:t>
            </a:r>
            <a:r>
              <a:rPr lang="en-US" dirty="0" smtClean="0"/>
              <a:t>.</a:t>
            </a:r>
          </a:p>
          <a:p>
            <a:r>
              <a:rPr lang="en-US" dirty="0"/>
              <a:t>These tools will allow for the best use of the </a:t>
            </a:r>
            <a:r>
              <a:rPr lang="en-US" dirty="0" err="1"/>
              <a:t>mesoscale</a:t>
            </a:r>
            <a:r>
              <a:rPr lang="en-US" dirty="0"/>
              <a:t> models and not interfere with the private company roles of individual wind plant decision making.  </a:t>
            </a:r>
            <a:endParaRPr lang="en-US" dirty="0" smtClean="0"/>
          </a:p>
          <a:p>
            <a:r>
              <a:rPr lang="en-US" dirty="0" smtClean="0"/>
              <a:t>Members: </a:t>
            </a:r>
            <a:r>
              <a:rPr lang="en-US" dirty="0"/>
              <a:t>Eric </a:t>
            </a:r>
            <a:r>
              <a:rPr lang="en-US" dirty="0" err="1"/>
              <a:t>Grimit</a:t>
            </a:r>
            <a:r>
              <a:rPr lang="en-US" dirty="0"/>
              <a:t> (Lead; </a:t>
            </a:r>
            <a:r>
              <a:rPr lang="en-US" dirty="0" err="1"/>
              <a:t>Vaisala</a:t>
            </a:r>
            <a:r>
              <a:rPr lang="en-US" dirty="0"/>
              <a:t>), </a:t>
            </a:r>
            <a:r>
              <a:rPr lang="en-US" dirty="0" err="1"/>
              <a:t>Bri</a:t>
            </a:r>
            <a:r>
              <a:rPr lang="en-US" dirty="0"/>
              <a:t>-Matthias Hodge (NREL), Yun </a:t>
            </a:r>
            <a:r>
              <a:rPr lang="en-US" dirty="0" err="1"/>
              <a:t>Qian</a:t>
            </a:r>
            <a:r>
              <a:rPr lang="en-US" dirty="0"/>
              <a:t> (PNNL), Jim </a:t>
            </a:r>
            <a:r>
              <a:rPr lang="en-US" dirty="0" err="1"/>
              <a:t>Wilczak</a:t>
            </a:r>
            <a:r>
              <a:rPr lang="en-US" dirty="0"/>
              <a:t> (NOAA</a:t>
            </a:r>
            <a:r>
              <a:rPr lang="en-US" dirty="0" smtClean="0"/>
              <a:t>).</a:t>
            </a:r>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25</a:t>
            </a:fld>
            <a:endParaRPr lang="en-US"/>
          </a:p>
        </p:txBody>
      </p:sp>
    </p:spTree>
    <p:extLst>
      <p:ext uri="{BB962C8B-B14F-4D97-AF65-F5344CB8AC3E}">
        <p14:creationId xmlns:p14="http://schemas.microsoft.com/office/powerpoint/2010/main" val="23008873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Steering Committee</a:t>
            </a:r>
            <a:endParaRPr lang="en-US" dirty="0"/>
          </a:p>
        </p:txBody>
      </p:sp>
      <p:sp>
        <p:nvSpPr>
          <p:cNvPr id="3" name="Content Placeholder 2"/>
          <p:cNvSpPr>
            <a:spLocks noGrp="1"/>
          </p:cNvSpPr>
          <p:nvPr>
            <p:ph idx="1"/>
          </p:nvPr>
        </p:nvSpPr>
        <p:spPr/>
        <p:txBody>
          <a:bodyPr>
            <a:normAutofit fontScale="92500"/>
          </a:bodyPr>
          <a:lstStyle/>
          <a:p>
            <a:pPr marL="0" indent="0">
              <a:buNone/>
            </a:pPr>
            <a:endParaRPr lang="en-US" dirty="0"/>
          </a:p>
          <a:p>
            <a:r>
              <a:rPr lang="en-US" dirty="0"/>
              <a:t>E</a:t>
            </a:r>
            <a:r>
              <a:rPr lang="en-US" dirty="0" smtClean="0"/>
              <a:t>nsure </a:t>
            </a:r>
            <a:r>
              <a:rPr lang="en-US" dirty="0"/>
              <a:t>the successful execution of the WFIP2 </a:t>
            </a:r>
            <a:r>
              <a:rPr lang="en-US" dirty="0" smtClean="0"/>
              <a:t>effort.</a:t>
            </a:r>
          </a:p>
          <a:p>
            <a:r>
              <a:rPr lang="en-US" dirty="0"/>
              <a:t>P</a:t>
            </a:r>
            <a:r>
              <a:rPr lang="en-US" dirty="0" smtClean="0"/>
              <a:t>rovide </a:t>
            </a:r>
            <a:r>
              <a:rPr lang="en-US" dirty="0"/>
              <a:t>high-level (big picture) project management to facilitate coordination across WFIP2 teams and affiliations. </a:t>
            </a:r>
            <a:endParaRPr lang="en-US" dirty="0" smtClean="0"/>
          </a:p>
          <a:p>
            <a:r>
              <a:rPr lang="en-US" dirty="0" smtClean="0"/>
              <a:t> </a:t>
            </a:r>
            <a:r>
              <a:rPr lang="en-US" dirty="0"/>
              <a:t>A</a:t>
            </a:r>
            <a:r>
              <a:rPr lang="en-US" dirty="0" smtClean="0"/>
              <a:t>nticipate </a:t>
            </a:r>
            <a:r>
              <a:rPr lang="en-US" dirty="0"/>
              <a:t>and mitigate risks to the project, catalyze productivity of the WFIP2 teams, and ensure the project stays on schedule, scope and on budget</a:t>
            </a:r>
            <a:r>
              <a:rPr lang="en-US" dirty="0" smtClean="0"/>
              <a:t>.</a:t>
            </a:r>
          </a:p>
          <a:p>
            <a:r>
              <a:rPr lang="en-US" dirty="0"/>
              <a:t>Joel Cline( Lead, DOE), Brad Ring (DOE Contracts), DOE Labs (Will Shaw), Jim Bickford (</a:t>
            </a:r>
            <a:r>
              <a:rPr lang="en-US" dirty="0" err="1"/>
              <a:t>Vaisala</a:t>
            </a:r>
            <a:r>
              <a:rPr lang="en-US" dirty="0"/>
              <a:t>), and Melinda Marquis (NOAA</a:t>
            </a:r>
            <a:r>
              <a:rPr lang="en-US" dirty="0" smtClean="0"/>
              <a:t>). </a:t>
            </a:r>
            <a:endParaRPr lang="en-US" dirty="0"/>
          </a:p>
          <a:p>
            <a:endParaRPr lang="en-US" dirty="0"/>
          </a:p>
        </p:txBody>
      </p:sp>
      <p:sp>
        <p:nvSpPr>
          <p:cNvPr id="4" name="Date Placeholder 3"/>
          <p:cNvSpPr>
            <a:spLocks noGrp="1"/>
          </p:cNvSpPr>
          <p:nvPr>
            <p:ph type="dt" sz="half" idx="10"/>
          </p:nvPr>
        </p:nvSpPr>
        <p:spPr/>
        <p:txBody>
          <a:bodyPr/>
          <a:lstStyle/>
          <a:p>
            <a:r>
              <a:rPr lang="en-US" dirty="0" smtClean="0"/>
              <a:t>6/11/15</a:t>
            </a:r>
            <a:endParaRPr lang="en-US" dirty="0"/>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26</a:t>
            </a:fld>
            <a:endParaRPr lang="en-US"/>
          </a:p>
        </p:txBody>
      </p:sp>
    </p:spTree>
    <p:extLst>
      <p:ext uri="{BB962C8B-B14F-4D97-AF65-F5344CB8AC3E}">
        <p14:creationId xmlns:p14="http://schemas.microsoft.com/office/powerpoint/2010/main" val="32405327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113055"/>
            <a:ext cx="7583487" cy="1044388"/>
          </a:xfrm>
        </p:spPr>
        <p:txBody>
          <a:bodyPr/>
          <a:lstStyle/>
          <a:p>
            <a:r>
              <a:rPr lang="en-US" dirty="0" smtClean="0"/>
              <a:t>Summary</a:t>
            </a:r>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27</a:t>
            </a:fld>
            <a:endParaRPr lang="en-US"/>
          </a:p>
        </p:txBody>
      </p:sp>
      <p:sp>
        <p:nvSpPr>
          <p:cNvPr id="7" name="TextBox 6"/>
          <p:cNvSpPr txBox="1"/>
          <p:nvPr/>
        </p:nvSpPr>
        <p:spPr>
          <a:xfrm>
            <a:off x="381000" y="1574937"/>
            <a:ext cx="8543365" cy="4524316"/>
          </a:xfrm>
          <a:prstGeom prst="rect">
            <a:avLst/>
          </a:prstGeom>
          <a:noFill/>
        </p:spPr>
        <p:txBody>
          <a:bodyPr wrap="square" rtlCol="0">
            <a:spAutoFit/>
          </a:bodyPr>
          <a:lstStyle/>
          <a:p>
            <a:r>
              <a:rPr lang="en-US" dirty="0" smtClean="0">
                <a:solidFill>
                  <a:srgbClr val="FFFFFF"/>
                </a:solidFill>
              </a:rPr>
              <a:t>4-year (2014-2018), DOE-led project to improve </a:t>
            </a:r>
            <a:r>
              <a:rPr lang="en-US" dirty="0">
                <a:solidFill>
                  <a:srgbClr val="FFFFFF"/>
                </a:solidFill>
              </a:rPr>
              <a:t>short-term weather forecast models and increase understanding of physical </a:t>
            </a:r>
            <a:r>
              <a:rPr lang="en-US" dirty="0" smtClean="0">
                <a:solidFill>
                  <a:srgbClr val="FFFFFF"/>
                </a:solidFill>
              </a:rPr>
              <a:t>phenomena such </a:t>
            </a:r>
            <a:r>
              <a:rPr lang="en-US" dirty="0">
                <a:solidFill>
                  <a:srgbClr val="FFFFFF"/>
                </a:solidFill>
              </a:rPr>
              <a:t>as stability, turbulence, and low-level jet that affect wind energy generation in regions of complex terrain, such as coastlines, mountains, and canyons. </a:t>
            </a:r>
            <a:endParaRPr lang="en-US" dirty="0" smtClean="0">
              <a:solidFill>
                <a:srgbClr val="FFFFFF"/>
              </a:solidFill>
            </a:endParaRPr>
          </a:p>
          <a:p>
            <a:endParaRPr lang="en-US" dirty="0">
              <a:solidFill>
                <a:srgbClr val="FFFFFF"/>
              </a:solidFill>
            </a:endParaRPr>
          </a:p>
          <a:p>
            <a:r>
              <a:rPr lang="en-US" dirty="0" smtClean="0">
                <a:solidFill>
                  <a:srgbClr val="FFFFFF"/>
                </a:solidFill>
              </a:rPr>
              <a:t>WFIP2 Team members include those from a team led by </a:t>
            </a:r>
            <a:r>
              <a:rPr lang="en-US" dirty="0" err="1" smtClean="0">
                <a:solidFill>
                  <a:srgbClr val="FFFFFF"/>
                </a:solidFill>
              </a:rPr>
              <a:t>Vaisala</a:t>
            </a:r>
            <a:r>
              <a:rPr lang="en-US" dirty="0" smtClean="0">
                <a:solidFill>
                  <a:srgbClr val="FFFFFF"/>
                </a:solidFill>
              </a:rPr>
              <a:t>, four DOE labs (NREL, LLNL, PNNL, and ANL), and NOAA. </a:t>
            </a:r>
          </a:p>
          <a:p>
            <a:endParaRPr lang="en-US" dirty="0">
              <a:solidFill>
                <a:srgbClr val="FFFFFF"/>
              </a:solidFill>
            </a:endParaRPr>
          </a:p>
          <a:p>
            <a:r>
              <a:rPr lang="en-US" dirty="0" smtClean="0">
                <a:solidFill>
                  <a:srgbClr val="FFFFFF"/>
                </a:solidFill>
              </a:rPr>
              <a:t>A field campaign in the Columbia River </a:t>
            </a:r>
            <a:r>
              <a:rPr lang="en-US" dirty="0" smtClean="0">
                <a:solidFill>
                  <a:srgbClr val="FFFFFF"/>
                </a:solidFill>
              </a:rPr>
              <a:t>Gorge will support </a:t>
            </a:r>
            <a:r>
              <a:rPr lang="en-US" dirty="0" smtClean="0">
                <a:solidFill>
                  <a:srgbClr val="FFFFFF"/>
                </a:solidFill>
              </a:rPr>
              <a:t>these goals. </a:t>
            </a:r>
          </a:p>
          <a:p>
            <a:endParaRPr lang="en-US" dirty="0">
              <a:solidFill>
                <a:srgbClr val="FFFFFF"/>
              </a:solidFill>
            </a:endParaRPr>
          </a:p>
          <a:p>
            <a:r>
              <a:rPr lang="en-US" dirty="0" smtClean="0">
                <a:solidFill>
                  <a:srgbClr val="FFFFFF"/>
                </a:solidFill>
              </a:rPr>
              <a:t>Sub-teams for experimental design, instruments, modeling, data, uncertainty quantification, verification and validation, decision support tools will work those WFIP2 goals. </a:t>
            </a:r>
          </a:p>
          <a:p>
            <a:endParaRPr lang="en-US" dirty="0">
              <a:solidFill>
                <a:srgbClr val="FFFFFF"/>
              </a:solidFill>
            </a:endParaRPr>
          </a:p>
          <a:p>
            <a:pPr algn="ctr"/>
            <a:r>
              <a:rPr lang="en-US" dirty="0" err="1" smtClean="0">
                <a:solidFill>
                  <a:srgbClr val="FFFFFF"/>
                </a:solidFill>
              </a:rPr>
              <a:t>wfip.windforecast.org</a:t>
            </a:r>
            <a:endParaRPr lang="en-US" dirty="0">
              <a:solidFill>
                <a:srgbClr val="FFFFFF"/>
              </a:solidFill>
            </a:endParaRPr>
          </a:p>
          <a:p>
            <a:r>
              <a:rPr lang="en-US" dirty="0" smtClean="0"/>
              <a:t> </a:t>
            </a:r>
            <a:endParaRPr lang="en-US" dirty="0"/>
          </a:p>
        </p:txBody>
      </p:sp>
    </p:spTree>
    <p:extLst>
      <p:ext uri="{BB962C8B-B14F-4D97-AF65-F5344CB8AC3E}">
        <p14:creationId xmlns:p14="http://schemas.microsoft.com/office/powerpoint/2010/main" val="316176640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981950" cy="1044388"/>
          </a:xfrm>
        </p:spPr>
        <p:txBody>
          <a:bodyPr/>
          <a:lstStyle/>
          <a:p>
            <a:r>
              <a:rPr lang="en-US" sz="3200" dirty="0" smtClean="0"/>
              <a:t>Marine Pushes</a:t>
            </a:r>
            <a:endParaRPr lang="en-US" sz="3200" dirty="0"/>
          </a:p>
        </p:txBody>
      </p:sp>
      <p:sp>
        <p:nvSpPr>
          <p:cNvPr id="4" name="Date Placeholder 3"/>
          <p:cNvSpPr>
            <a:spLocks noGrp="1"/>
          </p:cNvSpPr>
          <p:nvPr>
            <p:ph type="dt" sz="half" idx="10"/>
          </p:nvPr>
        </p:nvSpPr>
        <p:spPr/>
        <p:txBody>
          <a:bodyPr/>
          <a:lstStyle/>
          <a:p>
            <a:r>
              <a:rPr lang="en-US" dirty="0" smtClean="0"/>
              <a:t>6/11/15</a:t>
            </a:r>
            <a:endParaRPr lang="en-US" dirty="0"/>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28</a:t>
            </a:fld>
            <a:endParaRPr lang="en-US"/>
          </a:p>
        </p:txBody>
      </p:sp>
      <p:pic>
        <p:nvPicPr>
          <p:cNvPr id="7" name="Picture 6" descr="Ex D fig g.tif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572" y="1044388"/>
            <a:ext cx="4286695" cy="2857796"/>
          </a:xfrm>
          <a:prstGeom prst="rect">
            <a:avLst/>
          </a:prstGeom>
        </p:spPr>
      </p:pic>
      <p:pic>
        <p:nvPicPr>
          <p:cNvPr id="8" name="Picture 7" descr="Ex D fig h.tif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90237" y="3946765"/>
            <a:ext cx="4243945" cy="2707101"/>
          </a:xfrm>
          <a:prstGeom prst="rect">
            <a:avLst/>
          </a:prstGeom>
        </p:spPr>
      </p:pic>
      <p:sp>
        <p:nvSpPr>
          <p:cNvPr id="3" name="TextBox 2"/>
          <p:cNvSpPr txBox="1"/>
          <p:nvPr/>
        </p:nvSpPr>
        <p:spPr>
          <a:xfrm>
            <a:off x="217572" y="4144029"/>
            <a:ext cx="4710028" cy="2308324"/>
          </a:xfrm>
          <a:prstGeom prst="rect">
            <a:avLst/>
          </a:prstGeom>
          <a:noFill/>
        </p:spPr>
        <p:txBody>
          <a:bodyPr wrap="square" rtlCol="0">
            <a:spAutoFit/>
          </a:bodyPr>
          <a:lstStyle/>
          <a:p>
            <a:r>
              <a:rPr lang="en-US" dirty="0" smtClean="0">
                <a:solidFill>
                  <a:srgbClr val="FFFFFF"/>
                </a:solidFill>
              </a:rPr>
              <a:t>Marine push follows </a:t>
            </a:r>
            <a:r>
              <a:rPr lang="en-US" dirty="0">
                <a:solidFill>
                  <a:srgbClr val="FFFFFF"/>
                </a:solidFill>
              </a:rPr>
              <a:t>a period of above-average temperatures </a:t>
            </a:r>
            <a:r>
              <a:rPr lang="en-US" dirty="0" smtClean="0">
                <a:solidFill>
                  <a:srgbClr val="FFFFFF"/>
                </a:solidFill>
              </a:rPr>
              <a:t>- </a:t>
            </a:r>
            <a:r>
              <a:rPr lang="en-US" dirty="0">
                <a:solidFill>
                  <a:srgbClr val="FFFFFF"/>
                </a:solidFill>
              </a:rPr>
              <a:t>with high pressure inland and offshore flow</a:t>
            </a:r>
            <a:r>
              <a:rPr lang="en-US" dirty="0" smtClean="0">
                <a:solidFill>
                  <a:srgbClr val="FFFFFF"/>
                </a:solidFill>
              </a:rPr>
              <a:t>. </a:t>
            </a:r>
            <a:r>
              <a:rPr lang="en-US" dirty="0">
                <a:solidFill>
                  <a:srgbClr val="FFFFFF"/>
                </a:solidFill>
              </a:rPr>
              <a:t>The high pressure </a:t>
            </a:r>
            <a:r>
              <a:rPr lang="en-US" dirty="0" smtClean="0">
                <a:solidFill>
                  <a:srgbClr val="FFFFFF"/>
                </a:solidFill>
              </a:rPr>
              <a:t>then moves </a:t>
            </a:r>
            <a:r>
              <a:rPr lang="en-US" dirty="0">
                <a:solidFill>
                  <a:srgbClr val="FFFFFF"/>
                </a:solidFill>
              </a:rPr>
              <a:t>inland and a weather disturbance </a:t>
            </a:r>
            <a:r>
              <a:rPr lang="en-US" dirty="0" smtClean="0">
                <a:solidFill>
                  <a:srgbClr val="FFFFFF"/>
                </a:solidFill>
              </a:rPr>
              <a:t>from </a:t>
            </a:r>
            <a:r>
              <a:rPr lang="en-US" dirty="0">
                <a:solidFill>
                  <a:srgbClr val="FFFFFF"/>
                </a:solidFill>
              </a:rPr>
              <a:t>the </a:t>
            </a:r>
            <a:r>
              <a:rPr lang="en-US" dirty="0" smtClean="0">
                <a:solidFill>
                  <a:srgbClr val="FFFFFF"/>
                </a:solidFill>
              </a:rPr>
              <a:t>west (Pacific) yields an influx </a:t>
            </a:r>
            <a:r>
              <a:rPr lang="en-US" dirty="0">
                <a:solidFill>
                  <a:srgbClr val="FFFFFF"/>
                </a:solidFill>
              </a:rPr>
              <a:t>of cool, </a:t>
            </a:r>
            <a:r>
              <a:rPr lang="en-US" dirty="0" smtClean="0">
                <a:solidFill>
                  <a:srgbClr val="FFFFFF"/>
                </a:solidFill>
              </a:rPr>
              <a:t>cloudy </a:t>
            </a:r>
            <a:r>
              <a:rPr lang="en-US" dirty="0" smtClean="0">
                <a:solidFill>
                  <a:srgbClr val="FFFFFF"/>
                </a:solidFill>
              </a:rPr>
              <a:t>air. When this air moves inland, strong winds occur on the eastern side of mountain passes and gaps. </a:t>
            </a:r>
            <a:endParaRPr lang="en-US" dirty="0">
              <a:solidFill>
                <a:srgbClr val="FFFFFF"/>
              </a:solidFill>
            </a:endParaRPr>
          </a:p>
        </p:txBody>
      </p:sp>
    </p:spTree>
    <p:extLst>
      <p:ext uri="{BB962C8B-B14F-4D97-AF65-F5344CB8AC3E}">
        <p14:creationId xmlns:p14="http://schemas.microsoft.com/office/powerpoint/2010/main" val="105352548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667" y="219635"/>
            <a:ext cx="7583487" cy="1044388"/>
          </a:xfrm>
        </p:spPr>
        <p:txBody>
          <a:bodyPr/>
          <a:lstStyle/>
          <a:p>
            <a:r>
              <a:rPr lang="en-US" dirty="0" smtClean="0"/>
              <a:t>Overview</a:t>
            </a:r>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dirty="0" smtClean="0"/>
              <a:t>NAWEA 2015, VA</a:t>
            </a:r>
            <a:endParaRPr lang="en-US" dirty="0"/>
          </a:p>
        </p:txBody>
      </p:sp>
      <p:sp>
        <p:nvSpPr>
          <p:cNvPr id="6" name="Slide Number Placeholder 5"/>
          <p:cNvSpPr>
            <a:spLocks noGrp="1"/>
          </p:cNvSpPr>
          <p:nvPr>
            <p:ph type="sldNum" sz="quarter" idx="12"/>
          </p:nvPr>
        </p:nvSpPr>
        <p:spPr/>
        <p:txBody>
          <a:bodyPr/>
          <a:lstStyle/>
          <a:p>
            <a:fld id="{93E4AAA4-6363-4581-962D-1ACCC2D600C5}" type="slidenum">
              <a:rPr lang="en-US" smtClean="0"/>
              <a:t>3</a:t>
            </a:fld>
            <a:endParaRPr lang="en-US"/>
          </a:p>
        </p:txBody>
      </p:sp>
      <p:sp>
        <p:nvSpPr>
          <p:cNvPr id="7" name="TextBox 6"/>
          <p:cNvSpPr txBox="1"/>
          <p:nvPr/>
        </p:nvSpPr>
        <p:spPr>
          <a:xfrm>
            <a:off x="184772" y="2227100"/>
            <a:ext cx="8543365" cy="4524316"/>
          </a:xfrm>
          <a:prstGeom prst="rect">
            <a:avLst/>
          </a:prstGeom>
          <a:noFill/>
        </p:spPr>
        <p:txBody>
          <a:bodyPr wrap="square" rtlCol="0">
            <a:spAutoFit/>
          </a:bodyPr>
          <a:lstStyle/>
          <a:p>
            <a:r>
              <a:rPr lang="en-US" dirty="0" smtClean="0">
                <a:solidFill>
                  <a:srgbClr val="FFFFFF"/>
                </a:solidFill>
              </a:rPr>
              <a:t>A 4-year (2014-2018), DOE-led project to improve </a:t>
            </a:r>
            <a:r>
              <a:rPr lang="en-US" dirty="0">
                <a:solidFill>
                  <a:srgbClr val="FFFFFF"/>
                </a:solidFill>
              </a:rPr>
              <a:t>short-term weather forecast models and increase understanding of physical </a:t>
            </a:r>
            <a:r>
              <a:rPr lang="en-US" dirty="0" smtClean="0">
                <a:solidFill>
                  <a:srgbClr val="FFFFFF"/>
                </a:solidFill>
              </a:rPr>
              <a:t>phenomena such </a:t>
            </a:r>
            <a:r>
              <a:rPr lang="en-US" dirty="0">
                <a:solidFill>
                  <a:srgbClr val="FFFFFF"/>
                </a:solidFill>
              </a:rPr>
              <a:t>as stability, turbulence, and low-level jet that affect wind energy generation in regions of complex terrain, such as coastlines, mountains, and canyons. </a:t>
            </a:r>
            <a:endParaRPr lang="en-US" dirty="0" smtClean="0">
              <a:solidFill>
                <a:srgbClr val="FFFFFF"/>
              </a:solidFill>
            </a:endParaRPr>
          </a:p>
          <a:p>
            <a:endParaRPr lang="en-US" dirty="0">
              <a:solidFill>
                <a:srgbClr val="FFFFFF"/>
              </a:solidFill>
            </a:endParaRPr>
          </a:p>
          <a:p>
            <a:r>
              <a:rPr lang="en-US" dirty="0" smtClean="0">
                <a:solidFill>
                  <a:srgbClr val="FFFFFF"/>
                </a:solidFill>
              </a:rPr>
              <a:t>WFIP2 Team members include those from a team led by </a:t>
            </a:r>
            <a:r>
              <a:rPr lang="en-US" dirty="0" err="1" smtClean="0">
                <a:solidFill>
                  <a:srgbClr val="FFFFFF"/>
                </a:solidFill>
              </a:rPr>
              <a:t>Vaisala</a:t>
            </a:r>
            <a:r>
              <a:rPr lang="en-US" dirty="0" smtClean="0">
                <a:solidFill>
                  <a:srgbClr val="FFFFFF"/>
                </a:solidFill>
              </a:rPr>
              <a:t>, four DOE labs (NREL, LLNL, PNNL, and ANL), and NOAA. </a:t>
            </a:r>
          </a:p>
          <a:p>
            <a:endParaRPr lang="en-US" dirty="0">
              <a:solidFill>
                <a:srgbClr val="FFFFFF"/>
              </a:solidFill>
            </a:endParaRPr>
          </a:p>
          <a:p>
            <a:r>
              <a:rPr lang="en-US" dirty="0" smtClean="0">
                <a:solidFill>
                  <a:srgbClr val="FFFFFF"/>
                </a:solidFill>
              </a:rPr>
              <a:t>A field campaign in the Columbia River Gorge 2015 – 2017.</a:t>
            </a:r>
          </a:p>
          <a:p>
            <a:endParaRPr lang="en-US" dirty="0">
              <a:solidFill>
                <a:srgbClr val="FFFFFF"/>
              </a:solidFill>
            </a:endParaRPr>
          </a:p>
          <a:p>
            <a:r>
              <a:rPr lang="en-US" dirty="0" smtClean="0">
                <a:solidFill>
                  <a:srgbClr val="FFFFFF"/>
                </a:solidFill>
              </a:rPr>
              <a:t>Sub-teams: experimental design, instruments, modeling, data, uncertainty quantification, verification and validation, decision support</a:t>
            </a:r>
          </a:p>
          <a:p>
            <a:endParaRPr lang="en-US" dirty="0">
              <a:solidFill>
                <a:srgbClr val="FFFFFF"/>
              </a:solidFill>
            </a:endParaRPr>
          </a:p>
          <a:p>
            <a:r>
              <a:rPr lang="en-US" dirty="0" smtClean="0">
                <a:solidFill>
                  <a:srgbClr val="FFFFFF"/>
                </a:solidFill>
              </a:rPr>
              <a:t>A steering committee with representatives from DOE HQ, </a:t>
            </a:r>
            <a:r>
              <a:rPr lang="en-US" dirty="0" err="1" smtClean="0">
                <a:solidFill>
                  <a:srgbClr val="FFFFFF"/>
                </a:solidFill>
              </a:rPr>
              <a:t>Vaisala</a:t>
            </a:r>
            <a:r>
              <a:rPr lang="en-US" dirty="0" smtClean="0">
                <a:solidFill>
                  <a:srgbClr val="FFFFFF"/>
                </a:solidFill>
              </a:rPr>
              <a:t>, DOE labs, and NOAA.</a:t>
            </a:r>
            <a:endParaRPr lang="en-US" dirty="0">
              <a:solidFill>
                <a:srgbClr val="FFFFFF"/>
              </a:solidFill>
            </a:endParaRPr>
          </a:p>
          <a:p>
            <a:r>
              <a:rPr lang="en-US" dirty="0" smtClean="0"/>
              <a:t> </a:t>
            </a:r>
            <a:endParaRPr lang="en-US" dirty="0"/>
          </a:p>
        </p:txBody>
      </p:sp>
      <p:pic>
        <p:nvPicPr>
          <p:cNvPr id="8" name="Picture 7" descr="CRG photo.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74266" y="113055"/>
            <a:ext cx="3123203" cy="2230859"/>
          </a:xfrm>
          <a:prstGeom prst="rect">
            <a:avLst/>
          </a:prstGeom>
        </p:spPr>
      </p:pic>
      <p:sp>
        <p:nvSpPr>
          <p:cNvPr id="3" name="Rectangle 2"/>
          <p:cNvSpPr/>
          <p:nvPr/>
        </p:nvSpPr>
        <p:spPr>
          <a:xfrm rot="16200000">
            <a:off x="7406663" y="923683"/>
            <a:ext cx="2642950" cy="461665"/>
          </a:xfrm>
          <a:prstGeom prst="rect">
            <a:avLst/>
          </a:prstGeom>
        </p:spPr>
        <p:txBody>
          <a:bodyPr wrap="square">
            <a:spAutoFit/>
          </a:bodyPr>
          <a:lstStyle/>
          <a:p>
            <a:r>
              <a:rPr lang="en-US" sz="1200" dirty="0">
                <a:solidFill>
                  <a:srgbClr val="FFFFFF"/>
                </a:solidFill>
              </a:rPr>
              <a:t>Columbia River Gorge  http://</a:t>
            </a:r>
            <a:r>
              <a:rPr lang="en-US" sz="1200" dirty="0" err="1">
                <a:solidFill>
                  <a:srgbClr val="FFFFFF"/>
                </a:solidFill>
              </a:rPr>
              <a:t>www.chipphillipsphotography.com</a:t>
            </a:r>
            <a:endParaRPr lang="en-US" sz="1200" dirty="0">
              <a:solidFill>
                <a:srgbClr val="FFFFFF"/>
              </a:solidFill>
            </a:endParaRPr>
          </a:p>
        </p:txBody>
      </p:sp>
    </p:spTree>
    <p:extLst>
      <p:ext uri="{BB962C8B-B14F-4D97-AF65-F5344CB8AC3E}">
        <p14:creationId xmlns:p14="http://schemas.microsoft.com/office/powerpoint/2010/main" val="13339813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 calcmode="lin" valueType="num">
                                      <p:cBhvr additive="base">
                                        <p:cTn id="2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anim calcmode="lin" valueType="num">
                                      <p:cBhvr additive="base">
                                        <p:cTn id="3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463" y="381000"/>
            <a:ext cx="7583487" cy="1044388"/>
          </a:xfrm>
        </p:spPr>
        <p:txBody>
          <a:bodyPr/>
          <a:lstStyle/>
          <a:p>
            <a:r>
              <a:rPr lang="en-US" dirty="0" smtClean="0"/>
              <a:t>Wind Forecast Improvement Project-2 (WFIP2): Goals</a:t>
            </a:r>
            <a:endParaRPr lang="en-US" dirty="0"/>
          </a:p>
        </p:txBody>
      </p:sp>
      <p:sp>
        <p:nvSpPr>
          <p:cNvPr id="3" name="Content Placeholder 2"/>
          <p:cNvSpPr>
            <a:spLocks noGrp="1"/>
          </p:cNvSpPr>
          <p:nvPr>
            <p:ph idx="1"/>
          </p:nvPr>
        </p:nvSpPr>
        <p:spPr>
          <a:xfrm>
            <a:off x="139396" y="1425388"/>
            <a:ext cx="4263243" cy="5228478"/>
          </a:xfrm>
        </p:spPr>
        <p:txBody>
          <a:bodyPr>
            <a:normAutofit fontScale="55000" lnSpcReduction="20000"/>
          </a:bodyPr>
          <a:lstStyle/>
          <a:p>
            <a:endParaRPr lang="en-US" dirty="0"/>
          </a:p>
          <a:p>
            <a:r>
              <a:rPr lang="en-US" sz="3300" dirty="0"/>
              <a:t>Improve the understanding </a:t>
            </a:r>
            <a:r>
              <a:rPr lang="en-US" sz="3300" dirty="0" smtClean="0"/>
              <a:t>and modeling of </a:t>
            </a:r>
            <a:r>
              <a:rPr lang="en-US" sz="3300" dirty="0"/>
              <a:t>physical </a:t>
            </a:r>
            <a:r>
              <a:rPr lang="en-US" sz="3300" dirty="0" smtClean="0"/>
              <a:t>phenomena</a:t>
            </a:r>
            <a:r>
              <a:rPr lang="en-US" sz="3300" dirty="0"/>
              <a:t> </a:t>
            </a:r>
            <a:r>
              <a:rPr lang="en-US" sz="3300" dirty="0" smtClean="0"/>
              <a:t>in complex terrain that impact </a:t>
            </a:r>
            <a:r>
              <a:rPr lang="en-US" sz="3300" dirty="0"/>
              <a:t>wind speeds </a:t>
            </a:r>
            <a:r>
              <a:rPr lang="en-US" sz="3300" dirty="0" smtClean="0"/>
              <a:t>&amp; direction </a:t>
            </a:r>
            <a:r>
              <a:rPr lang="en-US" sz="3300" dirty="0"/>
              <a:t>at </a:t>
            </a:r>
            <a:r>
              <a:rPr lang="en-US" sz="3300" dirty="0" smtClean="0"/>
              <a:t>hub </a:t>
            </a:r>
            <a:r>
              <a:rPr lang="en-US" sz="3300" dirty="0"/>
              <a:t>heights</a:t>
            </a:r>
            <a:r>
              <a:rPr lang="en-US" sz="3300" dirty="0" smtClean="0"/>
              <a:t>.</a:t>
            </a:r>
          </a:p>
          <a:p>
            <a:pPr lvl="1"/>
            <a:r>
              <a:rPr lang="en-US" sz="3100" dirty="0" smtClean="0"/>
              <a:t>WRF, RAP/HRRR/</a:t>
            </a:r>
            <a:r>
              <a:rPr lang="en-US" sz="3100" dirty="0" err="1" smtClean="0"/>
              <a:t>HRRRnest</a:t>
            </a:r>
            <a:endParaRPr lang="en-US" sz="3100" dirty="0" smtClean="0"/>
          </a:p>
          <a:p>
            <a:pPr lvl="1"/>
            <a:r>
              <a:rPr lang="en-US" sz="3100" dirty="0" smtClean="0"/>
              <a:t>0-15 hour, and Day-ahead </a:t>
            </a:r>
            <a:endParaRPr lang="en-US" sz="3100" dirty="0"/>
          </a:p>
          <a:p>
            <a:r>
              <a:rPr lang="en-US" sz="3300" dirty="0" smtClean="0"/>
              <a:t>Develop </a:t>
            </a:r>
            <a:r>
              <a:rPr lang="en-US" sz="3300" dirty="0"/>
              <a:t>decision support </a:t>
            </a:r>
            <a:r>
              <a:rPr lang="en-US" sz="3300" dirty="0" smtClean="0"/>
              <a:t>tools, e.g., probabilistic </a:t>
            </a:r>
            <a:r>
              <a:rPr lang="en-US" sz="3300" dirty="0"/>
              <a:t>forecast information, uncertainty quantification and forecast reliability for system operations. </a:t>
            </a:r>
            <a:r>
              <a:rPr lang="en-US" sz="3300" dirty="0" smtClean="0"/>
              <a:t>Won’t interfere with private sector role.</a:t>
            </a:r>
            <a:endParaRPr lang="en-US" sz="3300" dirty="0"/>
          </a:p>
          <a:p>
            <a:r>
              <a:rPr lang="en-US" sz="3300" dirty="0"/>
              <a:t>P</a:t>
            </a:r>
            <a:r>
              <a:rPr lang="en-US" sz="3300" dirty="0" smtClean="0"/>
              <a:t>hysical phenomena such </a:t>
            </a:r>
            <a:r>
              <a:rPr lang="en-US" sz="3300" dirty="0"/>
              <a:t>as stability, turbulence, </a:t>
            </a:r>
            <a:r>
              <a:rPr lang="en-US" sz="3300" dirty="0" smtClean="0"/>
              <a:t>mountain wakes</a:t>
            </a:r>
            <a:r>
              <a:rPr lang="en-US" sz="3300" dirty="0" smtClean="0"/>
              <a:t>, and </a:t>
            </a:r>
            <a:r>
              <a:rPr lang="en-US" sz="3300" dirty="0" smtClean="0"/>
              <a:t>gap </a:t>
            </a:r>
            <a:r>
              <a:rPr lang="en-US" sz="3300" dirty="0" smtClean="0"/>
              <a:t>flows.</a:t>
            </a:r>
            <a:endParaRPr lang="en-US" sz="3300" dirty="0"/>
          </a:p>
        </p:txBody>
      </p:sp>
      <p:sp>
        <p:nvSpPr>
          <p:cNvPr id="4" name="Date Placeholder 3"/>
          <p:cNvSpPr>
            <a:spLocks noGrp="1"/>
          </p:cNvSpPr>
          <p:nvPr>
            <p:ph type="dt" sz="half" idx="10"/>
          </p:nvPr>
        </p:nvSpPr>
        <p:spPr/>
        <p:txBody>
          <a:bodyPr/>
          <a:lstStyle/>
          <a:p>
            <a:r>
              <a:rPr lang="en-US" dirty="0" smtClean="0"/>
              <a:t>6/11/15</a:t>
            </a:r>
            <a:endParaRPr lang="en-US" dirty="0"/>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4</a:t>
            </a:fld>
            <a:endParaRPr lang="en-US"/>
          </a:p>
        </p:txBody>
      </p:sp>
      <p:grpSp>
        <p:nvGrpSpPr>
          <p:cNvPr id="9" name="Group 8"/>
          <p:cNvGrpSpPr/>
          <p:nvPr/>
        </p:nvGrpSpPr>
        <p:grpSpPr>
          <a:xfrm>
            <a:off x="4301041" y="1936894"/>
            <a:ext cx="4764644" cy="3498706"/>
            <a:chOff x="2180665" y="-1"/>
            <a:chExt cx="4579470" cy="3915447"/>
          </a:xfrm>
        </p:grpSpPr>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80665" y="-1"/>
              <a:ext cx="4579470" cy="3915447"/>
            </a:xfrm>
            <a:prstGeom prst="rect">
              <a:avLst/>
            </a:prstGeom>
          </p:spPr>
        </p:pic>
        <p:cxnSp>
          <p:nvCxnSpPr>
            <p:cNvPr id="11" name="Straight Connector 10"/>
            <p:cNvCxnSpPr/>
            <p:nvPr/>
          </p:nvCxnSpPr>
          <p:spPr>
            <a:xfrm flipV="1">
              <a:off x="3962400" y="795867"/>
              <a:ext cx="389467" cy="2311400"/>
            </a:xfrm>
            <a:prstGeom prst="line">
              <a:avLst/>
            </a:prstGeom>
          </p:spPr>
          <p:style>
            <a:lnRef idx="2">
              <a:schemeClr val="accent1"/>
            </a:lnRef>
            <a:fillRef idx="0">
              <a:schemeClr val="accent1"/>
            </a:fillRef>
            <a:effectRef idx="1">
              <a:schemeClr val="accent1"/>
            </a:effectRef>
            <a:fontRef idx="minor">
              <a:schemeClr val="tx1"/>
            </a:fontRef>
          </p:style>
        </p:cxnSp>
        <p:sp>
          <p:nvSpPr>
            <p:cNvPr id="12" name="Donut 11"/>
            <p:cNvSpPr/>
            <p:nvPr/>
          </p:nvSpPr>
          <p:spPr>
            <a:xfrm rot="9745327">
              <a:off x="3663140" y="3009000"/>
              <a:ext cx="2339726" cy="364067"/>
            </a:xfrm>
            <a:prstGeom prst="donut">
              <a:avLst>
                <a:gd name="adj" fmla="val 927"/>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 name="Donut 12"/>
          <p:cNvSpPr/>
          <p:nvPr/>
        </p:nvSpPr>
        <p:spPr>
          <a:xfrm rot="9745327">
            <a:off x="7333528" y="3558695"/>
            <a:ext cx="997736" cy="886062"/>
          </a:xfrm>
          <a:prstGeom prst="donut">
            <a:avLst>
              <a:gd name="adj" fmla="val 927"/>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4" name="Donut 13"/>
          <p:cNvSpPr/>
          <p:nvPr/>
        </p:nvSpPr>
        <p:spPr>
          <a:xfrm rot="9745327">
            <a:off x="6243569" y="4314568"/>
            <a:ext cx="378138" cy="349941"/>
          </a:xfrm>
          <a:prstGeom prst="donut">
            <a:avLst>
              <a:gd name="adj" fmla="val 927"/>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9363548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7413"/>
            <a:ext cx="7583487" cy="1044388"/>
          </a:xfrm>
        </p:spPr>
        <p:txBody>
          <a:bodyPr numCol="1"/>
          <a:lstStyle/>
          <a:p>
            <a:r>
              <a:rPr lang="en-US" dirty="0" smtClean="0"/>
              <a:t>WFIP-2 Team and Sub-Teams</a:t>
            </a:r>
            <a:endParaRPr lang="en-US" dirty="0"/>
          </a:p>
        </p:txBody>
      </p:sp>
      <p:sp>
        <p:nvSpPr>
          <p:cNvPr id="3" name="Content Placeholder 2"/>
          <p:cNvSpPr>
            <a:spLocks noGrp="1"/>
          </p:cNvSpPr>
          <p:nvPr>
            <p:ph idx="1"/>
          </p:nvPr>
        </p:nvSpPr>
        <p:spPr>
          <a:xfrm>
            <a:off x="1244711" y="1425927"/>
            <a:ext cx="6358356" cy="5425370"/>
          </a:xfrm>
        </p:spPr>
        <p:txBody>
          <a:bodyPr numCol="1"/>
          <a:lstStyle/>
          <a:p>
            <a:pPr marL="0" indent="0">
              <a:buNone/>
            </a:pPr>
            <a:r>
              <a:rPr lang="en-US" b="1" dirty="0" smtClean="0">
                <a:solidFill>
                  <a:srgbClr val="FFFF00"/>
                </a:solidFill>
              </a:rPr>
              <a:t>DOE </a:t>
            </a:r>
            <a:r>
              <a:rPr lang="en-US" b="1" dirty="0">
                <a:solidFill>
                  <a:srgbClr val="FFFF00"/>
                </a:solidFill>
              </a:rPr>
              <a:t>FOA </a:t>
            </a:r>
            <a:r>
              <a:rPr lang="en-US" b="1" dirty="0" smtClean="0">
                <a:solidFill>
                  <a:srgbClr val="FFFF00"/>
                </a:solidFill>
              </a:rPr>
              <a:t>Awardee – </a:t>
            </a:r>
            <a:r>
              <a:rPr lang="en-US" b="1" dirty="0" err="1" smtClean="0">
                <a:solidFill>
                  <a:srgbClr val="FFFF00"/>
                </a:solidFill>
              </a:rPr>
              <a:t>Vaisala</a:t>
            </a:r>
            <a:r>
              <a:rPr lang="en-US" b="1" dirty="0" smtClean="0">
                <a:solidFill>
                  <a:srgbClr val="FFFF00"/>
                </a:solidFill>
              </a:rPr>
              <a:t> </a:t>
            </a:r>
            <a:r>
              <a:rPr lang="en-US" dirty="0" smtClean="0"/>
              <a:t>– </a:t>
            </a:r>
            <a:br>
              <a:rPr lang="en-US" dirty="0" smtClean="0"/>
            </a:br>
            <a:r>
              <a:rPr lang="en-US" dirty="0" smtClean="0"/>
              <a:t>leads a team including individuals from:</a:t>
            </a:r>
            <a:br>
              <a:rPr lang="en-US" dirty="0" smtClean="0"/>
            </a:br>
            <a:r>
              <a:rPr lang="en-US" dirty="0" smtClean="0"/>
              <a:t>	</a:t>
            </a:r>
            <a:r>
              <a:rPr lang="en-US" dirty="0" smtClean="0"/>
              <a:t>Univ. Colorado</a:t>
            </a:r>
            <a:r>
              <a:rPr lang="en-US" dirty="0" smtClean="0"/>
              <a:t/>
            </a:r>
            <a:br>
              <a:rPr lang="en-US" dirty="0" smtClean="0"/>
            </a:br>
            <a:r>
              <a:rPr lang="en-US" dirty="0" smtClean="0"/>
              <a:t>	NCAR</a:t>
            </a:r>
            <a:br>
              <a:rPr lang="en-US" dirty="0" smtClean="0"/>
            </a:br>
            <a:r>
              <a:rPr lang="en-US" dirty="0" smtClean="0"/>
              <a:t>	Sharply Focused</a:t>
            </a:r>
            <a:br>
              <a:rPr lang="en-US" dirty="0" smtClean="0"/>
            </a:br>
            <a:r>
              <a:rPr lang="en-US" dirty="0" smtClean="0"/>
              <a:t>	Lockheed Martin</a:t>
            </a:r>
            <a:br>
              <a:rPr lang="en-US" dirty="0" smtClean="0"/>
            </a:br>
            <a:r>
              <a:rPr lang="en-US" dirty="0" smtClean="0"/>
              <a:t>	Texas </a:t>
            </a:r>
            <a:r>
              <a:rPr lang="en-US" dirty="0"/>
              <a:t>Tech </a:t>
            </a:r>
            <a:r>
              <a:rPr lang="en-US" dirty="0" smtClean="0"/>
              <a:t>University </a:t>
            </a:r>
            <a:br>
              <a:rPr lang="en-US" dirty="0" smtClean="0"/>
            </a:br>
            <a:r>
              <a:rPr lang="en-US" dirty="0" smtClean="0"/>
              <a:t>	University </a:t>
            </a:r>
            <a:r>
              <a:rPr lang="en-US" dirty="0"/>
              <a:t>of Notre </a:t>
            </a:r>
            <a:r>
              <a:rPr lang="en-US" dirty="0" smtClean="0"/>
              <a:t>Dame</a:t>
            </a:r>
            <a:br>
              <a:rPr lang="en-US" dirty="0" smtClean="0"/>
            </a:br>
            <a:endParaRPr lang="en-US" dirty="0" smtClean="0"/>
          </a:p>
          <a:p>
            <a:pPr marL="0" indent="0">
              <a:buNone/>
            </a:pPr>
            <a:r>
              <a:rPr lang="en-US" b="1" dirty="0" smtClean="0">
                <a:solidFill>
                  <a:srgbClr val="FFFF00"/>
                </a:solidFill>
              </a:rPr>
              <a:t>DOE National Labs</a:t>
            </a:r>
            <a:r>
              <a:rPr lang="en-US" dirty="0" smtClean="0"/>
              <a:t>: NREL, PNNL, LLNL, ANL</a:t>
            </a:r>
          </a:p>
          <a:p>
            <a:pPr marL="0" indent="0">
              <a:buNone/>
            </a:pPr>
            <a:r>
              <a:rPr lang="en-US" b="1" dirty="0" smtClean="0">
                <a:solidFill>
                  <a:srgbClr val="FFFF00"/>
                </a:solidFill>
              </a:rPr>
              <a:t>NOAA</a:t>
            </a:r>
            <a:r>
              <a:rPr lang="en-US" dirty="0" smtClean="0"/>
              <a:t> (OAR: ESRL and ARL; NWS: NCEP)</a:t>
            </a:r>
            <a:endParaRPr lang="en-US" dirty="0"/>
          </a:p>
        </p:txBody>
      </p:sp>
      <p:sp>
        <p:nvSpPr>
          <p:cNvPr id="4" name="Date Placeholder 3"/>
          <p:cNvSpPr>
            <a:spLocks noGrp="1"/>
          </p:cNvSpPr>
          <p:nvPr>
            <p:ph type="dt" sz="half" idx="10"/>
          </p:nvPr>
        </p:nvSpPr>
        <p:spPr/>
        <p:txBody>
          <a:bodyPr numCol="1"/>
          <a:lstStyle/>
          <a:p>
            <a:r>
              <a:rPr lang="en-US" smtClean="0"/>
              <a:t>6/11/15</a:t>
            </a:r>
            <a:endParaRPr lang="en-US"/>
          </a:p>
        </p:txBody>
      </p:sp>
      <p:sp>
        <p:nvSpPr>
          <p:cNvPr id="5" name="Footer Placeholder 4"/>
          <p:cNvSpPr>
            <a:spLocks noGrp="1"/>
          </p:cNvSpPr>
          <p:nvPr>
            <p:ph type="ftr" sz="quarter" idx="11"/>
          </p:nvPr>
        </p:nvSpPr>
        <p:spPr/>
        <p:txBody>
          <a:bodyPr numCol="1"/>
          <a:lstStyle/>
          <a:p>
            <a:r>
              <a:rPr lang="en-US" smtClean="0"/>
              <a:t>NAWEA 2015, VA</a:t>
            </a:r>
            <a:endParaRPr lang="en-US"/>
          </a:p>
        </p:txBody>
      </p:sp>
      <p:sp>
        <p:nvSpPr>
          <p:cNvPr id="6" name="Slide Number Placeholder 5"/>
          <p:cNvSpPr>
            <a:spLocks noGrp="1"/>
          </p:cNvSpPr>
          <p:nvPr>
            <p:ph type="sldNum" sz="quarter" idx="12"/>
          </p:nvPr>
        </p:nvSpPr>
        <p:spPr/>
        <p:txBody>
          <a:bodyPr numCol="1"/>
          <a:lstStyle/>
          <a:p>
            <a:fld id="{93E4AAA4-6363-4581-962D-1ACCC2D600C5}" type="slidenum">
              <a:rPr lang="en-US" smtClean="0"/>
              <a:t>5</a:t>
            </a:fld>
            <a:endParaRPr lang="en-US"/>
          </a:p>
        </p:txBody>
      </p:sp>
    </p:spTree>
    <p:extLst>
      <p:ext uri="{BB962C8B-B14F-4D97-AF65-F5344CB8AC3E}">
        <p14:creationId xmlns:p14="http://schemas.microsoft.com/office/powerpoint/2010/main" val="37042381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414424"/>
            <a:ext cx="7583487" cy="1044388"/>
          </a:xfrm>
        </p:spPr>
        <p:txBody>
          <a:bodyPr/>
          <a:lstStyle/>
          <a:p>
            <a:r>
              <a:rPr lang="en-US" dirty="0" smtClean="0"/>
              <a:t>Sub-Teams</a:t>
            </a:r>
            <a:endParaRPr lang="en-US" dirty="0"/>
          </a:p>
        </p:txBody>
      </p:sp>
      <p:sp>
        <p:nvSpPr>
          <p:cNvPr id="3" name="Content Placeholder 2"/>
          <p:cNvSpPr>
            <a:spLocks noGrp="1"/>
          </p:cNvSpPr>
          <p:nvPr>
            <p:ph idx="1"/>
          </p:nvPr>
        </p:nvSpPr>
        <p:spPr>
          <a:xfrm>
            <a:off x="194735" y="1828800"/>
            <a:ext cx="7981950" cy="4208930"/>
          </a:xfrm>
        </p:spPr>
        <p:txBody>
          <a:bodyPr>
            <a:normAutofit/>
          </a:bodyPr>
          <a:lstStyle/>
          <a:p>
            <a:r>
              <a:rPr lang="en-US" dirty="0" smtClean="0"/>
              <a:t>Experimental Science Design</a:t>
            </a:r>
          </a:p>
          <a:p>
            <a:r>
              <a:rPr lang="en-US" dirty="0" smtClean="0"/>
              <a:t>Instrument</a:t>
            </a:r>
          </a:p>
          <a:p>
            <a:r>
              <a:rPr lang="en-US" dirty="0" smtClean="0"/>
              <a:t>Modeling</a:t>
            </a:r>
          </a:p>
          <a:p>
            <a:r>
              <a:rPr lang="en-US" dirty="0" smtClean="0"/>
              <a:t>Data</a:t>
            </a:r>
          </a:p>
          <a:p>
            <a:r>
              <a:rPr lang="en-US" dirty="0" smtClean="0"/>
              <a:t>Uncertainty Quantification</a:t>
            </a:r>
          </a:p>
          <a:p>
            <a:r>
              <a:rPr lang="en-US" dirty="0" smtClean="0"/>
              <a:t>Verification and Validation</a:t>
            </a:r>
          </a:p>
          <a:p>
            <a:r>
              <a:rPr lang="en-US" dirty="0" smtClean="0"/>
              <a:t>Decision Support </a:t>
            </a:r>
            <a:r>
              <a:rPr lang="en-US" dirty="0" smtClean="0"/>
              <a:t>Tools</a:t>
            </a:r>
            <a:endParaRPr lang="en-US" dirty="0" smtClean="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6</a:t>
            </a:fld>
            <a:endParaRPr lang="en-US"/>
          </a:p>
        </p:txBody>
      </p:sp>
      <p:pic>
        <p:nvPicPr>
          <p:cNvPr id="8" name="Picture 7" descr="DL_0003_05-2008_sm.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45467" y="2319598"/>
            <a:ext cx="4952003" cy="3301335"/>
          </a:xfrm>
          <a:prstGeom prst="rect">
            <a:avLst/>
          </a:prstGeom>
        </p:spPr>
      </p:pic>
    </p:spTree>
    <p:extLst>
      <p:ext uri="{BB962C8B-B14F-4D97-AF65-F5344CB8AC3E}">
        <p14:creationId xmlns:p14="http://schemas.microsoft.com/office/powerpoint/2010/main" val="150667406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Line </a:t>
            </a:r>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7</a:t>
            </a:fld>
            <a:endParaRPr lang="en-US"/>
          </a:p>
        </p:txBody>
      </p:sp>
      <p:grpSp>
        <p:nvGrpSpPr>
          <p:cNvPr id="3" name="Group 2"/>
          <p:cNvGrpSpPr/>
          <p:nvPr/>
        </p:nvGrpSpPr>
        <p:grpSpPr>
          <a:xfrm>
            <a:off x="559334" y="1781299"/>
            <a:ext cx="7971517" cy="3392212"/>
            <a:chOff x="779463" y="1781299"/>
            <a:chExt cx="7971517" cy="3392212"/>
          </a:xfrm>
        </p:grpSpPr>
        <p:sp>
          <p:nvSpPr>
            <p:cNvPr id="7" name="Rectangle 6"/>
            <p:cNvSpPr/>
            <p:nvPr/>
          </p:nvSpPr>
          <p:spPr>
            <a:xfrm>
              <a:off x="779463" y="1781299"/>
              <a:ext cx="7971517" cy="33922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082" y="1920705"/>
              <a:ext cx="2798370" cy="3139321"/>
            </a:xfrm>
            <a:prstGeom prst="rect">
              <a:avLst/>
            </a:prstGeom>
            <a:noFill/>
            <a:ln>
              <a:solidFill>
                <a:schemeClr val="bg1"/>
              </a:solidFill>
            </a:ln>
          </p:spPr>
          <p:txBody>
            <a:bodyPr wrap="square" rtlCol="0">
              <a:spAutoFit/>
            </a:bodyPr>
            <a:lstStyle/>
            <a:p>
              <a:r>
                <a:rPr lang="en-US" dirty="0" smtClean="0">
                  <a:solidFill>
                    <a:schemeClr val="bg1"/>
                  </a:solidFill>
                </a:rPr>
                <a:t>Apr 2014 – Sept. 2015</a:t>
              </a:r>
            </a:p>
            <a:p>
              <a:endParaRPr lang="en-US" dirty="0">
                <a:solidFill>
                  <a:schemeClr val="bg1"/>
                </a:solidFill>
              </a:endParaRPr>
            </a:p>
            <a:p>
              <a:pPr marL="285750" indent="-285750">
                <a:buFont typeface="Arial"/>
                <a:buChar char="•"/>
              </a:pPr>
              <a:r>
                <a:rPr lang="en-US" dirty="0" smtClean="0">
                  <a:solidFill>
                    <a:schemeClr val="bg1"/>
                  </a:solidFill>
                </a:rPr>
                <a:t>FOA published</a:t>
              </a:r>
            </a:p>
            <a:p>
              <a:pPr marL="285750" indent="-285750">
                <a:buFont typeface="Arial"/>
                <a:buChar char="•"/>
              </a:pPr>
              <a:r>
                <a:rPr lang="en-US" dirty="0" smtClean="0">
                  <a:solidFill>
                    <a:schemeClr val="bg1"/>
                  </a:solidFill>
                </a:rPr>
                <a:t>DOE selected awardee</a:t>
              </a:r>
            </a:p>
            <a:p>
              <a:pPr marL="285750" indent="-285750">
                <a:buFont typeface="Arial"/>
                <a:buChar char="•"/>
              </a:pPr>
              <a:r>
                <a:rPr lang="en-US" dirty="0" smtClean="0">
                  <a:solidFill>
                    <a:schemeClr val="bg1"/>
                  </a:solidFill>
                </a:rPr>
                <a:t>Award negotiated</a:t>
              </a:r>
            </a:p>
            <a:p>
              <a:pPr marL="285750" indent="-285750">
                <a:buFont typeface="Arial"/>
                <a:buChar char="•"/>
              </a:pPr>
              <a:r>
                <a:rPr lang="en-US" dirty="0" smtClean="0">
                  <a:solidFill>
                    <a:schemeClr val="bg1"/>
                  </a:solidFill>
                </a:rPr>
                <a:t>Early planning meetings and site visits</a:t>
              </a:r>
            </a:p>
            <a:p>
              <a:pPr marL="285750" indent="-285750">
                <a:buFont typeface="Arial"/>
                <a:buChar char="•"/>
              </a:pPr>
              <a:r>
                <a:rPr lang="en-US" dirty="0" smtClean="0">
                  <a:solidFill>
                    <a:schemeClr val="bg1"/>
                  </a:solidFill>
                </a:rPr>
                <a:t>Land-use agreements and leases completed</a:t>
              </a:r>
            </a:p>
            <a:p>
              <a:pPr marL="285750" indent="-285750">
                <a:buFont typeface="Arial"/>
                <a:buChar char="•"/>
              </a:pPr>
              <a:r>
                <a:rPr lang="en-US" dirty="0" smtClean="0">
                  <a:solidFill>
                    <a:schemeClr val="bg1"/>
                  </a:solidFill>
                </a:rPr>
                <a:t>Instruments deployed</a:t>
              </a:r>
            </a:p>
          </p:txBody>
        </p:sp>
      </p:grpSp>
      <p:sp>
        <p:nvSpPr>
          <p:cNvPr id="9" name="TextBox 8"/>
          <p:cNvSpPr txBox="1"/>
          <p:nvPr/>
        </p:nvSpPr>
        <p:spPr>
          <a:xfrm>
            <a:off x="3810161" y="1920705"/>
            <a:ext cx="2230339" cy="2308324"/>
          </a:xfrm>
          <a:prstGeom prst="rect">
            <a:avLst/>
          </a:prstGeom>
          <a:noFill/>
          <a:ln>
            <a:solidFill>
              <a:schemeClr val="bg1"/>
            </a:solidFill>
          </a:ln>
        </p:spPr>
        <p:txBody>
          <a:bodyPr wrap="square" rtlCol="0">
            <a:spAutoFit/>
          </a:bodyPr>
          <a:lstStyle/>
          <a:p>
            <a:r>
              <a:rPr lang="en-US" dirty="0" smtClean="0">
                <a:solidFill>
                  <a:srgbClr val="FFFFFF"/>
                </a:solidFill>
              </a:rPr>
              <a:t>Oct 2015 – Mar 2017</a:t>
            </a:r>
          </a:p>
          <a:p>
            <a:endParaRPr lang="en-US" dirty="0" smtClean="0">
              <a:solidFill>
                <a:srgbClr val="FFFFFF"/>
              </a:solidFill>
            </a:endParaRPr>
          </a:p>
          <a:p>
            <a:pPr marL="285750" indent="-285750">
              <a:buFont typeface="Arial"/>
              <a:buChar char="•"/>
            </a:pPr>
            <a:r>
              <a:rPr lang="en-US" dirty="0" smtClean="0">
                <a:solidFill>
                  <a:srgbClr val="FFFFFF"/>
                </a:solidFill>
              </a:rPr>
              <a:t>Field campaign </a:t>
            </a:r>
          </a:p>
          <a:p>
            <a:pPr marL="285750" indent="-285750">
              <a:buFont typeface="Arial"/>
              <a:buChar char="•"/>
            </a:pPr>
            <a:r>
              <a:rPr lang="en-US" dirty="0" smtClean="0">
                <a:solidFill>
                  <a:srgbClr val="FFFFFF"/>
                </a:solidFill>
              </a:rPr>
              <a:t>Up to 18 months to ensure coverage of all four seasons</a:t>
            </a:r>
          </a:p>
          <a:p>
            <a:endParaRPr lang="en-US" dirty="0"/>
          </a:p>
        </p:txBody>
      </p:sp>
      <p:sp>
        <p:nvSpPr>
          <p:cNvPr id="10" name="TextBox 9"/>
          <p:cNvSpPr txBox="1"/>
          <p:nvPr/>
        </p:nvSpPr>
        <p:spPr>
          <a:xfrm>
            <a:off x="6148920" y="1920705"/>
            <a:ext cx="2394446" cy="1754327"/>
          </a:xfrm>
          <a:prstGeom prst="rect">
            <a:avLst/>
          </a:prstGeom>
          <a:noFill/>
          <a:ln>
            <a:solidFill>
              <a:schemeClr val="bg1"/>
            </a:solidFill>
          </a:ln>
        </p:spPr>
        <p:txBody>
          <a:bodyPr wrap="square" rtlCol="0">
            <a:spAutoFit/>
          </a:bodyPr>
          <a:lstStyle/>
          <a:p>
            <a:r>
              <a:rPr lang="en-US" dirty="0" smtClean="0">
                <a:solidFill>
                  <a:srgbClr val="FFFFFF"/>
                </a:solidFill>
              </a:rPr>
              <a:t>April 2017 – Mar 2018</a:t>
            </a:r>
          </a:p>
          <a:p>
            <a:endParaRPr lang="en-US" dirty="0">
              <a:solidFill>
                <a:srgbClr val="FFFFFF"/>
              </a:solidFill>
            </a:endParaRPr>
          </a:p>
          <a:p>
            <a:pPr marL="285750" indent="-285750">
              <a:buFont typeface="Arial"/>
              <a:buChar char="•"/>
            </a:pPr>
            <a:r>
              <a:rPr lang="en-US" dirty="0" smtClean="0">
                <a:solidFill>
                  <a:srgbClr val="FFFFFF"/>
                </a:solidFill>
              </a:rPr>
              <a:t>Remove campaign instruments</a:t>
            </a:r>
          </a:p>
          <a:p>
            <a:pPr marL="285750" indent="-285750">
              <a:buFont typeface="Arial"/>
              <a:buChar char="•"/>
            </a:pPr>
            <a:r>
              <a:rPr lang="en-US" dirty="0" smtClean="0">
                <a:solidFill>
                  <a:srgbClr val="FFFFFF"/>
                </a:solidFill>
              </a:rPr>
              <a:t>Data analysis</a:t>
            </a:r>
          </a:p>
          <a:p>
            <a:pPr marL="285750" indent="-285750">
              <a:buFont typeface="Arial"/>
              <a:buChar char="•"/>
            </a:pPr>
            <a:r>
              <a:rPr lang="en-US" dirty="0" smtClean="0">
                <a:solidFill>
                  <a:srgbClr val="FFFFFF"/>
                </a:solidFill>
              </a:rPr>
              <a:t>Write final </a:t>
            </a:r>
            <a:r>
              <a:rPr lang="en-US" dirty="0">
                <a:solidFill>
                  <a:srgbClr val="FFFFFF"/>
                </a:solidFill>
              </a:rPr>
              <a:t>r</a:t>
            </a:r>
            <a:r>
              <a:rPr lang="en-US" dirty="0" smtClean="0">
                <a:solidFill>
                  <a:srgbClr val="FFFFFF"/>
                </a:solidFill>
              </a:rPr>
              <a:t>eport</a:t>
            </a:r>
            <a:endParaRPr lang="en-US" dirty="0">
              <a:solidFill>
                <a:srgbClr val="FFFFFF"/>
              </a:solidFill>
            </a:endParaRPr>
          </a:p>
        </p:txBody>
      </p:sp>
    </p:spTree>
    <p:extLst>
      <p:ext uri="{BB962C8B-B14F-4D97-AF65-F5344CB8AC3E}">
        <p14:creationId xmlns:p14="http://schemas.microsoft.com/office/powerpoint/2010/main" val="188635699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011" y="-152400"/>
            <a:ext cx="4092389" cy="2074333"/>
          </a:xfrm>
        </p:spPr>
        <p:txBody>
          <a:bodyPr/>
          <a:lstStyle/>
          <a:p>
            <a:r>
              <a:rPr lang="en-US" sz="3200" dirty="0" smtClean="0"/>
              <a:t>Complex flow features in Columbia River Gorge</a:t>
            </a:r>
            <a:endParaRPr lang="en-US" sz="3200" dirty="0"/>
          </a:p>
        </p:txBody>
      </p:sp>
      <p:sp>
        <p:nvSpPr>
          <p:cNvPr id="3" name="Content Placeholder 2"/>
          <p:cNvSpPr>
            <a:spLocks noGrp="1"/>
          </p:cNvSpPr>
          <p:nvPr>
            <p:ph idx="1"/>
          </p:nvPr>
        </p:nvSpPr>
        <p:spPr>
          <a:xfrm>
            <a:off x="378012" y="2114062"/>
            <a:ext cx="4092388" cy="4208930"/>
          </a:xfrm>
        </p:spPr>
        <p:txBody>
          <a:bodyPr/>
          <a:lstStyle/>
          <a:p>
            <a:pPr marL="0" indent="0">
              <a:buNone/>
            </a:pPr>
            <a:r>
              <a:rPr lang="en-US" dirty="0"/>
              <a:t>• Frontal </a:t>
            </a:r>
            <a:r>
              <a:rPr lang="en-US" dirty="0" smtClean="0"/>
              <a:t>passages with terrain and pre-existing air masses</a:t>
            </a:r>
            <a:endParaRPr lang="en-US" dirty="0"/>
          </a:p>
          <a:p>
            <a:pPr marL="0" indent="0">
              <a:buNone/>
            </a:pPr>
            <a:r>
              <a:rPr lang="en-US" dirty="0"/>
              <a:t>• </a:t>
            </a:r>
            <a:r>
              <a:rPr lang="en-US" dirty="0" smtClean="0"/>
              <a:t>Strong cross barrier flow</a:t>
            </a:r>
            <a:endParaRPr lang="en-US" dirty="0"/>
          </a:p>
          <a:p>
            <a:pPr marL="0" indent="0">
              <a:buNone/>
            </a:pPr>
            <a:r>
              <a:rPr lang="en-US" dirty="0" smtClean="0"/>
              <a:t>• </a:t>
            </a:r>
            <a:r>
              <a:rPr lang="en-US" dirty="0"/>
              <a:t>Mountain Waves</a:t>
            </a:r>
          </a:p>
          <a:p>
            <a:pPr marL="0" indent="0">
              <a:buNone/>
            </a:pPr>
            <a:r>
              <a:rPr lang="en-US" dirty="0"/>
              <a:t>• Topographic </a:t>
            </a:r>
            <a:r>
              <a:rPr lang="en-US" dirty="0" smtClean="0"/>
              <a:t>Wakes</a:t>
            </a:r>
          </a:p>
          <a:p>
            <a:r>
              <a:rPr lang="en-US" dirty="0" smtClean="0"/>
              <a:t>Convective outflow</a:t>
            </a:r>
            <a:endParaRPr lang="en-US" dirty="0"/>
          </a:p>
          <a:p>
            <a:pPr marL="0" indent="0">
              <a:buNone/>
            </a:pPr>
            <a:r>
              <a:rPr lang="en-US" dirty="0"/>
              <a:t>• Marine Pushes</a:t>
            </a:r>
          </a:p>
          <a:p>
            <a:endParaRPr lang="en-US" dirty="0"/>
          </a:p>
        </p:txBody>
      </p:sp>
      <p:sp>
        <p:nvSpPr>
          <p:cNvPr id="4" name="Date Placeholder 3"/>
          <p:cNvSpPr>
            <a:spLocks noGrp="1"/>
          </p:cNvSpPr>
          <p:nvPr>
            <p:ph type="dt" sz="half" idx="10"/>
          </p:nvPr>
        </p:nvSpPr>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8</a:t>
            </a:fld>
            <a:endParaRPr lang="en-US"/>
          </a:p>
        </p:txBody>
      </p:sp>
      <p:pic>
        <p:nvPicPr>
          <p:cNvPr id="9" name="Picture 8"/>
          <p:cNvPicPr>
            <a:picLocks noChangeAspect="1"/>
          </p:cNvPicPr>
          <p:nvPr/>
        </p:nvPicPr>
        <p:blipFill>
          <a:blip r:embed="rId3"/>
          <a:stretch>
            <a:fillRect/>
          </a:stretch>
        </p:blipFill>
        <p:spPr>
          <a:xfrm>
            <a:off x="5005295" y="2365188"/>
            <a:ext cx="2674470" cy="2003272"/>
          </a:xfrm>
          <a:prstGeom prst="rect">
            <a:avLst/>
          </a:prstGeom>
        </p:spPr>
      </p:pic>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80588" y="4539804"/>
            <a:ext cx="3020090" cy="2114062"/>
          </a:xfrm>
          <a:prstGeom prst="rect">
            <a:avLst/>
          </a:prstGeom>
        </p:spPr>
      </p:pic>
      <p:pic>
        <p:nvPicPr>
          <p:cNvPr id="8" name="Picture 7"/>
          <p:cNvPicPr>
            <a:picLocks noChangeAspect="1"/>
          </p:cNvPicPr>
          <p:nvPr/>
        </p:nvPicPr>
        <p:blipFill>
          <a:blip r:embed="rId5"/>
          <a:stretch>
            <a:fillRect/>
          </a:stretch>
        </p:blipFill>
        <p:spPr>
          <a:xfrm>
            <a:off x="5776020" y="183912"/>
            <a:ext cx="2767345" cy="2072837"/>
          </a:xfrm>
          <a:prstGeom prst="rect">
            <a:avLst/>
          </a:prstGeom>
        </p:spPr>
      </p:pic>
    </p:spTree>
    <p:extLst>
      <p:ext uri="{BB962C8B-B14F-4D97-AF65-F5344CB8AC3E}">
        <p14:creationId xmlns:p14="http://schemas.microsoft.com/office/powerpoint/2010/main" val="35177801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8118007" cy="1044388"/>
          </a:xfrm>
        </p:spPr>
        <p:txBody>
          <a:bodyPr/>
          <a:lstStyle/>
          <a:p>
            <a:r>
              <a:rPr lang="en-US" sz="2800" dirty="0" smtClean="0"/>
              <a:t>Frontal </a:t>
            </a:r>
            <a:r>
              <a:rPr lang="en-US" sz="2800" dirty="0"/>
              <a:t>systems with terrain and pre-existing air-</a:t>
            </a:r>
            <a:r>
              <a:rPr lang="en-US" sz="2800" dirty="0" smtClean="0"/>
              <a:t>masses </a:t>
            </a:r>
            <a:endParaRPr lang="en-US" sz="2800" dirty="0"/>
          </a:p>
        </p:txBody>
      </p:sp>
      <p:sp>
        <p:nvSpPr>
          <p:cNvPr id="4" name="Date Placeholder 3"/>
          <p:cNvSpPr>
            <a:spLocks noGrp="1"/>
          </p:cNvSpPr>
          <p:nvPr>
            <p:ph type="dt" sz="half" idx="10"/>
          </p:nvPr>
        </p:nvSpPr>
        <p:spPr>
          <a:xfrm>
            <a:off x="381000" y="6305674"/>
            <a:ext cx="1887537" cy="365125"/>
          </a:xfrm>
        </p:spPr>
        <p:txBody>
          <a:bodyPr/>
          <a:lstStyle/>
          <a:p>
            <a:r>
              <a:rPr lang="en-US" smtClean="0"/>
              <a:t>6/11/15</a:t>
            </a:r>
            <a:endParaRPr lang="en-US"/>
          </a:p>
        </p:txBody>
      </p:sp>
      <p:sp>
        <p:nvSpPr>
          <p:cNvPr id="5" name="Footer Placeholder 4"/>
          <p:cNvSpPr>
            <a:spLocks noGrp="1"/>
          </p:cNvSpPr>
          <p:nvPr>
            <p:ph type="ftr" sz="quarter" idx="11"/>
          </p:nvPr>
        </p:nvSpPr>
        <p:spPr/>
        <p:txBody>
          <a:bodyPr/>
          <a:lstStyle/>
          <a:p>
            <a:r>
              <a:rPr lang="en-US" smtClean="0"/>
              <a:t>NAWEA 2015, VA</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9</a:t>
            </a:fld>
            <a:endParaRPr lang="en-US"/>
          </a:p>
        </p:txBody>
      </p:sp>
      <p:pic>
        <p:nvPicPr>
          <p:cNvPr id="7" name="Picture 6" descr="EX Des Fig 2a.tif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201" y="1587597"/>
            <a:ext cx="4848924" cy="3182627"/>
          </a:xfrm>
          <a:prstGeom prst="rect">
            <a:avLst/>
          </a:prstGeom>
        </p:spPr>
      </p:pic>
      <p:pic>
        <p:nvPicPr>
          <p:cNvPr id="8" name="Picture 7" descr="Ex D fig 2b.tif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67249" y="3576270"/>
            <a:ext cx="4342839" cy="2712471"/>
          </a:xfrm>
          <a:prstGeom prst="rect">
            <a:avLst/>
          </a:prstGeom>
        </p:spPr>
      </p:pic>
      <p:sp>
        <p:nvSpPr>
          <p:cNvPr id="3" name="TextBox 2"/>
          <p:cNvSpPr txBox="1"/>
          <p:nvPr/>
        </p:nvSpPr>
        <p:spPr>
          <a:xfrm>
            <a:off x="197201" y="5249333"/>
            <a:ext cx="4665125" cy="923330"/>
          </a:xfrm>
          <a:prstGeom prst="rect">
            <a:avLst/>
          </a:prstGeom>
          <a:noFill/>
        </p:spPr>
        <p:txBody>
          <a:bodyPr wrap="square" rtlCol="0">
            <a:spAutoFit/>
          </a:bodyPr>
          <a:lstStyle/>
          <a:p>
            <a:r>
              <a:rPr lang="en-US" dirty="0" smtClean="0">
                <a:solidFill>
                  <a:srgbClr val="FFFFFF"/>
                </a:solidFill>
              </a:rPr>
              <a:t>Warm front, overrunning of cold air. NWP often over-mixes BL, leading to premature descent of windy air down to turbine level</a:t>
            </a:r>
            <a:r>
              <a:rPr lang="en-US" dirty="0" smtClean="0"/>
              <a:t>.</a:t>
            </a:r>
            <a:endParaRPr lang="en-US" dirty="0"/>
          </a:p>
        </p:txBody>
      </p:sp>
    </p:spTree>
    <p:extLst>
      <p:ext uri="{BB962C8B-B14F-4D97-AF65-F5344CB8AC3E}">
        <p14:creationId xmlns:p14="http://schemas.microsoft.com/office/powerpoint/2010/main" val="175888746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7005</TotalTime>
  <Words>2944</Words>
  <Application>Microsoft Macintosh PowerPoint</Application>
  <PresentationFormat>On-screen Show (4:3)</PresentationFormat>
  <Paragraphs>348</Paragraphs>
  <Slides>28</Slides>
  <Notes>15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Revolution</vt:lpstr>
      <vt:lpstr>Wind Forecast Improvement Project-2</vt:lpstr>
      <vt:lpstr>Outline</vt:lpstr>
      <vt:lpstr>Overview</vt:lpstr>
      <vt:lpstr>Wind Forecast Improvement Project-2 (WFIP2): Goals</vt:lpstr>
      <vt:lpstr>WFIP-2 Team and Sub-Teams</vt:lpstr>
      <vt:lpstr>Sub-Teams</vt:lpstr>
      <vt:lpstr>Time Line </vt:lpstr>
      <vt:lpstr>Complex flow features in Columbia River Gorge</vt:lpstr>
      <vt:lpstr>Frontal systems with terrain and pre-existing air-masses </vt:lpstr>
      <vt:lpstr>Strong Cross Barrier Flow</vt:lpstr>
      <vt:lpstr>Convective Outflows</vt:lpstr>
      <vt:lpstr>Experimental Design</vt:lpstr>
      <vt:lpstr>Instrument Team</vt:lpstr>
      <vt:lpstr>PowerPoint Presentation</vt:lpstr>
      <vt:lpstr>PowerPoint Presentation</vt:lpstr>
      <vt:lpstr>PowerPoint Presentation</vt:lpstr>
      <vt:lpstr>PowerPoint Presentation</vt:lpstr>
      <vt:lpstr>PowerPoint Presentation</vt:lpstr>
      <vt:lpstr>Data Team</vt:lpstr>
      <vt:lpstr>PowerPoint Presentation</vt:lpstr>
      <vt:lpstr>Uncertainty Quantification (UQ) in WFIP2</vt:lpstr>
      <vt:lpstr>Application of UQ in WFIP2</vt:lpstr>
      <vt:lpstr>Verification &amp; Validation Team</vt:lpstr>
      <vt:lpstr>Verification and Validation </vt:lpstr>
      <vt:lpstr>Decision Support Tools</vt:lpstr>
      <vt:lpstr>Steering Committee</vt:lpstr>
      <vt:lpstr>Summary</vt:lpstr>
      <vt:lpstr>Marine Pushes</vt:lpstr>
    </vt:vector>
  </TitlesOfParts>
  <Company>NOAA Earth System Research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 Forecast Improvement Project-2</dc:title>
  <dc:creator>Melinda Marquis</dc:creator>
  <cp:lastModifiedBy>Melinda Marquis</cp:lastModifiedBy>
  <cp:revision>127</cp:revision>
  <dcterms:created xsi:type="dcterms:W3CDTF">2015-06-01T22:17:39Z</dcterms:created>
  <dcterms:modified xsi:type="dcterms:W3CDTF">2015-06-11T14:03:52Z</dcterms:modified>
</cp:coreProperties>
</file>