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5"/>
  </p:notesMasterIdLst>
  <p:sldIdLst>
    <p:sldId id="256" r:id="rId2"/>
    <p:sldId id="306" r:id="rId3"/>
    <p:sldId id="303" r:id="rId4"/>
    <p:sldId id="304" r:id="rId5"/>
    <p:sldId id="298" r:id="rId6"/>
    <p:sldId id="302" r:id="rId7"/>
    <p:sldId id="297" r:id="rId8"/>
    <p:sldId id="305" r:id="rId9"/>
    <p:sldId id="301" r:id="rId10"/>
    <p:sldId id="296" r:id="rId11"/>
    <p:sldId id="307" r:id="rId12"/>
    <p:sldId id="308" r:id="rId13"/>
    <p:sldId id="300" r:id="rId14"/>
  </p:sldIdLst>
  <p:sldSz cx="18288000" cy="10287000"/>
  <p:notesSz cx="6858000" cy="9144000"/>
  <p:defaultTextStyle>
    <a:defPPr>
      <a:defRPr lang="en-US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dterm presentation" id="{2E1413FA-B9AD-4FB1-A3B8-8888620EA3AB}">
          <p14:sldIdLst>
            <p14:sldId id="256"/>
            <p14:sldId id="306"/>
            <p14:sldId id="303"/>
            <p14:sldId id="304"/>
            <p14:sldId id="298"/>
            <p14:sldId id="302"/>
            <p14:sldId id="297"/>
            <p14:sldId id="305"/>
            <p14:sldId id="301"/>
            <p14:sldId id="296"/>
            <p14:sldId id="307"/>
            <p14:sldId id="308"/>
            <p14:sldId id="300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62827" autoAdjust="0"/>
  </p:normalViewPr>
  <p:slideViewPr>
    <p:cSldViewPr snapToGrid="0">
      <p:cViewPr varScale="1">
        <p:scale>
          <a:sx n="41" d="100"/>
          <a:sy n="41" d="100"/>
        </p:scale>
        <p:origin x="-776" y="-112"/>
      </p:cViewPr>
      <p:guideLst>
        <p:guide orient="horz" pos="3240"/>
        <p:guide pos="57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1779B-6EC3-4C8D-9F86-E31D232A0125}" type="datetimeFigureOut">
              <a:rPr lang="en-US" smtClean="0"/>
              <a:t>5/6/13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3673F-BE2B-4E9D-B7C3-90C629864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53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673F-BE2B-4E9D-B7C3-90C6298646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620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Julian </a:t>
            </a:r>
          </a:p>
          <a:p>
            <a:r>
              <a:rPr lang="en-US" dirty="0" smtClean="0"/>
              <a:t>Unity is a free game development ecosystem: </a:t>
            </a:r>
          </a:p>
          <a:p>
            <a:r>
              <a:rPr lang="en-US" dirty="0" smtClean="0"/>
              <a:t>It has</a:t>
            </a:r>
            <a:r>
              <a:rPr lang="en-US" baseline="0" dirty="0" smtClean="0"/>
              <a:t> </a:t>
            </a:r>
            <a:r>
              <a:rPr lang="en-US" dirty="0" smtClean="0"/>
              <a:t>a powerful rendering engine </a:t>
            </a:r>
          </a:p>
          <a:p>
            <a:r>
              <a:rPr lang="en-US" dirty="0" smtClean="0"/>
              <a:t>with a complete set of tools and rapid workflows to create interactive 3D content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673F-BE2B-4E9D-B7C3-90C62986465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702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673F-BE2B-4E9D-B7C3-90C62986465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07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Game Cameras are under appreciated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673F-BE2B-4E9D-B7C3-90C62986465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73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673F-BE2B-4E9D-B7C3-90C62986465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952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Tutorials:</a:t>
            </a:r>
          </a:p>
          <a:p>
            <a:r>
              <a:rPr lang="en-US" dirty="0" smtClean="0"/>
              <a:t>Follow Behind Camera</a:t>
            </a:r>
            <a:endParaRPr lang="en-US" dirty="0" smtClean="0"/>
          </a:p>
          <a:p>
            <a:r>
              <a:rPr lang="en-US" baseline="0" dirty="0" smtClean="0"/>
              <a:t>Compensating </a:t>
            </a:r>
            <a:r>
              <a:rPr lang="en-US" baseline="0" dirty="0" smtClean="0"/>
              <a:t>for wall collisions</a:t>
            </a:r>
          </a:p>
          <a:p>
            <a:r>
              <a:rPr lang="en-US" baseline="0" dirty="0" smtClean="0"/>
              <a:t>Targeting / Camera Repositioning</a:t>
            </a:r>
          </a:p>
          <a:p>
            <a:r>
              <a:rPr lang="en-US" baseline="0" dirty="0" smtClean="0"/>
              <a:t>First Person Look</a:t>
            </a:r>
          </a:p>
          <a:p>
            <a:r>
              <a:rPr lang="en-US" baseline="0" dirty="0" smtClean="0"/>
              <a:t>Camera </a:t>
            </a:r>
            <a:r>
              <a:rPr lang="en-US" baseline="0" dirty="0" smtClean="0"/>
              <a:t>Polishing</a:t>
            </a:r>
          </a:p>
          <a:p>
            <a:r>
              <a:rPr lang="en-US" baseline="0" dirty="0" smtClean="0"/>
              <a:t>Free </a:t>
            </a:r>
            <a:r>
              <a:rPr lang="en-US" baseline="0" dirty="0" smtClean="0"/>
              <a:t>Third Camera </a:t>
            </a:r>
            <a:r>
              <a:rPr lang="en-US" baseline="0" dirty="0" smtClean="0"/>
              <a:t>Mode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673F-BE2B-4E9D-B7C3-90C62986465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02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Mecanim: Up and Running</a:t>
            </a:r>
          </a:p>
          <a:p>
            <a:r>
              <a:rPr lang="en-US" baseline="0" dirty="0" smtClean="0"/>
              <a:t>Creating Basic running and idle nodes</a:t>
            </a:r>
          </a:p>
          <a:p>
            <a:pPr marL="0" marR="0" indent="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Controller Logic Basic running and idle</a:t>
            </a:r>
          </a:p>
          <a:p>
            <a:r>
              <a:rPr lang="en-US" baseline="0" dirty="0" smtClean="0"/>
              <a:t>Blending blend tree walk, run, job, sprint</a:t>
            </a:r>
          </a:p>
          <a:p>
            <a:r>
              <a:rPr lang="en-US" baseline="0" dirty="0" smtClean="0"/>
              <a:t>Pivoting from idle and moving states</a:t>
            </a:r>
          </a:p>
          <a:p>
            <a:r>
              <a:rPr lang="en-US" baseline="0" dirty="0" smtClean="0"/>
              <a:t>Using state and </a:t>
            </a:r>
            <a:r>
              <a:rPr lang="en-US" baseline="0" dirty="0" err="1" smtClean="0"/>
              <a:t>transtion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intromation</a:t>
            </a:r>
            <a:endParaRPr lang="en-US" baseline="0" dirty="0" smtClean="0"/>
          </a:p>
          <a:p>
            <a:r>
              <a:rPr lang="en-US" baseline="0" dirty="0" smtClean="0"/>
              <a:t>Jumping and animation clip curves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673F-BE2B-4E9D-B7C3-90C62986465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715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Basing camera algorithm</a:t>
            </a:r>
            <a:r>
              <a:rPr lang="en-US" baseline="0" dirty="0" smtClean="0"/>
              <a:t> on popular games such as Mass Effect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673F-BE2B-4E9D-B7C3-90C62986465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02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6332" y="1943101"/>
            <a:ext cx="12975336" cy="4729331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163284" tIns="81642" rIns="163284" bIns="81642" rtlCol="0">
            <a:normAutofit/>
          </a:bodyPr>
          <a:lstStyle/>
          <a:p>
            <a:pPr marL="0" indent="0" algn="l" defTabSz="1632844" rtl="0" eaLnBrk="1" latinLnBrk="0" hangingPunct="1">
              <a:spcBef>
                <a:spcPts val="3571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57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5842" y="2285999"/>
            <a:ext cx="12996316" cy="2587301"/>
          </a:xfrm>
        </p:spPr>
        <p:txBody>
          <a:bodyPr vert="horz" lIns="163284" tIns="81642" rIns="163284" bIns="81642" rtlCol="0" anchor="b" anchorCtr="0">
            <a:noAutofit/>
          </a:bodyPr>
          <a:lstStyle>
            <a:lvl1pPr marL="0" indent="0" algn="ctr" defTabSz="1632844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8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5843" y="4948519"/>
            <a:ext cx="12996318" cy="1374962"/>
          </a:xfrm>
        </p:spPr>
        <p:txBody>
          <a:bodyPr vert="horz" lIns="163284" tIns="81642" rIns="163284" bIns="81642" rtlCol="0">
            <a:normAutofit/>
          </a:bodyPr>
          <a:lstStyle>
            <a:lvl1pPr marL="0" indent="0" algn="ctr" defTabSz="1632844" rtl="0" eaLnBrk="1" latinLnBrk="0" hangingPunct="1">
              <a:spcBef>
                <a:spcPts val="536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16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2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AFE-3B95-48EA-B00C-6A62FDF59FB5}" type="datetimeFigureOut">
              <a:rPr lang="en-US" smtClean="0"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797" y="917808"/>
            <a:ext cx="8159090" cy="1743075"/>
          </a:xfrm>
        </p:spPr>
        <p:txBody>
          <a:bodyPr anchor="b"/>
          <a:lstStyle>
            <a:lvl1pPr algn="ctr">
              <a:defRPr sz="6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797" y="2681784"/>
            <a:ext cx="8159090" cy="5580228"/>
          </a:xfrm>
        </p:spPr>
        <p:txBody>
          <a:bodyPr>
            <a:normAutofit/>
          </a:bodyPr>
          <a:lstStyle>
            <a:lvl1pPr marL="0" indent="0" algn="ctr">
              <a:spcBef>
                <a:spcPts val="1071"/>
              </a:spcBef>
              <a:buNone/>
              <a:defRPr sz="3200"/>
            </a:lvl1pPr>
            <a:lvl2pPr marL="816422" indent="0">
              <a:buNone/>
              <a:defRPr sz="2100"/>
            </a:lvl2pPr>
            <a:lvl3pPr marL="1632844" indent="0">
              <a:buNone/>
              <a:defRPr sz="1800"/>
            </a:lvl3pPr>
            <a:lvl4pPr marL="2449266" indent="0">
              <a:buNone/>
              <a:defRPr sz="1600"/>
            </a:lvl4pPr>
            <a:lvl5pPr marL="3265688" indent="0">
              <a:buNone/>
              <a:defRPr sz="1600"/>
            </a:lvl5pPr>
            <a:lvl6pPr marL="4082110" indent="0">
              <a:buNone/>
              <a:defRPr sz="1600"/>
            </a:lvl6pPr>
            <a:lvl7pPr marL="4898532" indent="0">
              <a:buNone/>
              <a:defRPr sz="1600"/>
            </a:lvl7pPr>
            <a:lvl8pPr marL="5714954" indent="0">
              <a:buNone/>
              <a:defRPr sz="1600"/>
            </a:lvl8pPr>
            <a:lvl9pPr marL="6531376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AFE-3B95-48EA-B00C-6A62FDF59FB5}" type="datetimeFigureOut">
              <a:rPr lang="en-US" smtClean="0"/>
              <a:t>5/6/13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37E5-3153-404B-A4DB-1F9CF09E830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10181234" y="539089"/>
            <a:ext cx="7315200" cy="7977116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163284" tIns="81642" rIns="163284" bIns="81642" rtlCol="0">
            <a:normAutofit/>
          </a:bodyPr>
          <a:lstStyle>
            <a:lvl1pPr marL="0" indent="0" algn="l" defTabSz="1632844" rtl="0" eaLnBrk="1" latinLnBrk="0" hangingPunct="1">
              <a:spcBef>
                <a:spcPts val="3571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57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16422" indent="0">
              <a:buNone/>
              <a:defRPr sz="5000"/>
            </a:lvl2pPr>
            <a:lvl3pPr marL="1632844" indent="0">
              <a:buNone/>
              <a:defRPr sz="4300"/>
            </a:lvl3pPr>
            <a:lvl4pPr marL="2449266" indent="0">
              <a:buNone/>
              <a:defRPr sz="3600"/>
            </a:lvl4pPr>
            <a:lvl5pPr marL="3265688" indent="0">
              <a:buNone/>
              <a:defRPr sz="3600"/>
            </a:lvl5pPr>
            <a:lvl6pPr marL="4082110" indent="0">
              <a:buNone/>
              <a:defRPr sz="3600"/>
            </a:lvl6pPr>
            <a:lvl7pPr marL="4898532" indent="0">
              <a:buNone/>
              <a:defRPr sz="3600"/>
            </a:lvl7pPr>
            <a:lvl8pPr marL="5714954" indent="0">
              <a:buNone/>
              <a:defRPr sz="3600"/>
            </a:lvl8pPr>
            <a:lvl9pPr marL="6531376" indent="0">
              <a:buNone/>
              <a:defRPr sz="36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AFE-3B95-48EA-B00C-6A62FDF59FB5}" type="datetimeFigureOut">
              <a:rPr lang="en-US" smtClean="0"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37E5-3153-404B-A4DB-1F9CF09E83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739584" y="552452"/>
            <a:ext cx="3048000" cy="836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98548" y="552452"/>
            <a:ext cx="13379452" cy="83629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AFE-3B95-48EA-B00C-6A62FDF59FB5}" type="datetimeFigureOut">
              <a:rPr lang="en-US" smtClean="0"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37E5-3153-404B-A4DB-1F9CF09E83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AFE-3B95-48EA-B00C-6A62FDF59FB5}" type="datetimeFigureOut">
              <a:rPr lang="en-US" smtClean="0"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37E5-3153-404B-A4DB-1F9CF09E83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7" y="5029202"/>
            <a:ext cx="16833850" cy="2205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7077" y="7156544"/>
            <a:ext cx="16833850" cy="1459007"/>
          </a:xfrm>
        </p:spPr>
        <p:txBody>
          <a:bodyPr>
            <a:normAutofit/>
          </a:bodyPr>
          <a:lstStyle>
            <a:lvl1pPr marL="0" indent="0" algn="ctr">
              <a:spcBef>
                <a:spcPts val="536"/>
              </a:spcBef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816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2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AFE-3B95-48EA-B00C-6A62FDF59FB5}" type="datetimeFigureOut">
              <a:rPr lang="en-US" smtClean="0"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37E5-3153-404B-A4DB-1F9CF09E830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741960" y="545307"/>
            <a:ext cx="16804080" cy="4255293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5700"/>
            </a:lvl1pPr>
            <a:lvl2pPr marL="816422" indent="0">
              <a:buNone/>
              <a:defRPr sz="5000"/>
            </a:lvl2pPr>
            <a:lvl3pPr marL="1632844" indent="0">
              <a:buNone/>
              <a:defRPr sz="4300"/>
            </a:lvl3pPr>
            <a:lvl4pPr marL="2449266" indent="0">
              <a:buNone/>
              <a:defRPr sz="3600"/>
            </a:lvl4pPr>
            <a:lvl5pPr marL="3265688" indent="0">
              <a:buNone/>
              <a:defRPr sz="3600"/>
            </a:lvl5pPr>
            <a:lvl6pPr marL="4082110" indent="0">
              <a:buNone/>
              <a:defRPr sz="3600"/>
            </a:lvl6pPr>
            <a:lvl7pPr marL="4898532" indent="0">
              <a:buNone/>
              <a:defRPr sz="3600"/>
            </a:lvl7pPr>
            <a:lvl8pPr marL="5714954" indent="0">
              <a:buNone/>
              <a:defRPr sz="3600"/>
            </a:lvl8pPr>
            <a:lvl9pPr marL="6531376" indent="0">
              <a:buNone/>
              <a:defRPr sz="36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551" y="3604717"/>
            <a:ext cx="16113126" cy="2043113"/>
          </a:xfrm>
        </p:spPr>
        <p:txBody>
          <a:bodyPr anchor="b" anchorCtr="0"/>
          <a:lstStyle>
            <a:lvl1pPr algn="ctr">
              <a:defRPr sz="82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8551" y="5604008"/>
            <a:ext cx="16113126" cy="2250281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536"/>
              </a:spcBef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816422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3284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44926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326568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408211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898532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571495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653137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AFE-3B95-48EA-B00C-6A62FDF59FB5}" type="datetimeFigureOut">
              <a:rPr lang="en-US" smtClean="0"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37E5-3153-404B-A4DB-1F9CF09E83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550" y="161364"/>
            <a:ext cx="16084552" cy="20054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8550" y="2400302"/>
            <a:ext cx="7680960" cy="6515100"/>
          </a:xfrm>
        </p:spPr>
        <p:txBody>
          <a:bodyPr>
            <a:normAutofit/>
          </a:bodyPr>
          <a:lstStyle>
            <a:lvl1pPr>
              <a:spcBef>
                <a:spcPts val="2857"/>
              </a:spcBef>
              <a:defRPr sz="36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02142" y="2400302"/>
            <a:ext cx="7680960" cy="6515100"/>
          </a:xfrm>
        </p:spPr>
        <p:txBody>
          <a:bodyPr>
            <a:normAutofit/>
          </a:bodyPr>
          <a:lstStyle>
            <a:lvl1pPr>
              <a:spcBef>
                <a:spcPts val="2857"/>
              </a:spcBef>
              <a:defRPr sz="36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AFE-3B95-48EA-B00C-6A62FDF59FB5}" type="datetimeFigureOut">
              <a:rPr lang="en-US" smtClean="0"/>
              <a:t>5/6/13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37E5-3153-404B-A4DB-1F9CF09E83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548" y="161364"/>
            <a:ext cx="16084552" cy="200543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8548" y="2179837"/>
            <a:ext cx="7680960" cy="1126331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43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816422" indent="0">
              <a:buNone/>
              <a:defRPr sz="3600" b="1"/>
            </a:lvl2pPr>
            <a:lvl3pPr marL="1632844" indent="0">
              <a:buNone/>
              <a:defRPr sz="3200" b="1"/>
            </a:lvl3pPr>
            <a:lvl4pPr marL="2449266" indent="0">
              <a:buNone/>
              <a:defRPr sz="2900" b="1"/>
            </a:lvl4pPr>
            <a:lvl5pPr marL="3265688" indent="0">
              <a:buNone/>
              <a:defRPr sz="2900" b="1"/>
            </a:lvl5pPr>
            <a:lvl6pPr marL="4082110" indent="0">
              <a:buNone/>
              <a:defRPr sz="2900" b="1"/>
            </a:lvl6pPr>
            <a:lvl7pPr marL="4898532" indent="0">
              <a:buNone/>
              <a:defRPr sz="2900" b="1"/>
            </a:lvl7pPr>
            <a:lvl8pPr marL="5714954" indent="0">
              <a:buNone/>
              <a:defRPr sz="2900" b="1"/>
            </a:lvl8pPr>
            <a:lvl9pPr marL="6531376" indent="0">
              <a:buNone/>
              <a:defRPr sz="2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8548" y="3521123"/>
            <a:ext cx="7680960" cy="5394278"/>
          </a:xfrm>
        </p:spPr>
        <p:txBody>
          <a:bodyPr>
            <a:normAutofit/>
          </a:bodyPr>
          <a:lstStyle>
            <a:lvl1pPr>
              <a:spcBef>
                <a:spcPts val="2857"/>
              </a:spcBef>
              <a:defRPr sz="36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502140" y="2179837"/>
            <a:ext cx="7680960" cy="1126331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43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816422" indent="0">
              <a:buNone/>
              <a:defRPr sz="3600" b="1"/>
            </a:lvl2pPr>
            <a:lvl3pPr marL="1632844" indent="0">
              <a:buNone/>
              <a:defRPr sz="3200" b="1"/>
            </a:lvl3pPr>
            <a:lvl4pPr marL="2449266" indent="0">
              <a:buNone/>
              <a:defRPr sz="2900" b="1"/>
            </a:lvl4pPr>
            <a:lvl5pPr marL="3265688" indent="0">
              <a:buNone/>
              <a:defRPr sz="2900" b="1"/>
            </a:lvl5pPr>
            <a:lvl6pPr marL="4082110" indent="0">
              <a:buNone/>
              <a:defRPr sz="2900" b="1"/>
            </a:lvl6pPr>
            <a:lvl7pPr marL="4898532" indent="0">
              <a:buNone/>
              <a:defRPr sz="2900" b="1"/>
            </a:lvl7pPr>
            <a:lvl8pPr marL="5714954" indent="0">
              <a:buNone/>
              <a:defRPr sz="2900" b="1"/>
            </a:lvl8pPr>
            <a:lvl9pPr marL="6531376" indent="0">
              <a:buNone/>
              <a:defRPr sz="2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502140" y="3521123"/>
            <a:ext cx="7680960" cy="5394278"/>
          </a:xfrm>
        </p:spPr>
        <p:txBody>
          <a:bodyPr>
            <a:normAutofit/>
          </a:bodyPr>
          <a:lstStyle>
            <a:lvl1pPr>
              <a:spcBef>
                <a:spcPts val="2857"/>
              </a:spcBef>
              <a:defRPr sz="36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AFE-3B95-48EA-B00C-6A62FDF59FB5}" type="datetimeFigureOut">
              <a:rPr lang="en-US" smtClean="0"/>
              <a:t>5/6/13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37E5-3153-404B-A4DB-1F9CF09E83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AFE-3B95-48EA-B00C-6A62FDF59FB5}" type="datetimeFigureOut">
              <a:rPr lang="en-US" smtClean="0"/>
              <a:t>5/6/13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37E5-3153-404B-A4DB-1F9CF09E83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AFE-3B95-48EA-B00C-6A62FDF59FB5}" type="datetimeFigureOut">
              <a:rPr lang="en-US" smtClean="0"/>
              <a:t>5/6/13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37E5-3153-404B-A4DB-1F9CF09E83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798" y="917808"/>
            <a:ext cx="7680960" cy="1743075"/>
          </a:xfrm>
        </p:spPr>
        <p:txBody>
          <a:bodyPr anchor="b"/>
          <a:lstStyle>
            <a:lvl1pPr algn="ctr">
              <a:defRPr sz="6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5648" y="552450"/>
            <a:ext cx="7680960" cy="8362950"/>
          </a:xfrm>
        </p:spPr>
        <p:txBody>
          <a:bodyPr>
            <a:normAutofit/>
          </a:bodyPr>
          <a:lstStyle>
            <a:lvl1pPr>
              <a:spcBef>
                <a:spcPts val="3571"/>
              </a:spcBef>
              <a:defRPr sz="3900"/>
            </a:lvl1pPr>
            <a:lvl2pPr>
              <a:defRPr sz="36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798" y="2681784"/>
            <a:ext cx="7680960" cy="5580228"/>
          </a:xfrm>
        </p:spPr>
        <p:txBody>
          <a:bodyPr>
            <a:normAutofit/>
          </a:bodyPr>
          <a:lstStyle>
            <a:lvl1pPr marL="0" indent="0" algn="ctr">
              <a:spcBef>
                <a:spcPts val="1071"/>
              </a:spcBef>
              <a:buNone/>
              <a:defRPr sz="3200"/>
            </a:lvl1pPr>
            <a:lvl2pPr marL="816422" indent="0">
              <a:buNone/>
              <a:defRPr sz="2100"/>
            </a:lvl2pPr>
            <a:lvl3pPr marL="1632844" indent="0">
              <a:buNone/>
              <a:defRPr sz="1800"/>
            </a:lvl3pPr>
            <a:lvl4pPr marL="2449266" indent="0">
              <a:buNone/>
              <a:defRPr sz="1600"/>
            </a:lvl4pPr>
            <a:lvl5pPr marL="3265688" indent="0">
              <a:buNone/>
              <a:defRPr sz="1600"/>
            </a:lvl5pPr>
            <a:lvl6pPr marL="4082110" indent="0">
              <a:buNone/>
              <a:defRPr sz="1600"/>
            </a:lvl6pPr>
            <a:lvl7pPr marL="4898532" indent="0">
              <a:buNone/>
              <a:defRPr sz="1600"/>
            </a:lvl7pPr>
            <a:lvl8pPr marL="5714954" indent="0">
              <a:buNone/>
              <a:defRPr sz="1600"/>
            </a:lvl8pPr>
            <a:lvl9pPr marL="6531376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AFE-3B95-48EA-B00C-6A62FDF59FB5}" type="datetimeFigureOut">
              <a:rPr lang="en-US" smtClean="0"/>
              <a:t>5/6/13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8550" y="161364"/>
            <a:ext cx="16084552" cy="2005434"/>
          </a:xfrm>
          <a:prstGeom prst="rect">
            <a:avLst/>
          </a:prstGeom>
        </p:spPr>
        <p:txBody>
          <a:bodyPr vert="horz" lIns="163284" tIns="81642" rIns="163284" bIns="81642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8550" y="2400302"/>
            <a:ext cx="16084552" cy="6515100"/>
          </a:xfrm>
          <a:prstGeom prst="rect">
            <a:avLst/>
          </a:prstGeom>
        </p:spPr>
        <p:txBody>
          <a:bodyPr vert="horz" lIns="163284" tIns="81642" rIns="163284" bIns="8164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259670" y="9413503"/>
            <a:ext cx="4267200" cy="547688"/>
          </a:xfrm>
          <a:prstGeom prst="rect">
            <a:avLst/>
          </a:prstGeom>
        </p:spPr>
        <p:txBody>
          <a:bodyPr vert="horz" lIns="163284" tIns="81642" rIns="163284" bIns="81642" rtlCol="0" anchor="ctr"/>
          <a:lstStyle>
            <a:lvl1pPr algn="r">
              <a:defRPr sz="2100">
                <a:solidFill>
                  <a:schemeClr val="bg1"/>
                </a:solidFill>
              </a:defRPr>
            </a:lvl1pPr>
          </a:lstStyle>
          <a:p>
            <a:fld id="{2F7B0AFE-3B95-48EA-B00C-6A62FDF59FB5}" type="datetimeFigureOut">
              <a:rPr lang="en-US" smtClean="0"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917" y="9413503"/>
            <a:ext cx="9681882" cy="547688"/>
          </a:xfrm>
          <a:prstGeom prst="rect">
            <a:avLst/>
          </a:prstGeom>
        </p:spPr>
        <p:txBody>
          <a:bodyPr vert="horz" lIns="163284" tIns="81642" rIns="163284" bIns="81642" rtlCol="0" anchor="ctr"/>
          <a:lstStyle>
            <a:lvl1pPr algn="l">
              <a:defRPr sz="21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795812" y="9413503"/>
            <a:ext cx="1981200" cy="547688"/>
          </a:xfrm>
          <a:prstGeom prst="rect">
            <a:avLst/>
          </a:prstGeom>
        </p:spPr>
        <p:txBody>
          <a:bodyPr vert="horz" lIns="163284" tIns="81642" rIns="163284" bIns="81642" rtlCol="0" anchor="ctr"/>
          <a:lstStyle>
            <a:lvl1pPr algn="r">
              <a:defRPr sz="6400">
                <a:solidFill>
                  <a:schemeClr val="bg1"/>
                </a:solidFill>
              </a:defRPr>
            </a:lvl1pPr>
          </a:lstStyle>
          <a:p>
            <a:fld id="{1E2437E5-3153-404B-A4DB-1F9CF09E83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</p:sldLayoutIdLst>
  <p:txStyles>
    <p:titleStyle>
      <a:lvl1pPr algn="ctr" defTabSz="1632844" rtl="0" eaLnBrk="1" latinLnBrk="0" hangingPunct="1">
        <a:spcBef>
          <a:spcPct val="0"/>
        </a:spcBef>
        <a:buNone/>
        <a:defRPr sz="8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623656" indent="-623656" algn="l" defTabSz="1632844" rtl="0" eaLnBrk="1" latinLnBrk="0" hangingPunct="1">
        <a:spcBef>
          <a:spcPts val="3571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4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1224633" indent="-600977" algn="l" defTabSz="1632844" rtl="0" eaLnBrk="1" latinLnBrk="0" hangingPunct="1">
        <a:spcBef>
          <a:spcPts val="1071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3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729227" indent="-504594" algn="l" defTabSz="1632844" rtl="0" eaLnBrk="1" latinLnBrk="0" hangingPunct="1">
        <a:spcBef>
          <a:spcPts val="1071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3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2256500" indent="-527273" algn="l" defTabSz="1632844" rtl="0" eaLnBrk="1" latinLnBrk="0" hangingPunct="1">
        <a:spcBef>
          <a:spcPts val="1071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3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761094" indent="-504594" algn="l" defTabSz="1632844" rtl="0" eaLnBrk="1" latinLnBrk="0" hangingPunct="1">
        <a:spcBef>
          <a:spcPts val="1071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3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3265688" indent="-504594" algn="l" defTabSz="1632844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32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3781622" indent="-504594" algn="l" defTabSz="1632844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32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4283382" indent="-504594" algn="l" defTabSz="1632844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32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4802149" indent="-504594" algn="l" defTabSz="1632844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32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422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844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266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688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2110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532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954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376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5314" y="938633"/>
            <a:ext cx="13087017" cy="3809744"/>
          </a:xfrm>
        </p:spPr>
        <p:txBody>
          <a:bodyPr>
            <a:normAutofit/>
          </a:bodyPr>
          <a:lstStyle/>
          <a:p>
            <a:r>
              <a:rPr lang="en-US" sz="7200" dirty="0"/>
              <a:t>Unity Crash Course for VT Gaming Capstone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71850" y="7146701"/>
            <a:ext cx="5772150" cy="1645443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John McElmurray</a:t>
            </a:r>
          </a:p>
          <a:p>
            <a:pPr algn="r"/>
            <a:r>
              <a:rPr lang="en-US" dirty="0" err="1">
                <a:solidFill>
                  <a:schemeClr val="tx1"/>
                </a:solidFill>
              </a:rPr>
              <a:t>Github</a:t>
            </a:r>
            <a:r>
              <a:rPr lang="en-US" dirty="0">
                <a:solidFill>
                  <a:schemeClr val="tx1"/>
                </a:solidFill>
              </a:rPr>
              <a:t>: jm991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291608" y="8631077"/>
            <a:ext cx="13804869" cy="1241820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Client: Yong Cao, </a:t>
            </a:r>
            <a:r>
              <a:rPr lang="en-US" sz="3200" dirty="0" err="1" smtClean="0"/>
              <a:t>Vinny</a:t>
            </a:r>
            <a:r>
              <a:rPr lang="en-US" sz="3200" dirty="0" smtClean="0"/>
              <a:t> </a:t>
            </a:r>
            <a:r>
              <a:rPr lang="en-US" sz="3200" dirty="0" err="1" smtClean="0"/>
              <a:t>Argentina,Dane</a:t>
            </a:r>
            <a:r>
              <a:rPr lang="en-US" sz="3200" dirty="0" smtClean="0"/>
              <a:t> Webster</a:t>
            </a:r>
          </a:p>
          <a:p>
            <a:r>
              <a:rPr lang="en-US" sz="3200" dirty="0" smtClean="0"/>
              <a:t>(Game Capstone professors)</a:t>
            </a:r>
            <a:endParaRPr lang="en-US" sz="3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91607" y="4919663"/>
            <a:ext cx="13804869" cy="1169195"/>
          </a:xfrm>
          <a:prstGeom prst="rect">
            <a:avLst/>
          </a:prstGeom>
        </p:spPr>
        <p:txBody>
          <a:bodyPr vert="horz" lIns="137160" tIns="68580" rIns="137160" bIns="6858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dirty="0" smtClean="0">
                <a:solidFill>
                  <a:schemeClr val="bg1">
                    <a:lumMod val="50000"/>
                  </a:schemeClr>
                </a:solidFill>
              </a:rPr>
              <a:t>Final </a:t>
            </a:r>
            <a:r>
              <a:rPr lang="en-US" sz="6600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600" dirty="0" smtClean="0">
                <a:solidFill>
                  <a:schemeClr val="bg1">
                    <a:lumMod val="50000"/>
                  </a:schemeClr>
                </a:solidFill>
              </a:rPr>
              <a:t>resentation</a:t>
            </a:r>
            <a:endParaRPr lang="en-US" sz="6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9454" y="0"/>
            <a:ext cx="3563130" cy="3563130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9144000" y="7146702"/>
            <a:ext cx="5772150" cy="1645443"/>
          </a:xfrm>
          <a:prstGeom prst="rect">
            <a:avLst/>
          </a:prstGeom>
        </p:spPr>
        <p:txBody>
          <a:bodyPr vert="horz" lIns="137160" tIns="68580" rIns="137160" bIns="6858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200" dirty="0"/>
              <a:t>Julian Adams</a:t>
            </a:r>
          </a:p>
          <a:p>
            <a:pPr algn="l"/>
            <a:r>
              <a:rPr lang="en-US" sz="3200" dirty="0" err="1"/>
              <a:t>Github</a:t>
            </a:r>
            <a:r>
              <a:rPr lang="en-US" sz="3200" dirty="0"/>
              <a:t>: </a:t>
            </a:r>
            <a:r>
              <a:rPr lang="en-US" sz="3200" dirty="0" err="1"/>
              <a:t>throughbeingjulian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4276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Camera </a:t>
            </a:r>
            <a:r>
              <a:rPr lang="en-US" dirty="0"/>
              <a:t>T</a:t>
            </a:r>
            <a:r>
              <a:rPr lang="en-US" dirty="0" smtClean="0"/>
              <a:t>utorials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7300" y="2738438"/>
            <a:ext cx="16832992" cy="2822103"/>
          </a:xfrm>
        </p:spPr>
        <p:txBody>
          <a:bodyPr>
            <a:normAutofit/>
          </a:bodyPr>
          <a:lstStyle/>
          <a:p>
            <a:r>
              <a:rPr lang="en-US" dirty="0" smtClean="0"/>
              <a:t>Mass Effect over </a:t>
            </a: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s</a:t>
            </a:r>
            <a:r>
              <a:rPr lang="en-US" dirty="0" smtClean="0"/>
              <a:t>houlder </a:t>
            </a:r>
            <a:r>
              <a:rPr lang="en-US" dirty="0"/>
              <a:t>c</a:t>
            </a:r>
            <a:r>
              <a:rPr lang="en-US" dirty="0" smtClean="0"/>
              <a:t>amera</a:t>
            </a:r>
          </a:p>
          <a:p>
            <a:r>
              <a:rPr lang="en-US" dirty="0" smtClean="0"/>
              <a:t>Weapon </a:t>
            </a:r>
            <a:r>
              <a:rPr lang="en-US" dirty="0"/>
              <a:t>c</a:t>
            </a:r>
            <a:r>
              <a:rPr lang="en-US" dirty="0" smtClean="0"/>
              <a:t>rosshair </a:t>
            </a:r>
            <a:r>
              <a:rPr lang="en-US" dirty="0"/>
              <a:t>t</a:t>
            </a:r>
            <a:r>
              <a:rPr lang="en-US" dirty="0" smtClean="0"/>
              <a:t>argeting camera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9263" y="4790201"/>
            <a:ext cx="8478458" cy="4982665"/>
          </a:xfrm>
          <a:prstGeom prst="rect">
            <a:avLst/>
          </a:prstGeom>
        </p:spPr>
      </p:pic>
      <p:pic>
        <p:nvPicPr>
          <p:cNvPr id="5" name="Picture 4" descr="gears-of-war-figh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16" y="4803591"/>
            <a:ext cx="8338140" cy="496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41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Mecanim 2D Blend </a:t>
            </a:r>
            <a:r>
              <a:rPr lang="en-US" dirty="0" smtClean="0"/>
              <a:t>Trees</a:t>
            </a:r>
            <a:endParaRPr lang="en-US" dirty="0"/>
          </a:p>
        </p:txBody>
      </p:sp>
      <p:pic>
        <p:nvPicPr>
          <p:cNvPr id="5" name="Content Placeholder 4" descr="2DBlending-0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910" r="-69910"/>
          <a:stretch>
            <a:fillRect/>
          </a:stretch>
        </p:blipFill>
        <p:spPr>
          <a:xfrm>
            <a:off x="745463" y="2400300"/>
            <a:ext cx="7680325" cy="6515100"/>
          </a:xfrm>
        </p:spPr>
      </p:pic>
      <p:pic>
        <p:nvPicPr>
          <p:cNvPr id="6" name="Content Placeholder 5" descr="2DBlending-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906" b="-33906"/>
          <a:stretch>
            <a:fillRect/>
          </a:stretch>
        </p:blipFill>
        <p:spPr>
          <a:xfrm>
            <a:off x="7597070" y="2400302"/>
            <a:ext cx="7680960" cy="6515100"/>
          </a:xfrm>
        </p:spPr>
      </p:pic>
    </p:spTree>
    <p:extLst>
      <p:ext uri="{BB962C8B-B14F-4D97-AF65-F5344CB8AC3E}">
        <p14:creationId xmlns:p14="http://schemas.microsoft.com/office/powerpoint/2010/main" val="258594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550" y="161363"/>
            <a:ext cx="16084552" cy="2488893"/>
          </a:xfrm>
        </p:spPr>
        <p:txBody>
          <a:bodyPr/>
          <a:lstStyle/>
          <a:p>
            <a:r>
              <a:rPr lang="en-US" dirty="0" smtClean="0"/>
              <a:t>Camera </a:t>
            </a:r>
            <a:r>
              <a:rPr lang="en-US" dirty="0"/>
              <a:t>Frustum </a:t>
            </a:r>
            <a:r>
              <a:rPr lang="en-US" dirty="0" smtClean="0"/>
              <a:t>Camera </a:t>
            </a:r>
            <a:r>
              <a:rPr lang="en-US" dirty="0"/>
              <a:t>Viewing </a:t>
            </a:r>
            <a:r>
              <a:rPr lang="en-US" dirty="0" smtClean="0"/>
              <a:t>Volume </a:t>
            </a:r>
            <a:endParaRPr lang="en-US" dirty="0"/>
          </a:p>
        </p:txBody>
      </p:sp>
      <p:pic>
        <p:nvPicPr>
          <p:cNvPr id="4" name="Content Placeholder 3" descr="Unity-Camera-Component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038" r="-44038"/>
          <a:stretch>
            <a:fillRect/>
          </a:stretch>
        </p:blipFill>
        <p:spPr>
          <a:xfrm>
            <a:off x="0" y="2705099"/>
            <a:ext cx="18288000" cy="7224687"/>
          </a:xfrm>
        </p:spPr>
      </p:pic>
    </p:spTree>
    <p:extLst>
      <p:ext uri="{BB962C8B-B14F-4D97-AF65-F5344CB8AC3E}">
        <p14:creationId xmlns:p14="http://schemas.microsoft.com/office/powerpoint/2010/main" val="77079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3809872"/>
            <a:ext cx="15773400" cy="1988345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      What is Unity?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Unity is a free game engine aimed at democratizing game development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Using </a:t>
            </a:r>
            <a:r>
              <a:rPr lang="en-US" dirty="0"/>
              <a:t>Unity, you can publish your game on the following platforms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Xbox 360</a:t>
            </a:r>
          </a:p>
          <a:p>
            <a:pPr lvl="1"/>
            <a:r>
              <a:rPr lang="en-US" dirty="0" smtClean="0"/>
              <a:t>PS3</a:t>
            </a:r>
          </a:p>
          <a:p>
            <a:pPr lvl="1"/>
            <a:r>
              <a:rPr lang="en-US" dirty="0" smtClean="0"/>
              <a:t>iPhone</a:t>
            </a:r>
          </a:p>
          <a:p>
            <a:pPr lvl="1"/>
            <a:r>
              <a:rPr lang="en-US" dirty="0" smtClean="0"/>
              <a:t>Android Phones</a:t>
            </a:r>
          </a:p>
          <a:p>
            <a:pPr lvl="1"/>
            <a:r>
              <a:rPr lang="en-US" dirty="0" smtClean="0"/>
              <a:t>Unity Web Player</a:t>
            </a:r>
            <a:endParaRPr lang="en-US" dirty="0"/>
          </a:p>
          <a:p>
            <a:pPr lvl="1"/>
            <a:r>
              <a:rPr lang="en-US" dirty="0" smtClean="0"/>
              <a:t>Etc…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390" y="538295"/>
            <a:ext cx="1863500" cy="1863500"/>
          </a:xfrm>
          <a:prstGeom prst="rect">
            <a:avLst/>
          </a:prstGeom>
        </p:spPr>
      </p:pic>
      <p:pic>
        <p:nvPicPr>
          <p:cNvPr id="6" name="Content Placeholder 5" descr="devices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4" r="4384"/>
          <a:stretch>
            <a:fillRect/>
          </a:stretch>
        </p:blipFill>
        <p:spPr>
          <a:xfrm>
            <a:off x="8779897" y="2400302"/>
            <a:ext cx="8403205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77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and Project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we took CS 4644, we found </a:t>
            </a:r>
            <a:r>
              <a:rPr lang="en-US" dirty="0"/>
              <a:t>it difficult start game </a:t>
            </a:r>
            <a:r>
              <a:rPr lang="en-US" dirty="0" smtClean="0"/>
              <a:t>programming </a:t>
            </a:r>
            <a:r>
              <a:rPr lang="en-US" dirty="0"/>
              <a:t>coming </a:t>
            </a:r>
            <a:r>
              <a:rPr lang="en-US" dirty="0" smtClean="0"/>
              <a:t>from a </a:t>
            </a:r>
            <a:r>
              <a:rPr lang="en-US" dirty="0"/>
              <a:t>software </a:t>
            </a:r>
            <a:r>
              <a:rPr lang="en-US" dirty="0" smtClean="0"/>
              <a:t>engineering education.</a:t>
            </a:r>
          </a:p>
          <a:p>
            <a:r>
              <a:rPr lang="en-US" sz="4400" dirty="0" smtClean="0"/>
              <a:t>To get </a:t>
            </a:r>
            <a:r>
              <a:rPr lang="en-US" sz="4400" dirty="0"/>
              <a:t>students up and running in Unity as quickly as possible with open source starter project and code.</a:t>
            </a:r>
          </a:p>
          <a:p>
            <a:r>
              <a:rPr lang="en-US" dirty="0" smtClean="0"/>
              <a:t>To provide a detailed video tutorial series.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98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17 Video Tutorials</a:t>
            </a:r>
            <a:endParaRPr lang="en-US" dirty="0"/>
          </a:p>
          <a:p>
            <a:r>
              <a:rPr lang="en-US" dirty="0"/>
              <a:t>GIT Revision Control</a:t>
            </a:r>
          </a:p>
          <a:p>
            <a:pPr lvl="1"/>
            <a:r>
              <a:rPr lang="en-US" dirty="0"/>
              <a:t>GitHub Client (Windows)</a:t>
            </a:r>
          </a:p>
          <a:p>
            <a:pPr lvl="1"/>
            <a:r>
              <a:rPr lang="en-US" dirty="0"/>
              <a:t>SourceTree Client (Mac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Setting Up Unity Source Control</a:t>
            </a:r>
            <a:endParaRPr lang="en-US" dirty="0"/>
          </a:p>
          <a:p>
            <a:r>
              <a:rPr lang="en-US" dirty="0" smtClean="0"/>
              <a:t>Camera Tutorials </a:t>
            </a:r>
            <a:endParaRPr lang="en-US" dirty="0"/>
          </a:p>
          <a:p>
            <a:pPr lvl="1"/>
            <a:r>
              <a:rPr lang="en-US" dirty="0" smtClean="0"/>
              <a:t>Third Person Camera</a:t>
            </a:r>
          </a:p>
          <a:p>
            <a:pPr lvl="2"/>
            <a:r>
              <a:rPr lang="en-US" dirty="0" smtClean="0"/>
              <a:t>Behind The Back Camera</a:t>
            </a:r>
          </a:p>
          <a:p>
            <a:pPr lvl="2"/>
            <a:r>
              <a:rPr lang="en-US" dirty="0"/>
              <a:t>Free Roaming </a:t>
            </a:r>
            <a:r>
              <a:rPr lang="en-US" dirty="0" smtClean="0"/>
              <a:t>Camera</a:t>
            </a:r>
          </a:p>
          <a:p>
            <a:pPr lvl="1"/>
            <a:r>
              <a:rPr lang="en-US" dirty="0" smtClean="0"/>
              <a:t>First </a:t>
            </a:r>
            <a:r>
              <a:rPr lang="en-US" dirty="0"/>
              <a:t>Person </a:t>
            </a:r>
            <a:r>
              <a:rPr lang="en-US" dirty="0" smtClean="0"/>
              <a:t>Looking Camera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Mecanim Tutorials</a:t>
            </a:r>
          </a:p>
          <a:p>
            <a:pPr lvl="1"/>
            <a:r>
              <a:rPr lang="en-US" dirty="0" smtClean="0"/>
              <a:t>Animation Blend Trees</a:t>
            </a:r>
          </a:p>
          <a:p>
            <a:pPr lvl="1"/>
            <a:r>
              <a:rPr lang="en-US" dirty="0" smtClean="0"/>
              <a:t>Character Locomotion</a:t>
            </a:r>
          </a:p>
          <a:p>
            <a:r>
              <a:rPr lang="en-US" dirty="0" smtClean="0"/>
              <a:t>User and Developers Manual</a:t>
            </a:r>
          </a:p>
          <a:p>
            <a:r>
              <a:rPr lang="en-US" dirty="0" smtClean="0"/>
              <a:t>Open Source Project Maintained on GitHub Server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33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GIT Tutorials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081" y="2213909"/>
            <a:ext cx="16302494" cy="230311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Merging, Branching, Collaboration</a:t>
            </a:r>
            <a:endParaRPr lang="en-US" dirty="0"/>
          </a:p>
          <a:p>
            <a:r>
              <a:rPr lang="en-US" dirty="0" smtClean="0"/>
              <a:t>Cloud </a:t>
            </a:r>
            <a:r>
              <a:rPr lang="en-US" dirty="0"/>
              <a:t>B</a:t>
            </a:r>
            <a:r>
              <a:rPr lang="en-US" dirty="0" smtClean="0"/>
              <a:t>ackup</a:t>
            </a:r>
            <a:endParaRPr lang="en-US" dirty="0"/>
          </a:p>
          <a:p>
            <a:r>
              <a:rPr lang="en-US" dirty="0" smtClean="0"/>
              <a:t>Feature </a:t>
            </a:r>
            <a:r>
              <a:rPr lang="en-US" dirty="0"/>
              <a:t>B</a:t>
            </a:r>
            <a:r>
              <a:rPr lang="en-US" dirty="0" smtClean="0"/>
              <a:t>ranches </a:t>
            </a:r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/>
              <a:t>G</a:t>
            </a:r>
            <a:r>
              <a:rPr lang="en-US" dirty="0" smtClean="0"/>
              <a:t>uilt-Free </a:t>
            </a:r>
            <a:r>
              <a:rPr lang="en-US" dirty="0"/>
              <a:t>E</a:t>
            </a:r>
            <a:r>
              <a:rPr lang="en-US" dirty="0" smtClean="0"/>
              <a:t>xperimentation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603" y="4791263"/>
            <a:ext cx="8117787" cy="4501814"/>
          </a:xfrm>
          <a:prstGeom prst="rect">
            <a:avLst/>
          </a:prstGeom>
        </p:spPr>
      </p:pic>
      <p:pic>
        <p:nvPicPr>
          <p:cNvPr id="1026" name="Picture 2" descr="http://www.sourcetreeapp.com/images/sourcetree_hero_mac_histor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2091" y="4791263"/>
            <a:ext cx="8373295" cy="450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94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550" y="161364"/>
            <a:ext cx="16084552" cy="1771115"/>
          </a:xfrm>
        </p:spPr>
        <p:txBody>
          <a:bodyPr/>
          <a:lstStyle/>
          <a:p>
            <a:r>
              <a:rPr lang="en-US" dirty="0" smtClean="0"/>
              <a:t>Camera </a:t>
            </a:r>
            <a:r>
              <a:rPr lang="en-US" dirty="0"/>
              <a:t>T</a:t>
            </a:r>
            <a:r>
              <a:rPr lang="en-US" dirty="0" smtClean="0"/>
              <a:t>utorials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7300" y="1993054"/>
            <a:ext cx="16832992" cy="217557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There isn’t a good solution in Unity Asset Store</a:t>
            </a:r>
          </a:p>
          <a:p>
            <a:r>
              <a:rPr lang="en-US" dirty="0" smtClean="0"/>
              <a:t>First person, and 3</a:t>
            </a:r>
            <a:r>
              <a:rPr lang="en-US" baseline="30000" dirty="0" smtClean="0"/>
              <a:t>rd</a:t>
            </a:r>
            <a:r>
              <a:rPr lang="en-US" dirty="0" smtClean="0"/>
              <a:t> person elements</a:t>
            </a:r>
          </a:p>
          <a:p>
            <a:pPr lvl="1"/>
            <a:r>
              <a:rPr lang="en-US" dirty="0" smtClean="0"/>
              <a:t>Flexible and useful for any 3d project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9295" t="19117" r="27623" b="25820"/>
          <a:stretch/>
        </p:blipFill>
        <p:spPr>
          <a:xfrm>
            <a:off x="1270048" y="4495836"/>
            <a:ext cx="7295543" cy="5162385"/>
          </a:xfrm>
          <a:prstGeom prst="rect">
            <a:avLst/>
          </a:prstGeom>
        </p:spPr>
      </p:pic>
      <p:pic>
        <p:nvPicPr>
          <p:cNvPr id="5" name="Picture 4" descr="CameraAngleMari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190" y="4495837"/>
            <a:ext cx="7478616" cy="516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37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804" y="524529"/>
            <a:ext cx="17118038" cy="1435557"/>
          </a:xfrm>
        </p:spPr>
        <p:txBody>
          <a:bodyPr>
            <a:normAutofit/>
          </a:bodyPr>
          <a:lstStyle/>
          <a:p>
            <a:r>
              <a:rPr lang="en-US" dirty="0"/>
              <a:t>Mecanim Tutorials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7300" y="2738439"/>
            <a:ext cx="15773400" cy="195713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Animation </a:t>
            </a:r>
            <a:r>
              <a:rPr lang="en-US" dirty="0"/>
              <a:t>retargeting with Mecanim saves time</a:t>
            </a:r>
          </a:p>
          <a:p>
            <a:r>
              <a:rPr lang="en-US" dirty="0"/>
              <a:t>Takes advantage of free Unity animations (free programmer art)</a:t>
            </a:r>
          </a:p>
          <a:p>
            <a:endParaRPr lang="en-US" dirty="0"/>
          </a:p>
        </p:txBody>
      </p:sp>
      <p:pic>
        <p:nvPicPr>
          <p:cNvPr id="5" name="Picture 4" descr="Piv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406" y="4515999"/>
            <a:ext cx="6874957" cy="5120820"/>
          </a:xfrm>
          <a:prstGeom prst="rect">
            <a:avLst/>
          </a:prstGeom>
        </p:spPr>
      </p:pic>
      <p:pic>
        <p:nvPicPr>
          <p:cNvPr id="7" name="Picture 6" descr="PivotMari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436" y="4515998"/>
            <a:ext cx="7398502" cy="516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72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 Demo</a:t>
            </a:r>
            <a:endParaRPr lang="en-US" dirty="0"/>
          </a:p>
        </p:txBody>
      </p:sp>
      <p:pic>
        <p:nvPicPr>
          <p:cNvPr id="4" name="Content Placeholder 3" descr="Untitled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44" r="-13644"/>
          <a:stretch>
            <a:fillRect/>
          </a:stretch>
        </p:blipFill>
        <p:spPr>
          <a:xfrm>
            <a:off x="1" y="2136059"/>
            <a:ext cx="18529722" cy="7447341"/>
          </a:xfrm>
        </p:spPr>
      </p:pic>
    </p:spTree>
    <p:extLst>
      <p:ext uri="{BB962C8B-B14F-4D97-AF65-F5344CB8AC3E}">
        <p14:creationId xmlns:p14="http://schemas.microsoft.com/office/powerpoint/2010/main" val="193877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 for Future Developers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Mass Effect style over </a:t>
            </a: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s</a:t>
            </a:r>
            <a:r>
              <a:rPr lang="en-US" dirty="0" smtClean="0"/>
              <a:t>houlder </a:t>
            </a:r>
            <a:r>
              <a:rPr lang="en-US" dirty="0"/>
              <a:t>c</a:t>
            </a:r>
            <a:r>
              <a:rPr lang="en-US" dirty="0" smtClean="0"/>
              <a:t>amera</a:t>
            </a:r>
          </a:p>
          <a:p>
            <a:r>
              <a:rPr lang="en-US" dirty="0" smtClean="0"/>
              <a:t>Gears of War weapon </a:t>
            </a:r>
            <a:r>
              <a:rPr lang="en-US" dirty="0"/>
              <a:t>c</a:t>
            </a:r>
            <a:r>
              <a:rPr lang="en-US" dirty="0" smtClean="0"/>
              <a:t>rosshair </a:t>
            </a:r>
            <a:r>
              <a:rPr lang="en-US" dirty="0"/>
              <a:t>t</a:t>
            </a:r>
            <a:r>
              <a:rPr lang="en-US" dirty="0" smtClean="0"/>
              <a:t>argeting </a:t>
            </a:r>
            <a:r>
              <a:rPr lang="en-US" dirty="0"/>
              <a:t>c</a:t>
            </a:r>
            <a:r>
              <a:rPr lang="en-US" dirty="0" smtClean="0"/>
              <a:t>amera</a:t>
            </a:r>
          </a:p>
          <a:p>
            <a:pPr lvl="1"/>
            <a:r>
              <a:rPr lang="en-US" dirty="0" smtClean="0"/>
              <a:t>Resource reference </a:t>
            </a:r>
            <a:r>
              <a:rPr lang="en-US" dirty="0"/>
              <a:t>a</a:t>
            </a:r>
            <a:r>
              <a:rPr lang="en-US" dirty="0" smtClean="0"/>
              <a:t>sset </a:t>
            </a:r>
            <a:r>
              <a:rPr lang="en-US" dirty="0"/>
              <a:t>s</a:t>
            </a:r>
            <a:r>
              <a:rPr lang="en-US" dirty="0" smtClean="0"/>
              <a:t>tore </a:t>
            </a:r>
            <a:r>
              <a:rPr lang="en-US" dirty="0"/>
              <a:t>s</a:t>
            </a:r>
            <a:r>
              <a:rPr lang="en-US" dirty="0" smtClean="0"/>
              <a:t>oldier</a:t>
            </a:r>
          </a:p>
          <a:p>
            <a:r>
              <a:rPr lang="en-US" dirty="0" smtClean="0"/>
              <a:t>Mecanim 2D blend </a:t>
            </a:r>
            <a:r>
              <a:rPr lang="en-US" dirty="0"/>
              <a:t>t</a:t>
            </a:r>
            <a:r>
              <a:rPr lang="en-US" dirty="0" smtClean="0"/>
              <a:t>rees</a:t>
            </a:r>
          </a:p>
          <a:p>
            <a:r>
              <a:rPr lang="en-US" dirty="0" smtClean="0"/>
              <a:t>Using the </a:t>
            </a:r>
            <a:r>
              <a:rPr lang="en-US" dirty="0"/>
              <a:t>c</a:t>
            </a:r>
            <a:r>
              <a:rPr lang="en-US" dirty="0" smtClean="0"/>
              <a:t>amera </a:t>
            </a:r>
            <a:r>
              <a:rPr lang="en-US" dirty="0"/>
              <a:t>f</a:t>
            </a:r>
            <a:r>
              <a:rPr lang="en-US" dirty="0" smtClean="0"/>
              <a:t>rustum to keep </a:t>
            </a:r>
            <a:r>
              <a:rPr lang="en-US" dirty="0"/>
              <a:t>c</a:t>
            </a:r>
            <a:r>
              <a:rPr lang="en-US" dirty="0" smtClean="0"/>
              <a:t>amera </a:t>
            </a:r>
            <a:r>
              <a:rPr lang="en-US" dirty="0"/>
              <a:t>v</a:t>
            </a:r>
            <a:r>
              <a:rPr lang="en-US" dirty="0" smtClean="0"/>
              <a:t>iewing </a:t>
            </a:r>
            <a:r>
              <a:rPr lang="en-US" dirty="0"/>
              <a:t>v</a:t>
            </a:r>
            <a:r>
              <a:rPr lang="en-US" dirty="0" smtClean="0"/>
              <a:t>olume in </a:t>
            </a:r>
            <a:r>
              <a:rPr lang="en-US" dirty="0"/>
              <a:t>t</a:t>
            </a:r>
            <a:r>
              <a:rPr lang="en-US" dirty="0" smtClean="0"/>
              <a:t>he game scene.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89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18080</TotalTime>
  <Words>428</Words>
  <Application>Microsoft Macintosh PowerPoint</Application>
  <PresentationFormat>Custom</PresentationFormat>
  <Paragraphs>90</Paragraphs>
  <Slides>13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Breeze</vt:lpstr>
      <vt:lpstr>Unity Crash Course for VT Gaming Capstone</vt:lpstr>
      <vt:lpstr>      What is Unity?</vt:lpstr>
      <vt:lpstr>Motivation and Project Goal</vt:lpstr>
      <vt:lpstr>Project Deliverables</vt:lpstr>
      <vt:lpstr>GIT Tutorials</vt:lpstr>
      <vt:lpstr>Camera Tutorials</vt:lpstr>
      <vt:lpstr>Mecanim Tutorials</vt:lpstr>
      <vt:lpstr>Live Demo</vt:lpstr>
      <vt:lpstr>Guide for Future Developers</vt:lpstr>
      <vt:lpstr>Future Camera Tutorials</vt:lpstr>
      <vt:lpstr>Mecanim 2D Blend Trees</vt:lpstr>
      <vt:lpstr>Camera Frustum Camera Viewing Volume </vt:lpstr>
      <vt:lpstr>Questions?</vt:lpstr>
    </vt:vector>
  </TitlesOfParts>
  <Company>Virginia 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GIT for Unity 3D</dc:title>
  <dc:creator>John McElmurray</dc:creator>
  <cp:lastModifiedBy>Julian Adams</cp:lastModifiedBy>
  <cp:revision>99</cp:revision>
  <dcterms:created xsi:type="dcterms:W3CDTF">2013-03-09T02:19:11Z</dcterms:created>
  <dcterms:modified xsi:type="dcterms:W3CDTF">2013-05-06T18:57:46Z</dcterms:modified>
</cp:coreProperties>
</file>