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19"/>
  </p:notesMasterIdLst>
  <p:sldIdLst>
    <p:sldId id="256" r:id="rId2"/>
    <p:sldId id="277" r:id="rId3"/>
    <p:sldId id="263" r:id="rId4"/>
    <p:sldId id="264" r:id="rId5"/>
    <p:sldId id="258" r:id="rId6"/>
    <p:sldId id="260" r:id="rId7"/>
    <p:sldId id="261" r:id="rId8"/>
    <p:sldId id="276" r:id="rId9"/>
    <p:sldId id="265" r:id="rId10"/>
    <p:sldId id="275" r:id="rId11"/>
    <p:sldId id="266" r:id="rId12"/>
    <p:sldId id="274" r:id="rId13"/>
    <p:sldId id="270" r:id="rId14"/>
    <p:sldId id="271" r:id="rId15"/>
    <p:sldId id="272" r:id="rId16"/>
    <p:sldId id="269"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494949"/>
    <a:srgbClr val="2323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422"/>
    <p:restoredTop sz="94700"/>
  </p:normalViewPr>
  <p:slideViewPr>
    <p:cSldViewPr snapToGrid="0">
      <p:cViewPr varScale="1">
        <p:scale>
          <a:sx n="95" d="100"/>
          <a:sy n="95" d="100"/>
        </p:scale>
        <p:origin x="200" y="6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9C308C-A06B-8F45-9914-C978B4B6B50E}" type="datetimeFigureOut">
              <a:rPr lang="en-US" smtClean="0"/>
              <a:t>4/11/25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C04C8-4F18-CA4D-8485-F21A92F1A273}" type="slidenum">
              <a:rPr lang="en-US" smtClean="0"/>
              <a:t>‹#›</a:t>
            </a:fld>
            <a:endParaRPr lang="en-US"/>
          </a:p>
        </p:txBody>
      </p:sp>
    </p:spTree>
    <p:extLst>
      <p:ext uri="{BB962C8B-B14F-4D97-AF65-F5344CB8AC3E}">
        <p14:creationId xmlns:p14="http://schemas.microsoft.com/office/powerpoint/2010/main" val="243926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Image generated by Copilot within Power Point</a:t>
            </a:r>
          </a:p>
        </p:txBody>
      </p:sp>
      <p:sp>
        <p:nvSpPr>
          <p:cNvPr id="4" name="Slide Number Placeholder 3"/>
          <p:cNvSpPr>
            <a:spLocks noGrp="1"/>
          </p:cNvSpPr>
          <p:nvPr>
            <p:ph type="sldNum" sz="quarter" idx="5"/>
          </p:nvPr>
        </p:nvSpPr>
        <p:spPr/>
        <p:txBody>
          <a:bodyPr/>
          <a:lstStyle/>
          <a:p>
            <a:fld id="{046C04C8-4F18-CA4D-8485-F21A92F1A273}" type="slidenum">
              <a:rPr lang="en-US" smtClean="0"/>
              <a:t>3</a:t>
            </a:fld>
            <a:endParaRPr lang="en-US"/>
          </a:p>
        </p:txBody>
      </p:sp>
    </p:spTree>
    <p:extLst>
      <p:ext uri="{BB962C8B-B14F-4D97-AF65-F5344CB8AC3E}">
        <p14:creationId xmlns:p14="http://schemas.microsoft.com/office/powerpoint/2010/main" val="4025047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Librarians and information professionals have a deep understanding of how search tools have developed, and are experienced in evaluating and supporting others in evaluating the use of tools and their outputs for different contexts, and for biases – critical evaluation </a:t>
            </a:r>
          </a:p>
        </p:txBody>
      </p:sp>
      <p:sp>
        <p:nvSpPr>
          <p:cNvPr id="4" name="Slide Number Placeholder 3"/>
          <p:cNvSpPr>
            <a:spLocks noGrp="1"/>
          </p:cNvSpPr>
          <p:nvPr>
            <p:ph type="sldNum" sz="quarter" idx="5"/>
          </p:nvPr>
        </p:nvSpPr>
        <p:spPr/>
        <p:txBody>
          <a:bodyPr/>
          <a:lstStyle/>
          <a:p>
            <a:fld id="{046C04C8-4F18-CA4D-8485-F21A92F1A273}" type="slidenum">
              <a:rPr lang="en-US" smtClean="0"/>
              <a:t>6</a:t>
            </a:fld>
            <a:endParaRPr lang="en-US"/>
          </a:p>
        </p:txBody>
      </p:sp>
    </p:spTree>
    <p:extLst>
      <p:ext uri="{BB962C8B-B14F-4D97-AF65-F5344CB8AC3E}">
        <p14:creationId xmlns:p14="http://schemas.microsoft.com/office/powerpoint/2010/main" val="545484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padlet.com</a:t>
            </a:r>
            <a:r>
              <a:rPr lang="en-US" dirty="0"/>
              <a:t>/</a:t>
            </a:r>
            <a:r>
              <a:rPr lang="en-US" dirty="0" err="1"/>
              <a:t>vpannabe</a:t>
            </a:r>
            <a:r>
              <a:rPr lang="en-US" dirty="0"/>
              <a:t>/how-do-you-interact-with-libraries-in-your-work-or-instituti-abj4f8nvibe9hme7 </a:t>
            </a:r>
          </a:p>
        </p:txBody>
      </p:sp>
      <p:sp>
        <p:nvSpPr>
          <p:cNvPr id="4" name="Slide Number Placeholder 3"/>
          <p:cNvSpPr>
            <a:spLocks noGrp="1"/>
          </p:cNvSpPr>
          <p:nvPr>
            <p:ph type="sldNum" sz="quarter" idx="5"/>
          </p:nvPr>
        </p:nvSpPr>
        <p:spPr/>
        <p:txBody>
          <a:bodyPr/>
          <a:lstStyle/>
          <a:p>
            <a:fld id="{046C04C8-4F18-CA4D-8485-F21A92F1A273}" type="slidenum">
              <a:rPr lang="en-US" smtClean="0"/>
              <a:t>15</a:t>
            </a:fld>
            <a:endParaRPr lang="en-US"/>
          </a:p>
        </p:txBody>
      </p:sp>
    </p:spTree>
    <p:extLst>
      <p:ext uri="{BB962C8B-B14F-4D97-AF65-F5344CB8AC3E}">
        <p14:creationId xmlns:p14="http://schemas.microsoft.com/office/powerpoint/2010/main" val="923995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6C04C8-4F18-CA4D-8485-F21A92F1A273}" type="slidenum">
              <a:rPr lang="en-US" smtClean="0"/>
              <a:t>17</a:t>
            </a:fld>
            <a:endParaRPr lang="en-US"/>
          </a:p>
        </p:txBody>
      </p:sp>
    </p:spTree>
    <p:extLst>
      <p:ext uri="{BB962C8B-B14F-4D97-AF65-F5344CB8AC3E}">
        <p14:creationId xmlns:p14="http://schemas.microsoft.com/office/powerpoint/2010/main" val="90634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4/11/25</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4/11/25</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linkedin.com/groups/14495341/" TargetMode="External"/><Relationship Id="rId2" Type="http://schemas.openxmlformats.org/officeDocument/2006/relationships/hyperlink" Target="mailto:vpannabe@vt.edu"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s://creativecommons.org/licenses/by/4.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shsulibraryguides.org/genailibraries/home" TargetMode="External"/><Relationship Id="rId7" Type="http://schemas.openxmlformats.org/officeDocument/2006/relationships/image" Target="../media/image17.png"/><Relationship Id="rId2" Type="http://schemas.openxmlformats.org/officeDocument/2006/relationships/hyperlink" Target="https://youtu.be/__Yhp_CrSIo?si=5h7ABgoS4iUUA8h1" TargetMode="External"/><Relationship Id="rId1" Type="http://schemas.openxmlformats.org/officeDocument/2006/relationships/slideLayout" Target="../slideLayouts/slideLayout2.xml"/><Relationship Id="rId6" Type="http://schemas.openxmlformats.org/officeDocument/2006/relationships/hyperlink" Target="https://guides.library.georgetown.edu/ai/tools" TargetMode="External"/><Relationship Id="rId5" Type="http://schemas.openxmlformats.org/officeDocument/2006/relationships/hyperlink" Target="https://scholar.google.com/citations?user=lPK8_wQAAAAJ&amp;hl=en&amp;inst=13410158990364976897" TargetMode="External"/><Relationship Id="rId4" Type="http://schemas.openxmlformats.org/officeDocument/2006/relationships/hyperlink" Target="https://guides.lib.vt.edu/gradworkshops/past"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experts.vt.edu/5675-william-a-ingram" TargetMode="External"/><Relationship Id="rId3" Type="http://schemas.openxmlformats.org/officeDocument/2006/relationships/hyperlink" Target="https://blogs.bl.uk/digital-scholarship/2024/12/ai-and-machine-learning-etc-with-british-library-collections.html" TargetMode="External"/><Relationship Id="rId7" Type="http://schemas.openxmlformats.org/officeDocument/2006/relationships/hyperlink" Target="https://experts.vt.edu/3497-chreston-miller"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s://jasonhiggins.vt.domains/home/" TargetMode="External"/><Relationship Id="rId5" Type="http://schemas.openxmlformats.org/officeDocument/2006/relationships/hyperlink" Target="https://crl.acrl.org/index.php/crl/article/view/26325/34254" TargetMode="External"/><Relationship Id="rId10" Type="http://schemas.openxmlformats.org/officeDocument/2006/relationships/hyperlink" Target="https://www.yinlinchen.com/" TargetMode="External"/><Relationship Id="rId4" Type="http://schemas.openxmlformats.org/officeDocument/2006/relationships/image" Target="../media/image19.png"/><Relationship Id="rId9" Type="http://schemas.openxmlformats.org/officeDocument/2006/relationships/hyperlink" Target="https://waingram.github.io/research/"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ala.org/sites/default/files/2025-03/Library-LedAI.pdf" TargetMode="External"/><Relationship Id="rId2" Type="http://schemas.openxmlformats.org/officeDocument/2006/relationships/hyperlink" Target="https://youtu.be/AoF2O2vzRCg?si=7cBkVxZ0zvPxWuZv"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pixabay.com/users/alexas_fotos-686414/?utm_source=link-attribution&amp;utm_medium=referral&amp;utm_campaign=image&amp;utm_content=5077738"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4.jpg"/><Relationship Id="rId4" Type="http://schemas.openxmlformats.org/officeDocument/2006/relationships/hyperlink" Target="https://pixabay.com/?utm_source=link-attribution&amp;utm_medium=referral&amp;utm_campaign=image&amp;utm_content=507773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8" Type="http://schemas.openxmlformats.org/officeDocument/2006/relationships/hyperlink" Target="https://connect.ala.org/acrl/viewdocument/social-intelligence-in-the-age-of-a?CommunityKey=cc752b9c-b11b-4b69-a9fa-0191a4d388ae&amp;tab=librarydocuments" TargetMode="External"/><Relationship Id="rId3" Type="http://schemas.openxmlformats.org/officeDocument/2006/relationships/hyperlink" Target="https://www.arl.org/wp-content/uploads/2024/04/Research-Libraries-Guiding-Principles-for-Artificial-Intelligence.pdf" TargetMode="External"/><Relationship Id="rId7" Type="http://schemas.openxmlformats.org/officeDocument/2006/relationships/hyperlink" Target="https://journals.sagepub.com/doi/abs/10.1177/03400352231196172" TargetMode="External"/><Relationship Id="rId12" Type="http://schemas.openxmlformats.org/officeDocument/2006/relationships/hyperlink" Target="https://www.research.vt.edu/research-support/forms-guidance/sirc/guidance-using-artificial-intelligence-during-research-activities.html"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doi.org/10.7191/jeslib.860" TargetMode="External"/><Relationship Id="rId11" Type="http://schemas.openxmlformats.org/officeDocument/2006/relationships/hyperlink" Target="https://osc.universityofcalifornia.edu/2024/03/fair-use-tdm-ai-restrictive-agreements/" TargetMode="External"/><Relationship Id="rId5" Type="http://schemas.openxmlformats.org/officeDocument/2006/relationships/hyperlink" Target="https://www.ala.org/acrl/discussiongroups/artificial-intelligence-ai-discussion-group" TargetMode="External"/><Relationship Id="rId10" Type="http://schemas.openxmlformats.org/officeDocument/2006/relationships/hyperlink" Target="https://www.authorsalliance.org/2024/12/06/restricting-innovation-how-publisher-contracts-undermine-scholarly-ai-research/" TargetMode="External"/><Relationship Id="rId4" Type="http://schemas.openxmlformats.org/officeDocument/2006/relationships/hyperlink" Target="https://acrl.ala.org/acrlinsider/ai-competencies-for-academic-library-workers-draft-review/" TargetMode="External"/><Relationship Id="rId9" Type="http://schemas.openxmlformats.org/officeDocument/2006/relationships/hyperlink" Target="https://crln.acrl.org/index.php/crlnews/article/view/26548/34482"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hyperlink" Target="https://lib.vt.edu/research-teaching/digital-literacy.html" TargetMode="External"/><Relationship Id="rId3" Type="http://schemas.openxmlformats.org/officeDocument/2006/relationships/image" Target="../media/image14.jpeg"/><Relationship Id="rId7" Type="http://schemas.openxmlformats.org/officeDocument/2006/relationships/image" Target="../media/image15.png"/><Relationship Id="rId2" Type="http://schemas.openxmlformats.org/officeDocument/2006/relationships/hyperlink" Target="https://nyupress.org/9781479837243/algorithms-of-oppression/" TargetMode="External"/><Relationship Id="rId1" Type="http://schemas.openxmlformats.org/officeDocument/2006/relationships/slideLayout" Target="../slideLayouts/slideLayout2.xml"/><Relationship Id="rId6" Type="http://schemas.openxmlformats.org/officeDocument/2006/relationships/hyperlink" Target="https://experts.vt.edu/3739-julia-feerrar/about" TargetMode="External"/><Relationship Id="rId5" Type="http://schemas.openxmlformats.org/officeDocument/2006/relationships/hyperlink" Target="http://dx.doi.org/10.1002/tl.20614" TargetMode="External"/><Relationship Id="rId10" Type="http://schemas.openxmlformats.org/officeDocument/2006/relationships/hyperlink" Target="https://libguides.library.arizona.edu/ai-literacy-instructors" TargetMode="External"/><Relationship Id="rId4" Type="http://schemas.openxmlformats.org/officeDocument/2006/relationships/hyperlink" Target="https://experts.vt.edu/5592-kayla-mcnabb" TargetMode="External"/><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hyperlink" Target="https://scholar.google.com/citations?user=B8WSVAEAAAAJ&amp;hl=en&amp;inst=13410158990364976897" TargetMode="External"/><Relationship Id="rId2" Type="http://schemas.openxmlformats.org/officeDocument/2006/relationships/hyperlink" Target="https://scholar.google.com/citations?user=EtOzmoEAAAAJ&amp;hl=en&amp;inst=13410158990364976897" TargetMode="External"/><Relationship Id="rId1" Type="http://schemas.openxmlformats.org/officeDocument/2006/relationships/slideLayout" Target="../slideLayouts/slideLayout2.xml"/><Relationship Id="rId6" Type="http://schemas.openxmlformats.org/officeDocument/2006/relationships/hyperlink" Target="https://jmla.pitt.edu/ojs/jmla/article/view/2079" TargetMode="External"/><Relationship Id="rId5" Type="http://schemas.openxmlformats.org/officeDocument/2006/relationships/hyperlink" Target="https://jmla.pitt.edu/ojs/jmla/article/view/1860" TargetMode="External"/><Relationship Id="rId4" Type="http://schemas.openxmlformats.org/officeDocument/2006/relationships/hyperlink" Target="https://jmla.mlanet.org/ojs/jmla/article/view/182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994AB-145E-4B8E-7D73-19A61FE687F5}"/>
              </a:ext>
            </a:extLst>
          </p:cNvPr>
          <p:cNvSpPr>
            <a:spLocks noGrp="1"/>
          </p:cNvSpPr>
          <p:nvPr>
            <p:ph type="ctrTitle"/>
          </p:nvPr>
        </p:nvSpPr>
        <p:spPr>
          <a:xfrm>
            <a:off x="1069848" y="971874"/>
            <a:ext cx="7315200" cy="2771070"/>
          </a:xfrm>
        </p:spPr>
        <p:txBody>
          <a:bodyPr>
            <a:normAutofit/>
          </a:bodyPr>
          <a:lstStyle/>
          <a:p>
            <a:r>
              <a:rPr lang="en-US" b="0" i="0" dirty="0">
                <a:effectLst/>
                <a:latin typeface="-apple-system"/>
              </a:rPr>
              <a:t>AI in Research Libraries: Supporting Research in the Age of AI</a:t>
            </a:r>
            <a:endParaRPr lang="en-US" dirty="0"/>
          </a:p>
        </p:txBody>
      </p:sp>
      <p:sp>
        <p:nvSpPr>
          <p:cNvPr id="3" name="Subtitle 2">
            <a:extLst>
              <a:ext uri="{FF2B5EF4-FFF2-40B4-BE49-F238E27FC236}">
                <a16:creationId xmlns:a16="http://schemas.microsoft.com/office/drawing/2014/main" id="{1B7386F4-E081-DDC7-C3B9-7ACB843DCF97}"/>
              </a:ext>
            </a:extLst>
          </p:cNvPr>
          <p:cNvSpPr>
            <a:spLocks noGrp="1"/>
          </p:cNvSpPr>
          <p:nvPr>
            <p:ph type="subTitle" idx="1"/>
          </p:nvPr>
        </p:nvSpPr>
        <p:spPr>
          <a:xfrm>
            <a:off x="1100014" y="4120896"/>
            <a:ext cx="7970834" cy="1914144"/>
          </a:xfrm>
        </p:spPr>
        <p:txBody>
          <a:bodyPr>
            <a:normAutofit fontScale="92500" lnSpcReduction="20000"/>
          </a:bodyPr>
          <a:lstStyle/>
          <a:p>
            <a:r>
              <a:rPr lang="en-US" b="1" dirty="0"/>
              <a:t>Virginia (Ginny) Pannabecker </a:t>
            </a:r>
            <a:r>
              <a:rPr lang="en-US" dirty="0"/>
              <a:t>| </a:t>
            </a:r>
            <a:r>
              <a:rPr lang="en-US" b="1" dirty="0">
                <a:hlinkClick r:id="rId2">
                  <a:extLst>
                    <a:ext uri="{A12FA001-AC4F-418D-AE19-62706E023703}">
                      <ahyp:hlinkClr xmlns:ahyp="http://schemas.microsoft.com/office/drawing/2018/hyperlinkcolor" val="tx"/>
                    </a:ext>
                  </a:extLst>
                </a:hlinkClick>
              </a:rPr>
              <a:t>vpannabe@vt.edu</a:t>
            </a:r>
            <a:r>
              <a:rPr lang="en-US" b="1" dirty="0"/>
              <a:t> </a:t>
            </a:r>
          </a:p>
          <a:p>
            <a:r>
              <a:rPr lang="en-US" dirty="0"/>
              <a:t>Assistant Dean and Director, Research Collaboration and Engagement</a:t>
            </a:r>
          </a:p>
          <a:p>
            <a:r>
              <a:rPr lang="en-US" dirty="0"/>
              <a:t>University Libraries, Virginia Tech</a:t>
            </a:r>
          </a:p>
          <a:p>
            <a:pPr>
              <a:lnSpc>
                <a:spcPct val="140000"/>
              </a:lnSpc>
              <a:spcAft>
                <a:spcPts val="600"/>
              </a:spcAft>
            </a:pPr>
            <a:r>
              <a:rPr lang="en-US" dirty="0"/>
              <a:t>April 8, 2025 | For the </a:t>
            </a:r>
            <a:r>
              <a:rPr lang="en-US" dirty="0">
                <a:hlinkClick r:id="rId3">
                  <a:extLst>
                    <a:ext uri="{A12FA001-AC4F-418D-AE19-62706E023703}">
                      <ahyp:hlinkClr xmlns:ahyp="http://schemas.microsoft.com/office/drawing/2018/hyperlinkcolor" val="tx"/>
                    </a:ext>
                  </a:extLst>
                </a:hlinkClick>
              </a:rPr>
              <a:t>AI in Research Operations LinkedIn Group</a:t>
            </a:r>
            <a:r>
              <a:rPr lang="en-US" dirty="0"/>
              <a:t>   Organized by Anna Aston, Imperial College, London</a:t>
            </a:r>
          </a:p>
        </p:txBody>
      </p:sp>
      <p:sp>
        <p:nvSpPr>
          <p:cNvPr id="4" name="TextBox 3">
            <a:extLst>
              <a:ext uri="{FF2B5EF4-FFF2-40B4-BE49-F238E27FC236}">
                <a16:creationId xmlns:a16="http://schemas.microsoft.com/office/drawing/2014/main" id="{79BA847E-65EF-C155-D134-E31702C9BC17}"/>
              </a:ext>
            </a:extLst>
          </p:cNvPr>
          <p:cNvSpPr txBox="1"/>
          <p:nvPr/>
        </p:nvSpPr>
        <p:spPr>
          <a:xfrm>
            <a:off x="9521952" y="3547872"/>
            <a:ext cx="2414016" cy="1754326"/>
          </a:xfrm>
          <a:prstGeom prst="rect">
            <a:avLst/>
          </a:prstGeom>
          <a:noFill/>
        </p:spPr>
        <p:txBody>
          <a:bodyPr wrap="square" rtlCol="0">
            <a:spAutoFit/>
          </a:bodyPr>
          <a:lstStyle/>
          <a:p>
            <a:r>
              <a:rPr lang="en-US" i="1" dirty="0">
                <a:solidFill>
                  <a:srgbClr val="5F5F5F"/>
                </a:solidFill>
              </a:rPr>
              <a:t>Slides were modified following presentation to add additional links promised, a discussion summary slide, and to increase accessibility.</a:t>
            </a:r>
          </a:p>
        </p:txBody>
      </p:sp>
      <p:pic>
        <p:nvPicPr>
          <p:cNvPr id="3074" name="Picture 2" descr="CC BY 4.0 License - Attribution 4.0 International Deed: https://creativecommons.org/licenses/by/4.0/">
            <a:hlinkClick r:id="rId4"/>
            <a:extLst>
              <a:ext uri="{FF2B5EF4-FFF2-40B4-BE49-F238E27FC236}">
                <a16:creationId xmlns:a16="http://schemas.microsoft.com/office/drawing/2014/main" id="{CC8F42E0-13D5-72C4-0131-65BB834F77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3894" y="5416450"/>
            <a:ext cx="1310132" cy="455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295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E767B4-BE74-7366-57FA-FEDA67FE5EB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DD60DEE-DCDC-24B3-62F8-A95ADAB5CDB8}"/>
              </a:ext>
            </a:extLst>
          </p:cNvPr>
          <p:cNvSpPr txBox="1"/>
          <p:nvPr/>
        </p:nvSpPr>
        <p:spPr>
          <a:xfrm>
            <a:off x="5696174" y="4793563"/>
            <a:ext cx="6156410" cy="1200329"/>
          </a:xfrm>
          <a:prstGeom prst="rect">
            <a:avLst/>
          </a:prstGeom>
          <a:noFill/>
        </p:spPr>
        <p:txBody>
          <a:bodyPr wrap="square" rtlCol="0">
            <a:spAutoFit/>
          </a:bodyPr>
          <a:lstStyle/>
          <a:p>
            <a:r>
              <a:rPr lang="en-US" b="0" i="0" dirty="0">
                <a:solidFill>
                  <a:schemeClr val="accent5">
                    <a:lumMod val="50000"/>
                  </a:schemeClr>
                </a:solidFill>
                <a:effectLst/>
                <a:latin typeface="Roboto" panose="02000000000000000000" pitchFamily="2" charset="0"/>
                <a:hlinkClick r:id="rId2">
                  <a:extLst>
                    <a:ext uri="{A12FA001-AC4F-418D-AE19-62706E023703}">
                      <ahyp:hlinkClr xmlns:ahyp="http://schemas.microsoft.com/office/drawing/2018/hyperlinkcolor" val="tx"/>
                    </a:ext>
                  </a:extLst>
                </a:hlinkClick>
              </a:rPr>
              <a:t>Empowering Research: Unveiling the Potential of Elicit, Consensus, and ResearchRabbit</a:t>
            </a:r>
            <a:r>
              <a:rPr lang="en-US" b="0" i="0" dirty="0">
                <a:solidFill>
                  <a:schemeClr val="accent5">
                    <a:lumMod val="50000"/>
                  </a:schemeClr>
                </a:solidFill>
                <a:effectLst/>
                <a:latin typeface="Roboto" panose="02000000000000000000" pitchFamily="2" charset="0"/>
              </a:rPr>
              <a:t> </a:t>
            </a:r>
            <a:r>
              <a:rPr lang="en-US" b="0" i="0" dirty="0">
                <a:solidFill>
                  <a:schemeClr val="bg2">
                    <a:lumMod val="50000"/>
                  </a:schemeClr>
                </a:solidFill>
                <a:effectLst/>
                <a:latin typeface="Roboto" panose="02000000000000000000" pitchFamily="2" charset="0"/>
              </a:rPr>
              <a:t>- Breanne Kirsch – review of tools including licensing options; a presentation from the </a:t>
            </a:r>
            <a:r>
              <a:rPr lang="en-US" b="0" i="0" dirty="0">
                <a:solidFill>
                  <a:schemeClr val="accent5">
                    <a:lumMod val="50000"/>
                  </a:schemeClr>
                </a:solidFill>
                <a:effectLst/>
                <a:latin typeface="Roboto" panose="02000000000000000000" pitchFamily="2" charset="0"/>
                <a:hlinkClick r:id="rId3">
                  <a:extLst>
                    <a:ext uri="{A12FA001-AC4F-418D-AE19-62706E023703}">
                      <ahyp:hlinkClr xmlns:ahyp="http://schemas.microsoft.com/office/drawing/2018/hyperlinkcolor" val="tx"/>
                    </a:ext>
                  </a:extLst>
                </a:hlinkClick>
              </a:rPr>
              <a:t>Generative AI in Libraries conference</a:t>
            </a:r>
            <a:r>
              <a:rPr lang="en-US" b="0" i="0" dirty="0">
                <a:solidFill>
                  <a:schemeClr val="bg2">
                    <a:lumMod val="50000"/>
                  </a:schemeClr>
                </a:solidFill>
                <a:effectLst/>
                <a:latin typeface="Roboto" panose="02000000000000000000" pitchFamily="2" charset="0"/>
              </a:rPr>
              <a:t>, inaugural year</a:t>
            </a:r>
            <a:endParaRPr lang="en-US" dirty="0">
              <a:solidFill>
                <a:schemeClr val="bg2">
                  <a:lumMod val="50000"/>
                </a:schemeClr>
              </a:solidFill>
            </a:endParaRPr>
          </a:p>
        </p:txBody>
      </p:sp>
      <p:sp>
        <p:nvSpPr>
          <p:cNvPr id="9" name="Rounded Rectangle 8">
            <a:extLst>
              <a:ext uri="{FF2B5EF4-FFF2-40B4-BE49-F238E27FC236}">
                <a16:creationId xmlns:a16="http://schemas.microsoft.com/office/drawing/2014/main" id="{413010FC-B001-4F7A-2712-AB0BD2C7A758}"/>
              </a:ext>
            </a:extLst>
          </p:cNvPr>
          <p:cNvSpPr/>
          <p:nvPr/>
        </p:nvSpPr>
        <p:spPr>
          <a:xfrm>
            <a:off x="6282269" y="3181442"/>
            <a:ext cx="4135395" cy="118677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lumMod val="50000"/>
                  </a:schemeClr>
                </a:solidFill>
                <a:hlinkClick r:id="rId4">
                  <a:extLst>
                    <a:ext uri="{A12FA001-AC4F-418D-AE19-62706E023703}">
                      <ahyp:hlinkClr xmlns:ahyp="http://schemas.microsoft.com/office/drawing/2018/hyperlinkcolor" val="tx"/>
                    </a:ext>
                  </a:extLst>
                </a:hlinkClick>
              </a:rPr>
              <a:t>AI Tools for Researchers and Publishing Tips</a:t>
            </a:r>
            <a:r>
              <a:rPr lang="en-US" dirty="0">
                <a:solidFill>
                  <a:schemeClr val="bg2">
                    <a:lumMod val="50000"/>
                  </a:schemeClr>
                </a:solidFill>
              </a:rPr>
              <a:t> provided by </a:t>
            </a:r>
            <a:r>
              <a:rPr lang="en-US" dirty="0">
                <a:solidFill>
                  <a:schemeClr val="bg2">
                    <a:lumMod val="50000"/>
                  </a:schemeClr>
                </a:solidFill>
                <a:hlinkClick r:id="rId5">
                  <a:extLst>
                    <a:ext uri="{A12FA001-AC4F-418D-AE19-62706E023703}">
                      <ahyp:hlinkClr xmlns:ahyp="http://schemas.microsoft.com/office/drawing/2018/hyperlinkcolor" val="tx"/>
                    </a:ext>
                  </a:extLst>
                </a:hlinkClick>
              </a:rPr>
              <a:t>Sarah Over</a:t>
            </a:r>
            <a:r>
              <a:rPr lang="en-US" dirty="0">
                <a:solidFill>
                  <a:schemeClr val="bg2">
                    <a:lumMod val="50000"/>
                  </a:schemeClr>
                </a:solidFill>
              </a:rPr>
              <a:t> of University Libraries at Virginia Tech</a:t>
            </a:r>
          </a:p>
        </p:txBody>
      </p:sp>
      <p:sp>
        <p:nvSpPr>
          <p:cNvPr id="5" name="TextBox 4">
            <a:extLst>
              <a:ext uri="{FF2B5EF4-FFF2-40B4-BE49-F238E27FC236}">
                <a16:creationId xmlns:a16="http://schemas.microsoft.com/office/drawing/2014/main" id="{5E651FCE-6A6B-5B37-23C5-DAA197E75F1A}"/>
              </a:ext>
            </a:extLst>
          </p:cNvPr>
          <p:cNvSpPr txBox="1"/>
          <p:nvPr/>
        </p:nvSpPr>
        <p:spPr>
          <a:xfrm>
            <a:off x="9200470" y="644423"/>
            <a:ext cx="2377811" cy="2031325"/>
          </a:xfrm>
          <a:prstGeom prst="rect">
            <a:avLst/>
          </a:prstGeom>
          <a:solidFill>
            <a:schemeClr val="bg1"/>
          </a:solidFill>
        </p:spPr>
        <p:txBody>
          <a:bodyPr wrap="square" rtlCol="0">
            <a:spAutoFit/>
          </a:bodyPr>
          <a:lstStyle/>
          <a:p>
            <a:r>
              <a:rPr lang="en-US" dirty="0">
                <a:solidFill>
                  <a:schemeClr val="tx1">
                    <a:lumMod val="65000"/>
                    <a:lumOff val="35000"/>
                  </a:schemeClr>
                </a:solidFill>
                <a:hlinkClick r:id="rId6">
                  <a:extLst>
                    <a:ext uri="{A12FA001-AC4F-418D-AE19-62706E023703}">
                      <ahyp:hlinkClr xmlns:ahyp="http://schemas.microsoft.com/office/drawing/2018/hyperlinkcolor" val="tx"/>
                    </a:ext>
                  </a:extLst>
                </a:hlinkClick>
              </a:rPr>
              <a:t>Georgetown University Library – guide</a:t>
            </a:r>
            <a:r>
              <a:rPr lang="en-US" dirty="0">
                <a:solidFill>
                  <a:schemeClr val="tx1">
                    <a:lumMod val="65000"/>
                    <a:lumOff val="35000"/>
                  </a:schemeClr>
                </a:solidFill>
              </a:rPr>
              <a:t> on Artificial (Generative) Resources </a:t>
            </a:r>
          </a:p>
          <a:p>
            <a:r>
              <a:rPr lang="en-US" dirty="0">
                <a:solidFill>
                  <a:schemeClr val="tx1">
                    <a:lumMod val="65000"/>
                    <a:lumOff val="35000"/>
                  </a:schemeClr>
                </a:solidFill>
              </a:rPr>
              <a:t>– AI Research Tools page with comparison chart</a:t>
            </a:r>
          </a:p>
        </p:txBody>
      </p:sp>
      <p:pic>
        <p:nvPicPr>
          <p:cNvPr id="4" name="Picture 3" descr="A screenshot of a Georgetown University Library guide on Artificial intelligence (Generative) Resources -- AI Research Tools with a portion of the comparison chart showing&#10;">
            <a:extLst>
              <a:ext uri="{FF2B5EF4-FFF2-40B4-BE49-F238E27FC236}">
                <a16:creationId xmlns:a16="http://schemas.microsoft.com/office/drawing/2014/main" id="{3044D03C-5837-AEF8-D09C-B8F42CDC9143}"/>
              </a:ext>
            </a:extLst>
          </p:cNvPr>
          <p:cNvPicPr>
            <a:picLocks noChangeAspect="1"/>
          </p:cNvPicPr>
          <p:nvPr/>
        </p:nvPicPr>
        <p:blipFill>
          <a:blip r:embed="rId7"/>
          <a:stretch>
            <a:fillRect/>
          </a:stretch>
        </p:blipFill>
        <p:spPr>
          <a:xfrm>
            <a:off x="6096000" y="644424"/>
            <a:ext cx="2918203" cy="2020294"/>
          </a:xfrm>
          <a:prstGeom prst="rect">
            <a:avLst/>
          </a:prstGeom>
        </p:spPr>
      </p:pic>
      <p:sp>
        <p:nvSpPr>
          <p:cNvPr id="3" name="Content Placeholder 2">
            <a:extLst>
              <a:ext uri="{FF2B5EF4-FFF2-40B4-BE49-F238E27FC236}">
                <a16:creationId xmlns:a16="http://schemas.microsoft.com/office/drawing/2014/main" id="{5EC016E6-A33F-9B55-57E8-7DAAD69CFDA7}"/>
              </a:ext>
            </a:extLst>
          </p:cNvPr>
          <p:cNvSpPr>
            <a:spLocks noGrp="1"/>
          </p:cNvSpPr>
          <p:nvPr>
            <p:ph idx="1"/>
          </p:nvPr>
        </p:nvSpPr>
        <p:spPr>
          <a:xfrm>
            <a:off x="3721102" y="864108"/>
            <a:ext cx="2040465" cy="3856173"/>
          </a:xfrm>
        </p:spPr>
        <p:txBody>
          <a:bodyPr>
            <a:normAutofit/>
          </a:bodyPr>
          <a:lstStyle/>
          <a:p>
            <a:pPr marL="0" indent="0">
              <a:buNone/>
            </a:pPr>
            <a:r>
              <a:rPr lang="en-US" dirty="0"/>
              <a:t>Rapid Research Results / General Literature Reviews</a:t>
            </a:r>
          </a:p>
          <a:p>
            <a:r>
              <a:rPr lang="en-US" dirty="0"/>
              <a:t>Variety of tools, guides, research, and presentations from libraries and librarians provide considerations and tips</a:t>
            </a:r>
          </a:p>
        </p:txBody>
      </p:sp>
      <p:sp>
        <p:nvSpPr>
          <p:cNvPr id="2" name="Title 1">
            <a:extLst>
              <a:ext uri="{FF2B5EF4-FFF2-40B4-BE49-F238E27FC236}">
                <a16:creationId xmlns:a16="http://schemas.microsoft.com/office/drawing/2014/main" id="{55C111A6-2758-088F-E7BC-03DA5B82C57F}"/>
              </a:ext>
            </a:extLst>
          </p:cNvPr>
          <p:cNvSpPr>
            <a:spLocks noGrp="1"/>
          </p:cNvSpPr>
          <p:nvPr>
            <p:ph type="title"/>
          </p:nvPr>
        </p:nvSpPr>
        <p:spPr/>
        <p:txBody>
          <a:bodyPr/>
          <a:lstStyle/>
          <a:p>
            <a:pPr>
              <a:spcBef>
                <a:spcPts val="600"/>
              </a:spcBef>
              <a:spcAft>
                <a:spcPts val="600"/>
              </a:spcAft>
            </a:pPr>
            <a:r>
              <a:rPr lang="en-US" dirty="0"/>
              <a:t>Evidence Synthesis </a:t>
            </a:r>
            <a:br>
              <a:rPr lang="en-US" dirty="0"/>
            </a:br>
            <a:r>
              <a:rPr lang="en-US" dirty="0"/>
              <a:t>--------------</a:t>
            </a:r>
            <a:br>
              <a:rPr lang="en-US" dirty="0"/>
            </a:br>
            <a:r>
              <a:rPr lang="en-US" dirty="0"/>
              <a:t>Literature Reviews</a:t>
            </a:r>
            <a:br>
              <a:rPr lang="en-US" dirty="0"/>
            </a:br>
            <a:br>
              <a:rPr lang="en-US" dirty="0"/>
            </a:br>
            <a:r>
              <a:rPr lang="en-US" dirty="0"/>
              <a:t>(</a:t>
            </a:r>
            <a:r>
              <a:rPr lang="en-US" i="1" dirty="0"/>
              <a:t>2 of 2 slides</a:t>
            </a:r>
            <a:r>
              <a:rPr lang="en-US" dirty="0"/>
              <a:t>)</a:t>
            </a:r>
          </a:p>
        </p:txBody>
      </p:sp>
    </p:spTree>
    <p:extLst>
      <p:ext uri="{BB962C8B-B14F-4D97-AF65-F5344CB8AC3E}">
        <p14:creationId xmlns:p14="http://schemas.microsoft.com/office/powerpoint/2010/main" val="1692453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37D36-C4F3-9CB5-61ED-8F152B8C1A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B856C6-9E0A-E8D9-E3AD-C869FA508262}"/>
              </a:ext>
            </a:extLst>
          </p:cNvPr>
          <p:cNvSpPr>
            <a:spLocks noGrp="1"/>
          </p:cNvSpPr>
          <p:nvPr>
            <p:ph type="title"/>
          </p:nvPr>
        </p:nvSpPr>
        <p:spPr>
          <a:xfrm>
            <a:off x="204793" y="1123837"/>
            <a:ext cx="3160660" cy="4601183"/>
          </a:xfrm>
        </p:spPr>
        <p:txBody>
          <a:bodyPr>
            <a:normAutofit/>
          </a:bodyPr>
          <a:lstStyle/>
          <a:p>
            <a:r>
              <a:rPr lang="en-US" sz="3500" dirty="0"/>
              <a:t>Textual &amp; Image Analysis</a:t>
            </a:r>
            <a:br>
              <a:rPr lang="en-US" sz="3500" dirty="0"/>
            </a:br>
            <a:r>
              <a:rPr lang="en-US" sz="3500" dirty="0"/>
              <a:t>------------------</a:t>
            </a:r>
            <a:br>
              <a:rPr lang="en-US" sz="3500" dirty="0"/>
            </a:br>
            <a:r>
              <a:rPr lang="en-US" sz="3500" dirty="0"/>
              <a:t>Transcripts,</a:t>
            </a:r>
            <a:br>
              <a:rPr lang="en-US" sz="3500" dirty="0"/>
            </a:br>
            <a:r>
              <a:rPr lang="en-US" sz="3500" dirty="0"/>
              <a:t>Sentiment,</a:t>
            </a:r>
            <a:br>
              <a:rPr lang="en-US" sz="3500" dirty="0"/>
            </a:br>
            <a:r>
              <a:rPr lang="en-US" sz="3500" dirty="0"/>
              <a:t>Big Datasets or Collections</a:t>
            </a:r>
          </a:p>
        </p:txBody>
      </p:sp>
      <p:pic>
        <p:nvPicPr>
          <p:cNvPr id="5" name="Picture 4" descr="A screenshot of a web page from the British Library - Digital Scholarship Blog - AI (and machine learning, etc.) with British Library Collections">
            <a:extLst>
              <a:ext uri="{FF2B5EF4-FFF2-40B4-BE49-F238E27FC236}">
                <a16:creationId xmlns:a16="http://schemas.microsoft.com/office/drawing/2014/main" id="{B32AF25C-7EE1-3F0F-1387-C9FA120B35C8}"/>
              </a:ext>
            </a:extLst>
          </p:cNvPr>
          <p:cNvPicPr>
            <a:picLocks noChangeAspect="1"/>
          </p:cNvPicPr>
          <p:nvPr/>
        </p:nvPicPr>
        <p:blipFill>
          <a:blip r:embed="rId2"/>
          <a:stretch>
            <a:fillRect/>
          </a:stretch>
        </p:blipFill>
        <p:spPr>
          <a:xfrm>
            <a:off x="3913632" y="505045"/>
            <a:ext cx="2947482" cy="2204472"/>
          </a:xfrm>
          <a:prstGeom prst="rect">
            <a:avLst/>
          </a:prstGeom>
        </p:spPr>
      </p:pic>
      <p:sp>
        <p:nvSpPr>
          <p:cNvPr id="7" name="TextBox 6">
            <a:extLst>
              <a:ext uri="{FF2B5EF4-FFF2-40B4-BE49-F238E27FC236}">
                <a16:creationId xmlns:a16="http://schemas.microsoft.com/office/drawing/2014/main" id="{F369D902-B37F-A167-4C2D-DC9B7C98EC35}"/>
              </a:ext>
            </a:extLst>
          </p:cNvPr>
          <p:cNvSpPr txBox="1"/>
          <p:nvPr/>
        </p:nvSpPr>
        <p:spPr>
          <a:xfrm>
            <a:off x="3829451" y="2697325"/>
            <a:ext cx="3447535" cy="646331"/>
          </a:xfrm>
          <a:prstGeom prst="rect">
            <a:avLst/>
          </a:prstGeom>
          <a:noFill/>
        </p:spPr>
        <p:txBody>
          <a:bodyPr wrap="square" rtlCol="0">
            <a:spAutoFit/>
          </a:bodyPr>
          <a:lstStyle/>
          <a:p>
            <a:r>
              <a:rPr lang="en-US" dirty="0">
                <a:solidFill>
                  <a:schemeClr val="bg2">
                    <a:lumMod val="50000"/>
                  </a:schemeClr>
                </a:solidFill>
                <a:hlinkClick r:id="rId3">
                  <a:extLst>
                    <a:ext uri="{A12FA001-AC4F-418D-AE19-62706E023703}">
                      <ahyp:hlinkClr xmlns:ahyp="http://schemas.microsoft.com/office/drawing/2018/hyperlinkcolor" val="tx"/>
                    </a:ext>
                  </a:extLst>
                </a:hlinkClick>
              </a:rPr>
              <a:t>AI and Machine Learning with British Library Collections</a:t>
            </a:r>
            <a:endParaRPr lang="en-US" dirty="0">
              <a:solidFill>
                <a:schemeClr val="bg2">
                  <a:lumMod val="50000"/>
                </a:schemeClr>
              </a:solidFill>
            </a:endParaRPr>
          </a:p>
        </p:txBody>
      </p:sp>
      <p:pic>
        <p:nvPicPr>
          <p:cNvPr id="9" name="Picture 8" descr="A screenshot of title and abstract for a C&amp;RL journal article, “Transfiguring the Library as Digital Research Infrastructure: Making KBLab at the National Library of Sweden">
            <a:extLst>
              <a:ext uri="{FF2B5EF4-FFF2-40B4-BE49-F238E27FC236}">
                <a16:creationId xmlns:a16="http://schemas.microsoft.com/office/drawing/2014/main" id="{51735CAE-3CE8-6DA3-7B6A-CD0B28BDEDF9}"/>
              </a:ext>
            </a:extLst>
          </p:cNvPr>
          <p:cNvPicPr>
            <a:picLocks noChangeAspect="1"/>
          </p:cNvPicPr>
          <p:nvPr/>
        </p:nvPicPr>
        <p:blipFill>
          <a:blip r:embed="rId4"/>
          <a:stretch>
            <a:fillRect/>
          </a:stretch>
        </p:blipFill>
        <p:spPr>
          <a:xfrm>
            <a:off x="7840896" y="527096"/>
            <a:ext cx="2947483" cy="2039246"/>
          </a:xfrm>
          <a:prstGeom prst="rect">
            <a:avLst/>
          </a:prstGeom>
        </p:spPr>
      </p:pic>
      <p:sp>
        <p:nvSpPr>
          <p:cNvPr id="11" name="TextBox 10">
            <a:extLst>
              <a:ext uri="{FF2B5EF4-FFF2-40B4-BE49-F238E27FC236}">
                <a16:creationId xmlns:a16="http://schemas.microsoft.com/office/drawing/2014/main" id="{EC65B40E-4F2B-24B2-3C7B-C0B78A9F6471}"/>
              </a:ext>
            </a:extLst>
          </p:cNvPr>
          <p:cNvSpPr txBox="1"/>
          <p:nvPr/>
        </p:nvSpPr>
        <p:spPr>
          <a:xfrm>
            <a:off x="7680959" y="2468806"/>
            <a:ext cx="3925825" cy="1200329"/>
          </a:xfrm>
          <a:prstGeom prst="rect">
            <a:avLst/>
          </a:prstGeom>
          <a:solidFill>
            <a:schemeClr val="bg1"/>
          </a:solidFill>
        </p:spPr>
        <p:txBody>
          <a:bodyPr wrap="square" rtlCol="0">
            <a:spAutoFit/>
          </a:bodyPr>
          <a:lstStyle/>
          <a:p>
            <a:r>
              <a:rPr lang="en-US" dirty="0">
                <a:solidFill>
                  <a:srgbClr val="5F5F5F"/>
                </a:solidFill>
                <a:hlinkClick r:id="rId5">
                  <a:extLst>
                    <a:ext uri="{A12FA001-AC4F-418D-AE19-62706E023703}">
                      <ahyp:hlinkClr xmlns:ahyp="http://schemas.microsoft.com/office/drawing/2018/hyperlinkcolor" val="tx"/>
                    </a:ext>
                  </a:extLst>
                </a:hlinkClick>
              </a:rPr>
              <a:t>Transfiguring the Library as Digital Research Infrastructure: Making </a:t>
            </a:r>
            <a:r>
              <a:rPr lang="en-US" dirty="0" err="1">
                <a:solidFill>
                  <a:srgbClr val="5F5F5F"/>
                </a:solidFill>
                <a:hlinkClick r:id="rId5">
                  <a:extLst>
                    <a:ext uri="{A12FA001-AC4F-418D-AE19-62706E023703}">
                      <ahyp:hlinkClr xmlns:ahyp="http://schemas.microsoft.com/office/drawing/2018/hyperlinkcolor" val="tx"/>
                    </a:ext>
                  </a:extLst>
                </a:hlinkClick>
              </a:rPr>
              <a:t>KBLab</a:t>
            </a:r>
            <a:r>
              <a:rPr lang="en-US" dirty="0">
                <a:solidFill>
                  <a:srgbClr val="5F5F5F"/>
                </a:solidFill>
                <a:hlinkClick r:id="rId5">
                  <a:extLst>
                    <a:ext uri="{A12FA001-AC4F-418D-AE19-62706E023703}">
                      <ahyp:hlinkClr xmlns:ahyp="http://schemas.microsoft.com/office/drawing/2018/hyperlinkcolor" val="tx"/>
                    </a:ext>
                  </a:extLst>
                </a:hlinkClick>
              </a:rPr>
              <a:t> at the National Library of Sweden</a:t>
            </a:r>
            <a:endParaRPr lang="en-US" dirty="0">
              <a:solidFill>
                <a:srgbClr val="5F5F5F"/>
              </a:solidFill>
            </a:endParaRPr>
          </a:p>
          <a:p>
            <a:endParaRPr lang="en-US" dirty="0">
              <a:solidFill>
                <a:srgbClr val="5F5F5F"/>
              </a:solidFill>
            </a:endParaRPr>
          </a:p>
        </p:txBody>
      </p:sp>
      <p:sp>
        <p:nvSpPr>
          <p:cNvPr id="4" name="Rounded Rectangle 3">
            <a:extLst>
              <a:ext uri="{FF2B5EF4-FFF2-40B4-BE49-F238E27FC236}">
                <a16:creationId xmlns:a16="http://schemas.microsoft.com/office/drawing/2014/main" id="{6DA1B323-4215-C676-E5CF-7F683869B9F9}"/>
              </a:ext>
            </a:extLst>
          </p:cNvPr>
          <p:cNvSpPr/>
          <p:nvPr/>
        </p:nvSpPr>
        <p:spPr>
          <a:xfrm>
            <a:off x="3535681" y="3584448"/>
            <a:ext cx="8229600" cy="285292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bg2">
                    <a:lumMod val="50000"/>
                  </a:schemeClr>
                </a:solidFill>
                <a:hlinkClick r:id="rId6">
                  <a:extLst>
                    <a:ext uri="{A12FA001-AC4F-418D-AE19-62706E023703}">
                      <ahyp:hlinkClr xmlns:ahyp="http://schemas.microsoft.com/office/drawing/2018/hyperlinkcolor" val="tx"/>
                    </a:ext>
                  </a:extLst>
                </a:hlinkClick>
              </a:rPr>
              <a:t>Jason Higgins</a:t>
            </a:r>
            <a:r>
              <a:rPr lang="en-US" dirty="0">
                <a:solidFill>
                  <a:schemeClr val="bg2">
                    <a:lumMod val="50000"/>
                  </a:schemeClr>
                </a:solidFill>
              </a:rPr>
              <a:t>, University Libraries at Virginia Tech –  AI for processing transcriptions of oral histories</a:t>
            </a:r>
          </a:p>
          <a:p>
            <a:endParaRPr lang="en-US" sz="600" dirty="0">
              <a:solidFill>
                <a:schemeClr val="bg2">
                  <a:lumMod val="50000"/>
                </a:schemeClr>
              </a:solidFill>
            </a:endParaRPr>
          </a:p>
          <a:p>
            <a:pPr marL="285750" indent="-285750">
              <a:buFont typeface="Arial" panose="020B0604020202020204" pitchFamily="34" charset="0"/>
              <a:buChar char="•"/>
            </a:pPr>
            <a:r>
              <a:rPr lang="en-US" dirty="0">
                <a:solidFill>
                  <a:schemeClr val="bg2">
                    <a:lumMod val="50000"/>
                  </a:schemeClr>
                </a:solidFill>
                <a:hlinkClick r:id="rId7">
                  <a:extLst>
                    <a:ext uri="{A12FA001-AC4F-418D-AE19-62706E023703}">
                      <ahyp:hlinkClr xmlns:ahyp="http://schemas.microsoft.com/office/drawing/2018/hyperlinkcolor" val="tx"/>
                    </a:ext>
                  </a:extLst>
                </a:hlinkClick>
              </a:rPr>
              <a:t>Chreston Miller</a:t>
            </a:r>
            <a:r>
              <a:rPr lang="en-US" dirty="0">
                <a:solidFill>
                  <a:schemeClr val="bg2">
                    <a:lumMod val="50000"/>
                  </a:schemeClr>
                </a:solidFill>
              </a:rPr>
              <a:t>, University Libraries at Virginia Tech  - Machine Learning and Natural Language Processing for sentiment analysis of social media posts </a:t>
            </a:r>
          </a:p>
          <a:p>
            <a:pPr marL="285750" indent="-285750">
              <a:buFont typeface="Arial" panose="020B0604020202020204" pitchFamily="34" charset="0"/>
              <a:buChar char="•"/>
            </a:pPr>
            <a:endParaRPr lang="en-US" sz="600" dirty="0">
              <a:solidFill>
                <a:schemeClr val="bg2">
                  <a:lumMod val="50000"/>
                </a:schemeClr>
              </a:solidFill>
            </a:endParaRPr>
          </a:p>
          <a:p>
            <a:pPr marL="285750" indent="-285750">
              <a:buFont typeface="Arial" panose="020B0604020202020204" pitchFamily="34" charset="0"/>
              <a:buChar char="•"/>
            </a:pPr>
            <a:r>
              <a:rPr lang="en-US" dirty="0">
                <a:solidFill>
                  <a:schemeClr val="bg2">
                    <a:lumMod val="50000"/>
                  </a:schemeClr>
                </a:solidFill>
                <a:hlinkClick r:id="rId8">
                  <a:extLst>
                    <a:ext uri="{A12FA001-AC4F-418D-AE19-62706E023703}">
                      <ahyp:hlinkClr xmlns:ahyp="http://schemas.microsoft.com/office/drawing/2018/hyperlinkcolor" val="tx"/>
                    </a:ext>
                  </a:extLst>
                </a:hlinkClick>
              </a:rPr>
              <a:t>Bill Ingram</a:t>
            </a:r>
            <a:r>
              <a:rPr lang="en-US" dirty="0">
                <a:solidFill>
                  <a:schemeClr val="bg2">
                    <a:lumMod val="50000"/>
                  </a:schemeClr>
                </a:solidFill>
              </a:rPr>
              <a:t> | University Libraries at Virginia Tech - Machine Learning, AI to analyze large document databases, such as Theses and Dissertations archives (</a:t>
            </a:r>
            <a:r>
              <a:rPr lang="en-US" dirty="0">
                <a:solidFill>
                  <a:schemeClr val="bg2">
                    <a:lumMod val="50000"/>
                  </a:schemeClr>
                </a:solidFill>
                <a:hlinkClick r:id="rId9">
                  <a:extLst>
                    <a:ext uri="{A12FA001-AC4F-418D-AE19-62706E023703}">
                      <ahyp:hlinkClr xmlns:ahyp="http://schemas.microsoft.com/office/drawing/2018/hyperlinkcolor" val="tx"/>
                    </a:ext>
                  </a:extLst>
                </a:hlinkClick>
              </a:rPr>
              <a:t>GitHub</a:t>
            </a:r>
            <a:r>
              <a:rPr lang="en-US" dirty="0">
                <a:solidFill>
                  <a:schemeClr val="bg2">
                    <a:lumMod val="50000"/>
                  </a:schemeClr>
                </a:solidFill>
              </a:rPr>
              <a:t>)</a:t>
            </a:r>
          </a:p>
          <a:p>
            <a:endParaRPr lang="en-US" sz="600" dirty="0">
              <a:solidFill>
                <a:schemeClr val="bg2">
                  <a:lumMod val="50000"/>
                </a:schemeClr>
              </a:solidFill>
            </a:endParaRPr>
          </a:p>
          <a:p>
            <a:pPr marL="285750" indent="-285750">
              <a:buFont typeface="Arial" panose="020B0604020202020204" pitchFamily="34" charset="0"/>
              <a:buChar char="•"/>
            </a:pPr>
            <a:r>
              <a:rPr lang="en-US" dirty="0">
                <a:solidFill>
                  <a:schemeClr val="bg2">
                    <a:lumMod val="50000"/>
                  </a:schemeClr>
                </a:solidFill>
                <a:hlinkClick r:id="rId10">
                  <a:extLst>
                    <a:ext uri="{A12FA001-AC4F-418D-AE19-62706E023703}">
                      <ahyp:hlinkClr xmlns:ahyp="http://schemas.microsoft.com/office/drawing/2018/hyperlinkcolor" val="tx"/>
                    </a:ext>
                  </a:extLst>
                </a:hlinkClick>
              </a:rPr>
              <a:t>Yinlin Chen</a:t>
            </a:r>
            <a:r>
              <a:rPr lang="en-US" dirty="0">
                <a:solidFill>
                  <a:schemeClr val="bg2">
                    <a:lumMod val="50000"/>
                  </a:schemeClr>
                </a:solidFill>
              </a:rPr>
              <a:t>, University Libraries at Virginia Tech – AI and deep learning for large biomedical image dataset curation with librarian review</a:t>
            </a:r>
          </a:p>
        </p:txBody>
      </p:sp>
    </p:spTree>
    <p:extLst>
      <p:ext uri="{BB962C8B-B14F-4D97-AF65-F5344CB8AC3E}">
        <p14:creationId xmlns:p14="http://schemas.microsoft.com/office/powerpoint/2010/main" val="596278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4829-E342-E3F0-C9B3-9F1E42FEA673}"/>
              </a:ext>
            </a:extLst>
          </p:cNvPr>
          <p:cNvSpPr>
            <a:spLocks noGrp="1"/>
          </p:cNvSpPr>
          <p:nvPr>
            <p:ph type="title"/>
          </p:nvPr>
        </p:nvSpPr>
        <p:spPr/>
        <p:txBody>
          <a:bodyPr/>
          <a:lstStyle/>
          <a:p>
            <a:r>
              <a:rPr lang="en-US" dirty="0"/>
              <a:t>Approaches to Improve and Scale Chat Reference and Research Assistance</a:t>
            </a:r>
          </a:p>
        </p:txBody>
      </p:sp>
      <p:sp>
        <p:nvSpPr>
          <p:cNvPr id="3" name="Content Placeholder 2">
            <a:extLst>
              <a:ext uri="{FF2B5EF4-FFF2-40B4-BE49-F238E27FC236}">
                <a16:creationId xmlns:a16="http://schemas.microsoft.com/office/drawing/2014/main" id="{1A9F9726-F363-E926-303B-A4AE1E0641BD}"/>
              </a:ext>
            </a:extLst>
          </p:cNvPr>
          <p:cNvSpPr>
            <a:spLocks noGrp="1"/>
          </p:cNvSpPr>
          <p:nvPr>
            <p:ph idx="1"/>
          </p:nvPr>
        </p:nvSpPr>
        <p:spPr/>
        <p:txBody>
          <a:bodyPr/>
          <a:lstStyle/>
          <a:p>
            <a:pPr marL="0" indent="0">
              <a:buNone/>
            </a:pPr>
            <a:r>
              <a:rPr lang="en-US" dirty="0">
                <a:solidFill>
                  <a:schemeClr val="accent1"/>
                </a:solidFill>
              </a:rPr>
              <a:t>Assessing Chat Research Tools to Improve the Tools or to increase Successful Interactions</a:t>
            </a:r>
          </a:p>
          <a:p>
            <a:r>
              <a:rPr lang="en-US" dirty="0"/>
              <a:t>John </a:t>
            </a:r>
            <a:r>
              <a:rPr lang="en-US" dirty="0" err="1"/>
              <a:t>DeLooper</a:t>
            </a:r>
            <a:r>
              <a:rPr lang="en-US" dirty="0"/>
              <a:t> and Michelle Ehrenpreis -  </a:t>
            </a:r>
            <a:r>
              <a:rPr lang="en-US" b="1" dirty="0"/>
              <a:t>Artificial Intelligence in the Library: Assessing Chatbots and ChatGPT</a:t>
            </a:r>
            <a:r>
              <a:rPr lang="en-US" dirty="0"/>
              <a:t> – presentation at ACRL 2025</a:t>
            </a:r>
          </a:p>
          <a:p>
            <a:r>
              <a:rPr lang="en-US" dirty="0"/>
              <a:t>Jason Coleman - </a:t>
            </a:r>
            <a:r>
              <a:rPr lang="en-US" dirty="0">
                <a:hlinkClick r:id="rId2"/>
              </a:rPr>
              <a:t>How to Augment Retrieval Augmented Generation</a:t>
            </a:r>
            <a:r>
              <a:rPr lang="en-US" dirty="0"/>
              <a:t>. Generative AI in Libraries 2024 virtual conference. Improving results from Generative AI research tools</a:t>
            </a:r>
          </a:p>
          <a:p>
            <a:pPr marL="0" indent="0">
              <a:buNone/>
            </a:pPr>
            <a:endParaRPr lang="en-US" b="0" i="0" u="none" strike="noStrike" dirty="0">
              <a:solidFill>
                <a:srgbClr val="56B0C9"/>
              </a:solidFill>
              <a:effectLst/>
              <a:latin typeface="PT Sans" panose="020B0503020203020204" pitchFamily="34" charset="77"/>
            </a:endParaRPr>
          </a:p>
          <a:p>
            <a:pPr marL="0" indent="0">
              <a:buNone/>
            </a:pPr>
            <a:r>
              <a:rPr lang="en-US" b="0" i="0" u="none" strike="noStrike" dirty="0">
                <a:solidFill>
                  <a:srgbClr val="56B0C9"/>
                </a:solidFill>
                <a:effectLst/>
                <a:latin typeface="PT Sans" panose="020B0503020203020204" pitchFamily="34" charset="77"/>
              </a:rPr>
              <a:t>Developing Chat Bots</a:t>
            </a:r>
          </a:p>
          <a:p>
            <a:r>
              <a:rPr lang="en-US" dirty="0" err="1"/>
              <a:t>Sharesly</a:t>
            </a:r>
            <a:r>
              <a:rPr lang="en-US" dirty="0"/>
              <a:t> Rodriguez, Nick Szydlowski and Jessie Cai* </a:t>
            </a:r>
            <a:r>
              <a:rPr lang="en-US" dirty="0">
                <a:hlinkClick r:id="rId3"/>
              </a:rPr>
              <a:t>Library-Led AI: Building a Library Chatbot as Service and Strategy</a:t>
            </a:r>
            <a:r>
              <a:rPr lang="en-US" dirty="0"/>
              <a:t> – paper in ACRL 2025 conference proceedings</a:t>
            </a:r>
            <a:endParaRPr lang="en-US" b="0" i="0" u="none" strike="noStrike" dirty="0">
              <a:solidFill>
                <a:srgbClr val="56B0C9"/>
              </a:solidFill>
              <a:effectLst/>
              <a:latin typeface="PT Sans" panose="020B0503020203020204" pitchFamily="34" charset="77"/>
            </a:endParaRPr>
          </a:p>
          <a:p>
            <a:endParaRPr lang="en-US" dirty="0"/>
          </a:p>
        </p:txBody>
      </p:sp>
    </p:spTree>
    <p:extLst>
      <p:ext uri="{BB962C8B-B14F-4D97-AF65-F5344CB8AC3E}">
        <p14:creationId xmlns:p14="http://schemas.microsoft.com/office/powerpoint/2010/main" val="4011891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6" name="Rectangle 5">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7" name="Rectangle 6">
            <a:extLst>
              <a:ext uri="{FF2B5EF4-FFF2-40B4-BE49-F238E27FC236}">
                <a16:creationId xmlns:a16="http://schemas.microsoft.com/office/drawing/2014/main" id="{B4B5CC49-6FAE-42FA-99B6-A3FDA8C688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C4C01F3-3FE3-02CF-86CC-ADFBD8D1318C}"/>
              </a:ext>
            </a:extLst>
          </p:cNvPr>
          <p:cNvSpPr>
            <a:spLocks noGrp="1"/>
          </p:cNvSpPr>
          <p:nvPr>
            <p:ph type="title"/>
          </p:nvPr>
        </p:nvSpPr>
        <p:spPr>
          <a:xfrm>
            <a:off x="1703295" y="1083732"/>
            <a:ext cx="5105275" cy="4690534"/>
          </a:xfrm>
        </p:spPr>
        <p:txBody>
          <a:bodyPr vert="horz" lIns="91440" tIns="45720" rIns="91440" bIns="45720" rtlCol="0" anchor="ctr">
            <a:normAutofit/>
          </a:bodyPr>
          <a:lstStyle/>
          <a:p>
            <a:pPr algn="r"/>
            <a:r>
              <a:rPr lang="en-US" sz="7200" dirty="0">
                <a:solidFill>
                  <a:schemeClr val="tx1">
                    <a:lumMod val="75000"/>
                    <a:lumOff val="25000"/>
                  </a:schemeClr>
                </a:solidFill>
              </a:rPr>
              <a:t>All Group Check-In</a:t>
            </a:r>
          </a:p>
        </p:txBody>
      </p:sp>
      <p:sp>
        <p:nvSpPr>
          <p:cNvPr id="9" name="Rectangle 8">
            <a:extLst>
              <a:ext uri="{FF2B5EF4-FFF2-40B4-BE49-F238E27FC236}">
                <a16:creationId xmlns:a16="http://schemas.microsoft.com/office/drawing/2014/main" id="{E6BC9B4A-2119-4645-B4CA-7817D5FAF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1" name="Straight Connector 10">
            <a:extLst>
              <a:ext uri="{FF2B5EF4-FFF2-40B4-BE49-F238E27FC236}">
                <a16:creationId xmlns:a16="http://schemas.microsoft.com/office/drawing/2014/main" id="{158D888F-D87A-4C3C-BD82-273E4C8C5E8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9A2CD81-3BB6-4ED6-A50F-DC14F37A9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577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ular Callout 11">
            <a:extLst>
              <a:ext uri="{FF2B5EF4-FFF2-40B4-BE49-F238E27FC236}">
                <a16:creationId xmlns:a16="http://schemas.microsoft.com/office/drawing/2014/main" id="{F52AEB16-D4E9-DB04-3DF3-0C24BA1607B6}"/>
              </a:ext>
            </a:extLst>
          </p:cNvPr>
          <p:cNvSpPr/>
          <p:nvPr/>
        </p:nvSpPr>
        <p:spPr>
          <a:xfrm>
            <a:off x="7663301" y="1341120"/>
            <a:ext cx="3870331" cy="3431200"/>
          </a:xfrm>
          <a:prstGeom prst="wedgeRoundRectCallou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3200" b="1" dirty="0">
                <a:solidFill>
                  <a:schemeClr val="tx1">
                    <a:lumMod val="65000"/>
                    <a:lumOff val="35000"/>
                  </a:schemeClr>
                </a:solidFill>
              </a:rPr>
              <a:t>Fellow Librarians, what examples have you seen at your institution or in our profession?</a:t>
            </a:r>
          </a:p>
        </p:txBody>
      </p:sp>
    </p:spTree>
    <p:extLst>
      <p:ext uri="{BB962C8B-B14F-4D97-AF65-F5344CB8AC3E}">
        <p14:creationId xmlns:p14="http://schemas.microsoft.com/office/powerpoint/2010/main" val="2059827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77B5B-B729-305B-FE69-9D95A1818800}"/>
              </a:ext>
            </a:extLst>
          </p:cNvPr>
          <p:cNvSpPr>
            <a:spLocks noGrp="1"/>
          </p:cNvSpPr>
          <p:nvPr>
            <p:ph type="title"/>
          </p:nvPr>
        </p:nvSpPr>
        <p:spPr>
          <a:xfrm>
            <a:off x="3867912" y="938687"/>
            <a:ext cx="7315200" cy="1061693"/>
          </a:xfrm>
        </p:spPr>
        <p:txBody>
          <a:bodyPr/>
          <a:lstStyle/>
          <a:p>
            <a:r>
              <a:rPr lang="en-US"/>
              <a:t>Small Group Break Outs</a:t>
            </a:r>
            <a:endParaRPr lang="en-US" dirty="0"/>
          </a:p>
        </p:txBody>
      </p:sp>
      <p:pic>
        <p:nvPicPr>
          <p:cNvPr id="13" name="Picture 12" descr="Two blank speech balloons">
            <a:extLst>
              <a:ext uri="{FF2B5EF4-FFF2-40B4-BE49-F238E27FC236}">
                <a16:creationId xmlns:a16="http://schemas.microsoft.com/office/drawing/2014/main" id="{953D58A7-44E4-EF3C-46D2-091EEF24CE8B}"/>
              </a:ext>
            </a:extLst>
          </p:cNvPr>
          <p:cNvPicPr>
            <a:picLocks noChangeAspect="1"/>
          </p:cNvPicPr>
          <p:nvPr/>
        </p:nvPicPr>
        <p:blipFill>
          <a:blip r:embed="rId3"/>
          <a:stretch>
            <a:fillRect/>
          </a:stretch>
        </p:blipFill>
        <p:spPr>
          <a:xfrm>
            <a:off x="219856" y="938687"/>
            <a:ext cx="3023517" cy="1889698"/>
          </a:xfrm>
          <a:prstGeom prst="rect">
            <a:avLst/>
          </a:prstGeom>
        </p:spPr>
      </p:pic>
      <p:sp>
        <p:nvSpPr>
          <p:cNvPr id="14" name="TextBox 13">
            <a:extLst>
              <a:ext uri="{FF2B5EF4-FFF2-40B4-BE49-F238E27FC236}">
                <a16:creationId xmlns:a16="http://schemas.microsoft.com/office/drawing/2014/main" id="{9E3F85EC-E606-532F-8C31-F4A660FE2127}"/>
              </a:ext>
            </a:extLst>
          </p:cNvPr>
          <p:cNvSpPr txBox="1"/>
          <p:nvPr/>
        </p:nvSpPr>
        <p:spPr>
          <a:xfrm>
            <a:off x="479685" y="3429000"/>
            <a:ext cx="2473377" cy="1569660"/>
          </a:xfrm>
          <a:prstGeom prst="rect">
            <a:avLst/>
          </a:prstGeom>
          <a:noFill/>
        </p:spPr>
        <p:txBody>
          <a:bodyPr wrap="square" rtlCol="0">
            <a:spAutoFit/>
          </a:bodyPr>
          <a:lstStyle/>
          <a:p>
            <a:r>
              <a:rPr lang="en-US" sz="2400" dirty="0">
                <a:solidFill>
                  <a:schemeClr val="bg1"/>
                </a:solidFill>
              </a:rPr>
              <a:t>Select a group member to take notes and one to report back </a:t>
            </a:r>
          </a:p>
        </p:txBody>
      </p:sp>
      <p:sp>
        <p:nvSpPr>
          <p:cNvPr id="3" name="Rounded Rectangle 2">
            <a:extLst>
              <a:ext uri="{FF2B5EF4-FFF2-40B4-BE49-F238E27FC236}">
                <a16:creationId xmlns:a16="http://schemas.microsoft.com/office/drawing/2014/main" id="{3F2D4EFB-4C1F-9CA9-0AEB-A3FD7F54D8F1}"/>
              </a:ext>
            </a:extLst>
          </p:cNvPr>
          <p:cNvSpPr/>
          <p:nvPr/>
        </p:nvSpPr>
        <p:spPr>
          <a:xfrm>
            <a:off x="4283548" y="2385039"/>
            <a:ext cx="6661543" cy="886691"/>
          </a:xfrm>
          <a:prstGeom prst="roundRect">
            <a:avLst/>
          </a:prstGeom>
          <a:solidFill>
            <a:schemeClr val="accent1">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nSpc>
                <a:spcPct val="100000"/>
              </a:lnSpc>
            </a:pPr>
            <a:r>
              <a:rPr lang="en-US" sz="2400" b="1" dirty="0">
                <a:solidFill>
                  <a:schemeClr val="tx1">
                    <a:lumMod val="65000"/>
                    <a:lumOff val="35000"/>
                  </a:schemeClr>
                </a:solidFill>
              </a:rPr>
              <a:t>How do you interact with libraries in your work or institution?</a:t>
            </a:r>
          </a:p>
        </p:txBody>
      </p:sp>
      <p:sp>
        <p:nvSpPr>
          <p:cNvPr id="4" name="Rounded Rectangle 3">
            <a:extLst>
              <a:ext uri="{FF2B5EF4-FFF2-40B4-BE49-F238E27FC236}">
                <a16:creationId xmlns:a16="http://schemas.microsoft.com/office/drawing/2014/main" id="{F3494BB5-FFEA-809F-D746-78880451273B}"/>
              </a:ext>
            </a:extLst>
          </p:cNvPr>
          <p:cNvSpPr/>
          <p:nvPr/>
        </p:nvSpPr>
        <p:spPr>
          <a:xfrm>
            <a:off x="4283547" y="3560619"/>
            <a:ext cx="6661543" cy="886691"/>
          </a:xfrm>
          <a:prstGeom prst="roundRect">
            <a:avLst/>
          </a:prstGeom>
          <a:solidFill>
            <a:schemeClr val="accent1">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nSpc>
                <a:spcPct val="100000"/>
              </a:lnSpc>
            </a:pPr>
            <a:r>
              <a:rPr lang="en-US" sz="2400" b="1" dirty="0">
                <a:solidFill>
                  <a:schemeClr val="tx1">
                    <a:lumMod val="65000"/>
                    <a:lumOff val="35000"/>
                  </a:schemeClr>
                </a:solidFill>
              </a:rPr>
              <a:t>What library-led AI or research support initiatives have been most valuable to research?</a:t>
            </a:r>
          </a:p>
        </p:txBody>
      </p:sp>
      <p:sp>
        <p:nvSpPr>
          <p:cNvPr id="6" name="Rounded Rectangle 5">
            <a:extLst>
              <a:ext uri="{FF2B5EF4-FFF2-40B4-BE49-F238E27FC236}">
                <a16:creationId xmlns:a16="http://schemas.microsoft.com/office/drawing/2014/main" id="{5DEC4910-AF70-5CFB-0762-76DE1D7C66C7}"/>
              </a:ext>
            </a:extLst>
          </p:cNvPr>
          <p:cNvSpPr/>
          <p:nvPr/>
        </p:nvSpPr>
        <p:spPr>
          <a:xfrm>
            <a:off x="4283546" y="4736199"/>
            <a:ext cx="6661543" cy="886691"/>
          </a:xfrm>
          <a:prstGeom prst="roundRect">
            <a:avLst/>
          </a:prstGeom>
          <a:solidFill>
            <a:schemeClr val="accent1">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nSpc>
                <a:spcPct val="100000"/>
              </a:lnSpc>
            </a:pPr>
            <a:r>
              <a:rPr lang="en-US" sz="2400" b="1" dirty="0">
                <a:solidFill>
                  <a:schemeClr val="tx1">
                    <a:lumMod val="65000"/>
                    <a:lumOff val="35000"/>
                  </a:schemeClr>
                </a:solidFill>
              </a:rPr>
              <a:t>What would you like to see from libraries as AI continues to evolve?</a:t>
            </a:r>
          </a:p>
        </p:txBody>
      </p:sp>
    </p:spTree>
    <p:extLst>
      <p:ext uri="{BB962C8B-B14F-4D97-AF65-F5344CB8AC3E}">
        <p14:creationId xmlns:p14="http://schemas.microsoft.com/office/powerpoint/2010/main" val="4007847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B3875682-0790-427D-9A23-4B7265F0FA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50" name="Rectangle 49">
            <a:extLst>
              <a:ext uri="{FF2B5EF4-FFF2-40B4-BE49-F238E27FC236}">
                <a16:creationId xmlns:a16="http://schemas.microsoft.com/office/drawing/2014/main" id="{6EDE4AAE-4785-4EA7-95DB-45200F5B80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52" name="Rectangle 51">
            <a:extLst>
              <a:ext uri="{FF2B5EF4-FFF2-40B4-BE49-F238E27FC236}">
                <a16:creationId xmlns:a16="http://schemas.microsoft.com/office/drawing/2014/main" id="{67AAFBA3-2C10-40B4-9AB7-A51F6E8EBF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93C50455-CACE-4D73-B570-5BB90232F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7552943"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B5CA7B3E-BC8A-1C90-3DC6-FFA34019099C}"/>
              </a:ext>
            </a:extLst>
          </p:cNvPr>
          <p:cNvSpPr>
            <a:spLocks noGrp="1"/>
          </p:cNvSpPr>
          <p:nvPr>
            <p:ph type="title"/>
          </p:nvPr>
        </p:nvSpPr>
        <p:spPr>
          <a:xfrm>
            <a:off x="537004" y="1161673"/>
            <a:ext cx="6068070" cy="1778384"/>
          </a:xfrm>
        </p:spPr>
        <p:txBody>
          <a:bodyPr vert="horz" lIns="91440" tIns="45720" rIns="91440" bIns="45720" rtlCol="0" anchor="b">
            <a:normAutofit/>
          </a:bodyPr>
          <a:lstStyle/>
          <a:p>
            <a:r>
              <a:rPr lang="en-US" dirty="0">
                <a:solidFill>
                  <a:srgbClr val="FFFFFF"/>
                </a:solidFill>
              </a:rPr>
              <a:t>Group Report Backs</a:t>
            </a:r>
          </a:p>
        </p:txBody>
      </p:sp>
      <p:sp>
        <p:nvSpPr>
          <p:cNvPr id="3" name="Text Placeholder 2">
            <a:extLst>
              <a:ext uri="{FF2B5EF4-FFF2-40B4-BE49-F238E27FC236}">
                <a16:creationId xmlns:a16="http://schemas.microsoft.com/office/drawing/2014/main" id="{DF64B523-8269-5882-340F-4FF167C66625}"/>
              </a:ext>
            </a:extLst>
          </p:cNvPr>
          <p:cNvSpPr>
            <a:spLocks noGrp="1"/>
          </p:cNvSpPr>
          <p:nvPr>
            <p:ph type="body" idx="1"/>
          </p:nvPr>
        </p:nvSpPr>
        <p:spPr>
          <a:xfrm>
            <a:off x="1000897" y="3188043"/>
            <a:ext cx="6339919" cy="2681415"/>
          </a:xfrm>
        </p:spPr>
        <p:txBody>
          <a:bodyPr vert="horz" lIns="91440" tIns="45720" rIns="91440" bIns="45720" rtlCol="0" anchor="ctr">
            <a:normAutofit/>
          </a:bodyPr>
          <a:lstStyle/>
          <a:p>
            <a:pPr>
              <a:spcAft>
                <a:spcPts val="1200"/>
              </a:spcAft>
            </a:pPr>
            <a:r>
              <a:rPr lang="en-US" dirty="0">
                <a:solidFill>
                  <a:schemeClr val="bg1"/>
                </a:solidFill>
              </a:rPr>
              <a:t>How do you interact with libraries in your work or institution?</a:t>
            </a:r>
          </a:p>
          <a:p>
            <a:pPr>
              <a:spcAft>
                <a:spcPts val="1200"/>
              </a:spcAft>
            </a:pPr>
            <a:r>
              <a:rPr lang="en-US" dirty="0">
                <a:solidFill>
                  <a:schemeClr val="bg1"/>
                </a:solidFill>
              </a:rPr>
              <a:t>What library-led AI or research support initiatives have been most valuable to research?</a:t>
            </a:r>
          </a:p>
          <a:p>
            <a:pPr>
              <a:spcAft>
                <a:spcPts val="1200"/>
              </a:spcAft>
            </a:pPr>
            <a:r>
              <a:rPr lang="en-US" dirty="0">
                <a:solidFill>
                  <a:schemeClr val="bg1"/>
                </a:solidFill>
              </a:rPr>
              <a:t>What would you like to see from libraries as AI continues to evolve?</a:t>
            </a:r>
          </a:p>
        </p:txBody>
      </p:sp>
      <p:pic>
        <p:nvPicPr>
          <p:cNvPr id="7" name="Picture 6" descr="Person giving presentation">
            <a:extLst>
              <a:ext uri="{FF2B5EF4-FFF2-40B4-BE49-F238E27FC236}">
                <a16:creationId xmlns:a16="http://schemas.microsoft.com/office/drawing/2014/main" id="{B9FB5601-6CB1-37A0-103E-65D63FF52F97}"/>
              </a:ext>
            </a:extLst>
          </p:cNvPr>
          <p:cNvPicPr>
            <a:picLocks noChangeAspect="1"/>
          </p:cNvPicPr>
          <p:nvPr/>
        </p:nvPicPr>
        <p:blipFill>
          <a:blip r:embed="rId3"/>
          <a:srcRect b="2101"/>
          <a:stretch/>
        </p:blipFill>
        <p:spPr>
          <a:xfrm>
            <a:off x="7702981" y="759599"/>
            <a:ext cx="3952015" cy="2582533"/>
          </a:xfrm>
          <a:prstGeom prst="rect">
            <a:avLst/>
          </a:prstGeom>
        </p:spPr>
      </p:pic>
      <p:pic>
        <p:nvPicPr>
          <p:cNvPr id="15" name="Picture 14" descr="Five square speech bubbles in color">
            <a:extLst>
              <a:ext uri="{FF2B5EF4-FFF2-40B4-BE49-F238E27FC236}">
                <a16:creationId xmlns:a16="http://schemas.microsoft.com/office/drawing/2014/main" id="{6D6FD5FB-098F-E034-883F-25A5A51A9E77}"/>
              </a:ext>
            </a:extLst>
          </p:cNvPr>
          <p:cNvPicPr>
            <a:picLocks noChangeAspect="1"/>
          </p:cNvPicPr>
          <p:nvPr/>
        </p:nvPicPr>
        <p:blipFill>
          <a:blip r:embed="rId4"/>
          <a:srcRect b="6623"/>
          <a:stretch/>
        </p:blipFill>
        <p:spPr>
          <a:xfrm>
            <a:off x="7702982" y="3506724"/>
            <a:ext cx="3952014" cy="2583181"/>
          </a:xfrm>
          <a:prstGeom prst="rect">
            <a:avLst/>
          </a:prstGeom>
        </p:spPr>
      </p:pic>
      <p:sp>
        <p:nvSpPr>
          <p:cNvPr id="56" name="Rectangle 55">
            <a:extLst>
              <a:ext uri="{FF2B5EF4-FFF2-40B4-BE49-F238E27FC236}">
                <a16:creationId xmlns:a16="http://schemas.microsoft.com/office/drawing/2014/main" id="{788ED773-EF45-46EE-90C8-873908F6F6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4277166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820E7-0677-D835-6537-7F41011F1D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7B8516-9D24-319F-8146-A38FEC013AE4}"/>
              </a:ext>
            </a:extLst>
          </p:cNvPr>
          <p:cNvSpPr>
            <a:spLocks noGrp="1"/>
          </p:cNvSpPr>
          <p:nvPr>
            <p:ph type="title"/>
          </p:nvPr>
        </p:nvSpPr>
        <p:spPr/>
        <p:txBody>
          <a:bodyPr/>
          <a:lstStyle/>
          <a:p>
            <a:r>
              <a:rPr lang="en-US" dirty="0"/>
              <a:t>Librarians and Information Professionals in the Age of AI</a:t>
            </a:r>
            <a:br>
              <a:rPr lang="en-US" dirty="0"/>
            </a:br>
            <a:r>
              <a:rPr lang="en-US" dirty="0"/>
              <a:t>-- </a:t>
            </a:r>
            <a:br>
              <a:rPr lang="en-US" dirty="0"/>
            </a:br>
            <a:r>
              <a:rPr lang="en-US" dirty="0"/>
              <a:t>Discussion Summary</a:t>
            </a:r>
          </a:p>
        </p:txBody>
      </p:sp>
      <p:sp>
        <p:nvSpPr>
          <p:cNvPr id="4" name="Content Placeholder 3">
            <a:extLst>
              <a:ext uri="{FF2B5EF4-FFF2-40B4-BE49-F238E27FC236}">
                <a16:creationId xmlns:a16="http://schemas.microsoft.com/office/drawing/2014/main" id="{53851382-C220-9EB9-A7CB-8265B8880B31}"/>
              </a:ext>
            </a:extLst>
          </p:cNvPr>
          <p:cNvSpPr>
            <a:spLocks noGrp="1"/>
          </p:cNvSpPr>
          <p:nvPr>
            <p:ph idx="1"/>
          </p:nvPr>
        </p:nvSpPr>
        <p:spPr>
          <a:xfrm>
            <a:off x="3706368" y="512064"/>
            <a:ext cx="8046720" cy="6071616"/>
          </a:xfrm>
        </p:spPr>
        <p:txBody>
          <a:bodyPr>
            <a:normAutofit fontScale="62500" lnSpcReduction="20000"/>
          </a:bodyPr>
          <a:lstStyle/>
          <a:p>
            <a:pPr marL="0" indent="0">
              <a:buNone/>
            </a:pPr>
            <a:r>
              <a:rPr lang="en-US" sz="3200" dirty="0"/>
              <a:t>Librarians and information professionals, in partnership with communities, have deep expertise and experience in human engagement with information. In methods for discovering, accessing, organizing, critically appraising, synthesizing, and sharing information; and in information systems and technology.</a:t>
            </a:r>
            <a:endParaRPr lang="en-US" sz="1700" dirty="0"/>
          </a:p>
          <a:p>
            <a:pPr marL="0" indent="0">
              <a:buNone/>
            </a:pPr>
            <a:r>
              <a:rPr lang="en-US" sz="3200" dirty="0"/>
              <a:t>In the age of artificial intelligence, we are deeply involved and embedded in exploring new research techniques, using machine learning, natural language processing, developing large language models or small language models-based AI tools for specific research endeavors.</a:t>
            </a:r>
          </a:p>
          <a:p>
            <a:pPr marL="0" indent="0">
              <a:buNone/>
            </a:pPr>
            <a:r>
              <a:rPr lang="en-US" sz="3200" dirty="0"/>
              <a:t>As reflected in this discussion, we are integral partners in AI literacy, prompt engineering training, in thinking through responsible AI use, critical evaluation of AI tools, and how to work with our communities to promote reflection on selecting methods and tools for context and reliability, with data security in mind; and to gauge the biases that may be inherent in AI models, considering how these will affect results and how to mitigate these effects. </a:t>
            </a:r>
          </a:p>
          <a:p>
            <a:pPr marL="0" indent="0">
              <a:buNone/>
            </a:pPr>
            <a:r>
              <a:rPr lang="en-US" sz="3200" dirty="0"/>
              <a:t>As we move forward, libraries are sharing insights in scholarship and practice: on complex contractual agreements, intellectual property considerations, AI to increase efficiency of large dataset curation, AI for accessibility of digital materials, AI and challenges with machine translation, making space for those who prioritize methods that avoid AI use, and more. I'm excited to see what we all do in this space working together.</a:t>
            </a:r>
          </a:p>
        </p:txBody>
      </p:sp>
    </p:spTree>
    <p:extLst>
      <p:ext uri="{BB962C8B-B14F-4D97-AF65-F5344CB8AC3E}">
        <p14:creationId xmlns:p14="http://schemas.microsoft.com/office/powerpoint/2010/main" val="3589796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7D15D52-FBE1-6137-8E18-7750415FC22C}"/>
              </a:ext>
            </a:extLst>
          </p:cNvPr>
          <p:cNvSpPr txBox="1"/>
          <p:nvPr/>
        </p:nvSpPr>
        <p:spPr>
          <a:xfrm>
            <a:off x="222668" y="6240162"/>
            <a:ext cx="3546142" cy="369332"/>
          </a:xfrm>
          <a:prstGeom prst="rect">
            <a:avLst/>
          </a:prstGeom>
          <a:noFill/>
        </p:spPr>
        <p:txBody>
          <a:bodyPr wrap="square" rtlCol="0">
            <a:spAutoFit/>
          </a:bodyPr>
          <a:lstStyle/>
          <a:p>
            <a:r>
              <a:rPr lang="en-US" b="0" i="0" dirty="0">
                <a:solidFill>
                  <a:srgbClr val="191B26"/>
                </a:solidFill>
                <a:effectLst/>
                <a:latin typeface="Open Sans" panose="020B0606030504020204" pitchFamily="34" charset="0"/>
              </a:rPr>
              <a:t>Image by </a:t>
            </a:r>
            <a:r>
              <a:rPr lang="en-US" b="0" i="0" u="sng" dirty="0">
                <a:solidFill>
                  <a:srgbClr val="191B26"/>
                </a:solidFill>
                <a:effectLst/>
                <a:latin typeface="Open Sans" panose="020B0606030504020204" pitchFamily="34" charset="0"/>
                <a:hlinkClick r:id="rId3"/>
              </a:rPr>
              <a:t>Alexa</a:t>
            </a:r>
            <a:r>
              <a:rPr lang="en-US" b="0" i="0" dirty="0">
                <a:solidFill>
                  <a:srgbClr val="191B26"/>
                </a:solidFill>
                <a:effectLst/>
                <a:latin typeface="Open Sans" panose="020B0606030504020204" pitchFamily="34" charset="0"/>
              </a:rPr>
              <a:t> from </a:t>
            </a:r>
            <a:r>
              <a:rPr lang="en-US" b="0" i="0" u="sng" dirty="0">
                <a:solidFill>
                  <a:srgbClr val="191B26"/>
                </a:solidFill>
                <a:effectLst/>
                <a:latin typeface="Open Sans" panose="020B0606030504020204" pitchFamily="34" charset="0"/>
                <a:hlinkClick r:id="rId4"/>
              </a:rPr>
              <a:t>Pixabay</a:t>
            </a:r>
            <a:endParaRPr lang="en-US" dirty="0"/>
          </a:p>
        </p:txBody>
      </p:sp>
      <p:pic>
        <p:nvPicPr>
          <p:cNvPr id="8" name="Picture 7" descr="A wooden blocks with letters on it saying &quot;Thank You&quot;">
            <a:extLst>
              <a:ext uri="{FF2B5EF4-FFF2-40B4-BE49-F238E27FC236}">
                <a16:creationId xmlns:a16="http://schemas.microsoft.com/office/drawing/2014/main" id="{FFCE30D3-9EB1-2E5D-7AE1-E0E20A4906E7}"/>
              </a:ext>
            </a:extLst>
          </p:cNvPr>
          <p:cNvPicPr>
            <a:picLocks noChangeAspect="1"/>
          </p:cNvPicPr>
          <p:nvPr/>
        </p:nvPicPr>
        <p:blipFill>
          <a:blip r:embed="rId5"/>
          <a:stretch>
            <a:fillRect/>
          </a:stretch>
        </p:blipFill>
        <p:spPr>
          <a:xfrm>
            <a:off x="3768810" y="842248"/>
            <a:ext cx="7772400" cy="5173503"/>
          </a:xfrm>
          <a:prstGeom prst="rect">
            <a:avLst/>
          </a:prstGeom>
        </p:spPr>
      </p:pic>
      <p:sp>
        <p:nvSpPr>
          <p:cNvPr id="6" name="Title 5">
            <a:extLst>
              <a:ext uri="{FF2B5EF4-FFF2-40B4-BE49-F238E27FC236}">
                <a16:creationId xmlns:a16="http://schemas.microsoft.com/office/drawing/2014/main" id="{B8B0CE0B-197D-0781-0CA3-47ED63886125}"/>
              </a:ext>
            </a:extLst>
          </p:cNvPr>
          <p:cNvSpPr>
            <a:spLocks noGrp="1"/>
          </p:cNvSpPr>
          <p:nvPr>
            <p:ph type="title"/>
          </p:nvPr>
        </p:nvSpPr>
        <p:spPr>
          <a:xfrm>
            <a:off x="309166" y="1051695"/>
            <a:ext cx="2804737" cy="4385278"/>
          </a:xfrm>
        </p:spPr>
        <p:txBody>
          <a:bodyPr/>
          <a:lstStyle/>
          <a:p>
            <a:r>
              <a:rPr lang="en-US" dirty="0">
                <a:solidFill>
                  <a:schemeClr val="bg1"/>
                </a:solidFill>
              </a:rPr>
              <a:t>Thank you!</a:t>
            </a:r>
          </a:p>
        </p:txBody>
      </p:sp>
    </p:spTree>
    <p:extLst>
      <p:ext uri="{BB962C8B-B14F-4D97-AF65-F5344CB8AC3E}">
        <p14:creationId xmlns:p14="http://schemas.microsoft.com/office/powerpoint/2010/main" val="1817108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0E208-73EA-8D44-2B63-B23A51616726}"/>
            </a:ext>
          </a:extLst>
        </p:cNvPr>
        <p:cNvGrpSpPr/>
        <p:nvPr/>
      </p:nvGrpSpPr>
      <p:grpSpPr>
        <a:xfrm>
          <a:off x="0" y="0"/>
          <a:ext cx="0" cy="0"/>
          <a:chOff x="0" y="0"/>
          <a:chExt cx="0" cy="0"/>
        </a:xfrm>
      </p:grpSpPr>
      <p:sp>
        <p:nvSpPr>
          <p:cNvPr id="10" name="Rounded Rectangle 9">
            <a:extLst>
              <a:ext uri="{FF2B5EF4-FFF2-40B4-BE49-F238E27FC236}">
                <a16:creationId xmlns:a16="http://schemas.microsoft.com/office/drawing/2014/main" id="{DE22A457-5E5F-98C7-1EAF-130BBD20698D}"/>
              </a:ext>
            </a:extLst>
          </p:cNvPr>
          <p:cNvSpPr/>
          <p:nvPr/>
        </p:nvSpPr>
        <p:spPr>
          <a:xfrm>
            <a:off x="4599709" y="5298909"/>
            <a:ext cx="6483926" cy="886691"/>
          </a:xfrm>
          <a:prstGeom prst="round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rPr>
              <a:t>Wrap up</a:t>
            </a:r>
          </a:p>
        </p:txBody>
      </p:sp>
      <p:sp>
        <p:nvSpPr>
          <p:cNvPr id="9" name="Rounded Rectangle 8">
            <a:extLst>
              <a:ext uri="{FF2B5EF4-FFF2-40B4-BE49-F238E27FC236}">
                <a16:creationId xmlns:a16="http://schemas.microsoft.com/office/drawing/2014/main" id="{F1CEECE4-1B3C-09F6-C19C-2681E80D452F}"/>
              </a:ext>
            </a:extLst>
          </p:cNvPr>
          <p:cNvSpPr/>
          <p:nvPr/>
        </p:nvSpPr>
        <p:spPr>
          <a:xfrm>
            <a:off x="4599709" y="4161217"/>
            <a:ext cx="6483926" cy="886691"/>
          </a:xfrm>
          <a:prstGeom prst="round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rPr>
              <a:t>Small Group report backs</a:t>
            </a:r>
          </a:p>
        </p:txBody>
      </p:sp>
      <p:sp>
        <p:nvSpPr>
          <p:cNvPr id="8" name="Rounded Rectangle 7">
            <a:extLst>
              <a:ext uri="{FF2B5EF4-FFF2-40B4-BE49-F238E27FC236}">
                <a16:creationId xmlns:a16="http://schemas.microsoft.com/office/drawing/2014/main" id="{73F802F2-F562-2DC1-D6DC-8CB35A4DA45A}"/>
              </a:ext>
            </a:extLst>
          </p:cNvPr>
          <p:cNvSpPr/>
          <p:nvPr/>
        </p:nvSpPr>
        <p:spPr>
          <a:xfrm>
            <a:off x="4599709" y="3023525"/>
            <a:ext cx="6483926" cy="886691"/>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rPr>
              <a:t>Small Group breakout discussions</a:t>
            </a:r>
          </a:p>
        </p:txBody>
      </p:sp>
      <p:sp>
        <p:nvSpPr>
          <p:cNvPr id="7" name="Rounded Rectangle 6">
            <a:extLst>
              <a:ext uri="{FF2B5EF4-FFF2-40B4-BE49-F238E27FC236}">
                <a16:creationId xmlns:a16="http://schemas.microsoft.com/office/drawing/2014/main" id="{6D6AF82C-5C5B-D829-446C-5B3C23EF5C02}"/>
              </a:ext>
            </a:extLst>
          </p:cNvPr>
          <p:cNvSpPr/>
          <p:nvPr/>
        </p:nvSpPr>
        <p:spPr>
          <a:xfrm>
            <a:off x="4599709" y="1885833"/>
            <a:ext cx="6483926" cy="886691"/>
          </a:xfrm>
          <a:prstGeom prst="roundRect">
            <a:avLst/>
          </a:prstGeom>
          <a:solidFill>
            <a:schemeClr val="accent3">
              <a:lumMod val="20000"/>
              <a:lumOff val="80000"/>
            </a:schemeClr>
          </a:solidFill>
          <a:ln>
            <a:solidFill>
              <a:schemeClr val="accent3">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lnSpc>
                <a:spcPct val="100000"/>
              </a:lnSpc>
            </a:pPr>
            <a:r>
              <a:rPr lang="en-US" sz="1800" b="1" dirty="0">
                <a:solidFill>
                  <a:schemeClr val="tx1">
                    <a:lumMod val="65000"/>
                    <a:lumOff val="35000"/>
                  </a:schemeClr>
                </a:solidFill>
              </a:rPr>
              <a:t>All Group check-in: Fellow Librarians, what examples have you seen at your institution or in our profession?</a:t>
            </a:r>
          </a:p>
        </p:txBody>
      </p:sp>
      <p:sp>
        <p:nvSpPr>
          <p:cNvPr id="6" name="Rounded Rectangle 5">
            <a:extLst>
              <a:ext uri="{FF2B5EF4-FFF2-40B4-BE49-F238E27FC236}">
                <a16:creationId xmlns:a16="http://schemas.microsoft.com/office/drawing/2014/main" id="{0E818D84-CF49-8FDC-E711-7EC728DC2208}"/>
              </a:ext>
            </a:extLst>
          </p:cNvPr>
          <p:cNvSpPr/>
          <p:nvPr/>
        </p:nvSpPr>
        <p:spPr>
          <a:xfrm>
            <a:off x="4599709" y="748141"/>
            <a:ext cx="6483927" cy="886691"/>
          </a:xfrm>
          <a:prstGeom prst="roundRect">
            <a:avLst/>
          </a:prstGeom>
          <a:solidFill>
            <a:schemeClr val="accent2">
              <a:lumMod val="20000"/>
              <a:lumOff val="80000"/>
            </a:schemeClr>
          </a:solidFill>
          <a:ln>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rPr>
              <a:t>How Libraries are Leading the Way in AI for Research</a:t>
            </a:r>
          </a:p>
          <a:p>
            <a:pPr algn="ctr"/>
            <a:r>
              <a:rPr lang="en-US" b="1" dirty="0">
                <a:solidFill>
                  <a:schemeClr val="tx1">
                    <a:lumMod val="65000"/>
                    <a:lumOff val="35000"/>
                  </a:schemeClr>
                </a:solidFill>
              </a:rPr>
              <a:t>Strategies &amp; Policies | Partnership &amp; Services</a:t>
            </a:r>
          </a:p>
        </p:txBody>
      </p:sp>
      <p:sp>
        <p:nvSpPr>
          <p:cNvPr id="17" name="Title 16">
            <a:extLst>
              <a:ext uri="{FF2B5EF4-FFF2-40B4-BE49-F238E27FC236}">
                <a16:creationId xmlns:a16="http://schemas.microsoft.com/office/drawing/2014/main" id="{2861010F-DE42-3713-6565-2B2BBD813AEA}"/>
              </a:ext>
            </a:extLst>
          </p:cNvPr>
          <p:cNvSpPr>
            <a:spLocks noGrp="1"/>
          </p:cNvSpPr>
          <p:nvPr>
            <p:ph type="title"/>
          </p:nvPr>
        </p:nvSpPr>
        <p:spPr>
          <a:xfrm>
            <a:off x="249067" y="1128408"/>
            <a:ext cx="2947482" cy="4601183"/>
          </a:xfrm>
        </p:spPr>
        <p:txBody>
          <a:bodyPr>
            <a:normAutofit/>
          </a:bodyPr>
          <a:lstStyle/>
          <a:p>
            <a:r>
              <a:rPr lang="en-US" sz="4800" dirty="0"/>
              <a:t>Agenda</a:t>
            </a:r>
          </a:p>
        </p:txBody>
      </p:sp>
    </p:spTree>
    <p:extLst>
      <p:ext uri="{BB962C8B-B14F-4D97-AF65-F5344CB8AC3E}">
        <p14:creationId xmlns:p14="http://schemas.microsoft.com/office/powerpoint/2010/main" val="1281011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A0602CC-C8F0-2E51-E6A3-5869C3620642}"/>
            </a:ext>
          </a:extLst>
        </p:cNvPr>
        <p:cNvGrpSpPr/>
        <p:nvPr/>
      </p:nvGrpSpPr>
      <p:grpSpPr>
        <a:xfrm>
          <a:off x="0" y="0"/>
          <a:ext cx="0" cy="0"/>
          <a:chOff x="0" y="0"/>
          <a:chExt cx="0" cy="0"/>
        </a:xfrm>
      </p:grpSpPr>
      <p:sp>
        <p:nvSpPr>
          <p:cNvPr id="23" name="Rectangle 22">
            <a:extLst>
              <a:ext uri="{FF2B5EF4-FFF2-40B4-BE49-F238E27FC236}">
                <a16:creationId xmlns:a16="http://schemas.microsoft.com/office/drawing/2014/main" id="{17115F77-2FAE-4CA7-9A7F-10D5F2C8F8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Rectangle 24">
            <a:extLst>
              <a:ext uri="{FF2B5EF4-FFF2-40B4-BE49-F238E27FC236}">
                <a16:creationId xmlns:a16="http://schemas.microsoft.com/office/drawing/2014/main" id="{5CD4C046-A04C-46CC-AFA3-6B0621F62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27" name="Rectangle 26">
            <a:extLst>
              <a:ext uri="{FF2B5EF4-FFF2-40B4-BE49-F238E27FC236}">
                <a16:creationId xmlns:a16="http://schemas.microsoft.com/office/drawing/2014/main" id="{BC512124-0D13-4ED9-80B7-52AE15B6B4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bstract blurred public library with bookshelves">
            <a:extLst>
              <a:ext uri="{FF2B5EF4-FFF2-40B4-BE49-F238E27FC236}">
                <a16:creationId xmlns:a16="http://schemas.microsoft.com/office/drawing/2014/main" id="{6E442ED1-C321-5437-E733-73A163FCCC20}"/>
              </a:ext>
            </a:extLst>
          </p:cNvPr>
          <p:cNvPicPr>
            <a:picLocks noChangeAspect="1"/>
          </p:cNvPicPr>
          <p:nvPr/>
        </p:nvPicPr>
        <p:blipFill>
          <a:blip r:embed="rId3">
            <a:alphaModFix amt="35000"/>
          </a:blip>
          <a:srcRect t="1310" b="14420"/>
          <a:stretch/>
        </p:blipFill>
        <p:spPr>
          <a:xfrm>
            <a:off x="20" y="10"/>
            <a:ext cx="12191980" cy="6857990"/>
          </a:xfrm>
          <a:prstGeom prst="rect">
            <a:avLst/>
          </a:prstGeom>
        </p:spPr>
      </p:pic>
      <p:sp>
        <p:nvSpPr>
          <p:cNvPr id="2" name="Title 1">
            <a:extLst>
              <a:ext uri="{FF2B5EF4-FFF2-40B4-BE49-F238E27FC236}">
                <a16:creationId xmlns:a16="http://schemas.microsoft.com/office/drawing/2014/main" id="{52F40AA0-36B0-D808-D03E-7598BA943347}"/>
              </a:ext>
            </a:extLst>
          </p:cNvPr>
          <p:cNvSpPr>
            <a:spLocks noGrp="1"/>
          </p:cNvSpPr>
          <p:nvPr>
            <p:ph type="title"/>
          </p:nvPr>
        </p:nvSpPr>
        <p:spPr>
          <a:xfrm>
            <a:off x="699141" y="758951"/>
            <a:ext cx="4465980" cy="5073437"/>
          </a:xfrm>
        </p:spPr>
        <p:txBody>
          <a:bodyPr vert="horz" lIns="91440" tIns="45720" rIns="91440" bIns="45720" rtlCol="0" anchor="t">
            <a:normAutofit/>
          </a:bodyPr>
          <a:lstStyle/>
          <a:p>
            <a:r>
              <a:rPr lang="en-US" sz="7200" dirty="0">
                <a:ln w="15875">
                  <a:solidFill>
                    <a:srgbClr val="FFFFFF"/>
                  </a:solidFill>
                </a:ln>
                <a:noFill/>
              </a:rPr>
              <a:t>Libraries in </a:t>
            </a:r>
            <a:br>
              <a:rPr lang="en-US" sz="7200" dirty="0">
                <a:ln w="15875">
                  <a:solidFill>
                    <a:srgbClr val="FFFFFF"/>
                  </a:solidFill>
                </a:ln>
                <a:noFill/>
              </a:rPr>
            </a:br>
            <a:r>
              <a:rPr lang="en-US" sz="7200" dirty="0">
                <a:ln w="15875">
                  <a:solidFill>
                    <a:srgbClr val="FFFFFF"/>
                  </a:solidFill>
                </a:ln>
                <a:noFill/>
              </a:rPr>
              <a:t>Research Institutions</a:t>
            </a:r>
          </a:p>
        </p:txBody>
      </p:sp>
      <p:sp>
        <p:nvSpPr>
          <p:cNvPr id="29" name="Rectangle 28">
            <a:extLst>
              <a:ext uri="{FF2B5EF4-FFF2-40B4-BE49-F238E27FC236}">
                <a16:creationId xmlns:a16="http://schemas.microsoft.com/office/drawing/2014/main" id="{D4ABACDC-BD54-40F3-9047-8298C77C2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384048" cy="533095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1" name="Rectangle 30">
            <a:extLst>
              <a:ext uri="{FF2B5EF4-FFF2-40B4-BE49-F238E27FC236}">
                <a16:creationId xmlns:a16="http://schemas.microsoft.com/office/drawing/2014/main" id="{B76CB7CA-05C2-4EE8-A97F-B5F3A4F89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1442"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6" name="Picture 5" descr="Microsoft CoPilot generated image - Illustrate a group of researchers of different genders and various ethnicities working collaboratively in a single group. Depict a modern research library setting with AI technology integrated into their work environment. Include elements such as computers, books, and digital screens. Use a professional and academic style with a focus on teamwork and collaboration. Incorporate colors that convey a sense of innovation and knowledge, such as blues and greens. The mood should be productive and focused.">
            <a:extLst>
              <a:ext uri="{FF2B5EF4-FFF2-40B4-BE49-F238E27FC236}">
                <a16:creationId xmlns:a16="http://schemas.microsoft.com/office/drawing/2014/main" id="{9746079C-6214-0D25-F778-6C5FF0467A77}"/>
              </a:ext>
            </a:extLst>
          </p:cNvPr>
          <p:cNvPicPr>
            <a:picLocks noChangeAspect="1"/>
          </p:cNvPicPr>
          <p:nvPr/>
        </p:nvPicPr>
        <p:blipFill>
          <a:blip r:embed="rId4"/>
          <a:stretch>
            <a:fillRect/>
          </a:stretch>
        </p:blipFill>
        <p:spPr>
          <a:xfrm>
            <a:off x="5223919" y="-4572"/>
            <a:ext cx="7530309" cy="6858000"/>
          </a:xfrm>
          <a:prstGeom prst="rect">
            <a:avLst/>
          </a:prstGeom>
        </p:spPr>
      </p:pic>
      <p:sp>
        <p:nvSpPr>
          <p:cNvPr id="3" name="TextBox 2">
            <a:extLst>
              <a:ext uri="{FF2B5EF4-FFF2-40B4-BE49-F238E27FC236}">
                <a16:creationId xmlns:a16="http://schemas.microsoft.com/office/drawing/2014/main" id="{DBCA993F-F820-2B48-4325-BA783FCC48A9}"/>
              </a:ext>
            </a:extLst>
          </p:cNvPr>
          <p:cNvSpPr txBox="1"/>
          <p:nvPr/>
        </p:nvSpPr>
        <p:spPr>
          <a:xfrm>
            <a:off x="609601" y="6089904"/>
            <a:ext cx="2889504" cy="646331"/>
          </a:xfrm>
          <a:prstGeom prst="rect">
            <a:avLst/>
          </a:prstGeom>
          <a:noFill/>
        </p:spPr>
        <p:txBody>
          <a:bodyPr wrap="square" rtlCol="0">
            <a:spAutoFit/>
          </a:bodyPr>
          <a:lstStyle/>
          <a:p>
            <a:r>
              <a:rPr lang="en-US" i="1" dirty="0"/>
              <a:t>Image generated via prompt to Microsoft Copilot</a:t>
            </a:r>
          </a:p>
        </p:txBody>
      </p:sp>
    </p:spTree>
    <p:extLst>
      <p:ext uri="{BB962C8B-B14F-4D97-AF65-F5344CB8AC3E}">
        <p14:creationId xmlns:p14="http://schemas.microsoft.com/office/powerpoint/2010/main" val="2889533601"/>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0EB1-89DD-3E69-CFE1-EF2EE37B9717}"/>
              </a:ext>
            </a:extLst>
          </p:cNvPr>
          <p:cNvSpPr>
            <a:spLocks noGrp="1"/>
          </p:cNvSpPr>
          <p:nvPr>
            <p:ph type="title"/>
          </p:nvPr>
        </p:nvSpPr>
        <p:spPr>
          <a:xfrm>
            <a:off x="239693" y="1170119"/>
            <a:ext cx="2947987" cy="4600575"/>
          </a:xfrm>
        </p:spPr>
        <p:txBody>
          <a:bodyPr>
            <a:normAutofit/>
          </a:bodyPr>
          <a:lstStyle/>
          <a:p>
            <a:r>
              <a:rPr lang="en-US" dirty="0"/>
              <a:t>Libraries partner for research across institutional levels &amp; areas</a:t>
            </a:r>
          </a:p>
        </p:txBody>
      </p:sp>
      <p:pic>
        <p:nvPicPr>
          <p:cNvPr id="5" name="Content Placeholder 4" descr="Schoolhouse / university appearing building icon with solid fill">
            <a:extLst>
              <a:ext uri="{FF2B5EF4-FFF2-40B4-BE49-F238E27FC236}">
                <a16:creationId xmlns:a16="http://schemas.microsoft.com/office/drawing/2014/main" id="{D44B0223-F635-2AB8-4209-F2A57CA5AB2E}"/>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3587847" y="671211"/>
            <a:ext cx="823957" cy="823957"/>
          </a:xfrm>
        </p:spPr>
      </p:pic>
      <p:sp>
        <p:nvSpPr>
          <p:cNvPr id="6" name="TextBox 5">
            <a:extLst>
              <a:ext uri="{FF2B5EF4-FFF2-40B4-BE49-F238E27FC236}">
                <a16:creationId xmlns:a16="http://schemas.microsoft.com/office/drawing/2014/main" id="{FA6FA328-7797-416B-A486-DC2849310991}"/>
              </a:ext>
            </a:extLst>
          </p:cNvPr>
          <p:cNvSpPr txBox="1"/>
          <p:nvPr/>
        </p:nvSpPr>
        <p:spPr>
          <a:xfrm>
            <a:off x="4670854" y="671211"/>
            <a:ext cx="6877679" cy="2123658"/>
          </a:xfrm>
          <a:prstGeom prst="rect">
            <a:avLst/>
          </a:prstGeom>
          <a:noFill/>
        </p:spPr>
        <p:txBody>
          <a:bodyPr wrap="square" rtlCol="0">
            <a:spAutoFit/>
          </a:bodyPr>
          <a:lstStyle/>
          <a:p>
            <a:r>
              <a:rPr lang="en-US" sz="2400" b="1" dirty="0"/>
              <a:t>Office of Research, Office of the Provost, Faculty Affairs </a:t>
            </a:r>
          </a:p>
          <a:p>
            <a:endParaRPr lang="en-US" sz="1200" dirty="0">
              <a:sym typeface="Wingdings" pitchFamily="2" charset="2"/>
            </a:endParaRPr>
          </a:p>
          <a:p>
            <a:r>
              <a:rPr lang="en-US" sz="2400" dirty="0">
                <a:sym typeface="Wingdings" pitchFamily="2" charset="2"/>
              </a:rPr>
              <a:t> </a:t>
            </a:r>
            <a:r>
              <a:rPr lang="en-US" sz="2200" dirty="0">
                <a:sym typeface="Wingdings" pitchFamily="2" charset="2"/>
              </a:rPr>
              <a:t>Research Information Management systems, Open Access and Data Sharing policies, Research Funding, Research Impact</a:t>
            </a:r>
            <a:endParaRPr lang="en-US" sz="2200" dirty="0"/>
          </a:p>
        </p:txBody>
      </p:sp>
      <p:pic>
        <p:nvPicPr>
          <p:cNvPr id="9" name="Graphic 8" descr="Group of people outline - icon">
            <a:extLst>
              <a:ext uri="{FF2B5EF4-FFF2-40B4-BE49-F238E27FC236}">
                <a16:creationId xmlns:a16="http://schemas.microsoft.com/office/drawing/2014/main" id="{ED56E798-B883-D60C-C038-8043EA47C3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48964" y="3070525"/>
            <a:ext cx="716950" cy="716950"/>
          </a:xfrm>
          <a:prstGeom prst="rect">
            <a:avLst/>
          </a:prstGeom>
        </p:spPr>
      </p:pic>
      <p:sp>
        <p:nvSpPr>
          <p:cNvPr id="11" name="TextBox 10">
            <a:extLst>
              <a:ext uri="{FF2B5EF4-FFF2-40B4-BE49-F238E27FC236}">
                <a16:creationId xmlns:a16="http://schemas.microsoft.com/office/drawing/2014/main" id="{DF92DF95-5933-A2BA-A4F1-C1AC384EB0FB}"/>
              </a:ext>
            </a:extLst>
          </p:cNvPr>
          <p:cNvSpPr txBox="1"/>
          <p:nvPr/>
        </p:nvSpPr>
        <p:spPr>
          <a:xfrm>
            <a:off x="4670854" y="3052269"/>
            <a:ext cx="7255163" cy="1384995"/>
          </a:xfrm>
          <a:prstGeom prst="rect">
            <a:avLst/>
          </a:prstGeom>
          <a:noFill/>
        </p:spPr>
        <p:txBody>
          <a:bodyPr wrap="square" rtlCol="0">
            <a:spAutoFit/>
          </a:bodyPr>
          <a:lstStyle/>
          <a:p>
            <a:r>
              <a:rPr lang="en-US" sz="2400" b="1" dirty="0"/>
              <a:t>Colleges, Departments, Programs</a:t>
            </a:r>
          </a:p>
          <a:p>
            <a:endParaRPr lang="en-US" sz="1200" dirty="0">
              <a:sym typeface="Wingdings" pitchFamily="2" charset="2"/>
            </a:endParaRPr>
          </a:p>
          <a:p>
            <a:r>
              <a:rPr lang="en-US" sz="2400" dirty="0">
                <a:sym typeface="Wingdings" pitchFamily="2" charset="2"/>
              </a:rPr>
              <a:t> </a:t>
            </a:r>
            <a:r>
              <a:rPr lang="en-US" sz="2200" dirty="0">
                <a:sym typeface="Wingdings" pitchFamily="2" charset="2"/>
              </a:rPr>
              <a:t>Research skills in curriculum, Guest lectures, Training for faculty, graduate students, undergraduates</a:t>
            </a:r>
            <a:endParaRPr lang="en-US" sz="2200" dirty="0"/>
          </a:p>
        </p:txBody>
      </p:sp>
      <p:pic>
        <p:nvPicPr>
          <p:cNvPr id="14" name="Graphic 13" descr="Meeting icon with solid fill - three people at a round table">
            <a:extLst>
              <a:ext uri="{FF2B5EF4-FFF2-40B4-BE49-F238E27FC236}">
                <a16:creationId xmlns:a16="http://schemas.microsoft.com/office/drawing/2014/main" id="{D7125717-A194-EF4C-8428-EF6F1F665F8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48964" y="4770257"/>
            <a:ext cx="716950" cy="716950"/>
          </a:xfrm>
          <a:prstGeom prst="rect">
            <a:avLst/>
          </a:prstGeom>
        </p:spPr>
      </p:pic>
      <p:sp>
        <p:nvSpPr>
          <p:cNvPr id="15" name="TextBox 14">
            <a:extLst>
              <a:ext uri="{FF2B5EF4-FFF2-40B4-BE49-F238E27FC236}">
                <a16:creationId xmlns:a16="http://schemas.microsoft.com/office/drawing/2014/main" id="{6F4C5566-39CD-FECB-48F5-F9E255E55C44}"/>
              </a:ext>
            </a:extLst>
          </p:cNvPr>
          <p:cNvSpPr txBox="1"/>
          <p:nvPr/>
        </p:nvSpPr>
        <p:spPr>
          <a:xfrm>
            <a:off x="4670854" y="4770257"/>
            <a:ext cx="7154562" cy="1354217"/>
          </a:xfrm>
          <a:prstGeom prst="rect">
            <a:avLst/>
          </a:prstGeom>
          <a:noFill/>
        </p:spPr>
        <p:txBody>
          <a:bodyPr wrap="square" rtlCol="0">
            <a:spAutoFit/>
          </a:bodyPr>
          <a:lstStyle/>
          <a:p>
            <a:r>
              <a:rPr lang="en-US" sz="2400" b="1" dirty="0"/>
              <a:t>Individual Researchers, Research Teams, Community</a:t>
            </a:r>
          </a:p>
          <a:p>
            <a:endParaRPr lang="en-US" sz="1200" dirty="0">
              <a:sym typeface="Wingdings" pitchFamily="2" charset="2"/>
            </a:endParaRPr>
          </a:p>
          <a:p>
            <a:r>
              <a:rPr lang="en-US" sz="2400" dirty="0">
                <a:sym typeface="Wingdings" pitchFamily="2" charset="2"/>
              </a:rPr>
              <a:t> </a:t>
            </a:r>
            <a:r>
              <a:rPr lang="en-US" sz="2200" dirty="0">
                <a:sym typeface="Wingdings" pitchFamily="2" charset="2"/>
              </a:rPr>
              <a:t>Consultations, Research partnership, Tools and methods, Events</a:t>
            </a:r>
            <a:endParaRPr lang="en-US" sz="2200" dirty="0"/>
          </a:p>
        </p:txBody>
      </p:sp>
    </p:spTree>
    <p:extLst>
      <p:ext uri="{BB962C8B-B14F-4D97-AF65-F5344CB8AC3E}">
        <p14:creationId xmlns:p14="http://schemas.microsoft.com/office/powerpoint/2010/main" val="4206976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3875682-0790-427D-9A23-4B7265F0FA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6EDE4AAE-4785-4EA7-95DB-45200F5B80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8" name="Rectangle 17">
            <a:extLst>
              <a:ext uri="{FF2B5EF4-FFF2-40B4-BE49-F238E27FC236}">
                <a16:creationId xmlns:a16="http://schemas.microsoft.com/office/drawing/2014/main" id="{67AAFBA3-2C10-40B4-9AB7-A51F6E8EBF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3C50455-CACE-4D73-B570-5BB90232F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23523"/>
            <a:ext cx="12199910" cy="2534478"/>
          </a:xfrm>
          <a:prstGeom prst="rect">
            <a:avLst/>
          </a:prstGeom>
          <a:solidFill>
            <a:srgbClr val="786855"/>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7AFAECA1-CE76-677E-EF5D-BCD5C6D8CA3D}"/>
              </a:ext>
            </a:extLst>
          </p:cNvPr>
          <p:cNvSpPr>
            <a:spLocks noGrp="1"/>
          </p:cNvSpPr>
          <p:nvPr>
            <p:ph type="title"/>
          </p:nvPr>
        </p:nvSpPr>
        <p:spPr>
          <a:xfrm>
            <a:off x="1069847" y="4461467"/>
            <a:ext cx="9943145" cy="1431703"/>
          </a:xfrm>
        </p:spPr>
        <p:txBody>
          <a:bodyPr vert="horz" lIns="91440" tIns="45720" rIns="91440" bIns="45720" rtlCol="0" anchor="b">
            <a:normAutofit/>
          </a:bodyPr>
          <a:lstStyle/>
          <a:p>
            <a:r>
              <a:rPr lang="en-US" dirty="0">
                <a:solidFill>
                  <a:srgbClr val="FFFFFF"/>
                </a:solidFill>
              </a:rPr>
              <a:t>Strategies &amp; Polices</a:t>
            </a:r>
          </a:p>
        </p:txBody>
      </p:sp>
      <p:pic>
        <p:nvPicPr>
          <p:cNvPr id="4" name="Picture 3" descr="Pen placed on top of a signature line">
            <a:extLst>
              <a:ext uri="{FF2B5EF4-FFF2-40B4-BE49-F238E27FC236}">
                <a16:creationId xmlns:a16="http://schemas.microsoft.com/office/drawing/2014/main" id="{C5CBFD1F-06B3-3C81-DEB8-E220F1AB2B2F}"/>
              </a:ext>
            </a:extLst>
          </p:cNvPr>
          <p:cNvPicPr>
            <a:picLocks noChangeAspect="1"/>
          </p:cNvPicPr>
          <p:nvPr/>
        </p:nvPicPr>
        <p:blipFill>
          <a:blip r:embed="rId2"/>
          <a:srcRect l="37112" r="1" b="1"/>
          <a:stretch/>
        </p:blipFill>
        <p:spPr>
          <a:xfrm>
            <a:off x="20" y="-5981"/>
            <a:ext cx="3959372" cy="4202538"/>
          </a:xfrm>
          <a:prstGeom prst="rect">
            <a:avLst/>
          </a:prstGeom>
        </p:spPr>
      </p:pic>
      <p:pic>
        <p:nvPicPr>
          <p:cNvPr id="9" name="Picture 8" descr="Exchanging ideas in the boardroom - five people around a table with papers, glasses of water and cups of coffee, some standing, some sitting, different genders and ethnicities">
            <a:extLst>
              <a:ext uri="{FF2B5EF4-FFF2-40B4-BE49-F238E27FC236}">
                <a16:creationId xmlns:a16="http://schemas.microsoft.com/office/drawing/2014/main" id="{551EF1F8-F3B2-D6DA-625D-39CFFAECB8EF}"/>
              </a:ext>
            </a:extLst>
          </p:cNvPr>
          <p:cNvPicPr>
            <a:picLocks noChangeAspect="1"/>
          </p:cNvPicPr>
          <p:nvPr/>
        </p:nvPicPr>
        <p:blipFill>
          <a:blip r:embed="rId3"/>
          <a:srcRect l="6135" r="30908" b="2"/>
          <a:stretch/>
        </p:blipFill>
        <p:spPr>
          <a:xfrm>
            <a:off x="4108396" y="-5981"/>
            <a:ext cx="3967300" cy="4206240"/>
          </a:xfrm>
          <a:prstGeom prst="rect">
            <a:avLst/>
          </a:prstGeom>
        </p:spPr>
      </p:pic>
      <p:pic>
        <p:nvPicPr>
          <p:cNvPr id="6" name="Picture 5" descr="Stacked yellow origami triangular folds">
            <a:extLst>
              <a:ext uri="{FF2B5EF4-FFF2-40B4-BE49-F238E27FC236}">
                <a16:creationId xmlns:a16="http://schemas.microsoft.com/office/drawing/2014/main" id="{B6DF40AA-E881-A6D4-FF53-04AAAD58216B}"/>
              </a:ext>
            </a:extLst>
          </p:cNvPr>
          <p:cNvPicPr>
            <a:picLocks noChangeAspect="1"/>
          </p:cNvPicPr>
          <p:nvPr/>
        </p:nvPicPr>
        <p:blipFill>
          <a:blip r:embed="rId4"/>
          <a:srcRect l="27867" r="9119" b="1"/>
          <a:stretch/>
        </p:blipFill>
        <p:spPr>
          <a:xfrm>
            <a:off x="8224700" y="-5981"/>
            <a:ext cx="3967300" cy="4202538"/>
          </a:xfrm>
          <a:prstGeom prst="rect">
            <a:avLst/>
          </a:prstGeom>
        </p:spPr>
      </p:pic>
    </p:spTree>
    <p:extLst>
      <p:ext uri="{BB962C8B-B14F-4D97-AF65-F5344CB8AC3E}">
        <p14:creationId xmlns:p14="http://schemas.microsoft.com/office/powerpoint/2010/main" val="3861589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59858-CDB0-2B9F-AD35-546D2C517F30}"/>
              </a:ext>
            </a:extLst>
          </p:cNvPr>
          <p:cNvSpPr>
            <a:spLocks noGrp="1"/>
          </p:cNvSpPr>
          <p:nvPr>
            <p:ph type="title"/>
          </p:nvPr>
        </p:nvSpPr>
        <p:spPr/>
        <p:txBody>
          <a:bodyPr/>
          <a:lstStyle/>
          <a:p>
            <a:r>
              <a:rPr lang="en-US" dirty="0"/>
              <a:t>Libraries influencing policies and strategies</a:t>
            </a:r>
          </a:p>
        </p:txBody>
      </p:sp>
      <p:sp>
        <p:nvSpPr>
          <p:cNvPr id="3" name="Content Placeholder 2">
            <a:extLst>
              <a:ext uri="{FF2B5EF4-FFF2-40B4-BE49-F238E27FC236}">
                <a16:creationId xmlns:a16="http://schemas.microsoft.com/office/drawing/2014/main" id="{693C44F8-0597-A2EA-C653-02D48AFA8245}"/>
              </a:ext>
            </a:extLst>
          </p:cNvPr>
          <p:cNvSpPr>
            <a:spLocks noGrp="1"/>
          </p:cNvSpPr>
          <p:nvPr>
            <p:ph sz="half" idx="1"/>
          </p:nvPr>
        </p:nvSpPr>
        <p:spPr>
          <a:xfrm>
            <a:off x="3697224" y="880947"/>
            <a:ext cx="3569208" cy="4601183"/>
          </a:xfrm>
        </p:spPr>
        <p:txBody>
          <a:bodyPr>
            <a:normAutofit fontScale="85000" lnSpcReduction="20000"/>
          </a:bodyPr>
          <a:lstStyle/>
          <a:p>
            <a:pPr marL="0" indent="0">
              <a:buNone/>
            </a:pPr>
            <a:r>
              <a:rPr lang="en-US" b="1" dirty="0"/>
              <a:t>Institutional</a:t>
            </a:r>
          </a:p>
          <a:p>
            <a:r>
              <a:rPr lang="en-US" dirty="0"/>
              <a:t>Vendor licensing text for research use </a:t>
            </a:r>
          </a:p>
          <a:p>
            <a:r>
              <a:rPr lang="en-US" dirty="0"/>
              <a:t>Use of AI for research – promoting institutional and external policies (including journal policies)</a:t>
            </a:r>
          </a:p>
          <a:p>
            <a:r>
              <a:rPr lang="en-US" dirty="0"/>
              <a:t>AI literacy, training, evaluation guidance for use case, accuracy, reliability, biases</a:t>
            </a:r>
          </a:p>
          <a:p>
            <a:r>
              <a:rPr lang="en-US" dirty="0"/>
              <a:t>Selection and testing of tools</a:t>
            </a:r>
          </a:p>
          <a:p>
            <a:r>
              <a:rPr lang="en-US" dirty="0"/>
              <a:t>Digital literacy for AI use – critical thinking and evaluation </a:t>
            </a:r>
          </a:p>
          <a:p>
            <a:r>
              <a:rPr lang="en-US" dirty="0"/>
              <a:t>Research intelligence for success in emerging areas, including AI</a:t>
            </a:r>
          </a:p>
          <a:p>
            <a:r>
              <a:rPr lang="en-US" dirty="0"/>
              <a:t>Development and experimentation</a:t>
            </a:r>
          </a:p>
          <a:p>
            <a:endParaRPr lang="en-US" dirty="0"/>
          </a:p>
        </p:txBody>
      </p:sp>
      <p:sp>
        <p:nvSpPr>
          <p:cNvPr id="4" name="Content Placeholder 3">
            <a:extLst>
              <a:ext uri="{FF2B5EF4-FFF2-40B4-BE49-F238E27FC236}">
                <a16:creationId xmlns:a16="http://schemas.microsoft.com/office/drawing/2014/main" id="{01D480F6-D2FE-3E6A-5597-E89933EFF40A}"/>
              </a:ext>
            </a:extLst>
          </p:cNvPr>
          <p:cNvSpPr>
            <a:spLocks noGrp="1"/>
          </p:cNvSpPr>
          <p:nvPr>
            <p:ph sz="half" idx="2"/>
          </p:nvPr>
        </p:nvSpPr>
        <p:spPr>
          <a:xfrm>
            <a:off x="7351776" y="510194"/>
            <a:ext cx="4498848" cy="5166057"/>
          </a:xfrm>
        </p:spPr>
        <p:txBody>
          <a:bodyPr>
            <a:normAutofit fontScale="85000" lnSpcReduction="20000"/>
          </a:bodyPr>
          <a:lstStyle/>
          <a:p>
            <a:pPr marL="0" indent="0">
              <a:buNone/>
            </a:pPr>
            <a:r>
              <a:rPr lang="en-US" b="1" dirty="0"/>
              <a:t>Professional Communities</a:t>
            </a:r>
          </a:p>
          <a:p>
            <a:r>
              <a:rPr lang="en-US" dirty="0"/>
              <a:t>Association of Research Libraries – </a:t>
            </a:r>
            <a:r>
              <a:rPr lang="en-US" dirty="0">
                <a:hlinkClick r:id="rId3"/>
              </a:rPr>
              <a:t>Guiding Principles</a:t>
            </a:r>
            <a:endParaRPr lang="en-US" dirty="0"/>
          </a:p>
          <a:p>
            <a:r>
              <a:rPr lang="en-US" dirty="0"/>
              <a:t>ACRL *draft* </a:t>
            </a:r>
            <a:r>
              <a:rPr lang="en-US" dirty="0">
                <a:hlinkClick r:id="rId4"/>
              </a:rPr>
              <a:t>AI Competencies for Academic Library Workers</a:t>
            </a:r>
            <a:endParaRPr lang="en-US" dirty="0"/>
          </a:p>
          <a:p>
            <a:r>
              <a:rPr lang="en-US" dirty="0"/>
              <a:t>ACRL </a:t>
            </a:r>
            <a:r>
              <a:rPr lang="en-US" dirty="0">
                <a:hlinkClick r:id="rId5"/>
              </a:rPr>
              <a:t>AI Discussion Group</a:t>
            </a:r>
            <a:r>
              <a:rPr lang="en-US" dirty="0"/>
              <a:t> – Join us!</a:t>
            </a:r>
          </a:p>
          <a:p>
            <a:r>
              <a:rPr lang="en-US" dirty="0">
                <a:hlinkClick r:id="rId6"/>
              </a:rPr>
              <a:t>Responsible AI in Libraries and Archives</a:t>
            </a:r>
            <a:r>
              <a:rPr lang="en-US" dirty="0"/>
              <a:t> IMLS funded project</a:t>
            </a:r>
          </a:p>
          <a:p>
            <a:r>
              <a:rPr lang="en-US" dirty="0">
                <a:hlinkClick r:id="rId7"/>
              </a:rPr>
              <a:t>AI policies across the globe: Implications and recommendations for libraries</a:t>
            </a:r>
            <a:r>
              <a:rPr lang="en-US" dirty="0"/>
              <a:t>  - Leo Lo</a:t>
            </a:r>
          </a:p>
          <a:p>
            <a:r>
              <a:rPr lang="en-US" dirty="0">
                <a:hlinkClick r:id="rId8"/>
              </a:rPr>
              <a:t>Social Intelligence in the Age of AI </a:t>
            </a:r>
            <a:r>
              <a:rPr lang="en-US" dirty="0"/>
              <a:t>– Alexia Hudson-Ward</a:t>
            </a:r>
          </a:p>
          <a:p>
            <a:r>
              <a:rPr lang="en-US" dirty="0">
                <a:hlinkClick r:id="rId9"/>
              </a:rPr>
              <a:t>The Artificial Intelligence Disclosure (AID) Framework </a:t>
            </a:r>
            <a:r>
              <a:rPr lang="en-US" dirty="0"/>
              <a:t>– Kari Weaver</a:t>
            </a:r>
          </a:p>
          <a:p>
            <a:r>
              <a:rPr lang="en-US" dirty="0">
                <a:hlinkClick r:id="rId10"/>
              </a:rPr>
              <a:t>Restricting Innovation: How Publisher Contracts Undermine Scholarly AI Research</a:t>
            </a:r>
            <a:r>
              <a:rPr lang="en-US" dirty="0"/>
              <a:t> – Rachael Samberg</a:t>
            </a:r>
          </a:p>
          <a:p>
            <a:pPr lvl="1"/>
            <a:r>
              <a:rPr lang="en-US" dirty="0">
                <a:hlinkClick r:id="rId11"/>
              </a:rPr>
              <a:t>Fair use rights for text and data mining and artificial intelligence for research and teaching</a:t>
            </a:r>
            <a:endParaRPr lang="en-US" dirty="0"/>
          </a:p>
        </p:txBody>
      </p:sp>
      <p:sp>
        <p:nvSpPr>
          <p:cNvPr id="5" name="Rounded Rectangle 4">
            <a:extLst>
              <a:ext uri="{FF2B5EF4-FFF2-40B4-BE49-F238E27FC236}">
                <a16:creationId xmlns:a16="http://schemas.microsoft.com/office/drawing/2014/main" id="{98A90EAF-9BF4-9F2D-3053-6EE2539089E2}"/>
              </a:ext>
            </a:extLst>
          </p:cNvPr>
          <p:cNvSpPr/>
          <p:nvPr/>
        </p:nvSpPr>
        <p:spPr>
          <a:xfrm>
            <a:off x="3599688" y="5761250"/>
            <a:ext cx="8046720" cy="792480"/>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232323"/>
                </a:solidFill>
              </a:rPr>
              <a:t>AI in Research policy example from the Office of Research and Innovation at Virginia Tech, </a:t>
            </a:r>
            <a:r>
              <a:rPr lang="en-US" b="1" dirty="0">
                <a:solidFill>
                  <a:srgbClr val="232323"/>
                </a:solidFill>
                <a:hlinkClick r:id="rId12">
                  <a:extLst>
                    <a:ext uri="{A12FA001-AC4F-418D-AE19-62706E023703}">
                      <ahyp:hlinkClr xmlns:ahyp="http://schemas.microsoft.com/office/drawing/2018/hyperlinkcolor" val="tx"/>
                    </a:ext>
                  </a:extLst>
                </a:hlinkClick>
              </a:rPr>
              <a:t>Guidance: Using Artificial Intelligence During Research Activities</a:t>
            </a:r>
            <a:endParaRPr lang="en-US" b="1" dirty="0">
              <a:solidFill>
                <a:srgbClr val="232323"/>
              </a:solidFill>
            </a:endParaRPr>
          </a:p>
        </p:txBody>
      </p:sp>
    </p:spTree>
    <p:extLst>
      <p:ext uri="{BB962C8B-B14F-4D97-AF65-F5344CB8AC3E}">
        <p14:creationId xmlns:p14="http://schemas.microsoft.com/office/powerpoint/2010/main" val="905698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3A1F071-5B7E-ADF5-BFAC-D88492D16A21}"/>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7115F77-2FAE-4CA7-9A7F-10D5F2C8F8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5CD4C046-A04C-46CC-AFA3-6B0621F62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4" name="Rectangle 13">
            <a:extLst>
              <a:ext uri="{FF2B5EF4-FFF2-40B4-BE49-F238E27FC236}">
                <a16:creationId xmlns:a16="http://schemas.microsoft.com/office/drawing/2014/main" id="{66C7A97A-A7DE-4DFB-8542-1E4BF24C7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E111DB0-3D73-4D20-9D57-CEF5A0D86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9972DB43-40EE-67F8-1AA8-1C39FC1AAE37}"/>
              </a:ext>
            </a:extLst>
          </p:cNvPr>
          <p:cNvSpPr>
            <a:spLocks noGrp="1"/>
          </p:cNvSpPr>
          <p:nvPr>
            <p:ph type="title"/>
          </p:nvPr>
        </p:nvSpPr>
        <p:spPr>
          <a:xfrm>
            <a:off x="643467" y="1298448"/>
            <a:ext cx="3685070" cy="3255264"/>
          </a:xfrm>
        </p:spPr>
        <p:txBody>
          <a:bodyPr vert="horz" lIns="91440" tIns="45720" rIns="91440" bIns="45720" rtlCol="0" anchor="b">
            <a:normAutofit/>
          </a:bodyPr>
          <a:lstStyle/>
          <a:p>
            <a:r>
              <a:rPr lang="en-US" sz="5500" dirty="0">
                <a:ln w="15875">
                  <a:solidFill>
                    <a:srgbClr val="FFFFFF"/>
                  </a:solidFill>
                </a:ln>
                <a:solidFill>
                  <a:srgbClr val="FFFFFF"/>
                </a:solidFill>
              </a:rPr>
              <a:t>Partnership &amp; Support for Research </a:t>
            </a:r>
          </a:p>
        </p:txBody>
      </p:sp>
      <p:pic>
        <p:nvPicPr>
          <p:cNvPr id="5" name="Picture 4" descr="Business team brainstorming, eight people standing by table with fruit bowl, looking at each other or at brainstorming white board, adding ideas with markers, or post-its">
            <a:extLst>
              <a:ext uri="{FF2B5EF4-FFF2-40B4-BE49-F238E27FC236}">
                <a16:creationId xmlns:a16="http://schemas.microsoft.com/office/drawing/2014/main" id="{80A3E190-16BC-6973-D028-78E3411039B3}"/>
              </a:ext>
            </a:extLst>
          </p:cNvPr>
          <p:cNvPicPr>
            <a:picLocks noChangeAspect="1"/>
          </p:cNvPicPr>
          <p:nvPr/>
        </p:nvPicPr>
        <p:blipFill>
          <a:blip r:embed="rId2"/>
          <a:srcRect l="17573" r="2697"/>
          <a:stretch/>
        </p:blipFill>
        <p:spPr>
          <a:xfrm>
            <a:off x="5120640" y="759599"/>
            <a:ext cx="6367271" cy="5330650"/>
          </a:xfrm>
          <a:prstGeom prst="rect">
            <a:avLst/>
          </a:prstGeom>
        </p:spPr>
      </p:pic>
      <p:sp>
        <p:nvSpPr>
          <p:cNvPr id="18" name="Rectangle 17">
            <a:extLst>
              <a:ext uri="{FF2B5EF4-FFF2-40B4-BE49-F238E27FC236}">
                <a16:creationId xmlns:a16="http://schemas.microsoft.com/office/drawing/2014/main" id="{027ADCA0-A066-4B16-8E1F-3C2483947B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375720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115FE-CDD3-E2F6-793E-77138579A1D3}"/>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E815077F-26FF-F7AC-2C04-5D06D9A9A91E}"/>
              </a:ext>
            </a:extLst>
          </p:cNvPr>
          <p:cNvSpPr txBox="1"/>
          <p:nvPr/>
        </p:nvSpPr>
        <p:spPr>
          <a:xfrm>
            <a:off x="9657581" y="3049399"/>
            <a:ext cx="1811866" cy="2862322"/>
          </a:xfrm>
          <a:prstGeom prst="rect">
            <a:avLst/>
          </a:prstGeom>
          <a:noFill/>
        </p:spPr>
        <p:txBody>
          <a:bodyPr wrap="square" rtlCol="0">
            <a:spAutoFit/>
          </a:bodyPr>
          <a:lstStyle/>
          <a:p>
            <a:br>
              <a:rPr lang="en-US" dirty="0"/>
            </a:br>
            <a:r>
              <a:rPr lang="en-US" dirty="0">
                <a:hlinkClick r:id="rId2"/>
              </a:rPr>
              <a:t>Algorithms of Oppression</a:t>
            </a:r>
          </a:p>
          <a:p>
            <a:r>
              <a:rPr lang="en-US" dirty="0">
                <a:hlinkClick r:id="rId2"/>
              </a:rPr>
              <a:t>How Search Engines Reinforce Racism</a:t>
            </a:r>
            <a:endParaRPr lang="en-US" dirty="0"/>
          </a:p>
          <a:p>
            <a:r>
              <a:rPr lang="en-US" dirty="0"/>
              <a:t>-  Safiya Umoja Noble</a:t>
            </a:r>
          </a:p>
          <a:p>
            <a:endParaRPr lang="en-US" dirty="0"/>
          </a:p>
        </p:txBody>
      </p:sp>
      <p:pic>
        <p:nvPicPr>
          <p:cNvPr id="1026" name="Picture 2" descr="Algorithms of Oppression - book cover image">
            <a:extLst>
              <a:ext uri="{FF2B5EF4-FFF2-40B4-BE49-F238E27FC236}">
                <a16:creationId xmlns:a16="http://schemas.microsoft.com/office/drawing/2014/main" id="{065E70F6-0D08-AAB7-EEF2-788473403D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3333" y="621139"/>
            <a:ext cx="1622570" cy="24282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AE07702-779B-1CB0-62E4-D05A4D001BF8}"/>
              </a:ext>
            </a:extLst>
          </p:cNvPr>
          <p:cNvSpPr txBox="1"/>
          <p:nvPr/>
        </p:nvSpPr>
        <p:spPr>
          <a:xfrm>
            <a:off x="3598588" y="6011140"/>
            <a:ext cx="6959684" cy="646331"/>
          </a:xfrm>
          <a:prstGeom prst="rect">
            <a:avLst/>
          </a:prstGeom>
          <a:noFill/>
        </p:spPr>
        <p:txBody>
          <a:bodyPr wrap="square" rtlCol="0">
            <a:spAutoFit/>
          </a:bodyPr>
          <a:lstStyle/>
          <a:p>
            <a:r>
              <a:rPr lang="en-US" dirty="0">
                <a:hlinkClick r:id="rId4"/>
              </a:rPr>
              <a:t>Kayla McNabb</a:t>
            </a:r>
            <a:r>
              <a:rPr lang="en-US" dirty="0"/>
              <a:t>, Assistant Director, Teaching and Learning Engagement at University Libraries at Virginia Tech</a:t>
            </a:r>
          </a:p>
        </p:txBody>
      </p:sp>
      <p:sp>
        <p:nvSpPr>
          <p:cNvPr id="6" name="TextBox 5">
            <a:extLst>
              <a:ext uri="{FF2B5EF4-FFF2-40B4-BE49-F238E27FC236}">
                <a16:creationId xmlns:a16="http://schemas.microsoft.com/office/drawing/2014/main" id="{4C36094F-7D2C-AA7B-7836-BD9A3CD03BE4}"/>
              </a:ext>
            </a:extLst>
          </p:cNvPr>
          <p:cNvSpPr txBox="1"/>
          <p:nvPr/>
        </p:nvSpPr>
        <p:spPr>
          <a:xfrm>
            <a:off x="3598588" y="5021808"/>
            <a:ext cx="5504321" cy="923330"/>
          </a:xfrm>
          <a:prstGeom prst="rect">
            <a:avLst/>
          </a:prstGeom>
          <a:noFill/>
        </p:spPr>
        <p:txBody>
          <a:bodyPr wrap="square" rtlCol="0">
            <a:spAutoFit/>
          </a:bodyPr>
          <a:lstStyle/>
          <a:p>
            <a:r>
              <a:rPr lang="en-US" i="0" dirty="0">
                <a:solidFill>
                  <a:srgbClr val="1C1D1E"/>
                </a:solidFill>
                <a:effectLst/>
                <a:latin typeface="Open Sans" panose="020B0606030504020204" pitchFamily="34" charset="0"/>
                <a:hlinkClick r:id="rId5"/>
              </a:rPr>
              <a:t>Holistic approaches to digital literacy: Perspectives from library partners</a:t>
            </a:r>
            <a:r>
              <a:rPr lang="en-US" i="0" dirty="0">
                <a:solidFill>
                  <a:srgbClr val="1C1D1E"/>
                </a:solidFill>
                <a:effectLst/>
                <a:latin typeface="Open Sans" panose="020B0606030504020204" pitchFamily="34" charset="0"/>
              </a:rPr>
              <a:t> - </a:t>
            </a:r>
            <a:r>
              <a:rPr lang="en-US" b="0" i="0" u="none" strike="noStrike" dirty="0">
                <a:solidFill>
                  <a:srgbClr val="000000"/>
                </a:solidFill>
                <a:effectLst/>
                <a:latin typeface="Open Sans" panose="020B0606030504020204" pitchFamily="34" charset="0"/>
              </a:rPr>
              <a:t>Kirsten Dean</a:t>
            </a:r>
            <a:r>
              <a:rPr lang="en-US" b="0" i="0" dirty="0">
                <a:solidFill>
                  <a:srgbClr val="000000"/>
                </a:solidFill>
                <a:effectLst/>
                <a:latin typeface="Open Sans" panose="020B0606030504020204" pitchFamily="34" charset="0"/>
              </a:rPr>
              <a:t>, </a:t>
            </a:r>
            <a:r>
              <a:rPr lang="en-US" b="0" i="0" u="none" strike="noStrike" dirty="0">
                <a:solidFill>
                  <a:srgbClr val="000000"/>
                </a:solidFill>
                <a:effectLst/>
                <a:latin typeface="Open Sans" panose="020B0606030504020204" pitchFamily="34" charset="0"/>
              </a:rPr>
              <a:t>Julia Feerrar</a:t>
            </a:r>
            <a:r>
              <a:rPr lang="en-US" b="0" i="0" dirty="0">
                <a:solidFill>
                  <a:srgbClr val="000000"/>
                </a:solidFill>
                <a:effectLst/>
                <a:latin typeface="Open Sans" panose="020B0606030504020204" pitchFamily="34" charset="0"/>
              </a:rPr>
              <a:t>, </a:t>
            </a:r>
            <a:r>
              <a:rPr lang="en-US" b="0" i="0" u="none" strike="noStrike" dirty="0">
                <a:solidFill>
                  <a:srgbClr val="000000"/>
                </a:solidFill>
                <a:effectLst/>
                <a:latin typeface="Open Sans" panose="020B0606030504020204" pitchFamily="34" charset="0"/>
              </a:rPr>
              <a:t>Katlyn Griffin</a:t>
            </a:r>
            <a:r>
              <a:rPr lang="en-US" b="0" i="0" dirty="0">
                <a:solidFill>
                  <a:srgbClr val="000000"/>
                </a:solidFill>
                <a:effectLst/>
                <a:latin typeface="Open Sans" panose="020B0606030504020204" pitchFamily="34" charset="0"/>
              </a:rPr>
              <a:t>, </a:t>
            </a:r>
            <a:r>
              <a:rPr lang="en-US" b="0" i="0" u="none" strike="noStrike" dirty="0">
                <a:solidFill>
                  <a:srgbClr val="000000"/>
                </a:solidFill>
                <a:effectLst/>
                <a:latin typeface="Open Sans" panose="020B0606030504020204" pitchFamily="34" charset="0"/>
              </a:rPr>
              <a:t>Kelsey Hammer</a:t>
            </a:r>
            <a:endParaRPr lang="en-US" dirty="0"/>
          </a:p>
        </p:txBody>
      </p:sp>
      <p:sp>
        <p:nvSpPr>
          <p:cNvPr id="8" name="TextBox 7">
            <a:extLst>
              <a:ext uri="{FF2B5EF4-FFF2-40B4-BE49-F238E27FC236}">
                <a16:creationId xmlns:a16="http://schemas.microsoft.com/office/drawing/2014/main" id="{B1A5F209-8825-298A-6587-81F8CE9F1D48}"/>
              </a:ext>
            </a:extLst>
          </p:cNvPr>
          <p:cNvSpPr txBox="1"/>
          <p:nvPr/>
        </p:nvSpPr>
        <p:spPr>
          <a:xfrm>
            <a:off x="5545343" y="4639919"/>
            <a:ext cx="1458098" cy="369332"/>
          </a:xfrm>
          <a:prstGeom prst="rect">
            <a:avLst/>
          </a:prstGeom>
          <a:noFill/>
        </p:spPr>
        <p:txBody>
          <a:bodyPr wrap="square" rtlCol="0">
            <a:spAutoFit/>
          </a:bodyPr>
          <a:lstStyle/>
          <a:p>
            <a:r>
              <a:rPr lang="en-US" dirty="0">
                <a:hlinkClick r:id="rId6"/>
              </a:rPr>
              <a:t>Julia Feerrar</a:t>
            </a:r>
            <a:endParaRPr lang="en-US" dirty="0"/>
          </a:p>
        </p:txBody>
      </p:sp>
      <p:pic>
        <p:nvPicPr>
          <p:cNvPr id="5" name="Content Placeholder 4" descr="A screenshot of a web page for a workshop at Virginia Tech provided by Julia Feerrar on &quot;How to Spot AI-Generated Images&quot; for Teaching &amp; Learning professional development">
            <a:extLst>
              <a:ext uri="{FF2B5EF4-FFF2-40B4-BE49-F238E27FC236}">
                <a16:creationId xmlns:a16="http://schemas.microsoft.com/office/drawing/2014/main" id="{0251E61E-0C37-EB1E-352A-FF0A0396FF61}"/>
              </a:ext>
            </a:extLst>
          </p:cNvPr>
          <p:cNvPicPr>
            <a:picLocks noGrp="1" noChangeAspect="1"/>
          </p:cNvPicPr>
          <p:nvPr>
            <p:ph idx="1"/>
          </p:nvPr>
        </p:nvPicPr>
        <p:blipFill>
          <a:blip r:embed="rId7"/>
          <a:stretch>
            <a:fillRect/>
          </a:stretch>
        </p:blipFill>
        <p:spPr>
          <a:xfrm>
            <a:off x="5593927" y="3216598"/>
            <a:ext cx="2819029" cy="1410765"/>
          </a:xfrm>
        </p:spPr>
      </p:pic>
      <p:sp>
        <p:nvSpPr>
          <p:cNvPr id="7" name="Rounded Rectangle 6">
            <a:extLst>
              <a:ext uri="{FF2B5EF4-FFF2-40B4-BE49-F238E27FC236}">
                <a16:creationId xmlns:a16="http://schemas.microsoft.com/office/drawing/2014/main" id="{849E2CE2-F13E-B941-9643-B22786F516FA}"/>
              </a:ext>
            </a:extLst>
          </p:cNvPr>
          <p:cNvSpPr/>
          <p:nvPr/>
        </p:nvSpPr>
        <p:spPr>
          <a:xfrm>
            <a:off x="3598588" y="3229221"/>
            <a:ext cx="1811866" cy="170853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hlinkClick r:id="rId8">
                  <a:extLst>
                    <a:ext uri="{A12FA001-AC4F-418D-AE19-62706E023703}">
                      <ahyp:hlinkClr xmlns:ahyp="http://schemas.microsoft.com/office/drawing/2018/hyperlinkcolor" val="tx"/>
                    </a:ext>
                  </a:extLst>
                </a:hlinkClick>
              </a:rPr>
              <a:t>Digital Literacy at University Libraries Virginia Tech</a:t>
            </a:r>
            <a:endParaRPr lang="en-US" b="1" dirty="0">
              <a:solidFill>
                <a:schemeClr val="tx1">
                  <a:lumMod val="65000"/>
                  <a:lumOff val="35000"/>
                </a:schemeClr>
              </a:solidFill>
            </a:endParaRPr>
          </a:p>
        </p:txBody>
      </p:sp>
      <p:pic>
        <p:nvPicPr>
          <p:cNvPr id="12" name="Picture 11" descr="A screenshot of a web page on &quot;AI Literacy in the Age of ChatGPT, A guide for instructors&quot; from University Libraries of the University of Arizona">
            <a:extLst>
              <a:ext uri="{FF2B5EF4-FFF2-40B4-BE49-F238E27FC236}">
                <a16:creationId xmlns:a16="http://schemas.microsoft.com/office/drawing/2014/main" id="{7CCE4C6E-5E76-72EF-A2DC-CA5B84B8078A}"/>
              </a:ext>
            </a:extLst>
          </p:cNvPr>
          <p:cNvPicPr>
            <a:picLocks noChangeAspect="1"/>
          </p:cNvPicPr>
          <p:nvPr/>
        </p:nvPicPr>
        <p:blipFill>
          <a:blip r:embed="rId9"/>
          <a:stretch>
            <a:fillRect/>
          </a:stretch>
        </p:blipFill>
        <p:spPr>
          <a:xfrm>
            <a:off x="4018987" y="482835"/>
            <a:ext cx="2984454" cy="2044904"/>
          </a:xfrm>
          <a:prstGeom prst="rect">
            <a:avLst/>
          </a:prstGeom>
        </p:spPr>
      </p:pic>
      <p:sp>
        <p:nvSpPr>
          <p:cNvPr id="13" name="TextBox 12">
            <a:extLst>
              <a:ext uri="{FF2B5EF4-FFF2-40B4-BE49-F238E27FC236}">
                <a16:creationId xmlns:a16="http://schemas.microsoft.com/office/drawing/2014/main" id="{4CAE6DE8-9E46-A537-0758-D9A5C075C3D7}"/>
              </a:ext>
            </a:extLst>
          </p:cNvPr>
          <p:cNvSpPr txBox="1"/>
          <p:nvPr/>
        </p:nvSpPr>
        <p:spPr>
          <a:xfrm>
            <a:off x="5862995" y="1801773"/>
            <a:ext cx="2280892" cy="923330"/>
          </a:xfrm>
          <a:prstGeom prst="rect">
            <a:avLst/>
          </a:prstGeom>
          <a:solidFill>
            <a:schemeClr val="bg1"/>
          </a:solidFill>
        </p:spPr>
        <p:txBody>
          <a:bodyPr wrap="square" rtlCol="0">
            <a:spAutoFit/>
          </a:bodyPr>
          <a:lstStyle/>
          <a:p>
            <a:r>
              <a:rPr lang="en-US" dirty="0">
                <a:solidFill>
                  <a:schemeClr val="accent3">
                    <a:lumMod val="50000"/>
                  </a:schemeClr>
                </a:solidFill>
                <a:hlinkClick r:id="rId10">
                  <a:extLst>
                    <a:ext uri="{A12FA001-AC4F-418D-AE19-62706E023703}">
                      <ahyp:hlinkClr xmlns:ahyp="http://schemas.microsoft.com/office/drawing/2018/hyperlinkcolor" val="tx"/>
                    </a:ext>
                  </a:extLst>
                </a:hlinkClick>
              </a:rPr>
              <a:t>AI Literacy in the Age of ChatGPT </a:t>
            </a:r>
            <a:r>
              <a:rPr lang="en-US" dirty="0"/>
              <a:t>– University of Arizona</a:t>
            </a:r>
          </a:p>
        </p:txBody>
      </p:sp>
      <p:sp>
        <p:nvSpPr>
          <p:cNvPr id="2" name="Title 1">
            <a:extLst>
              <a:ext uri="{FF2B5EF4-FFF2-40B4-BE49-F238E27FC236}">
                <a16:creationId xmlns:a16="http://schemas.microsoft.com/office/drawing/2014/main" id="{4F513445-884C-1F3A-5A1C-D78045A865F2}"/>
              </a:ext>
            </a:extLst>
          </p:cNvPr>
          <p:cNvSpPr>
            <a:spLocks noGrp="1"/>
          </p:cNvSpPr>
          <p:nvPr>
            <p:ph type="title"/>
          </p:nvPr>
        </p:nvSpPr>
        <p:spPr/>
        <p:txBody>
          <a:bodyPr/>
          <a:lstStyle/>
          <a:p>
            <a:r>
              <a:rPr lang="en-US" dirty="0"/>
              <a:t>Digital and AI Literacy</a:t>
            </a:r>
            <a:br>
              <a:rPr lang="en-US" dirty="0"/>
            </a:br>
            <a:r>
              <a:rPr lang="en-US" dirty="0"/>
              <a:t>-----------------</a:t>
            </a:r>
            <a:br>
              <a:rPr lang="en-US" dirty="0"/>
            </a:br>
            <a:r>
              <a:rPr lang="en-US" dirty="0"/>
              <a:t>Evaluating AI for context and outputs</a:t>
            </a:r>
          </a:p>
        </p:txBody>
      </p:sp>
    </p:spTree>
    <p:extLst>
      <p:ext uri="{BB962C8B-B14F-4D97-AF65-F5344CB8AC3E}">
        <p14:creationId xmlns:p14="http://schemas.microsoft.com/office/powerpoint/2010/main" val="3350685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ACE12-D101-EB3B-CB84-5165D5927F26}"/>
              </a:ext>
            </a:extLst>
          </p:cNvPr>
          <p:cNvSpPr>
            <a:spLocks noGrp="1"/>
          </p:cNvSpPr>
          <p:nvPr>
            <p:ph type="title"/>
          </p:nvPr>
        </p:nvSpPr>
        <p:spPr/>
        <p:txBody>
          <a:bodyPr/>
          <a:lstStyle/>
          <a:p>
            <a:pPr>
              <a:spcBef>
                <a:spcPts val="600"/>
              </a:spcBef>
              <a:spcAft>
                <a:spcPts val="600"/>
              </a:spcAft>
            </a:pPr>
            <a:r>
              <a:rPr lang="en-US" dirty="0"/>
              <a:t>Evidence Synthesis </a:t>
            </a:r>
            <a:br>
              <a:rPr lang="en-US" dirty="0"/>
            </a:br>
            <a:r>
              <a:rPr lang="en-US" dirty="0"/>
              <a:t>--------------</a:t>
            </a:r>
            <a:br>
              <a:rPr lang="en-US" dirty="0"/>
            </a:br>
            <a:r>
              <a:rPr lang="en-US" dirty="0"/>
              <a:t>Literature Reviews</a:t>
            </a:r>
            <a:br>
              <a:rPr lang="en-US" dirty="0"/>
            </a:br>
            <a:br>
              <a:rPr lang="en-US" dirty="0"/>
            </a:br>
            <a:r>
              <a:rPr lang="en-US" dirty="0"/>
              <a:t>(</a:t>
            </a:r>
            <a:r>
              <a:rPr lang="en-US" i="1" dirty="0"/>
              <a:t>1 of 2 slides</a:t>
            </a:r>
            <a:r>
              <a:rPr lang="en-US" dirty="0"/>
              <a:t>)</a:t>
            </a:r>
          </a:p>
        </p:txBody>
      </p:sp>
      <p:sp>
        <p:nvSpPr>
          <p:cNvPr id="3" name="Content Placeholder 2">
            <a:extLst>
              <a:ext uri="{FF2B5EF4-FFF2-40B4-BE49-F238E27FC236}">
                <a16:creationId xmlns:a16="http://schemas.microsoft.com/office/drawing/2014/main" id="{C9B44E2B-A95E-353A-ABE2-3BB85FF3B4A7}"/>
              </a:ext>
            </a:extLst>
          </p:cNvPr>
          <p:cNvSpPr>
            <a:spLocks noGrp="1"/>
          </p:cNvSpPr>
          <p:nvPr>
            <p:ph idx="1"/>
          </p:nvPr>
        </p:nvSpPr>
        <p:spPr>
          <a:xfrm>
            <a:off x="3869268" y="864108"/>
            <a:ext cx="2040465" cy="5120640"/>
          </a:xfrm>
        </p:spPr>
        <p:txBody>
          <a:bodyPr>
            <a:normAutofit/>
          </a:bodyPr>
          <a:lstStyle/>
          <a:p>
            <a:pPr marL="0" indent="0">
              <a:buNone/>
            </a:pPr>
            <a:r>
              <a:rPr lang="en-US" dirty="0"/>
              <a:t>Evidence Synthesis</a:t>
            </a:r>
          </a:p>
          <a:p>
            <a:r>
              <a:rPr lang="en-US" dirty="0"/>
              <a:t>Developing novel approaches for comprehensive, systematic reviews</a:t>
            </a:r>
          </a:p>
          <a:p>
            <a:r>
              <a:rPr lang="en-US" dirty="0"/>
              <a:t>Guides and research on comparing AI tools</a:t>
            </a:r>
          </a:p>
        </p:txBody>
      </p:sp>
      <p:sp>
        <p:nvSpPr>
          <p:cNvPr id="7" name="Rounded Rectangle 6">
            <a:extLst>
              <a:ext uri="{FF2B5EF4-FFF2-40B4-BE49-F238E27FC236}">
                <a16:creationId xmlns:a16="http://schemas.microsoft.com/office/drawing/2014/main" id="{02DF7D60-DCAE-7F12-376F-DD1952FE033E}"/>
              </a:ext>
            </a:extLst>
          </p:cNvPr>
          <p:cNvSpPr/>
          <p:nvPr/>
        </p:nvSpPr>
        <p:spPr>
          <a:xfrm>
            <a:off x="6282269" y="864108"/>
            <a:ext cx="4974968" cy="1815562"/>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494949"/>
                </a:solidFill>
                <a:hlinkClick r:id="rId2">
                  <a:extLst>
                    <a:ext uri="{A12FA001-AC4F-418D-AE19-62706E023703}">
                      <ahyp:hlinkClr xmlns:ahyp="http://schemas.microsoft.com/office/drawing/2018/hyperlinkcolor" val="tx"/>
                    </a:ext>
                  </a:extLst>
                </a:hlinkClick>
              </a:rPr>
              <a:t>Cozette Comer </a:t>
            </a:r>
            <a:r>
              <a:rPr lang="en-US" dirty="0">
                <a:solidFill>
                  <a:srgbClr val="494949"/>
                </a:solidFill>
              </a:rPr>
              <a:t>and </a:t>
            </a:r>
            <a:r>
              <a:rPr lang="en-US" dirty="0">
                <a:solidFill>
                  <a:srgbClr val="494949"/>
                </a:solidFill>
                <a:hlinkClick r:id="rId3">
                  <a:extLst>
                    <a:ext uri="{A12FA001-AC4F-418D-AE19-62706E023703}">
                      <ahyp:hlinkClr xmlns:ahyp="http://schemas.microsoft.com/office/drawing/2018/hyperlinkcolor" val="tx"/>
                    </a:ext>
                  </a:extLst>
                </a:hlinkClick>
              </a:rPr>
              <a:t>Bipasha Banerjee</a:t>
            </a:r>
            <a:r>
              <a:rPr lang="en-US" dirty="0">
                <a:solidFill>
                  <a:srgbClr val="494949"/>
                </a:solidFill>
              </a:rPr>
              <a:t> at University Libraries at Virginia Tech are developing project-specific AI approach for screening records for relevance in  large reviews</a:t>
            </a:r>
          </a:p>
        </p:txBody>
      </p:sp>
      <p:sp>
        <p:nvSpPr>
          <p:cNvPr id="10" name="TextBox 9">
            <a:extLst>
              <a:ext uri="{FF2B5EF4-FFF2-40B4-BE49-F238E27FC236}">
                <a16:creationId xmlns:a16="http://schemas.microsoft.com/office/drawing/2014/main" id="{67D1F8DE-4D90-4300-33A2-3E818D5489FE}"/>
              </a:ext>
            </a:extLst>
          </p:cNvPr>
          <p:cNvSpPr txBox="1"/>
          <p:nvPr/>
        </p:nvSpPr>
        <p:spPr>
          <a:xfrm>
            <a:off x="6282269" y="2928551"/>
            <a:ext cx="5271299" cy="3416320"/>
          </a:xfrm>
          <a:prstGeom prst="rect">
            <a:avLst/>
          </a:prstGeom>
          <a:noFill/>
        </p:spPr>
        <p:txBody>
          <a:bodyPr wrap="square" rtlCol="0">
            <a:spAutoFit/>
          </a:bodyPr>
          <a:lstStyle/>
          <a:p>
            <a:r>
              <a:rPr lang="en-US" b="1" i="1" dirty="0"/>
              <a:t>Journal of the Medical Library Association</a:t>
            </a:r>
          </a:p>
          <a:p>
            <a:endParaRPr lang="en-US" i="1" dirty="0"/>
          </a:p>
          <a:p>
            <a:r>
              <a:rPr lang="en-US" i="1" dirty="0"/>
              <a:t>Example journal policy on AI use in journal submissions and recent articles on AI and evidence synthesis</a:t>
            </a:r>
          </a:p>
          <a:p>
            <a:endParaRPr lang="en-US" i="1" dirty="0"/>
          </a:p>
          <a:p>
            <a:pPr marL="285750" indent="-285750">
              <a:buFont typeface="Arial" panose="020B0604020202020204" pitchFamily="34" charset="0"/>
              <a:buChar char="•"/>
            </a:pPr>
            <a:r>
              <a:rPr lang="en-US" dirty="0">
                <a:hlinkClick r:id="rId4"/>
              </a:rPr>
              <a:t>JMLA policies on use of AI</a:t>
            </a:r>
            <a:endParaRPr lang="en-US" dirty="0"/>
          </a:p>
          <a:p>
            <a:endParaRPr lang="en-US" dirty="0">
              <a:hlinkClick r:id="rId5"/>
            </a:endParaRPr>
          </a:p>
          <a:p>
            <a:pPr marL="285750" indent="-285750">
              <a:buFont typeface="Arial" panose="020B0604020202020204" pitchFamily="34" charset="0"/>
              <a:buChar char="•"/>
            </a:pPr>
            <a:r>
              <a:rPr lang="en-US" dirty="0">
                <a:hlinkClick r:id="rId5"/>
              </a:rPr>
              <a:t>Topic specific screening tools </a:t>
            </a:r>
            <a:endParaRPr lang="en-US" dirty="0"/>
          </a:p>
          <a:p>
            <a:endParaRPr lang="en-US" dirty="0"/>
          </a:p>
          <a:p>
            <a:pPr marL="285750" indent="-285750">
              <a:buFont typeface="Arial" panose="020B0604020202020204" pitchFamily="34" charset="0"/>
              <a:buChar char="•"/>
            </a:pPr>
            <a:r>
              <a:rPr lang="en-US" dirty="0">
                <a:hlinkClick r:id="rId6"/>
              </a:rPr>
              <a:t>Making the most of Artificial Intelligence and Large Language Models to support collection development in health sciences libraries</a:t>
            </a:r>
            <a:endParaRPr lang="en-US" dirty="0"/>
          </a:p>
        </p:txBody>
      </p:sp>
    </p:spTree>
    <p:extLst>
      <p:ext uri="{BB962C8B-B14F-4D97-AF65-F5344CB8AC3E}">
        <p14:creationId xmlns:p14="http://schemas.microsoft.com/office/powerpoint/2010/main" val="600999733"/>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Frame</Template>
  <TotalTime>4313</TotalTime>
  <Words>1400</Words>
  <Application>Microsoft Macintosh PowerPoint</Application>
  <PresentationFormat>Widescreen</PresentationFormat>
  <Paragraphs>119</Paragraphs>
  <Slides>17</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-apple-system</vt:lpstr>
      <vt:lpstr>Aptos</vt:lpstr>
      <vt:lpstr>Arial</vt:lpstr>
      <vt:lpstr>Corbel</vt:lpstr>
      <vt:lpstr>Open Sans</vt:lpstr>
      <vt:lpstr>PT Sans</vt:lpstr>
      <vt:lpstr>Roboto</vt:lpstr>
      <vt:lpstr>Wingdings</vt:lpstr>
      <vt:lpstr>Wingdings 2</vt:lpstr>
      <vt:lpstr>Frame</vt:lpstr>
      <vt:lpstr>AI in Research Libraries: Supporting Research in the Age of AI</vt:lpstr>
      <vt:lpstr>Agenda</vt:lpstr>
      <vt:lpstr>Libraries in  Research Institutions</vt:lpstr>
      <vt:lpstr>Libraries partner for research across institutional levels &amp; areas</vt:lpstr>
      <vt:lpstr>Strategies &amp; Polices</vt:lpstr>
      <vt:lpstr>Libraries influencing policies and strategies</vt:lpstr>
      <vt:lpstr>Partnership &amp; Support for Research </vt:lpstr>
      <vt:lpstr>Digital and AI Literacy ----------------- Evaluating AI for context and outputs</vt:lpstr>
      <vt:lpstr>Evidence Synthesis  -------------- Literature Reviews  (1 of 2 slides)</vt:lpstr>
      <vt:lpstr>Evidence Synthesis  -------------- Literature Reviews  (2 of 2 slides)</vt:lpstr>
      <vt:lpstr>Textual &amp; Image Analysis ------------------ Transcripts, Sentiment, Big Datasets or Collections</vt:lpstr>
      <vt:lpstr>Approaches to Improve and Scale Chat Reference and Research Assistance</vt:lpstr>
      <vt:lpstr>All Group Check-In</vt:lpstr>
      <vt:lpstr>Small Group Break Outs</vt:lpstr>
      <vt:lpstr>Group Report Backs</vt:lpstr>
      <vt:lpstr>Librarians and Information Professionals in the Age of AI --  Discussion Summary</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Pannabecker, Virginia</dc:creator>
  <cp:lastModifiedBy>Pannabecker, Virginia</cp:lastModifiedBy>
  <cp:revision>28</cp:revision>
  <dcterms:created xsi:type="dcterms:W3CDTF">2025-04-08T02:39:00Z</dcterms:created>
  <dcterms:modified xsi:type="dcterms:W3CDTF">2025-04-12T02:35:50Z</dcterms:modified>
</cp:coreProperties>
</file>